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13" r:id="rId2"/>
    <p:sldId id="358" r:id="rId3"/>
    <p:sldId id="417" r:id="rId4"/>
    <p:sldId id="418" r:id="rId5"/>
    <p:sldId id="420" r:id="rId6"/>
    <p:sldId id="421" r:id="rId7"/>
    <p:sldId id="422" r:id="rId8"/>
    <p:sldId id="423" r:id="rId9"/>
    <p:sldId id="424" r:id="rId10"/>
    <p:sldId id="425" r:id="rId11"/>
    <p:sldId id="427" r:id="rId12"/>
    <p:sldId id="406" r:id="rId13"/>
    <p:sldId id="428" r:id="rId14"/>
    <p:sldId id="429" r:id="rId15"/>
    <p:sldId id="430" r:id="rId16"/>
    <p:sldId id="41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>
        <p:scale>
          <a:sx n="70" d="100"/>
          <a:sy n="70" d="100"/>
        </p:scale>
        <p:origin x="-1386" y="-108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802.11-16/1152r0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September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lan.sutskover@inte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OFDMA </a:t>
            </a:r>
            <a:r>
              <a:rPr lang="en-US" altLang="zh-CN" dirty="0" smtClean="0"/>
              <a:t>Acknowledge </a:t>
            </a:r>
            <a:r>
              <a:rPr lang="en-US" altLang="zh-CN" dirty="0" smtClean="0"/>
              <a:t>rule for trigger based PPDU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29906"/>
          </a:xfrm>
        </p:spPr>
        <p:txBody>
          <a:bodyPr/>
          <a:lstStyle/>
          <a:p>
            <a:pPr algn="ctr">
              <a:buNone/>
            </a:pPr>
            <a:r>
              <a:rPr lang="en-US" altLang="zh-CN" dirty="0" smtClean="0"/>
              <a:t>Date: 2016-09-11</a:t>
            </a:r>
          </a:p>
          <a:p>
            <a:r>
              <a:rPr lang="en-US" altLang="zh-CN" dirty="0" smtClean="0"/>
              <a:t>Authors: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2743200"/>
          <a:ext cx="7467600" cy="3642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+86-15914117462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6986260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4494210"/>
              </p:ext>
            </p:extLst>
          </p:nvPr>
        </p:nvGraphicFramePr>
        <p:xfrm>
          <a:off x="381000" y="2895600"/>
          <a:ext cx="8153400" cy="124968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359179"/>
                <a:gridCol w="20574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0363694"/>
              </p:ext>
            </p:extLst>
          </p:nvPr>
        </p:nvGraphicFramePr>
        <p:xfrm>
          <a:off x="381000" y="403860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359179"/>
                <a:gridCol w="2057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09600" y="1177400"/>
          <a:ext cx="7772400" cy="33054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036320"/>
                <a:gridCol w="16764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Toshiba 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Sekiya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 Nabetani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 Aoki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 Taniguchi 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Taki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Koji Horisaki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 Tosato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 Bocus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572000"/>
          </a:xfrm>
        </p:spPr>
        <p:txBody>
          <a:bodyPr/>
          <a:lstStyle/>
          <a:p>
            <a:r>
              <a:rPr lang="en-US" altLang="zh-CN" sz="2000" dirty="0" smtClean="0"/>
              <a:t>The Uplink OFDMA acknowledgement transmission rule for DL MU PPDU  </a:t>
            </a:r>
            <a:endParaRPr lang="en-US" altLang="zh-CN" sz="2000" dirty="0" smtClean="0"/>
          </a:p>
          <a:p>
            <a:pPr lvl="1"/>
            <a:r>
              <a:rPr lang="en-US" altLang="zh-CN" sz="1400" dirty="0" smtClean="0"/>
              <a:t>T</a:t>
            </a:r>
            <a:r>
              <a:rPr lang="en-US" altLang="zh-CN" sz="1400" dirty="0" smtClean="0"/>
              <a:t>he </a:t>
            </a:r>
            <a:r>
              <a:rPr lang="en-US" altLang="zh-CN" sz="1400" dirty="0" smtClean="0"/>
              <a:t>schedule information for OFDMA acknowledgement from STAs is contained in the MAC header of DL MPDU.(MU Motion #23, September 17, 2015, see [1</a:t>
            </a:r>
            <a:r>
              <a:rPr lang="en-US" altLang="zh-CN" sz="1400" dirty="0" smtClean="0"/>
              <a:t>])</a:t>
            </a:r>
          </a:p>
          <a:p>
            <a:pPr lvl="1"/>
            <a:r>
              <a:rPr lang="en-US" altLang="zh-CN" sz="1400" dirty="0" smtClean="0"/>
              <a:t>Or </a:t>
            </a:r>
            <a:r>
              <a:rPr lang="en-US" altLang="zh-CN" sz="1400" dirty="0" smtClean="0"/>
              <a:t>the schedule information for OFDMA acknowledgement from STAs is </a:t>
            </a:r>
            <a:r>
              <a:rPr lang="en-US" altLang="zh-CN" sz="1400" dirty="0" smtClean="0"/>
              <a:t>contained in a trigger frame MPDU which is aggregated in DL A-MPDU</a:t>
            </a:r>
            <a:endParaRPr lang="en-GB" altLang="zh-CN" sz="1400" dirty="0" smtClean="0"/>
          </a:p>
          <a:p>
            <a:r>
              <a:rPr lang="en-US" altLang="zh-CN" sz="2000" dirty="0" smtClean="0"/>
              <a:t>However, DL OFDMA </a:t>
            </a:r>
            <a:r>
              <a:rPr lang="en-US" altLang="zh-CN" sz="2000" dirty="0" err="1" smtClean="0"/>
              <a:t>Ack</a:t>
            </a:r>
            <a:r>
              <a:rPr lang="en-US" altLang="zh-CN" sz="2000" dirty="0" smtClean="0"/>
              <a:t>, </a:t>
            </a:r>
            <a:r>
              <a:rPr lang="en-US" altLang="zh-CN" sz="2000" dirty="0" smtClean="0"/>
              <a:t>BA or M-BA transmission is not fully discussed  under the consideration of  UL pre-HE-STF preamble transmission rule:</a:t>
            </a:r>
            <a:endParaRPr lang="en-US" altLang="zh-CN" sz="2000" dirty="0" smtClean="0"/>
          </a:p>
          <a:p>
            <a:pPr lvl="1"/>
            <a:r>
              <a:rPr lang="en-US" altLang="zh-CN" sz="1600" dirty="0" smtClean="0"/>
              <a:t>UL </a:t>
            </a:r>
            <a:r>
              <a:rPr lang="en-US" altLang="zh-CN" sz="1600" dirty="0" smtClean="0"/>
              <a:t>pre-HE-STF preamble is sent only on the 20MHz- CH(s) where the HE modulated fields are located. (PHY Motion #154, March 2016, see [1])</a:t>
            </a:r>
          </a:p>
          <a:p>
            <a:pPr lvl="1" indent="285750">
              <a:buFont typeface="Times New Roman" pitchFamily="18" charset="0"/>
              <a:buChar char="•"/>
            </a:pPr>
            <a:r>
              <a:rPr lang="en-US" altLang="zh-CN" sz="1400" dirty="0" smtClean="0"/>
              <a:t>The UL pre-HE-STF preamble includes legacy preamble, RL-SIG and HE-SIG-A and HE modulated fields refer to HE-STF, HE-LTF and data fields</a:t>
            </a:r>
          </a:p>
          <a:p>
            <a:pPr lvl="1" indent="285750">
              <a:buFont typeface="Times New Roman" pitchFamily="18" charset="0"/>
              <a:buChar char="•"/>
            </a:pPr>
            <a:r>
              <a:rPr lang="en-US" altLang="zh-CN" sz="1400" dirty="0" smtClean="0"/>
              <a:t>One benefit is that the </a:t>
            </a:r>
            <a:r>
              <a:rPr lang="en-US" altLang="zh-CN" sz="1400" dirty="0" smtClean="0"/>
              <a:t>unused CH(s) is released to the neighbor OBSS STAs to improve the spectrum efficiency</a:t>
            </a:r>
          </a:p>
          <a:p>
            <a:pPr lvl="1" indent="285750">
              <a:buFont typeface="Times New Roman" pitchFamily="18" charset="0"/>
              <a:buChar char="•"/>
            </a:pPr>
            <a:r>
              <a:rPr lang="en-US" altLang="zh-CN" sz="1400" dirty="0" smtClean="0"/>
              <a:t>The other benefit is that power </a:t>
            </a:r>
            <a:r>
              <a:rPr lang="en-US" altLang="zh-CN" sz="1400" dirty="0" smtClean="0"/>
              <a:t>focused on CH(s) that contains the STA’s UL allocation keep the similar power on the preamble and data payload detected by other </a:t>
            </a:r>
            <a:r>
              <a:rPr lang="en-US" altLang="zh-CN" sz="1600" dirty="0" smtClean="0"/>
              <a:t>STAs.</a:t>
            </a:r>
          </a:p>
          <a:p>
            <a:pPr lvl="1"/>
            <a:endParaRPr lang="en-US" altLang="zh-CN" sz="16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OFDMA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, BA or M-BA transmission rule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UL pre-HE-STF preamble transmission does not protect unused 20 MHz </a:t>
            </a:r>
            <a:r>
              <a:rPr lang="en-US" altLang="zh-CN" dirty="0" smtClean="0"/>
              <a:t>channels</a:t>
            </a:r>
          </a:p>
          <a:p>
            <a:pPr lvl="1"/>
            <a:r>
              <a:rPr lang="en-US" altLang="zh-CN" sz="1600" dirty="0" smtClean="0"/>
              <a:t>The acknowledgement to this UL trigger based PPDU shall be carefully considered, in order to avoid the collide with </a:t>
            </a:r>
            <a:r>
              <a:rPr lang="en-US" altLang="zh-CN" sz="1600" dirty="0" smtClean="0"/>
              <a:t>current </a:t>
            </a:r>
            <a:r>
              <a:rPr lang="en-US" altLang="zh-CN" sz="1600" dirty="0" smtClean="0"/>
              <a:t>OBSS </a:t>
            </a:r>
            <a:r>
              <a:rPr lang="en-US" altLang="zh-CN" sz="1600" dirty="0" smtClean="0"/>
              <a:t>STAs’ transmission </a:t>
            </a:r>
            <a:endParaRPr lang="en-US" altLang="zh-CN" sz="1600" dirty="0" smtClean="0"/>
          </a:p>
          <a:p>
            <a:r>
              <a:rPr lang="en-US" altLang="zh-CN" dirty="0" smtClean="0"/>
              <a:t>For example</a:t>
            </a:r>
          </a:p>
          <a:p>
            <a:pPr lvl="1">
              <a:buFontTx/>
              <a:buChar char="–"/>
            </a:pPr>
            <a:r>
              <a:rPr lang="en-US" altLang="zh-CN" sz="1600" dirty="0" err="1" smtClean="0"/>
              <a:t>Ack</a:t>
            </a:r>
            <a:r>
              <a:rPr lang="en-US" altLang="zh-CN" sz="1600" dirty="0" smtClean="0"/>
              <a:t> info to STA 1 and STA 3 may collide with OBSS STA’s transmission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609600" y="4343400"/>
            <a:ext cx="7947000" cy="2105799"/>
            <a:chOff x="228600" y="2590800"/>
            <a:chExt cx="7947000" cy="2105799"/>
          </a:xfrm>
        </p:grpSpPr>
        <p:grpSp>
          <p:nvGrpSpPr>
            <p:cNvPr id="8" name="组合 12"/>
            <p:cNvGrpSpPr/>
            <p:nvPr/>
          </p:nvGrpSpPr>
          <p:grpSpPr>
            <a:xfrm>
              <a:off x="914400" y="2819400"/>
              <a:ext cx="1219200" cy="1281837"/>
              <a:chOff x="-1274913" y="2062746"/>
              <a:chExt cx="2067365" cy="1762298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-984834" y="2062746"/>
                <a:ext cx="1389655" cy="232726"/>
              </a:xfrm>
              <a:prstGeom prst="rect">
                <a:avLst/>
              </a:prstGeom>
              <a:noFill/>
            </p:spPr>
            <p:txBody>
              <a:bodyPr wrap="none" tIns="0" bIns="0" rtlCol="0">
                <a:spAutoFit/>
              </a:bodyPr>
              <a:lstStyle/>
              <a:p>
                <a:r>
                  <a:rPr lang="en-US" altLang="zh-CN" sz="1100" dirty="0" smtClean="0"/>
                  <a:t>Trigger frame</a:t>
                </a:r>
                <a:endParaRPr lang="zh-CN" altLang="en-US" sz="1100" dirty="0"/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-1274913" y="2384884"/>
                <a:ext cx="1274913" cy="3600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altLang="zh-CN" sz="1100" dirty="0" smtClean="0">
                    <a:solidFill>
                      <a:schemeClr val="tx1"/>
                    </a:solidFill>
                  </a:rPr>
                  <a:t>Legacy Preamble</a:t>
                </a:r>
                <a:endParaRPr lang="zh-CN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-1274913" y="2744924"/>
                <a:ext cx="1274913" cy="3600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altLang="zh-CN" sz="1100" dirty="0" smtClean="0">
                    <a:solidFill>
                      <a:schemeClr val="tx1"/>
                    </a:solidFill>
                  </a:rPr>
                  <a:t>Legacy Preamble</a:t>
                </a:r>
                <a:endParaRPr lang="zh-CN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-1274913" y="3104964"/>
                <a:ext cx="1274913" cy="3600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altLang="zh-CN" sz="1100" dirty="0" smtClean="0">
                    <a:solidFill>
                      <a:schemeClr val="tx1"/>
                    </a:solidFill>
                  </a:rPr>
                  <a:t>Legacy Preamble</a:t>
                </a:r>
                <a:endParaRPr lang="zh-CN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矩形 54"/>
              <p:cNvSpPr/>
              <p:nvPr/>
            </p:nvSpPr>
            <p:spPr>
              <a:xfrm>
                <a:off x="-1274913" y="3465004"/>
                <a:ext cx="1274913" cy="3600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altLang="zh-CN" sz="1100" dirty="0" smtClean="0">
                    <a:solidFill>
                      <a:schemeClr val="tx1"/>
                    </a:solidFill>
                  </a:rPr>
                  <a:t>Legacy Preamble</a:t>
                </a:r>
                <a:endParaRPr lang="zh-CN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4271" y="2382198"/>
                <a:ext cx="788181" cy="143531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altLang="zh-CN" sz="1100" dirty="0" smtClean="0">
                    <a:solidFill>
                      <a:schemeClr val="tx1"/>
                    </a:solidFill>
                  </a:rPr>
                  <a:t>…</a:t>
                </a:r>
                <a:endParaRPr lang="zh-CN" altLang="en-US" sz="11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" name="矩形 8"/>
            <p:cNvSpPr/>
            <p:nvPr/>
          </p:nvSpPr>
          <p:spPr>
            <a:xfrm>
              <a:off x="4094482" y="3576944"/>
              <a:ext cx="838200" cy="534293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…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2349449" y="3847204"/>
              <a:ext cx="1118452" cy="267596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000" dirty="0" smtClean="0">
                  <a:solidFill>
                    <a:schemeClr val="tx1"/>
                  </a:solidFill>
                </a:rPr>
                <a:t>Legacy Preamble + RLSIG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467900" y="3847204"/>
              <a:ext cx="626581" cy="267596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000" dirty="0" smtClean="0">
                  <a:solidFill>
                    <a:schemeClr val="tx1"/>
                  </a:solidFill>
                </a:rPr>
                <a:t>HE-SIG-A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349963" y="3576852"/>
              <a:ext cx="1118452" cy="267596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000" dirty="0" smtClean="0">
                  <a:solidFill>
                    <a:schemeClr val="tx1"/>
                  </a:solidFill>
                </a:rPr>
                <a:t>Legacy Preamble + RLSIG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3468414" y="3576852"/>
              <a:ext cx="626067" cy="267596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000" dirty="0" smtClean="0">
                  <a:solidFill>
                    <a:schemeClr val="tx1"/>
                  </a:solidFill>
                </a:rPr>
                <a:t>HE-SIG-A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直接箭头连接符 13"/>
            <p:cNvCxnSpPr/>
            <p:nvPr/>
          </p:nvCxnSpPr>
          <p:spPr>
            <a:xfrm flipV="1">
              <a:off x="914400" y="4343400"/>
              <a:ext cx="7086600" cy="27801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66800" y="4419600"/>
              <a:ext cx="411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 smtClean="0"/>
                <a:t>AP protects the whole BW from the BSS interference </a:t>
              </a:r>
              <a:endParaRPr lang="zh-CN" altLang="en-US" sz="1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66621" y="2590800"/>
              <a:ext cx="362457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>
                  <a:solidFill>
                    <a:srgbClr val="0000FF"/>
                  </a:solidFill>
                </a:rPr>
                <a:t>Protect the used CH by each STA from its OBSS interference</a:t>
              </a:r>
              <a:endParaRPr lang="zh-CN" altLang="en-US" sz="1050" dirty="0">
                <a:solidFill>
                  <a:srgbClr val="0000FF"/>
                </a:solidFill>
              </a:endParaRPr>
            </a:p>
          </p:txBody>
        </p:sp>
        <p:cxnSp>
          <p:nvCxnSpPr>
            <p:cNvPr id="17" name="直接箭头连接符 16"/>
            <p:cNvCxnSpPr/>
            <p:nvPr/>
          </p:nvCxnSpPr>
          <p:spPr>
            <a:xfrm>
              <a:off x="2349501" y="2887980"/>
              <a:ext cx="2583180" cy="7620"/>
            </a:xfrm>
            <a:prstGeom prst="straightConnector1">
              <a:avLst/>
            </a:prstGeom>
            <a:ln>
              <a:solidFill>
                <a:srgbClr val="0000F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914400" y="2694801"/>
              <a:ext cx="0" cy="190500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2341881" y="2750820"/>
              <a:ext cx="0" cy="151638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矩形 19"/>
            <p:cNvSpPr/>
            <p:nvPr/>
          </p:nvSpPr>
          <p:spPr>
            <a:xfrm>
              <a:off x="4094482" y="3124201"/>
              <a:ext cx="838200" cy="76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…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339663" y="3026932"/>
              <a:ext cx="1118452" cy="2675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000" dirty="0" smtClean="0">
                  <a:solidFill>
                    <a:schemeClr val="tx1"/>
                  </a:solidFill>
                </a:rPr>
                <a:t>Legacy Preamble + RLSIG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458114" y="3026932"/>
              <a:ext cx="636367" cy="2675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000" dirty="0" smtClean="0">
                  <a:solidFill>
                    <a:schemeClr val="tx1"/>
                  </a:solidFill>
                </a:rPr>
                <a:t>HE-SIG-A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343570" y="3299460"/>
              <a:ext cx="1118452" cy="267596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000" dirty="0" smtClean="0">
                  <a:solidFill>
                    <a:schemeClr val="tx1"/>
                  </a:solidFill>
                </a:rPr>
                <a:t>Legacy Preamble + RLSIG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3462021" y="3299460"/>
              <a:ext cx="632460" cy="267596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000" dirty="0" smtClean="0">
                  <a:solidFill>
                    <a:schemeClr val="tx1"/>
                  </a:solidFill>
                </a:rPr>
                <a:t>HE-SIG-A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4094481" y="3299460"/>
              <a:ext cx="838200" cy="267596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100" dirty="0" smtClean="0">
                  <a:solidFill>
                    <a:schemeClr val="tx1"/>
                  </a:solidFill>
                </a:rPr>
                <a:t>…</a:t>
              </a:r>
              <a:endParaRPr lang="zh-CN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6" name="任意多边形 25"/>
            <p:cNvSpPr/>
            <p:nvPr/>
          </p:nvSpPr>
          <p:spPr bwMode="auto">
            <a:xfrm>
              <a:off x="5559226" y="4307562"/>
              <a:ext cx="104140" cy="167640"/>
            </a:xfrm>
            <a:custGeom>
              <a:avLst/>
              <a:gdLst>
                <a:gd name="connsiteX0" fmla="*/ 92710 w 104140"/>
                <a:gd name="connsiteY0" fmla="*/ 0 h 167640"/>
                <a:gd name="connsiteX1" fmla="*/ 1270 w 104140"/>
                <a:gd name="connsiteY1" fmla="*/ 38100 h 167640"/>
                <a:gd name="connsiteX2" fmla="*/ 100330 w 104140"/>
                <a:gd name="connsiteY2" fmla="*/ 129540 h 167640"/>
                <a:gd name="connsiteX3" fmla="*/ 24130 w 104140"/>
                <a:gd name="connsiteY3" fmla="*/ 167640 h 167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40" h="167640">
                  <a:moveTo>
                    <a:pt x="92710" y="0"/>
                  </a:moveTo>
                  <a:cubicBezTo>
                    <a:pt x="46355" y="8255"/>
                    <a:pt x="0" y="16510"/>
                    <a:pt x="1270" y="38100"/>
                  </a:cubicBezTo>
                  <a:cubicBezTo>
                    <a:pt x="2540" y="59690"/>
                    <a:pt x="96520" y="107950"/>
                    <a:pt x="100330" y="129540"/>
                  </a:cubicBezTo>
                  <a:cubicBezTo>
                    <a:pt x="104140" y="151130"/>
                    <a:pt x="64135" y="159385"/>
                    <a:pt x="24130" y="16764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任意多边形 26"/>
            <p:cNvSpPr/>
            <p:nvPr/>
          </p:nvSpPr>
          <p:spPr bwMode="auto">
            <a:xfrm>
              <a:off x="5650666" y="4315182"/>
              <a:ext cx="104140" cy="167640"/>
            </a:xfrm>
            <a:custGeom>
              <a:avLst/>
              <a:gdLst>
                <a:gd name="connsiteX0" fmla="*/ 92710 w 104140"/>
                <a:gd name="connsiteY0" fmla="*/ 0 h 167640"/>
                <a:gd name="connsiteX1" fmla="*/ 1270 w 104140"/>
                <a:gd name="connsiteY1" fmla="*/ 38100 h 167640"/>
                <a:gd name="connsiteX2" fmla="*/ 100330 w 104140"/>
                <a:gd name="connsiteY2" fmla="*/ 129540 h 167640"/>
                <a:gd name="connsiteX3" fmla="*/ 24130 w 104140"/>
                <a:gd name="connsiteY3" fmla="*/ 167640 h 167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40" h="167640">
                  <a:moveTo>
                    <a:pt x="92710" y="0"/>
                  </a:moveTo>
                  <a:cubicBezTo>
                    <a:pt x="46355" y="8255"/>
                    <a:pt x="0" y="16510"/>
                    <a:pt x="1270" y="38100"/>
                  </a:cubicBezTo>
                  <a:cubicBezTo>
                    <a:pt x="2540" y="59690"/>
                    <a:pt x="96520" y="107950"/>
                    <a:pt x="100330" y="129540"/>
                  </a:cubicBezTo>
                  <a:cubicBezTo>
                    <a:pt x="104140" y="151130"/>
                    <a:pt x="64135" y="159385"/>
                    <a:pt x="24130" y="16764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8" name="直接连接符 27"/>
            <p:cNvCxnSpPr/>
            <p:nvPr/>
          </p:nvCxnSpPr>
          <p:spPr>
            <a:xfrm>
              <a:off x="4932681" y="2667000"/>
              <a:ext cx="0" cy="151638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/>
            <p:cNvCxnSpPr/>
            <p:nvPr/>
          </p:nvCxnSpPr>
          <p:spPr>
            <a:xfrm>
              <a:off x="2113281" y="4046220"/>
              <a:ext cx="2286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2113281" y="3048000"/>
              <a:ext cx="0" cy="121158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006601" y="4142601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SIFS</a:t>
              </a:r>
              <a:endParaRPr lang="zh-CN" alt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19132" y="2994660"/>
              <a:ext cx="539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STA1</a:t>
              </a:r>
              <a:endParaRPr lang="zh-CN" alt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916564" y="3299460"/>
              <a:ext cx="539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STA2</a:t>
              </a:r>
              <a:endParaRPr lang="zh-CN" alt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919132" y="3688080"/>
              <a:ext cx="539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STA3</a:t>
              </a:r>
              <a:endParaRPr lang="zh-CN" altLang="en-US" dirty="0"/>
            </a:p>
          </p:txBody>
        </p:sp>
        <p:sp>
          <p:nvSpPr>
            <p:cNvPr id="35" name="矩形 34"/>
            <p:cNvSpPr/>
            <p:nvPr/>
          </p:nvSpPr>
          <p:spPr>
            <a:xfrm>
              <a:off x="6537125" y="3062443"/>
              <a:ext cx="1143000" cy="267596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000" dirty="0" err="1" smtClean="0">
                  <a:solidFill>
                    <a:schemeClr val="tx1"/>
                  </a:solidFill>
                </a:rPr>
                <a:t>Ack</a:t>
              </a:r>
              <a:r>
                <a:rPr lang="en-US" altLang="zh-CN" sz="1000" dirty="0" smtClean="0">
                  <a:solidFill>
                    <a:schemeClr val="tx1"/>
                  </a:solidFill>
                </a:rPr>
                <a:t> info to STA3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6537125" y="3341605"/>
              <a:ext cx="1143000" cy="267596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1000" dirty="0" err="1" smtClean="0">
                  <a:solidFill>
                    <a:schemeClr val="tx1"/>
                  </a:solidFill>
                </a:rPr>
                <a:t>Ack</a:t>
              </a:r>
              <a:r>
                <a:rPr lang="en-US" altLang="zh-CN" sz="1000" dirty="0" smtClean="0">
                  <a:solidFill>
                    <a:schemeClr val="tx1"/>
                  </a:solidFill>
                </a:rPr>
                <a:t> info to STA2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6537125" y="3608308"/>
              <a:ext cx="1143000" cy="5342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en-US" altLang="zh-CN" sz="1000" dirty="0" err="1" smtClean="0">
                  <a:solidFill>
                    <a:schemeClr val="tx1"/>
                  </a:solidFill>
                </a:rPr>
                <a:t>Ack</a:t>
              </a:r>
              <a:r>
                <a:rPr lang="en-US" altLang="zh-CN" sz="1000" dirty="0" smtClean="0">
                  <a:solidFill>
                    <a:schemeClr val="tx1"/>
                  </a:solidFill>
                </a:rPr>
                <a:t> info to STA1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384725" y="2819400"/>
              <a:ext cx="1790875" cy="169277"/>
            </a:xfrm>
            <a:prstGeom prst="rect">
              <a:avLst/>
            </a:prstGeom>
            <a:noFill/>
          </p:spPr>
          <p:txBody>
            <a:bodyPr wrap="none" tIns="0" bIns="0" rtlCol="0">
              <a:spAutoFit/>
            </a:bodyPr>
            <a:lstStyle/>
            <a:p>
              <a:r>
                <a:rPr lang="en-US" altLang="zh-CN" sz="1100" dirty="0" smtClean="0"/>
                <a:t>OFDMA </a:t>
              </a:r>
              <a:r>
                <a:rPr lang="en-US" altLang="zh-CN" sz="1100" dirty="0" err="1" smtClean="0"/>
                <a:t>Ack</a:t>
              </a:r>
              <a:r>
                <a:rPr lang="en-US" altLang="zh-CN" sz="1100" dirty="0" smtClean="0"/>
                <a:t>, BA or M-BA</a:t>
              </a:r>
              <a:endParaRPr lang="zh-CN" altLang="en-US" sz="11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756325" y="3352801"/>
              <a:ext cx="304800" cy="30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1" dirty="0" smtClean="0">
                  <a:solidFill>
                    <a:srgbClr val="FF0000"/>
                  </a:solidFill>
                </a:rPr>
                <a:t>√ 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756325" y="373380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FF0000"/>
                  </a:solidFill>
                </a:rPr>
                <a:t>×</a:t>
              </a:r>
              <a:endParaRPr lang="zh-CN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56325" y="2999601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FF0000"/>
                  </a:solidFill>
                </a:rPr>
                <a:t>×</a:t>
              </a:r>
              <a:endParaRPr lang="zh-CN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28600" y="3048000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CH 1</a:t>
              </a:r>
              <a:endParaRPr lang="zh-CN" alt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28600" y="3304401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CH 2</a:t>
              </a:r>
              <a:endParaRPr lang="zh-CN" alt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28600" y="3581400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CH 3</a:t>
              </a:r>
              <a:endParaRPr lang="zh-CN" alt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8600" y="3837801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CH 4</a:t>
              </a:r>
              <a:endParaRPr lang="zh-CN" altLang="en-US" dirty="0"/>
            </a:p>
          </p:txBody>
        </p:sp>
        <p:sp>
          <p:nvSpPr>
            <p:cNvPr id="46" name="矩形 45"/>
            <p:cNvSpPr/>
            <p:nvPr/>
          </p:nvSpPr>
          <p:spPr>
            <a:xfrm>
              <a:off x="5411059" y="3058867"/>
              <a:ext cx="1118452" cy="267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800" dirty="0" smtClean="0">
                  <a:solidFill>
                    <a:schemeClr val="tx1"/>
                  </a:solidFill>
                </a:rPr>
                <a:t>Legacy Preamble + RLSIG+SIGA+SIGB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5411056" y="3338266"/>
              <a:ext cx="1118452" cy="267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800" dirty="0" smtClean="0">
                  <a:solidFill>
                    <a:schemeClr val="tx1"/>
                  </a:solidFill>
                </a:rPr>
                <a:t>Legacy Preamble + RLSIG+SIGA+SIGB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5410206" y="3612537"/>
              <a:ext cx="1118452" cy="267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800" dirty="0" smtClean="0">
                  <a:solidFill>
                    <a:schemeClr val="tx1"/>
                  </a:solidFill>
                </a:rPr>
                <a:t>Legacy Preamble + RLSIG+SIGA+SIGB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5410200" y="3875008"/>
              <a:ext cx="1118452" cy="2675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/>
            <a:lstStyle/>
            <a:p>
              <a:pPr algn="ctr"/>
              <a:r>
                <a:rPr lang="en-US" altLang="zh-CN" sz="800" dirty="0" smtClean="0">
                  <a:solidFill>
                    <a:schemeClr val="tx1"/>
                  </a:solidFill>
                </a:rPr>
                <a:t>Legacy Preamble + RLSIG+SIGA+SIGB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953000" y="4114800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SIFS</a:t>
              </a:r>
              <a:endParaRPr lang="zh-CN" altLang="en-US" dirty="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OFDMA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, BA or M-BA transmission rule </a:t>
            </a:r>
            <a:r>
              <a:rPr lang="en-US" altLang="zh-CN" dirty="0" smtClean="0"/>
              <a:t>(2/2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Proposed rule for DL acknowledgement to trigger based PPDU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 err="1" smtClean="0"/>
              <a:t>Ack</a:t>
            </a:r>
            <a:r>
              <a:rPr lang="en-US" altLang="zh-CN" sz="1600" dirty="0" smtClean="0"/>
              <a:t> info in OFDMA </a:t>
            </a:r>
            <a:r>
              <a:rPr lang="en-US" altLang="zh-CN" sz="1600" dirty="0" err="1" smtClean="0"/>
              <a:t>Ack</a:t>
            </a:r>
            <a:r>
              <a:rPr lang="en-US" altLang="zh-CN" sz="1600" dirty="0" smtClean="0"/>
              <a:t>, BA or M-BA from AP to some STA should be sent within the 20 MHz channel(s) where pre-HE-STF preamble of this STA’s trigger based PPDU is located</a:t>
            </a:r>
            <a:endParaRPr lang="zh-CN" altLang="en-US" sz="1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11-15-0132-17-00ax-spec-framework.docx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add the following </a:t>
            </a:r>
            <a:r>
              <a:rPr lang="en-US" altLang="zh-CN" dirty="0" smtClean="0"/>
              <a:t>rule </a:t>
            </a:r>
            <a:r>
              <a:rPr lang="en-US" altLang="zh-CN" dirty="0" smtClean="0"/>
              <a:t>to </a:t>
            </a:r>
            <a:r>
              <a:rPr lang="en-US" altLang="zh-CN" dirty="0" smtClean="0"/>
              <a:t>the IEEE 802.11ax SFD</a:t>
            </a:r>
          </a:p>
          <a:p>
            <a:pPr lvl="1"/>
            <a:r>
              <a:rPr lang="en-US" altLang="zh-CN" dirty="0" smtClean="0"/>
              <a:t>When an AP transmits an immediate acknowledgement frame in HE MU PPDU in response to (A-)MPDU sent in HE trigger-based PPDU, the AP should send it within the 20 MHz channel(s) where the </a:t>
            </a:r>
            <a:r>
              <a:rPr lang="en-US" altLang="zh-CN" dirty="0" smtClean="0"/>
              <a:t>pre-HE-STF preamble of </a:t>
            </a:r>
            <a:r>
              <a:rPr lang="en-US" altLang="zh-CN" dirty="0" smtClean="0"/>
              <a:t>the HE trigger-based PPDU sent by the STA </a:t>
            </a:r>
            <a:r>
              <a:rPr lang="en-US" altLang="zh-CN" dirty="0" smtClean="0"/>
              <a:t>is </a:t>
            </a:r>
            <a:r>
              <a:rPr lang="en-US" altLang="zh-CN" dirty="0" smtClean="0"/>
              <a:t>located.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1143000"/>
          <a:ext cx="74676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064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Dengyu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Qiao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qiaodengyu@huawei.com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Jason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04100894"/>
              </p:ext>
            </p:extLst>
          </p:nvPr>
        </p:nvGraphicFramePr>
        <p:xfrm>
          <a:off x="838200" y="3810000"/>
          <a:ext cx="7467600" cy="22309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2"/>
                <a:gridCol w="1336308"/>
                <a:gridCol w="1807945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6764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9749191"/>
              </p:ext>
            </p:extLst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41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6764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6157087"/>
              </p:ext>
            </p:extLst>
          </p:nvPr>
        </p:nvGraphicFramePr>
        <p:xfrm>
          <a:off x="731687" y="1252407"/>
          <a:ext cx="7772400" cy="23977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68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3814483"/>
              </p:ext>
            </p:extLst>
          </p:nvPr>
        </p:nvGraphicFramePr>
        <p:xfrm>
          <a:off x="762000" y="1752600"/>
          <a:ext cx="7239000" cy="3120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2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6764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8997734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7526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5781001"/>
              </p:ext>
            </p:extLst>
          </p:nvPr>
        </p:nvGraphicFramePr>
        <p:xfrm>
          <a:off x="789972" y="41148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6764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676425" cy="3349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275443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37247</TotalTime>
  <Words>1689</Words>
  <Application>Microsoft Office PowerPoint</Application>
  <PresentationFormat>全屏显示(4:3)</PresentationFormat>
  <Paragraphs>589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ACcord Submission Template</vt:lpstr>
      <vt:lpstr>DL OFDMA Acknowledge rule for trigger based PPDU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</vt:lpstr>
      <vt:lpstr>DL OFDMA Ack, BA or M-BA transmission rule (1/2)</vt:lpstr>
      <vt:lpstr>DL OFDMA Ack, BA or M-BA transmission rule (2/2)</vt:lpstr>
      <vt:lpstr>References</vt:lpstr>
      <vt:lpstr>Straw Poll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839</cp:revision>
  <cp:lastPrinted>1998-02-10T13:28:06Z</cp:lastPrinted>
  <dcterms:created xsi:type="dcterms:W3CDTF">2009-12-02T19:05:24Z</dcterms:created>
  <dcterms:modified xsi:type="dcterms:W3CDTF">2016-09-11T12:41:18Z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(3)Hy2yUw4+x/8NPRuyP/8/Pi7flA2cc1eZcjl9KNMV16HuENn4WqzARH+eKNE20gi+LNA4CoKa
io2xjNBeC5BGJ4Oi7Qzg2xcSFaohiaxGVlhcykZ2LlhM7q6mX+W/N6wFbryKlSb2x8Aw6mKi
uUKgEJ6v3zk53F4T9Sl8oLsbtAX96CoDZt3VU8Hq82YRrUFWs0sfOjOw14xt39UXajL5HOOy
+9GvPHM6XOTrVbxDRO</vt:lpwstr>
  </property>
  <property fmtid="{D5CDD505-2E9C-101B-9397-08002B2CF9AE}" pid="4" name="_2015_ms_pID_7253431">
    <vt:lpwstr>jUy4QlXuNK7asTBcMZipLvV/bmzJ9i+rrPWXm3g7NHHa7iOfU1z2YR
2Sl6OA3dWrGu0hc4kP2sF20/gDm/uY0HEFphjaPFuVlpolLuqKAru0dLf0lwdLzdWsBDPGQl
FkvsXOCJpDA3/lC7ILDVaXbMCpFfan5TPFNc443t4VxfJHwYJWuHZjjmPwSSFTFX5Npn05mm
gnjQ28q+/hZDm483p3uVviLn8hhYCb55BidW</vt:lpwstr>
  </property>
  <property fmtid="{D5CDD505-2E9C-101B-9397-08002B2CF9AE}" pid="5" name="_2015_ms_pID_7253432">
    <vt:lpwstr>vpc5duLy+WVHn3/ETPJSTwC5/NoKOjI8kAW+
bm5g4rEnTpEsEhD8BijDlZFKhCknrgePQcvFKUNI6tXPCWDxHR0=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1457880876</vt:lpwstr>
  </property>
</Properties>
</file>