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7" r:id="rId3"/>
    <p:sldId id="302" r:id="rId4"/>
    <p:sldId id="288" r:id="rId5"/>
    <p:sldId id="297" r:id="rId6"/>
    <p:sldId id="298" r:id="rId7"/>
    <p:sldId id="299" r:id="rId8"/>
    <p:sldId id="305" r:id="rId9"/>
    <p:sldId id="303" r:id="rId10"/>
    <p:sldId id="304" r:id="rId11"/>
    <p:sldId id="300" r:id="rId12"/>
    <p:sldId id="301" r:id="rId13"/>
    <p:sldId id="29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B03BD"/>
    <a:srgbClr val="FF99CC"/>
    <a:srgbClr val="CC3300"/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548" autoAdjust="0"/>
  </p:normalViewPr>
  <p:slideViewPr>
    <p:cSldViewPr>
      <p:cViewPr varScale="1">
        <p:scale>
          <a:sx n="91" d="100"/>
          <a:sy n="91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baseline="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5599" y="332601"/>
            <a:ext cx="3149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baseline="0" dirty="0">
                <a:latin typeface="Calibri" panose="020F0502020204030204" pitchFamily="34" charset="0"/>
                <a:cs typeface="+mn-cs"/>
              </a:rPr>
              <a:t>doc.: IEEE 802.11-16/1147r1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latin typeface="Calibri" panose="020F0502020204030204" pitchFamily="34" charset="0"/>
                <a:ea typeface="굴림" pitchFamily="50" charset="-127"/>
              </a:rPr>
              <a:t>WUR and Efficiency Tradeoffs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2016-09-12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22971"/>
              </p:ext>
            </p:extLst>
          </p:nvPr>
        </p:nvGraphicFramePr>
        <p:xfrm>
          <a:off x="609600" y="2590800"/>
          <a:ext cx="8048625" cy="229202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 Seok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 Noh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. 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III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Implementation considerations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Adjacent band signal rejection capability has some impact in WUR receiver architecture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Adjacent band signal interference and design impact to WUR needs further study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 single fixed frequency LO can be designed to have much lower power consumption than frequency tunable PLL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Impact of power consumption and support of multiple center frequencies by WUR needs further study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76267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Advertisement channel for 802.11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Additional benefits of a few fixed narrow-band channels for WUR operation is the potential realization of an 802.11 advertisement channel that is also low-power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 few unique WUR bands in 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2.422-2.427GHz and 2.447-2.452GHz</a:t>
            </a:r>
            <a:r>
              <a:rPr lang="en-US" b="0" dirty="0">
                <a:latin typeface="Calibri" panose="020F0502020204030204" pitchFamily="34" charset="0"/>
              </a:rPr>
              <a:t>, could act as advertisement channels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AP send WU frames with a few additional parameters (e.g. channel number and approximate arrival of the next Beacon) so that STAs realize the presence of the AP/BSS 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This eliminates the need of probing for WUR-capable APs by WUR-capable STAs</a:t>
            </a:r>
          </a:p>
          <a:p>
            <a:pPr lvl="2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No need for probing; additional power saving benefits</a:t>
            </a:r>
          </a:p>
          <a:p>
            <a:pPr lvl="2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And no Probe Request/Response overhead</a:t>
            </a:r>
          </a:p>
          <a:p>
            <a:pPr lvl="1"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42526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b="0" kern="0" dirty="0">
                <a:ea typeface="굴림" panose="020B0600000101010101" pitchFamily="34" charset="-127"/>
              </a:rPr>
              <a:t>Conclusion </a:t>
            </a:r>
            <a:endParaRPr lang="ko-KR" altLang="en-US" sz="2800" kern="0" dirty="0">
              <a:ea typeface="굴림" panose="020B0600000101010101" pitchFamily="34" charset="-127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85800" y="1524000"/>
            <a:ext cx="8305800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000" b="0" kern="0" dirty="0">
                <a:solidFill>
                  <a:srgbClr val="000000"/>
                </a:solidFill>
              </a:rPr>
              <a:t>We propose a principle for WU frame design in the 2.4GHz spectrum gaps between channels 1/6 and channels 6/11 without legacy preamble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2000" b="0" kern="0" dirty="0">
              <a:solidFill>
                <a:srgbClr val="000000"/>
              </a:solidFill>
            </a:endParaRPr>
          </a:p>
          <a:p>
            <a:pPr lvl="0">
              <a:defRPr/>
            </a:pPr>
            <a:r>
              <a:rPr lang="en-US" altLang="en-US" sz="2000" b="0" kern="0" dirty="0">
                <a:solidFill>
                  <a:srgbClr val="000000"/>
                </a:solidFill>
              </a:rPr>
              <a:t>We suggest to allow coexistence with existing 802.11 devices in the 2.4GHz spectrum gaps using ED and PD</a:t>
            </a:r>
          </a:p>
          <a:p>
            <a:pPr marL="400050" lvl="1" indent="0">
              <a:buNone/>
            </a:pPr>
            <a:endParaRPr lang="en-US" altLang="en-US" sz="1600" b="0" kern="0" dirty="0">
              <a:solidFill>
                <a:srgbClr val="000000"/>
              </a:solidFill>
            </a:endParaRPr>
          </a:p>
          <a:p>
            <a:pPr lvl="0"/>
            <a:r>
              <a:rPr lang="en-US" altLang="en-US" sz="2000" b="0" kern="0" dirty="0">
                <a:solidFill>
                  <a:srgbClr val="000000"/>
                </a:solidFill>
              </a:rPr>
              <a:t>Suggestion for WUR PAR: </a:t>
            </a:r>
          </a:p>
          <a:p>
            <a:pPr lvl="1"/>
            <a:r>
              <a:rPr lang="en-US" altLang="en-US" sz="1600" b="0" kern="0" dirty="0">
                <a:solidFill>
                  <a:srgbClr val="000000"/>
                </a:solidFill>
              </a:rPr>
              <a:t>Existing language: “The new amendment enables coexistence with legacy IEEE 802.11 devices operating in the same band.”</a:t>
            </a:r>
          </a:p>
          <a:p>
            <a:pPr lvl="1"/>
            <a:r>
              <a:rPr lang="en-US" altLang="en-US" sz="1600" kern="0" dirty="0">
                <a:solidFill>
                  <a:srgbClr val="000000"/>
                </a:solidFill>
              </a:rPr>
              <a:t>Suggested language: “The new amendment enables coexistence with legacy IEEE 802.11 devices operating in the same band using energy detect (ED) or preamble detect (PD).”</a:t>
            </a:r>
          </a:p>
          <a:p>
            <a:pPr lvl="1"/>
            <a:endParaRPr lang="en-US" altLang="en-US" sz="1600" b="0" kern="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35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b="0" kern="0">
                <a:ea typeface="굴림" panose="020B0600000101010101" pitchFamily="34" charset="-127"/>
              </a:rPr>
              <a:t>References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381000" y="18288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11-15-1307-01-0wng-low-power-wake-up-receiver-for-802-11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11-16-0341-00-lrlp-low-power-wake-up-receiver-follow-up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11-16-0381-00-lrlp-discussion-of-wake-up-receivers-for-lrlp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b="0" dirty="0"/>
              <a:t>11-13-0545-01-0hew-WLAN </a:t>
            </a:r>
            <a:r>
              <a:rPr lang="en-US" b="0" dirty="0" err="1"/>
              <a:t>QoE</a:t>
            </a:r>
            <a:r>
              <a:rPr lang="en-US" b="0" dirty="0"/>
              <a:t>, End User Perspective, Opportunities to Improve</a:t>
            </a:r>
            <a:endParaRPr lang="en-US" altLang="ko-KR" b="0" kern="0" dirty="0">
              <a:ea typeface="Gulim" panose="020B0600000101010101" pitchFamily="34" charset="-127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11-16-0977-00-0wng-</a:t>
            </a:r>
            <a:r>
              <a:rPr lang="en-US" b="0" dirty="0"/>
              <a:t>Measurements of 802.11 behavior in different environments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ko-KR" b="0" kern="0" dirty="0">
              <a:ea typeface="Gulim" panose="020B0600000101010101" pitchFamily="34" charset="-127"/>
            </a:endParaRPr>
          </a:p>
          <a:p>
            <a:pPr>
              <a:defRPr/>
            </a:pPr>
            <a:endParaRPr lang="en-US" altLang="ko-KR" b="0" kern="0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18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Inefficiency in </a:t>
            </a:r>
            <a:r>
              <a:rPr lang="en-US" altLang="ko-KR" sz="2800" dirty="0" err="1">
                <a:latin typeface="Calibri" panose="020F0502020204030204" pitchFamily="34" charset="0"/>
                <a:ea typeface="굴림" pitchFamily="50" charset="-127"/>
              </a:rPr>
              <a:t>WiFi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 environments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Dense </a:t>
            </a:r>
            <a:r>
              <a:rPr lang="en-US" b="0" dirty="0" err="1">
                <a:latin typeface="Calibri" panose="020F0502020204030204" pitchFamily="34" charset="0"/>
              </a:rPr>
              <a:t>WiFi</a:t>
            </a:r>
            <a:r>
              <a:rPr lang="en-US" b="0" dirty="0">
                <a:latin typeface="Calibri" panose="020F0502020204030204" pitchFamily="34" charset="0"/>
              </a:rPr>
              <a:t> environment suffer from implementations that cause large overhead due to various reasons such as too many management frames, poor frequency planning, … [4] </a:t>
            </a: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2200" b="0" dirty="0">
                <a:latin typeface="Calibri" panose="020F0502020204030204" pitchFamily="34" charset="0"/>
              </a:rPr>
              <a:t>Many field measurements show a significant portion of the frames are management frames such as Probe Request, Probe Response, and Beacon frames [4,5]</a:t>
            </a: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Inefficiency in </a:t>
            </a:r>
            <a:r>
              <a:rPr lang="en-US" altLang="ko-KR" sz="2800" dirty="0" err="1">
                <a:latin typeface="Calibri" panose="020F0502020204030204" pitchFamily="34" charset="0"/>
                <a:ea typeface="굴림" pitchFamily="50" charset="-127"/>
              </a:rPr>
              <a:t>WiFi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 environments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Poor frequency planning is another cause of inefficiency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Particularly in 2.4GHz. </a:t>
            </a:r>
            <a:r>
              <a:rPr lang="en-US" b="0" dirty="0">
                <a:latin typeface="Calibri" panose="020F0502020204030204" pitchFamily="34" charset="0"/>
              </a:rPr>
              <a:t>In 5GHz, the spectrum is partitioned in 20MHz-alighned segments that is well-respected in industry</a:t>
            </a: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Due to early implementations, an AP may establish a 20MHz BSS centered at any of the 13-14 5MHz channels 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This causes interference among partially-overlapped OBSS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Fortunately, the industry gradually moves to use the recommended practice of using channels 1, 6 and 11. This leaves some spectrum gaps useful for narrow-band technologies</a:t>
            </a:r>
            <a:endParaRPr lang="en-US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0" dirty="0">
                <a:latin typeface="Calibri" panose="020F0502020204030204" pitchFamily="34" charset="0"/>
              </a:rPr>
              <a:t>			  </a:t>
            </a:r>
            <a:r>
              <a:rPr lang="en-US" sz="1600" b="0" dirty="0">
                <a:latin typeface="Calibri" panose="020F0502020204030204" pitchFamily="34" charset="0"/>
              </a:rPr>
              <a:t>2.4GHz Unlicensed Spectrum</a:t>
            </a:r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5010150"/>
            <a:ext cx="47625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34" name="제목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anose="020B0600000101010101" pitchFamily="34" charset="-127"/>
              </a:rPr>
              <a:t>Currently-proposed WU Frame Design</a:t>
            </a:r>
            <a:endParaRPr lang="ko-KR" altLang="en-US" sz="2800" dirty="0">
              <a:latin typeface="Calibri" panose="020F0502020204030204" pitchFamily="34" charset="0"/>
              <a:ea typeface="굴림" panose="020B0600000101010101" pitchFamily="34" charset="-127"/>
            </a:endParaRPr>
          </a:p>
        </p:txBody>
      </p:sp>
      <p:pic>
        <p:nvPicPr>
          <p:cNvPr id="3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3140075"/>
            <a:ext cx="47910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latin typeface="Calibri" panose="020F0502020204030204" pitchFamily="34" charset="0"/>
              </a:rPr>
              <a:t>Wakeup frame (WUF) [2]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     </a:t>
            </a:r>
            <a:r>
              <a:rPr lang="en-US" sz="2000" b="0" dirty="0">
                <a:latin typeface="Calibri" panose="020F0502020204030204" pitchFamily="34" charset="0"/>
              </a:rPr>
              <a:t>Legacy 802.11 preamble (OFDM) +  LP-WUR signal waveform (OOK)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</a:rPr>
              <a:t>Legacy 802.11 preamble provides coexistence with legacy STAs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3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5575300"/>
            <a:ext cx="670401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Left Brace 41"/>
          <p:cNvSpPr/>
          <p:nvPr/>
        </p:nvSpPr>
        <p:spPr>
          <a:xfrm rot="16200000">
            <a:off x="1653382" y="5915819"/>
            <a:ext cx="71437" cy="244475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3" y="6059488"/>
            <a:ext cx="9557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Legacy 802.11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preamble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2398713" y="5440363"/>
            <a:ext cx="58737" cy="119538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59013" y="6046788"/>
            <a:ext cx="6848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Wake-up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preamble</a:t>
            </a:r>
          </a:p>
        </p:txBody>
      </p:sp>
      <p:sp>
        <p:nvSpPr>
          <p:cNvPr id="46" name="Left Brace 45"/>
          <p:cNvSpPr/>
          <p:nvPr/>
        </p:nvSpPr>
        <p:spPr>
          <a:xfrm rot="16200000">
            <a:off x="5542757" y="3525044"/>
            <a:ext cx="52387" cy="5032375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86288" y="6111875"/>
            <a:ext cx="190148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MAC Header + Frame Body + FCS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39950" y="5257800"/>
            <a:ext cx="272702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49" name="Straight Connector 20"/>
          <p:cNvCxnSpPr>
            <a:cxnSpLocks noChangeShapeType="1"/>
          </p:cNvCxnSpPr>
          <p:nvPr/>
        </p:nvCxnSpPr>
        <p:spPr bwMode="auto">
          <a:xfrm flipV="1">
            <a:off x="3060700" y="5478463"/>
            <a:ext cx="0" cy="157162"/>
          </a:xfrm>
          <a:prstGeom prst="line">
            <a:avLst/>
          </a:prstGeom>
          <a:noFill/>
          <a:ln w="9525" algn="ctr">
            <a:solidFill>
              <a:srgbClr val="0042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21"/>
          <p:cNvCxnSpPr>
            <a:cxnSpLocks noChangeShapeType="1"/>
          </p:cNvCxnSpPr>
          <p:nvPr/>
        </p:nvCxnSpPr>
        <p:spPr bwMode="auto">
          <a:xfrm flipV="1">
            <a:off x="3106738" y="5478463"/>
            <a:ext cx="0" cy="157162"/>
          </a:xfrm>
          <a:prstGeom prst="line">
            <a:avLst/>
          </a:prstGeom>
          <a:noFill/>
          <a:ln w="9525" algn="ctr">
            <a:solidFill>
              <a:srgbClr val="0042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22"/>
          <p:cNvCxnSpPr>
            <a:cxnSpLocks noChangeShapeType="1"/>
          </p:cNvCxnSpPr>
          <p:nvPr/>
        </p:nvCxnSpPr>
        <p:spPr bwMode="auto">
          <a:xfrm flipV="1">
            <a:off x="2874963" y="5557838"/>
            <a:ext cx="185737" cy="1587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23"/>
          <p:cNvCxnSpPr>
            <a:cxnSpLocks noChangeShapeType="1"/>
          </p:cNvCxnSpPr>
          <p:nvPr/>
        </p:nvCxnSpPr>
        <p:spPr bwMode="auto">
          <a:xfrm flipH="1" flipV="1">
            <a:off x="3106738" y="5557838"/>
            <a:ext cx="185737" cy="1587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365875" y="4495800"/>
            <a:ext cx="249619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CRC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Wakeup packet may carry other information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Receiver address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Wakeup preamble (e.g. PN sequence)</a:t>
            </a:r>
          </a:p>
        </p:txBody>
      </p:sp>
      <p:sp>
        <p:nvSpPr>
          <p:cNvPr id="54" name="Freeform 25"/>
          <p:cNvSpPr/>
          <p:nvPr/>
        </p:nvSpPr>
        <p:spPr>
          <a:xfrm>
            <a:off x="5627688" y="4505325"/>
            <a:ext cx="804862" cy="246063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Freeform 26"/>
          <p:cNvSpPr/>
          <p:nvPr/>
        </p:nvSpPr>
        <p:spPr>
          <a:xfrm>
            <a:off x="4764088" y="4506913"/>
            <a:ext cx="1668462" cy="41433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Freeform 27"/>
          <p:cNvSpPr/>
          <p:nvPr/>
        </p:nvSpPr>
        <p:spPr>
          <a:xfrm>
            <a:off x="4140200" y="4508500"/>
            <a:ext cx="2292350" cy="561975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28"/>
          <p:cNvSpPr txBox="1">
            <a:spLocks noChangeArrowheads="1"/>
          </p:cNvSpPr>
          <p:nvPr/>
        </p:nvSpPr>
        <p:spPr bwMode="auto">
          <a:xfrm>
            <a:off x="1128713" y="4935538"/>
            <a:ext cx="289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ea typeface="SimSun" panose="02010600030101010101" pitchFamily="2" charset="-122"/>
              </a:rPr>
              <a:t>Example signal waveform</a:t>
            </a:r>
          </a:p>
        </p:txBody>
      </p:sp>
      <p:cxnSp>
        <p:nvCxnSpPr>
          <p:cNvPr id="58" name="Straight Connector 29"/>
          <p:cNvCxnSpPr>
            <a:cxnSpLocks noChangeShapeType="1"/>
          </p:cNvCxnSpPr>
          <p:nvPr/>
        </p:nvCxnSpPr>
        <p:spPr bwMode="auto">
          <a:xfrm>
            <a:off x="6365875" y="4495800"/>
            <a:ext cx="66675" cy="555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1905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066800" y="3563779"/>
            <a:ext cx="136447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</a:rPr>
              <a:t>Legacy preamble, 20MHz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315200" y="3399416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704020" y="3534195"/>
            <a:ext cx="152477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</a:rPr>
              <a:t>Narrowband payload, 4MHz</a:t>
            </a:r>
          </a:p>
        </p:txBody>
      </p:sp>
    </p:spTree>
    <p:extLst>
      <p:ext uri="{BB962C8B-B14F-4D97-AF65-F5344CB8AC3E}">
        <p14:creationId xmlns:p14="http://schemas.microsoft.com/office/powerpoint/2010/main" val="8297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anose="020B0600000101010101" pitchFamily="34" charset="-127"/>
              </a:rPr>
              <a:t>Currently-proposed WU Frame Design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WUR technology is expected to be a narrow-band and low-throughput technology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 WUR sends WU frames with low throughput; e.g. </a:t>
            </a:r>
            <a:r>
              <a:rPr lang="en-US" dirty="0">
                <a:latin typeface="Calibri" panose="020F0502020204030204" pitchFamily="34" charset="0"/>
              </a:rPr>
              <a:t>0.25 </a:t>
            </a:r>
            <a:r>
              <a:rPr lang="en-US" dirty="0" err="1">
                <a:latin typeface="Calibri" panose="020F0502020204030204" pitchFamily="34" charset="0"/>
              </a:rPr>
              <a:t>Mbps</a:t>
            </a:r>
            <a:r>
              <a:rPr lang="en-US" dirty="0">
                <a:latin typeface="Calibri" panose="020F0502020204030204" pitchFamily="34" charset="0"/>
              </a:rPr>
              <a:t> [1-3]</a:t>
            </a:r>
            <a:endParaRPr lang="en-US" b="0" dirty="0"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WU frames need to carry: WU preamble, MAC header, AP/STA ID, WUF body, CRC …</a:t>
            </a: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Given the low-throughput design with legacy preamble [1-3]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WU frames are expected to be 500-1000 us long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Other unintended STAs receiving a WU frame have to defer</a:t>
            </a: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In high density environments, similar to use cases considered in 802.11ax, too many WU frames could consume a non-negligible portion of the wireless medium </a:t>
            </a: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5377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Coexistence in 2.4GHz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1905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Given the dominance of 802.11 devices in 2.4GHz unlicensed spectrum, other narrow-band technologies found a way to coexist without causing or receiving significant interference from 802.11 devices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3276600"/>
            <a:ext cx="3276600" cy="2847975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381000" y="32004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endParaRPr lang="en-US" b="0" kern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b="0" kern="0" dirty="0">
                <a:latin typeface="Calibri" panose="020F0502020204030204" pitchFamily="34" charset="0"/>
              </a:rPr>
              <a:t>Several narrowband technologies use the spectrum gap between channels 1 and 6, and between 6 and 11</a:t>
            </a:r>
          </a:p>
        </p:txBody>
      </p:sp>
    </p:spTree>
    <p:extLst>
      <p:ext uri="{BB962C8B-B14F-4D97-AF65-F5344CB8AC3E}">
        <p14:creationId xmlns:p14="http://schemas.microsoft.com/office/powerpoint/2010/main" val="383964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Considering the design/practice of other narrow-band and low-throughput technologies in 2.4GHz, WUR operating in 2.4GHz could do the same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Design the OOK pulse with 2-4MHz bandwidth,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Use a WU frames without legacy preamble; only OOK pulses.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Center frequency for OOK pulse is in the spectrum gap between the non-overlapping channels: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between channels 1 and 6 (2.422-2.427GHz), or 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between channels 6 and 11 (2.447-2.452GHz), or 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after channel 11 (in some regulatory domains)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This enhances coexistence with Bluetooth LE and other technologies.</a:t>
            </a:r>
          </a:p>
          <a:p>
            <a:pPr>
              <a:defRPr/>
            </a:pPr>
            <a:r>
              <a:rPr lang="en-US" b="0" dirty="0">
                <a:latin typeface="Calibri" panose="020F0502020204030204" pitchFamily="34" charset="0"/>
              </a:rPr>
              <a:t>Any potential 802.11 that happens to operate in channels other than 1, 6 and 11 can defer to such WU frames using legacy energy detect (ED) mechanism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5987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191000" y="1524000"/>
            <a:ext cx="4673211" cy="1676400"/>
            <a:chOff x="3429001" y="1981200"/>
            <a:chExt cx="4673211" cy="1676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796308" y="1981200"/>
              <a:ext cx="470892" cy="1600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L-STF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267200" y="1981200"/>
              <a:ext cx="470892" cy="1600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L-LTF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735720" y="1981200"/>
              <a:ext cx="470892" cy="1600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>
                <a:latin typeface="Calibri" panose="020F050202020403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L-SIG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206612" y="2590800"/>
              <a:ext cx="2895600" cy="34184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WU packet payload (modulation e.g. OOK)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Calibri" panose="020F0502020204030204" pitchFamily="34" charset="0"/>
                </a:rPr>
                <a:t>Narrowband signal, e.g. 4MHz [1-3]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581400" y="1981200"/>
              <a:ext cx="0" cy="1676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 rot="16200000">
              <a:off x="3268861" y="2633944"/>
              <a:ext cx="574196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alibri" panose="020F0502020204030204" pitchFamily="34" charset="0"/>
                </a:rPr>
                <a:t>20MHz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972518" y="5866348"/>
            <a:ext cx="2895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WU packet payload </a:t>
            </a:r>
          </a:p>
          <a:p>
            <a:pPr marL="0" marR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Calibri" panose="020F0502020204030204" pitchFamily="34" charset="0"/>
              </a:rPr>
              <a:t>Narrowband signal e.g. 2-4 MHz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26" y="4228048"/>
            <a:ext cx="4762500" cy="108585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 bwMode="auto">
          <a:xfrm flipV="1">
            <a:off x="2265740" y="5285850"/>
            <a:ext cx="706060" cy="505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2420318" y="5257800"/>
            <a:ext cx="2297236" cy="5334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5410200" y="3352800"/>
            <a:ext cx="304800" cy="8752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3862576" y="3352800"/>
            <a:ext cx="1776224" cy="846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2314953" y="3352800"/>
            <a:ext cx="3247647" cy="846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2667000" y="5253643"/>
            <a:ext cx="3803153" cy="5462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 rot="21150747">
            <a:off x="4006502" y="5409555"/>
            <a:ext cx="1255472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Some regulatory domains</a:t>
            </a:r>
          </a:p>
        </p:txBody>
      </p:sp>
      <p:sp>
        <p:nvSpPr>
          <p:cNvPr id="57" name="TextBox 56"/>
          <p:cNvSpPr txBox="1"/>
          <p:nvPr/>
        </p:nvSpPr>
        <p:spPr>
          <a:xfrm rot="20932825">
            <a:off x="3628458" y="3711076"/>
            <a:ext cx="393056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Ch. 1</a:t>
            </a:r>
          </a:p>
        </p:txBody>
      </p:sp>
      <p:sp>
        <p:nvSpPr>
          <p:cNvPr id="58" name="TextBox 57"/>
          <p:cNvSpPr txBox="1"/>
          <p:nvPr/>
        </p:nvSpPr>
        <p:spPr>
          <a:xfrm rot="20932825">
            <a:off x="4451581" y="3711871"/>
            <a:ext cx="393056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Ch. 6</a:t>
            </a:r>
          </a:p>
        </p:txBody>
      </p:sp>
      <p:sp>
        <p:nvSpPr>
          <p:cNvPr id="59" name="TextBox 58"/>
          <p:cNvSpPr txBox="1"/>
          <p:nvPr/>
        </p:nvSpPr>
        <p:spPr>
          <a:xfrm rot="19657144">
            <a:off x="5355410" y="3683636"/>
            <a:ext cx="444352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Ch. 11</a:t>
            </a:r>
          </a:p>
        </p:txBody>
      </p:sp>
      <p:sp>
        <p:nvSpPr>
          <p:cNvPr id="61" name="TextBox 60"/>
          <p:cNvSpPr txBox="1"/>
          <p:nvPr/>
        </p:nvSpPr>
        <p:spPr>
          <a:xfrm rot="20932825">
            <a:off x="2189093" y="5434711"/>
            <a:ext cx="84670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</a:rPr>
              <a:t>2.422-2.427GHz</a:t>
            </a:r>
            <a:endParaRPr lang="en-US" sz="800" dirty="0">
              <a:latin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20932825">
            <a:off x="3150752" y="5410813"/>
            <a:ext cx="84670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</a:rPr>
              <a:t>2.447-2.452GHz</a:t>
            </a:r>
            <a:endParaRPr lang="en-US" sz="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0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Benefits</a:t>
            </a:r>
          </a:p>
          <a:p>
            <a:pPr lvl="1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Channel occupancy due to WU frames would be none</a:t>
            </a:r>
          </a:p>
          <a:p>
            <a:pPr lvl="1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A few fixed channels for WUR operation simplifies the designs and allows for a low-power WUR design </a:t>
            </a:r>
          </a:p>
          <a:p>
            <a:pPr lvl="1">
              <a:buFont typeface="Arial"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Given less path loss, a WUR at 2.4GHz would be a good choice for  2.4/5GHz APs</a:t>
            </a:r>
          </a:p>
          <a:p>
            <a:pPr lvl="2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Almost all 802.11 APs are either 2.4GHz, or 2.4/5GHz (no 5GHz-only APs)   </a:t>
            </a:r>
            <a:endParaRPr lang="en-US" altLang="en-US" b="0" dirty="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No additional detection burden on BSS/OBSS legacy STAs; additional power saving benefits for unintended STAs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Design based on such principle enhances coexistence with Bluetooth LE and some other narrow-band technologies in 2.4GHz</a:t>
            </a:r>
          </a:p>
          <a:p>
            <a:pPr lvl="1">
              <a:defRPr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4637671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163112</TotalTime>
  <Words>1116</Words>
  <Application>Microsoft Office PowerPoint</Application>
  <PresentationFormat>On-screen Show (4:3)</PresentationFormat>
  <Paragraphs>182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Gulim</vt:lpstr>
      <vt:lpstr>Gulim</vt:lpstr>
      <vt:lpstr>SimSun</vt:lpstr>
      <vt:lpstr>SimSun</vt:lpstr>
      <vt:lpstr>Arial</vt:lpstr>
      <vt:lpstr>Calibri</vt:lpstr>
      <vt:lpstr>Neo Sans Intel</vt:lpstr>
      <vt:lpstr>Times New Roman</vt:lpstr>
      <vt:lpstr>802-11-Submission</vt:lpstr>
      <vt:lpstr>WUR and Efficiency Tradeoffs</vt:lpstr>
      <vt:lpstr>Inefficiency in WiFi environments</vt:lpstr>
      <vt:lpstr>Inefficiency in WiFi environments</vt:lpstr>
      <vt:lpstr>Currently-proposed WU Frame Design</vt:lpstr>
      <vt:lpstr>Currently-proposed WU Frame Design</vt:lpstr>
      <vt:lpstr>Coexistence in 2.4GHz</vt:lpstr>
      <vt:lpstr>Potential WU Frame Design Principle in 2.4GHz - I</vt:lpstr>
      <vt:lpstr>Potential WU Frame Design Principle in 2.4GHz - I</vt:lpstr>
      <vt:lpstr>Potential WU Frame Design Principle in 2.4GHz - II</vt:lpstr>
      <vt:lpstr>Potential WU Frame Design Principle in 2.4GHz - III</vt:lpstr>
      <vt:lpstr>Advertisement channel for 802.11</vt:lpstr>
      <vt:lpstr>PowerPoint Presentation</vt:lpstr>
      <vt:lpstr>PowerPoint Presentation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1445</cp:revision>
  <cp:lastPrinted>1998-02-10T13:28:06Z</cp:lastPrinted>
  <dcterms:created xsi:type="dcterms:W3CDTF">2007-05-21T21:00:37Z</dcterms:created>
  <dcterms:modified xsi:type="dcterms:W3CDTF">2016-09-19T20:45:25Z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