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4"/>
  </p:notesMasterIdLst>
  <p:handoutMasterIdLst>
    <p:handoutMasterId r:id="rId15"/>
  </p:handoutMasterIdLst>
  <p:sldIdLst>
    <p:sldId id="529" r:id="rId2"/>
    <p:sldId id="514" r:id="rId3"/>
    <p:sldId id="538" r:id="rId4"/>
    <p:sldId id="539" r:id="rId5"/>
    <p:sldId id="540" r:id="rId6"/>
    <p:sldId id="541" r:id="rId7"/>
    <p:sldId id="542" r:id="rId8"/>
    <p:sldId id="543" r:id="rId9"/>
    <p:sldId id="544" r:id="rId10"/>
    <p:sldId id="545" r:id="rId11"/>
    <p:sldId id="546" r:id="rId12"/>
    <p:sldId id="537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00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27" autoAdjust="0"/>
    <p:restoredTop sz="95501" autoAdjust="0"/>
  </p:normalViewPr>
  <p:slideViewPr>
    <p:cSldViewPr>
      <p:cViewPr varScale="1">
        <p:scale>
          <a:sx n="97" d="100"/>
          <a:sy n="97" d="100"/>
        </p:scale>
        <p:origin x="61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03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TK10739\Documents\Tech\OFDMA\ofdm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TK10739\Documents\Tech\OFDMA\ofdm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TK10739\Documents\Tech\OFDMA\ofdm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TK10739\Documents\Tech\OFDMA\ofdm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TK10739\Documents\Tech\OFDMA\ofdm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TK10739\Documents\Tech\OFDMA\ofdm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Floor 1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STA</c:v>
          </c:tx>
          <c:spPr>
            <a:ln w="28575">
              <a:noFill/>
            </a:ln>
          </c:spPr>
          <c:xVal>
            <c:numRef>
              <c:f>'MBSS IEEE PAR 180STA'!$K$11:$K$45</c:f>
              <c:numCache>
                <c:formatCode>General</c:formatCode>
                <c:ptCount val="35"/>
                <c:pt idx="0">
                  <c:v>2</c:v>
                </c:pt>
                <c:pt idx="1">
                  <c:v>6</c:v>
                </c:pt>
                <c:pt idx="2">
                  <c:v>0.60000000000000031</c:v>
                </c:pt>
                <c:pt idx="3">
                  <c:v>4.9000000000000004</c:v>
                </c:pt>
                <c:pt idx="4">
                  <c:v>8.7000000000000011</c:v>
                </c:pt>
                <c:pt idx="5">
                  <c:v>1.8</c:v>
                </c:pt>
                <c:pt idx="6">
                  <c:v>7.2</c:v>
                </c:pt>
                <c:pt idx="7">
                  <c:v>6.9</c:v>
                </c:pt>
                <c:pt idx="8">
                  <c:v>5.8</c:v>
                </c:pt>
                <c:pt idx="9">
                  <c:v>2.8</c:v>
                </c:pt>
                <c:pt idx="10">
                  <c:v>17.7</c:v>
                </c:pt>
                <c:pt idx="11">
                  <c:v>14.6</c:v>
                </c:pt>
                <c:pt idx="12">
                  <c:v>13.9</c:v>
                </c:pt>
                <c:pt idx="13">
                  <c:v>13.2</c:v>
                </c:pt>
                <c:pt idx="14">
                  <c:v>13.7</c:v>
                </c:pt>
                <c:pt idx="15">
                  <c:v>34.300000000000004</c:v>
                </c:pt>
                <c:pt idx="16">
                  <c:v>38.800000000000004</c:v>
                </c:pt>
                <c:pt idx="17">
                  <c:v>37.5</c:v>
                </c:pt>
                <c:pt idx="18">
                  <c:v>37.9</c:v>
                </c:pt>
                <c:pt idx="19">
                  <c:v>38.1</c:v>
                </c:pt>
                <c:pt idx="20">
                  <c:v>45.6</c:v>
                </c:pt>
                <c:pt idx="21">
                  <c:v>40.4</c:v>
                </c:pt>
                <c:pt idx="22">
                  <c:v>42.2</c:v>
                </c:pt>
                <c:pt idx="23">
                  <c:v>45.8</c:v>
                </c:pt>
                <c:pt idx="24">
                  <c:v>48.9</c:v>
                </c:pt>
                <c:pt idx="25">
                  <c:v>44.2</c:v>
                </c:pt>
                <c:pt idx="26">
                  <c:v>44.1</c:v>
                </c:pt>
                <c:pt idx="27">
                  <c:v>40.300000000000004</c:v>
                </c:pt>
                <c:pt idx="28">
                  <c:v>47.8</c:v>
                </c:pt>
                <c:pt idx="29">
                  <c:v>48.2</c:v>
                </c:pt>
                <c:pt idx="30">
                  <c:v>87.8</c:v>
                </c:pt>
                <c:pt idx="31">
                  <c:v>85.5</c:v>
                </c:pt>
                <c:pt idx="32">
                  <c:v>86.9</c:v>
                </c:pt>
                <c:pt idx="33">
                  <c:v>87.4</c:v>
                </c:pt>
                <c:pt idx="34">
                  <c:v>85.7</c:v>
                </c:pt>
              </c:numCache>
            </c:numRef>
          </c:xVal>
          <c:yVal>
            <c:numRef>
              <c:f>'MBSS IEEE PAR 180STA'!$L$11:$L$45</c:f>
              <c:numCache>
                <c:formatCode>General</c:formatCode>
                <c:ptCount val="35"/>
                <c:pt idx="0">
                  <c:v>8.5</c:v>
                </c:pt>
                <c:pt idx="1">
                  <c:v>6</c:v>
                </c:pt>
                <c:pt idx="2">
                  <c:v>0</c:v>
                </c:pt>
                <c:pt idx="3">
                  <c:v>5.9</c:v>
                </c:pt>
                <c:pt idx="4">
                  <c:v>10</c:v>
                </c:pt>
                <c:pt idx="5">
                  <c:v>17.7</c:v>
                </c:pt>
                <c:pt idx="6">
                  <c:v>14.4</c:v>
                </c:pt>
                <c:pt idx="7">
                  <c:v>14</c:v>
                </c:pt>
                <c:pt idx="8">
                  <c:v>18.600000000000001</c:v>
                </c:pt>
                <c:pt idx="9">
                  <c:v>17.600000000000001</c:v>
                </c:pt>
                <c:pt idx="10">
                  <c:v>6.6</c:v>
                </c:pt>
                <c:pt idx="11">
                  <c:v>5.2</c:v>
                </c:pt>
                <c:pt idx="12">
                  <c:v>2.7</c:v>
                </c:pt>
                <c:pt idx="13">
                  <c:v>0.8</c:v>
                </c:pt>
                <c:pt idx="14">
                  <c:v>7.4</c:v>
                </c:pt>
                <c:pt idx="15">
                  <c:v>20</c:v>
                </c:pt>
                <c:pt idx="16">
                  <c:v>15.4</c:v>
                </c:pt>
                <c:pt idx="17">
                  <c:v>11.4</c:v>
                </c:pt>
                <c:pt idx="18">
                  <c:v>12.4</c:v>
                </c:pt>
                <c:pt idx="19">
                  <c:v>12.2</c:v>
                </c:pt>
                <c:pt idx="20">
                  <c:v>0.8</c:v>
                </c:pt>
                <c:pt idx="21">
                  <c:v>3.9</c:v>
                </c:pt>
                <c:pt idx="22">
                  <c:v>8.4</c:v>
                </c:pt>
                <c:pt idx="23">
                  <c:v>7.6</c:v>
                </c:pt>
                <c:pt idx="24">
                  <c:v>9</c:v>
                </c:pt>
                <c:pt idx="25">
                  <c:v>18</c:v>
                </c:pt>
                <c:pt idx="26">
                  <c:v>10</c:v>
                </c:pt>
                <c:pt idx="27">
                  <c:v>15</c:v>
                </c:pt>
                <c:pt idx="28">
                  <c:v>16.100000000000001</c:v>
                </c:pt>
                <c:pt idx="29">
                  <c:v>11.1</c:v>
                </c:pt>
                <c:pt idx="30">
                  <c:v>6.2</c:v>
                </c:pt>
                <c:pt idx="31">
                  <c:v>1.6</c:v>
                </c:pt>
                <c:pt idx="32">
                  <c:v>9.8000000000000007</c:v>
                </c:pt>
                <c:pt idx="33">
                  <c:v>6.4</c:v>
                </c:pt>
                <c:pt idx="34">
                  <c:v>1.3</c:v>
                </c:pt>
              </c:numCache>
            </c:numRef>
          </c:yVal>
          <c:smooth val="0"/>
        </c:ser>
        <c:ser>
          <c:idx val="1"/>
          <c:order val="1"/>
          <c:tx>
            <c:v>AP</c:v>
          </c:tx>
          <c:spPr>
            <a:ln w="28575">
              <a:noFill/>
            </a:ln>
          </c:spPr>
          <c:xVal>
            <c:numRef>
              <c:f>'MBSS IEEE PAR 180STA'!$N$11:$N$17</c:f>
              <c:numCache>
                <c:formatCode>General</c:formatCode>
                <c:ptCount val="7"/>
                <c:pt idx="0">
                  <c:v>5</c:v>
                </c:pt>
                <c:pt idx="1">
                  <c:v>5</c:v>
                </c:pt>
                <c:pt idx="2">
                  <c:v>15</c:v>
                </c:pt>
                <c:pt idx="3">
                  <c:v>35</c:v>
                </c:pt>
                <c:pt idx="4">
                  <c:v>45</c:v>
                </c:pt>
                <c:pt idx="5">
                  <c:v>45</c:v>
                </c:pt>
                <c:pt idx="6">
                  <c:v>85</c:v>
                </c:pt>
              </c:numCache>
            </c:numRef>
          </c:xVal>
          <c:yVal>
            <c:numRef>
              <c:f>'MBSS IEEE PAR 180STA'!$O$11:$O$17</c:f>
              <c:numCache>
                <c:formatCode>General</c:formatCode>
                <c:ptCount val="7"/>
                <c:pt idx="0">
                  <c:v>5</c:v>
                </c:pt>
                <c:pt idx="1">
                  <c:v>15</c:v>
                </c:pt>
                <c:pt idx="2">
                  <c:v>5</c:v>
                </c:pt>
                <c:pt idx="3">
                  <c:v>15</c:v>
                </c:pt>
                <c:pt idx="4">
                  <c:v>5</c:v>
                </c:pt>
                <c:pt idx="5">
                  <c:v>15</c:v>
                </c:pt>
                <c:pt idx="6">
                  <c:v>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4573280"/>
        <c:axId val="539103696"/>
      </c:scatterChart>
      <c:valAx>
        <c:axId val="304573280"/>
        <c:scaling>
          <c:orientation val="minMax"/>
          <c:max val="100"/>
          <c:min val="0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539103696"/>
        <c:crosses val="autoZero"/>
        <c:crossBetween val="midCat"/>
        <c:majorUnit val="10"/>
        <c:minorUnit val="2"/>
      </c:valAx>
      <c:valAx>
        <c:axId val="539103696"/>
        <c:scaling>
          <c:orientation val="minMax"/>
          <c:max val="20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04573280"/>
        <c:crosses val="autoZero"/>
        <c:crossBetween val="midCat"/>
        <c:majorUnit val="10"/>
        <c:minorUnit val="1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Floor 3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STA</c:v>
          </c:tx>
          <c:spPr>
            <a:ln w="28575">
              <a:noFill/>
            </a:ln>
          </c:spPr>
          <c:xVal>
            <c:numRef>
              <c:f>'MBSS IEEE PAR 180STA'!$K$96:$K$125</c:f>
              <c:numCache>
                <c:formatCode>General</c:formatCode>
                <c:ptCount val="30"/>
                <c:pt idx="0">
                  <c:v>16.100000000000001</c:v>
                </c:pt>
                <c:pt idx="1">
                  <c:v>19.2</c:v>
                </c:pt>
                <c:pt idx="2">
                  <c:v>11.7</c:v>
                </c:pt>
                <c:pt idx="3">
                  <c:v>17</c:v>
                </c:pt>
                <c:pt idx="4">
                  <c:v>15.5</c:v>
                </c:pt>
                <c:pt idx="5">
                  <c:v>20.399999999999999</c:v>
                </c:pt>
                <c:pt idx="6">
                  <c:v>28.1</c:v>
                </c:pt>
                <c:pt idx="7">
                  <c:v>27.5</c:v>
                </c:pt>
                <c:pt idx="8">
                  <c:v>25.1</c:v>
                </c:pt>
                <c:pt idx="9">
                  <c:v>28.4</c:v>
                </c:pt>
                <c:pt idx="10">
                  <c:v>32.4</c:v>
                </c:pt>
                <c:pt idx="11">
                  <c:v>31.4</c:v>
                </c:pt>
                <c:pt idx="12">
                  <c:v>31.1</c:v>
                </c:pt>
                <c:pt idx="13">
                  <c:v>36.4</c:v>
                </c:pt>
                <c:pt idx="14">
                  <c:v>31.7</c:v>
                </c:pt>
                <c:pt idx="15">
                  <c:v>45.6</c:v>
                </c:pt>
                <c:pt idx="16">
                  <c:v>49.7</c:v>
                </c:pt>
                <c:pt idx="17">
                  <c:v>40.5</c:v>
                </c:pt>
                <c:pt idx="18">
                  <c:v>45</c:v>
                </c:pt>
                <c:pt idx="19">
                  <c:v>47.4</c:v>
                </c:pt>
                <c:pt idx="20">
                  <c:v>44.2</c:v>
                </c:pt>
                <c:pt idx="21">
                  <c:v>41.4</c:v>
                </c:pt>
                <c:pt idx="22">
                  <c:v>40.300000000000004</c:v>
                </c:pt>
                <c:pt idx="23">
                  <c:v>49</c:v>
                </c:pt>
                <c:pt idx="24">
                  <c:v>46.3</c:v>
                </c:pt>
                <c:pt idx="25">
                  <c:v>84.3</c:v>
                </c:pt>
                <c:pt idx="26">
                  <c:v>81.8</c:v>
                </c:pt>
                <c:pt idx="27">
                  <c:v>81.7</c:v>
                </c:pt>
                <c:pt idx="28">
                  <c:v>87.3</c:v>
                </c:pt>
                <c:pt idx="29">
                  <c:v>87.9</c:v>
                </c:pt>
              </c:numCache>
            </c:numRef>
          </c:xVal>
          <c:yVal>
            <c:numRef>
              <c:f>'MBSS IEEE PAR 180STA'!$L$96:$L$125</c:f>
              <c:numCache>
                <c:formatCode>General</c:formatCode>
                <c:ptCount val="30"/>
                <c:pt idx="0">
                  <c:v>19.7</c:v>
                </c:pt>
                <c:pt idx="1">
                  <c:v>12</c:v>
                </c:pt>
                <c:pt idx="2">
                  <c:v>16.100000000000001</c:v>
                </c:pt>
                <c:pt idx="3">
                  <c:v>18.399999999999999</c:v>
                </c:pt>
                <c:pt idx="4">
                  <c:v>12.5</c:v>
                </c:pt>
                <c:pt idx="5">
                  <c:v>6.9</c:v>
                </c:pt>
                <c:pt idx="6">
                  <c:v>5.8</c:v>
                </c:pt>
                <c:pt idx="7">
                  <c:v>9.8000000000000007</c:v>
                </c:pt>
                <c:pt idx="8">
                  <c:v>0.4</c:v>
                </c:pt>
                <c:pt idx="9">
                  <c:v>7.4</c:v>
                </c:pt>
                <c:pt idx="10">
                  <c:v>14.2</c:v>
                </c:pt>
                <c:pt idx="11">
                  <c:v>11</c:v>
                </c:pt>
                <c:pt idx="12">
                  <c:v>10.4</c:v>
                </c:pt>
                <c:pt idx="13">
                  <c:v>16.100000000000001</c:v>
                </c:pt>
                <c:pt idx="14">
                  <c:v>12.2</c:v>
                </c:pt>
                <c:pt idx="15">
                  <c:v>0.2</c:v>
                </c:pt>
                <c:pt idx="16">
                  <c:v>4.9000000000000004</c:v>
                </c:pt>
                <c:pt idx="17">
                  <c:v>9.1</c:v>
                </c:pt>
                <c:pt idx="18">
                  <c:v>6.9</c:v>
                </c:pt>
                <c:pt idx="19">
                  <c:v>8.1</c:v>
                </c:pt>
                <c:pt idx="20">
                  <c:v>12.4</c:v>
                </c:pt>
                <c:pt idx="21">
                  <c:v>16.5</c:v>
                </c:pt>
                <c:pt idx="22">
                  <c:v>11.3</c:v>
                </c:pt>
                <c:pt idx="23">
                  <c:v>10</c:v>
                </c:pt>
                <c:pt idx="24">
                  <c:v>11</c:v>
                </c:pt>
                <c:pt idx="25">
                  <c:v>9.7000000000000011</c:v>
                </c:pt>
                <c:pt idx="26">
                  <c:v>2.7</c:v>
                </c:pt>
                <c:pt idx="27">
                  <c:v>2.6</c:v>
                </c:pt>
                <c:pt idx="28">
                  <c:v>0.8</c:v>
                </c:pt>
                <c:pt idx="29">
                  <c:v>6.4</c:v>
                </c:pt>
              </c:numCache>
            </c:numRef>
          </c:yVal>
          <c:smooth val="0"/>
        </c:ser>
        <c:ser>
          <c:idx val="1"/>
          <c:order val="1"/>
          <c:tx>
            <c:v>AP</c:v>
          </c:tx>
          <c:spPr>
            <a:ln w="28575">
              <a:noFill/>
            </a:ln>
          </c:spPr>
          <c:xVal>
            <c:numRef>
              <c:f>'MBSS IEEE PAR 180STA'!$N$28:$N$33</c:f>
              <c:numCache>
                <c:formatCode>General</c:formatCode>
                <c:ptCount val="6"/>
                <c:pt idx="0">
                  <c:v>15</c:v>
                </c:pt>
                <c:pt idx="1">
                  <c:v>25</c:v>
                </c:pt>
                <c:pt idx="2">
                  <c:v>35</c:v>
                </c:pt>
                <c:pt idx="3">
                  <c:v>45</c:v>
                </c:pt>
                <c:pt idx="4">
                  <c:v>45</c:v>
                </c:pt>
                <c:pt idx="5">
                  <c:v>85</c:v>
                </c:pt>
              </c:numCache>
            </c:numRef>
          </c:xVal>
          <c:yVal>
            <c:numRef>
              <c:f>'MBSS IEEE PAR 180STA'!$O$28:$O$33</c:f>
              <c:numCache>
                <c:formatCode>General</c:formatCode>
                <c:ptCount val="6"/>
                <c:pt idx="0">
                  <c:v>15</c:v>
                </c:pt>
                <c:pt idx="1">
                  <c:v>5</c:v>
                </c:pt>
                <c:pt idx="2">
                  <c:v>15</c:v>
                </c:pt>
                <c:pt idx="3">
                  <c:v>5</c:v>
                </c:pt>
                <c:pt idx="4">
                  <c:v>15</c:v>
                </c:pt>
                <c:pt idx="5">
                  <c:v>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6401024"/>
        <c:axId val="426402144"/>
      </c:scatterChart>
      <c:valAx>
        <c:axId val="426401024"/>
        <c:scaling>
          <c:orientation val="minMax"/>
          <c:max val="100"/>
          <c:min val="0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426402144"/>
        <c:crosses val="autoZero"/>
        <c:crossBetween val="midCat"/>
        <c:majorUnit val="10"/>
        <c:minorUnit val="5"/>
      </c:valAx>
      <c:valAx>
        <c:axId val="426402144"/>
        <c:scaling>
          <c:orientation val="minMax"/>
          <c:max val="20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26401024"/>
        <c:crosses val="autoZero"/>
        <c:crossBetween val="midCat"/>
        <c:majorUnit val="10"/>
        <c:minorUnit val="5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Floor 2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STA</c:v>
          </c:tx>
          <c:spPr>
            <a:ln w="28575">
              <a:noFill/>
            </a:ln>
          </c:spPr>
          <c:xVal>
            <c:numRef>
              <c:f>'MBSS IEEE PAR 180STA'!$K$46:$K$95</c:f>
              <c:numCache>
                <c:formatCode>General</c:formatCode>
                <c:ptCount val="50"/>
                <c:pt idx="0">
                  <c:v>1.2</c:v>
                </c:pt>
                <c:pt idx="1">
                  <c:v>9.2000000000000011</c:v>
                </c:pt>
                <c:pt idx="2">
                  <c:v>1.8</c:v>
                </c:pt>
                <c:pt idx="3">
                  <c:v>3.4</c:v>
                </c:pt>
                <c:pt idx="4">
                  <c:v>3.9</c:v>
                </c:pt>
                <c:pt idx="5">
                  <c:v>20.100000000000001</c:v>
                </c:pt>
                <c:pt idx="6">
                  <c:v>29.2</c:v>
                </c:pt>
                <c:pt idx="7">
                  <c:v>26.9</c:v>
                </c:pt>
                <c:pt idx="8">
                  <c:v>22.5</c:v>
                </c:pt>
                <c:pt idx="9">
                  <c:v>21.2</c:v>
                </c:pt>
                <c:pt idx="10">
                  <c:v>25.7</c:v>
                </c:pt>
                <c:pt idx="11">
                  <c:v>28.4</c:v>
                </c:pt>
                <c:pt idx="12">
                  <c:v>20.6</c:v>
                </c:pt>
                <c:pt idx="13">
                  <c:v>27.7</c:v>
                </c:pt>
                <c:pt idx="14">
                  <c:v>29.6</c:v>
                </c:pt>
                <c:pt idx="15">
                  <c:v>40</c:v>
                </c:pt>
                <c:pt idx="16">
                  <c:v>33.9</c:v>
                </c:pt>
                <c:pt idx="17">
                  <c:v>32.700000000000003</c:v>
                </c:pt>
                <c:pt idx="18">
                  <c:v>31.4</c:v>
                </c:pt>
                <c:pt idx="19">
                  <c:v>34.5</c:v>
                </c:pt>
                <c:pt idx="20">
                  <c:v>32.1</c:v>
                </c:pt>
                <c:pt idx="21">
                  <c:v>37.800000000000004</c:v>
                </c:pt>
                <c:pt idx="22">
                  <c:v>37</c:v>
                </c:pt>
                <c:pt idx="23">
                  <c:v>33.5</c:v>
                </c:pt>
                <c:pt idx="24">
                  <c:v>34.9</c:v>
                </c:pt>
                <c:pt idx="25">
                  <c:v>56.8</c:v>
                </c:pt>
                <c:pt idx="26">
                  <c:v>58.9</c:v>
                </c:pt>
                <c:pt idx="27">
                  <c:v>52.4</c:v>
                </c:pt>
                <c:pt idx="28">
                  <c:v>59.8</c:v>
                </c:pt>
                <c:pt idx="29">
                  <c:v>59.6</c:v>
                </c:pt>
                <c:pt idx="30">
                  <c:v>68.5</c:v>
                </c:pt>
                <c:pt idx="31">
                  <c:v>61.1</c:v>
                </c:pt>
                <c:pt idx="32">
                  <c:v>63.5</c:v>
                </c:pt>
                <c:pt idx="33">
                  <c:v>69.099999999999994</c:v>
                </c:pt>
                <c:pt idx="34">
                  <c:v>68.2</c:v>
                </c:pt>
                <c:pt idx="35">
                  <c:v>73.7</c:v>
                </c:pt>
                <c:pt idx="36">
                  <c:v>70.400000000000006</c:v>
                </c:pt>
                <c:pt idx="37">
                  <c:v>76.099999999999994</c:v>
                </c:pt>
                <c:pt idx="38">
                  <c:v>72.7</c:v>
                </c:pt>
                <c:pt idx="39">
                  <c:v>72</c:v>
                </c:pt>
                <c:pt idx="40">
                  <c:v>79.8</c:v>
                </c:pt>
                <c:pt idx="41">
                  <c:v>72.3</c:v>
                </c:pt>
                <c:pt idx="42">
                  <c:v>77.8</c:v>
                </c:pt>
                <c:pt idx="43">
                  <c:v>78.7</c:v>
                </c:pt>
                <c:pt idx="44">
                  <c:v>71.2</c:v>
                </c:pt>
                <c:pt idx="45">
                  <c:v>83.6</c:v>
                </c:pt>
                <c:pt idx="46">
                  <c:v>80.5</c:v>
                </c:pt>
                <c:pt idx="47">
                  <c:v>84.4</c:v>
                </c:pt>
                <c:pt idx="48">
                  <c:v>85.8</c:v>
                </c:pt>
                <c:pt idx="49">
                  <c:v>87.5</c:v>
                </c:pt>
              </c:numCache>
            </c:numRef>
          </c:xVal>
          <c:yVal>
            <c:numRef>
              <c:f>'MBSS IEEE PAR 180STA'!$L$46:$L$95</c:f>
              <c:numCache>
                <c:formatCode>General</c:formatCode>
                <c:ptCount val="50"/>
                <c:pt idx="0">
                  <c:v>9.3000000000000007</c:v>
                </c:pt>
                <c:pt idx="1">
                  <c:v>9.3000000000000007</c:v>
                </c:pt>
                <c:pt idx="2">
                  <c:v>8.9</c:v>
                </c:pt>
                <c:pt idx="3">
                  <c:v>2.1</c:v>
                </c:pt>
                <c:pt idx="4">
                  <c:v>9.5</c:v>
                </c:pt>
                <c:pt idx="5">
                  <c:v>7</c:v>
                </c:pt>
                <c:pt idx="6">
                  <c:v>5</c:v>
                </c:pt>
                <c:pt idx="7">
                  <c:v>6.5</c:v>
                </c:pt>
                <c:pt idx="8">
                  <c:v>7</c:v>
                </c:pt>
                <c:pt idx="9">
                  <c:v>4</c:v>
                </c:pt>
                <c:pt idx="10">
                  <c:v>13.1</c:v>
                </c:pt>
                <c:pt idx="11">
                  <c:v>18.3</c:v>
                </c:pt>
                <c:pt idx="12">
                  <c:v>12.4</c:v>
                </c:pt>
                <c:pt idx="13">
                  <c:v>15.9</c:v>
                </c:pt>
                <c:pt idx="14">
                  <c:v>17.399999999999999</c:v>
                </c:pt>
                <c:pt idx="15">
                  <c:v>2</c:v>
                </c:pt>
                <c:pt idx="16">
                  <c:v>3.1</c:v>
                </c:pt>
                <c:pt idx="17">
                  <c:v>2.6</c:v>
                </c:pt>
                <c:pt idx="18">
                  <c:v>7.2</c:v>
                </c:pt>
                <c:pt idx="19">
                  <c:v>5.3</c:v>
                </c:pt>
                <c:pt idx="20">
                  <c:v>14.7</c:v>
                </c:pt>
                <c:pt idx="21">
                  <c:v>19.8</c:v>
                </c:pt>
                <c:pt idx="22">
                  <c:v>18.399999999999999</c:v>
                </c:pt>
                <c:pt idx="23">
                  <c:v>12</c:v>
                </c:pt>
                <c:pt idx="24">
                  <c:v>14.5</c:v>
                </c:pt>
                <c:pt idx="25">
                  <c:v>6.4</c:v>
                </c:pt>
                <c:pt idx="26">
                  <c:v>3.2</c:v>
                </c:pt>
                <c:pt idx="27">
                  <c:v>1.4</c:v>
                </c:pt>
                <c:pt idx="28">
                  <c:v>0.70000000000000029</c:v>
                </c:pt>
                <c:pt idx="29">
                  <c:v>8.7000000000000011</c:v>
                </c:pt>
                <c:pt idx="30">
                  <c:v>18.2</c:v>
                </c:pt>
                <c:pt idx="31">
                  <c:v>16.600000000000001</c:v>
                </c:pt>
                <c:pt idx="32">
                  <c:v>15.8</c:v>
                </c:pt>
                <c:pt idx="33">
                  <c:v>10.1</c:v>
                </c:pt>
                <c:pt idx="34">
                  <c:v>11.5</c:v>
                </c:pt>
                <c:pt idx="35">
                  <c:v>6.4</c:v>
                </c:pt>
                <c:pt idx="36">
                  <c:v>9.9</c:v>
                </c:pt>
                <c:pt idx="37">
                  <c:v>7.2</c:v>
                </c:pt>
                <c:pt idx="38">
                  <c:v>8.2000000000000011</c:v>
                </c:pt>
                <c:pt idx="39">
                  <c:v>1.9000000000000001</c:v>
                </c:pt>
                <c:pt idx="40">
                  <c:v>11.9</c:v>
                </c:pt>
                <c:pt idx="41">
                  <c:v>17.7</c:v>
                </c:pt>
                <c:pt idx="42">
                  <c:v>16.8</c:v>
                </c:pt>
                <c:pt idx="43">
                  <c:v>11.8</c:v>
                </c:pt>
                <c:pt idx="44">
                  <c:v>13.9</c:v>
                </c:pt>
                <c:pt idx="45">
                  <c:v>18.600000000000001</c:v>
                </c:pt>
                <c:pt idx="46">
                  <c:v>12.5</c:v>
                </c:pt>
                <c:pt idx="47">
                  <c:v>10.5</c:v>
                </c:pt>
                <c:pt idx="48">
                  <c:v>19.3</c:v>
                </c:pt>
                <c:pt idx="49">
                  <c:v>12.4</c:v>
                </c:pt>
              </c:numCache>
            </c:numRef>
          </c:yVal>
          <c:smooth val="0"/>
        </c:ser>
        <c:ser>
          <c:idx val="1"/>
          <c:order val="1"/>
          <c:tx>
            <c:v>AP</c:v>
          </c:tx>
          <c:spPr>
            <a:ln w="28575">
              <a:noFill/>
            </a:ln>
          </c:spPr>
          <c:xVal>
            <c:numRef>
              <c:f>'MBSS IEEE PAR 180STA'!$N$18:$N$27</c:f>
              <c:numCache>
                <c:formatCode>General</c:formatCode>
                <c:ptCount val="10"/>
                <c:pt idx="0">
                  <c:v>5</c:v>
                </c:pt>
                <c:pt idx="1">
                  <c:v>25</c:v>
                </c:pt>
                <c:pt idx="2">
                  <c:v>25</c:v>
                </c:pt>
                <c:pt idx="3">
                  <c:v>35</c:v>
                </c:pt>
                <c:pt idx="4">
                  <c:v>35</c:v>
                </c:pt>
                <c:pt idx="5">
                  <c:v>55</c:v>
                </c:pt>
                <c:pt idx="6">
                  <c:v>65</c:v>
                </c:pt>
                <c:pt idx="7">
                  <c:v>75</c:v>
                </c:pt>
                <c:pt idx="8">
                  <c:v>75</c:v>
                </c:pt>
                <c:pt idx="9">
                  <c:v>85</c:v>
                </c:pt>
              </c:numCache>
            </c:numRef>
          </c:xVal>
          <c:yVal>
            <c:numRef>
              <c:f>'MBSS IEEE PAR 180STA'!$O$18:$O$27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15</c:v>
                </c:pt>
                <c:pt idx="3">
                  <c:v>5</c:v>
                </c:pt>
                <c:pt idx="4">
                  <c:v>15</c:v>
                </c:pt>
                <c:pt idx="5">
                  <c:v>5</c:v>
                </c:pt>
                <c:pt idx="6">
                  <c:v>15</c:v>
                </c:pt>
                <c:pt idx="7">
                  <c:v>5</c:v>
                </c:pt>
                <c:pt idx="8">
                  <c:v>15</c:v>
                </c:pt>
                <c:pt idx="9">
                  <c:v>15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7606448"/>
        <c:axId val="277603088"/>
      </c:scatterChart>
      <c:valAx>
        <c:axId val="277606448"/>
        <c:scaling>
          <c:orientation val="minMax"/>
          <c:max val="100"/>
          <c:min val="0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277603088"/>
        <c:crosses val="autoZero"/>
        <c:crossBetween val="midCat"/>
        <c:majorUnit val="10"/>
        <c:minorUnit val="5"/>
      </c:valAx>
      <c:valAx>
        <c:axId val="277603088"/>
        <c:scaling>
          <c:orientation val="minMax"/>
          <c:max val="20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77606448"/>
        <c:crosses val="autoZero"/>
        <c:crossBetween val="midCat"/>
        <c:majorUnit val="10"/>
        <c:minorUnit val="5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Floor</a:t>
            </a:r>
            <a:r>
              <a:rPr lang="en-US" baseline="0"/>
              <a:t> 5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STA</c:v>
          </c:tx>
          <c:spPr>
            <a:ln w="28575">
              <a:noFill/>
            </a:ln>
          </c:spPr>
          <c:xVal>
            <c:numRef>
              <c:f>'MBSS IEEE PAR 180STA'!$K$166:$K$190</c:f>
              <c:numCache>
                <c:formatCode>General</c:formatCode>
                <c:ptCount val="25"/>
                <c:pt idx="0">
                  <c:v>32.4</c:v>
                </c:pt>
                <c:pt idx="1">
                  <c:v>30.4</c:v>
                </c:pt>
                <c:pt idx="2">
                  <c:v>33.300000000000004</c:v>
                </c:pt>
                <c:pt idx="3">
                  <c:v>32.200000000000003</c:v>
                </c:pt>
                <c:pt idx="4">
                  <c:v>36.4</c:v>
                </c:pt>
                <c:pt idx="5">
                  <c:v>45.3</c:v>
                </c:pt>
                <c:pt idx="6">
                  <c:v>48.7</c:v>
                </c:pt>
                <c:pt idx="7">
                  <c:v>48.2</c:v>
                </c:pt>
                <c:pt idx="8">
                  <c:v>43.1</c:v>
                </c:pt>
                <c:pt idx="9">
                  <c:v>47.6</c:v>
                </c:pt>
                <c:pt idx="10">
                  <c:v>56.6</c:v>
                </c:pt>
                <c:pt idx="11">
                  <c:v>53.3</c:v>
                </c:pt>
                <c:pt idx="12">
                  <c:v>59.3</c:v>
                </c:pt>
                <c:pt idx="13">
                  <c:v>53.4</c:v>
                </c:pt>
                <c:pt idx="14">
                  <c:v>56.3</c:v>
                </c:pt>
                <c:pt idx="15">
                  <c:v>81</c:v>
                </c:pt>
                <c:pt idx="16">
                  <c:v>84.9</c:v>
                </c:pt>
                <c:pt idx="17">
                  <c:v>84.3</c:v>
                </c:pt>
                <c:pt idx="18">
                  <c:v>89.8</c:v>
                </c:pt>
                <c:pt idx="19">
                  <c:v>86.4</c:v>
                </c:pt>
                <c:pt idx="20">
                  <c:v>90.6</c:v>
                </c:pt>
                <c:pt idx="21">
                  <c:v>95.4</c:v>
                </c:pt>
                <c:pt idx="22">
                  <c:v>98.8</c:v>
                </c:pt>
                <c:pt idx="23">
                  <c:v>96.7</c:v>
                </c:pt>
                <c:pt idx="24">
                  <c:v>95.6</c:v>
                </c:pt>
              </c:numCache>
            </c:numRef>
          </c:xVal>
          <c:yVal>
            <c:numRef>
              <c:f>'MBSS IEEE PAR 180STA'!$L$166:$L$190</c:f>
              <c:numCache>
                <c:formatCode>General</c:formatCode>
                <c:ptCount val="25"/>
                <c:pt idx="0">
                  <c:v>0.60000000000000031</c:v>
                </c:pt>
                <c:pt idx="1">
                  <c:v>3</c:v>
                </c:pt>
                <c:pt idx="2">
                  <c:v>6.5</c:v>
                </c:pt>
                <c:pt idx="3">
                  <c:v>4.7</c:v>
                </c:pt>
                <c:pt idx="4">
                  <c:v>3</c:v>
                </c:pt>
                <c:pt idx="5">
                  <c:v>3.6</c:v>
                </c:pt>
                <c:pt idx="6">
                  <c:v>2.8</c:v>
                </c:pt>
                <c:pt idx="7">
                  <c:v>0.8</c:v>
                </c:pt>
                <c:pt idx="8">
                  <c:v>2</c:v>
                </c:pt>
                <c:pt idx="9">
                  <c:v>2.2999999999999998</c:v>
                </c:pt>
                <c:pt idx="10">
                  <c:v>5.4</c:v>
                </c:pt>
                <c:pt idx="11">
                  <c:v>8</c:v>
                </c:pt>
                <c:pt idx="12">
                  <c:v>1.7</c:v>
                </c:pt>
                <c:pt idx="13">
                  <c:v>5.2</c:v>
                </c:pt>
                <c:pt idx="14">
                  <c:v>0.4</c:v>
                </c:pt>
                <c:pt idx="15">
                  <c:v>12.3</c:v>
                </c:pt>
                <c:pt idx="16">
                  <c:v>11.8</c:v>
                </c:pt>
                <c:pt idx="17">
                  <c:v>14.1</c:v>
                </c:pt>
                <c:pt idx="18">
                  <c:v>19.600000000000001</c:v>
                </c:pt>
                <c:pt idx="19">
                  <c:v>12.9</c:v>
                </c:pt>
                <c:pt idx="20">
                  <c:v>2.4</c:v>
                </c:pt>
                <c:pt idx="21">
                  <c:v>9</c:v>
                </c:pt>
                <c:pt idx="22">
                  <c:v>4.5999999999999996</c:v>
                </c:pt>
                <c:pt idx="23">
                  <c:v>5.9</c:v>
                </c:pt>
                <c:pt idx="24">
                  <c:v>1.7</c:v>
                </c:pt>
              </c:numCache>
            </c:numRef>
          </c:yVal>
          <c:smooth val="0"/>
        </c:ser>
        <c:ser>
          <c:idx val="1"/>
          <c:order val="1"/>
          <c:tx>
            <c:v>AP</c:v>
          </c:tx>
          <c:spPr>
            <a:ln w="28575">
              <a:noFill/>
            </a:ln>
          </c:spPr>
          <c:xVal>
            <c:numRef>
              <c:f>'MBSS IEEE PAR 180STA'!$N$42:$N$46</c:f>
              <c:numCache>
                <c:formatCode>General</c:formatCode>
                <c:ptCount val="5"/>
                <c:pt idx="0">
                  <c:v>35</c:v>
                </c:pt>
                <c:pt idx="1">
                  <c:v>45</c:v>
                </c:pt>
                <c:pt idx="2">
                  <c:v>55</c:v>
                </c:pt>
                <c:pt idx="3">
                  <c:v>85</c:v>
                </c:pt>
                <c:pt idx="4">
                  <c:v>95</c:v>
                </c:pt>
              </c:numCache>
            </c:numRef>
          </c:xVal>
          <c:yVal>
            <c:numRef>
              <c:f>'MBSS IEEE PAR 180STA'!$O$42:$O$46</c:f>
              <c:numCache>
                <c:formatCode>General</c:formatCode>
                <c:ptCount val="5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15</c:v>
                </c:pt>
                <c:pt idx="4">
                  <c:v>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5939888"/>
        <c:axId val="475941568"/>
      </c:scatterChart>
      <c:valAx>
        <c:axId val="475939888"/>
        <c:scaling>
          <c:orientation val="minMax"/>
          <c:max val="100"/>
          <c:min val="0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475941568"/>
        <c:crosses val="autoZero"/>
        <c:crossBetween val="midCat"/>
        <c:majorUnit val="10"/>
        <c:minorUnit val="5"/>
      </c:valAx>
      <c:valAx>
        <c:axId val="475941568"/>
        <c:scaling>
          <c:orientation val="minMax"/>
          <c:max val="20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75939888"/>
        <c:crosses val="autoZero"/>
        <c:crossBetween val="midCat"/>
        <c:majorUnit val="10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Floor</a:t>
            </a:r>
            <a:r>
              <a:rPr lang="en-US" baseline="0"/>
              <a:t> 4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STA</c:v>
          </c:tx>
          <c:spPr>
            <a:ln w="28575">
              <a:noFill/>
            </a:ln>
          </c:spPr>
          <c:xVal>
            <c:numRef>
              <c:f>'MBSS IEEE PAR 180STA'!$K$126:$K$165</c:f>
              <c:numCache>
                <c:formatCode>General</c:formatCode>
                <c:ptCount val="40"/>
                <c:pt idx="0">
                  <c:v>2.8</c:v>
                </c:pt>
                <c:pt idx="1">
                  <c:v>4.0999999999999996</c:v>
                </c:pt>
                <c:pt idx="2">
                  <c:v>0.70000000000000029</c:v>
                </c:pt>
                <c:pt idx="3">
                  <c:v>5.9</c:v>
                </c:pt>
                <c:pt idx="4">
                  <c:v>5.8</c:v>
                </c:pt>
                <c:pt idx="5">
                  <c:v>6.9</c:v>
                </c:pt>
                <c:pt idx="6">
                  <c:v>8.3000000000000007</c:v>
                </c:pt>
                <c:pt idx="7">
                  <c:v>9.1</c:v>
                </c:pt>
                <c:pt idx="8">
                  <c:v>10</c:v>
                </c:pt>
                <c:pt idx="9">
                  <c:v>5.7</c:v>
                </c:pt>
                <c:pt idx="10">
                  <c:v>16.100000000000001</c:v>
                </c:pt>
                <c:pt idx="11">
                  <c:v>16.2</c:v>
                </c:pt>
                <c:pt idx="12">
                  <c:v>11.4</c:v>
                </c:pt>
                <c:pt idx="13">
                  <c:v>20</c:v>
                </c:pt>
                <c:pt idx="14">
                  <c:v>13.9</c:v>
                </c:pt>
                <c:pt idx="15">
                  <c:v>29.9</c:v>
                </c:pt>
                <c:pt idx="16">
                  <c:v>28.3</c:v>
                </c:pt>
                <c:pt idx="17">
                  <c:v>21.8</c:v>
                </c:pt>
                <c:pt idx="18">
                  <c:v>25</c:v>
                </c:pt>
                <c:pt idx="19">
                  <c:v>21</c:v>
                </c:pt>
                <c:pt idx="20">
                  <c:v>24.2</c:v>
                </c:pt>
                <c:pt idx="21">
                  <c:v>26.3</c:v>
                </c:pt>
                <c:pt idx="22">
                  <c:v>21.5</c:v>
                </c:pt>
                <c:pt idx="23">
                  <c:v>29.3</c:v>
                </c:pt>
                <c:pt idx="24">
                  <c:v>26.1</c:v>
                </c:pt>
                <c:pt idx="25">
                  <c:v>40.1</c:v>
                </c:pt>
                <c:pt idx="26">
                  <c:v>46.1</c:v>
                </c:pt>
                <c:pt idx="27">
                  <c:v>43.2</c:v>
                </c:pt>
                <c:pt idx="28">
                  <c:v>48.6</c:v>
                </c:pt>
                <c:pt idx="29">
                  <c:v>42.1</c:v>
                </c:pt>
                <c:pt idx="30">
                  <c:v>64</c:v>
                </c:pt>
                <c:pt idx="31">
                  <c:v>63.7</c:v>
                </c:pt>
                <c:pt idx="32">
                  <c:v>66</c:v>
                </c:pt>
                <c:pt idx="33">
                  <c:v>66</c:v>
                </c:pt>
                <c:pt idx="34">
                  <c:v>64.599999999999994</c:v>
                </c:pt>
                <c:pt idx="35">
                  <c:v>97.6</c:v>
                </c:pt>
                <c:pt idx="36">
                  <c:v>96.7</c:v>
                </c:pt>
                <c:pt idx="37">
                  <c:v>93.7</c:v>
                </c:pt>
                <c:pt idx="38">
                  <c:v>95.7</c:v>
                </c:pt>
                <c:pt idx="39">
                  <c:v>92.7</c:v>
                </c:pt>
              </c:numCache>
            </c:numRef>
          </c:xVal>
          <c:yVal>
            <c:numRef>
              <c:f>'MBSS IEEE PAR 180STA'!$L$126:$L$165</c:f>
              <c:numCache>
                <c:formatCode>General</c:formatCode>
                <c:ptCount val="40"/>
                <c:pt idx="0">
                  <c:v>0.30000000000000016</c:v>
                </c:pt>
                <c:pt idx="1">
                  <c:v>4.5</c:v>
                </c:pt>
                <c:pt idx="2">
                  <c:v>5</c:v>
                </c:pt>
                <c:pt idx="3">
                  <c:v>5.7</c:v>
                </c:pt>
                <c:pt idx="4">
                  <c:v>3.9</c:v>
                </c:pt>
                <c:pt idx="5">
                  <c:v>11.2</c:v>
                </c:pt>
                <c:pt idx="6">
                  <c:v>16.2</c:v>
                </c:pt>
                <c:pt idx="7">
                  <c:v>11</c:v>
                </c:pt>
                <c:pt idx="8">
                  <c:v>15.5</c:v>
                </c:pt>
                <c:pt idx="9">
                  <c:v>17.100000000000001</c:v>
                </c:pt>
                <c:pt idx="10">
                  <c:v>18.600000000000001</c:v>
                </c:pt>
                <c:pt idx="11">
                  <c:v>12.4</c:v>
                </c:pt>
                <c:pt idx="12">
                  <c:v>14.7</c:v>
                </c:pt>
                <c:pt idx="13">
                  <c:v>11.3</c:v>
                </c:pt>
                <c:pt idx="14">
                  <c:v>10.6</c:v>
                </c:pt>
                <c:pt idx="15">
                  <c:v>5.0999999999999996</c:v>
                </c:pt>
                <c:pt idx="16">
                  <c:v>0.9</c:v>
                </c:pt>
                <c:pt idx="17">
                  <c:v>9.8000000000000007</c:v>
                </c:pt>
                <c:pt idx="18">
                  <c:v>5</c:v>
                </c:pt>
                <c:pt idx="19">
                  <c:v>4</c:v>
                </c:pt>
                <c:pt idx="20">
                  <c:v>12.7</c:v>
                </c:pt>
                <c:pt idx="21">
                  <c:v>17.899999999999999</c:v>
                </c:pt>
                <c:pt idx="22">
                  <c:v>13.4</c:v>
                </c:pt>
                <c:pt idx="23">
                  <c:v>17.600000000000001</c:v>
                </c:pt>
                <c:pt idx="24">
                  <c:v>13.7</c:v>
                </c:pt>
                <c:pt idx="25">
                  <c:v>11.6</c:v>
                </c:pt>
                <c:pt idx="26">
                  <c:v>19.7</c:v>
                </c:pt>
                <c:pt idx="27">
                  <c:v>13.2</c:v>
                </c:pt>
                <c:pt idx="28">
                  <c:v>14.7</c:v>
                </c:pt>
                <c:pt idx="29">
                  <c:v>16.5</c:v>
                </c:pt>
                <c:pt idx="30">
                  <c:v>7</c:v>
                </c:pt>
                <c:pt idx="31">
                  <c:v>7.1</c:v>
                </c:pt>
                <c:pt idx="32">
                  <c:v>8.5</c:v>
                </c:pt>
                <c:pt idx="33">
                  <c:v>0.4</c:v>
                </c:pt>
                <c:pt idx="34">
                  <c:v>2.7</c:v>
                </c:pt>
                <c:pt idx="35">
                  <c:v>9.8000000000000007</c:v>
                </c:pt>
                <c:pt idx="36">
                  <c:v>8.2000000000000011</c:v>
                </c:pt>
                <c:pt idx="37">
                  <c:v>5.6</c:v>
                </c:pt>
                <c:pt idx="38">
                  <c:v>6.7</c:v>
                </c:pt>
                <c:pt idx="39">
                  <c:v>1.7</c:v>
                </c:pt>
              </c:numCache>
            </c:numRef>
          </c:yVal>
          <c:smooth val="0"/>
        </c:ser>
        <c:ser>
          <c:idx val="1"/>
          <c:order val="1"/>
          <c:tx>
            <c:v>AP</c:v>
          </c:tx>
          <c:spPr>
            <a:ln w="28575">
              <a:noFill/>
            </a:ln>
          </c:spPr>
          <c:xVal>
            <c:numRef>
              <c:f>'MBSS IEEE PAR 180STA'!$N$34:$N$41</c:f>
              <c:numCache>
                <c:formatCode>General</c:formatCode>
                <c:ptCount val="8"/>
                <c:pt idx="0">
                  <c:v>5</c:v>
                </c:pt>
                <c:pt idx="1">
                  <c:v>5</c:v>
                </c:pt>
                <c:pt idx="2">
                  <c:v>15</c:v>
                </c:pt>
                <c:pt idx="3">
                  <c:v>25</c:v>
                </c:pt>
                <c:pt idx="4">
                  <c:v>25</c:v>
                </c:pt>
                <c:pt idx="5">
                  <c:v>45</c:v>
                </c:pt>
                <c:pt idx="6">
                  <c:v>65</c:v>
                </c:pt>
                <c:pt idx="7">
                  <c:v>95</c:v>
                </c:pt>
              </c:numCache>
            </c:numRef>
          </c:xVal>
          <c:yVal>
            <c:numRef>
              <c:f>'MBSS IEEE PAR 180STA'!$O$34:$O$41</c:f>
              <c:numCache>
                <c:formatCode>General</c:formatCode>
                <c:ptCount val="8"/>
                <c:pt idx="0">
                  <c:v>5</c:v>
                </c:pt>
                <c:pt idx="1">
                  <c:v>15</c:v>
                </c:pt>
                <c:pt idx="2">
                  <c:v>15</c:v>
                </c:pt>
                <c:pt idx="3">
                  <c:v>5</c:v>
                </c:pt>
                <c:pt idx="4">
                  <c:v>15</c:v>
                </c:pt>
                <c:pt idx="5">
                  <c:v>15</c:v>
                </c:pt>
                <c:pt idx="6">
                  <c:v>5</c:v>
                </c:pt>
                <c:pt idx="7">
                  <c:v>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2131888"/>
        <c:axId val="423291504"/>
      </c:scatterChart>
      <c:valAx>
        <c:axId val="302131888"/>
        <c:scaling>
          <c:orientation val="minMax"/>
          <c:max val="100"/>
          <c:min val="0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423291504"/>
        <c:crosses val="autoZero"/>
        <c:crossBetween val="midCat"/>
        <c:majorUnit val="10"/>
        <c:minorUnit val="5"/>
      </c:valAx>
      <c:valAx>
        <c:axId val="423291504"/>
        <c:scaling>
          <c:orientation val="minMax"/>
          <c:max val="20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02131888"/>
        <c:crosses val="autoZero"/>
        <c:crossBetween val="midCat"/>
        <c:majorUnit val="10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180STA-36BSS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'MBSS IEEE PAR 180STA'!$B$8</c:f>
              <c:strCache>
                <c:ptCount val="1"/>
                <c:pt idx="0">
                  <c:v>11ac</c:v>
                </c:pt>
              </c:strCache>
            </c:strRef>
          </c:tx>
          <c:invertIfNegative val="0"/>
          <c:cat>
            <c:strRef>
              <c:f>('MBSS IEEE PAR 180STA'!$B$7,'MBSS IEEE PAR 180STA'!$F$7)</c:f>
              <c:strCache>
                <c:ptCount val="2"/>
                <c:pt idx="0">
                  <c:v>DL</c:v>
                </c:pt>
                <c:pt idx="1">
                  <c:v>UL</c:v>
                </c:pt>
              </c:strCache>
            </c:strRef>
          </c:cat>
          <c:val>
            <c:numRef>
              <c:f>('MBSS IEEE PAR 180STA'!$B$9,'MBSS IEEE PAR 180STA'!$F$9)</c:f>
              <c:numCache>
                <c:formatCode>General</c:formatCode>
                <c:ptCount val="2"/>
                <c:pt idx="0">
                  <c:v>151.4120503</c:v>
                </c:pt>
                <c:pt idx="1">
                  <c:v>158.42606599999996</c:v>
                </c:pt>
              </c:numCache>
            </c:numRef>
          </c:val>
        </c:ser>
        <c:ser>
          <c:idx val="1"/>
          <c:order val="1"/>
          <c:tx>
            <c:strRef>
              <c:f>'MBSS IEEE PAR 180STA'!$C$8</c:f>
              <c:strCache>
                <c:ptCount val="1"/>
                <c:pt idx="0">
                  <c:v>11ax MU</c:v>
                </c:pt>
              </c:strCache>
            </c:strRef>
          </c:tx>
          <c:invertIfNegative val="0"/>
          <c:cat>
            <c:strRef>
              <c:f>('MBSS IEEE PAR 180STA'!$B$7,'MBSS IEEE PAR 180STA'!$F$7)</c:f>
              <c:strCache>
                <c:ptCount val="2"/>
                <c:pt idx="0">
                  <c:v>DL</c:v>
                </c:pt>
                <c:pt idx="1">
                  <c:v>UL</c:v>
                </c:pt>
              </c:strCache>
            </c:strRef>
          </c:cat>
          <c:val>
            <c:numRef>
              <c:f>('MBSS IEEE PAR 180STA'!$C$9,'MBSS IEEE PAR 180STA'!$G$9)</c:f>
              <c:numCache>
                <c:formatCode>General</c:formatCode>
                <c:ptCount val="2"/>
                <c:pt idx="0">
                  <c:v>202.29129130000004</c:v>
                </c:pt>
                <c:pt idx="1">
                  <c:v>150.11807209999998</c:v>
                </c:pt>
              </c:numCache>
            </c:numRef>
          </c:val>
        </c:ser>
        <c:ser>
          <c:idx val="2"/>
          <c:order val="2"/>
          <c:tx>
            <c:strRef>
              <c:f>'MBSS IEEE PAR 180STA'!$D$8</c:f>
              <c:strCache>
                <c:ptCount val="1"/>
                <c:pt idx="0">
                  <c:v>11ax MU OBSS PD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('MBSS IEEE PAR 180STA'!$B$7,'MBSS IEEE PAR 180STA'!$F$7)</c:f>
              <c:strCache>
                <c:ptCount val="2"/>
                <c:pt idx="0">
                  <c:v>DL</c:v>
                </c:pt>
                <c:pt idx="1">
                  <c:v>UL</c:v>
                </c:pt>
              </c:strCache>
            </c:strRef>
          </c:cat>
          <c:val>
            <c:numRef>
              <c:f>('MBSS IEEE PAR 180STA'!$D$9,'MBSS IEEE PAR 180STA'!$H$9)</c:f>
              <c:numCache>
                <c:formatCode>General</c:formatCode>
                <c:ptCount val="2"/>
                <c:pt idx="0">
                  <c:v>254.33605700000001</c:v>
                </c:pt>
                <c:pt idx="1">
                  <c:v>200.18551919999996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0185568"/>
        <c:axId val="480186128"/>
      </c:barChart>
      <c:catAx>
        <c:axId val="480185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80186128"/>
        <c:crosses val="autoZero"/>
        <c:auto val="1"/>
        <c:lblAlgn val="ctr"/>
        <c:lblOffset val="100"/>
        <c:noMultiLvlLbl val="0"/>
      </c:catAx>
      <c:valAx>
        <c:axId val="48018612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801855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0639" y="95706"/>
            <a:ext cx="214109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000"/>
            <a:ext cx="8229600" cy="1134535"/>
          </a:xfrm>
        </p:spPr>
        <p:txBody>
          <a:bodyPr t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250" y="6278671"/>
            <a:ext cx="92743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900CF04-B009-4B5D-959A-D35D7019A67F}" type="datetime1">
              <a:rPr lang="ja-JP" altLang="en-US" smtClean="0"/>
              <a:pPr>
                <a:defRPr/>
              </a:pPr>
              <a:t>2016/9/7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63950" y="6278671"/>
            <a:ext cx="30353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Copyright © MediaTek Inc. All rights reserved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B79A20-A321-4B53-B8C3-AEC068C4FCA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457200" y="1854201"/>
            <a:ext cx="8229600" cy="431440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825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77375" y="240268"/>
            <a:ext cx="31435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</a:t>
            </a:r>
            <a:r>
              <a:rPr lang="en-US" altLang="ko-KR" sz="1600" b="1" dirty="0" smtClean="0">
                <a:solidFill>
                  <a:schemeClr val="tx1"/>
                </a:solidFill>
                <a:ea typeface="굴림" pitchFamily="34" charset="-127"/>
              </a:rPr>
              <a:t>IEEE 802.</a:t>
            </a:r>
            <a:r>
              <a:rPr lang="fr-FR" sz="1600" b="1" dirty="0" smtClean="0"/>
              <a:t>11-16/1143r0</a:t>
            </a:r>
            <a:endParaRPr lang="en-US" altLang="ko-KR" sz="1600" b="1" dirty="0" smtClean="0">
              <a:solidFill>
                <a:srgbClr val="FF0000"/>
              </a:solidFill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0166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i="0" dirty="0" smtClean="0">
                <a:solidFill>
                  <a:schemeClr val="tx1"/>
                </a:solidFill>
                <a:ea typeface="굴림" pitchFamily="34" charset="-127"/>
              </a:rPr>
              <a:t>Sep. 2016</a:t>
            </a:r>
            <a:endParaRPr lang="en-US" altLang="ko-KR" sz="1600" b="1" i="0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629400" y="6477000"/>
            <a:ext cx="20483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aseline="0" dirty="0" smtClean="0"/>
              <a:t>Paul Cheng et al., </a:t>
            </a:r>
            <a:r>
              <a:rPr lang="en-US" baseline="0" dirty="0" err="1" smtClean="0"/>
              <a:t>MediaTek</a:t>
            </a:r>
            <a:r>
              <a:rPr lang="en-US" baseline="0" dirty="0" smtClean="0"/>
              <a:t>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aul.cheng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ussell.Huang@mediatek.com" TargetMode="External"/><Relationship Id="rId4" Type="http://schemas.openxmlformats.org/officeDocument/2006/relationships/hyperlink" Target="mailto:Paul.Cheng@mediatek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sz="2800" dirty="0" smtClean="0">
                <a:latin typeface="+mj-lt"/>
                <a:cs typeface="+mj-cs"/>
              </a:rPr>
              <a:t>11ax PAR Verification</a:t>
            </a:r>
            <a:endParaRPr lang="en-US" sz="2800" dirty="0">
              <a:latin typeface="+mj-lt"/>
              <a:cs typeface="+mj-cs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2016-09-11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9845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149251"/>
              </p:ext>
            </p:extLst>
          </p:nvPr>
        </p:nvGraphicFramePr>
        <p:xfrm>
          <a:off x="685800" y="3556000"/>
          <a:ext cx="7924800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371600"/>
                <a:gridCol w="1905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Wilson Tsao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Inc.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2840 Junction Ave. San Jose, CA 95134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3"/>
                        </a:rPr>
                        <a:t>Wilson.Tsao@mediatek.com</a:t>
                      </a:r>
                      <a:endParaRPr lang="en-US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Paul Cheng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hlinkClick r:id="rId4"/>
                        </a:rPr>
                        <a:t>Paul.Cheng@mediatek.com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Russell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hlinkClick r:id="rId5"/>
                        </a:rPr>
                        <a:t>Russell.Huang@mediatek.com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Tianyu Wu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hlinkClick r:id="rId3"/>
                        </a:rPr>
                        <a:t>Tianyu.Wu@mediatek.com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James Yee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hlinkClick r:id="rId5"/>
                        </a:rPr>
                        <a:t>James.Yee@mediatek.com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Result Analysis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8229600" cy="4680520"/>
          </a:xfrm>
        </p:spPr>
        <p:txBody>
          <a:bodyPr>
            <a:normAutofit/>
          </a:bodyPr>
          <a:lstStyle/>
          <a:p>
            <a:r>
              <a:rPr lang="en-US" dirty="0" smtClean="0"/>
              <a:t>DL</a:t>
            </a:r>
          </a:p>
          <a:p>
            <a:pPr lvl="1"/>
            <a:r>
              <a:rPr lang="en-US" dirty="0" smtClean="0"/>
              <a:t>Better PER provides gains for 11ax MU.</a:t>
            </a:r>
          </a:p>
          <a:p>
            <a:pPr lvl="1"/>
            <a:r>
              <a:rPr lang="en-US" dirty="0" smtClean="0"/>
              <a:t>With OBSS PD, the extra </a:t>
            </a:r>
            <a:r>
              <a:rPr lang="en-US" dirty="0" err="1" smtClean="0"/>
              <a:t>tx</a:t>
            </a:r>
            <a:r>
              <a:rPr lang="en-US" dirty="0" smtClean="0"/>
              <a:t> opportunities give more performance gain.</a:t>
            </a:r>
          </a:p>
          <a:p>
            <a:r>
              <a:rPr lang="en-US" dirty="0" smtClean="0"/>
              <a:t>UL</a:t>
            </a:r>
          </a:p>
          <a:p>
            <a:pPr lvl="1"/>
            <a:r>
              <a:rPr lang="en-US" dirty="0" smtClean="0"/>
              <a:t>UL OFDMA gets better PER but total throughput is lower. Need OBSS PD to provide more trigger frame transmission opportunities to have performance gain compared to 11ac.</a:t>
            </a:r>
          </a:p>
          <a:p>
            <a:r>
              <a:rPr lang="en-US" dirty="0" smtClean="0"/>
              <a:t>With better tone efficiency, smaller packet size (100Byte) and some spatial reuse (OBSS PD), 11ax OFDMA is getting about  1.6 (DL) and 1.3 (UL) performance gain over 11ac in a residential scenario.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343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Next Step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Try  more STA in each BSS. Hope to see more gain with more dense scenario.</a:t>
            </a:r>
          </a:p>
        </p:txBody>
      </p:sp>
    </p:spTree>
    <p:extLst>
      <p:ext uri="{BB962C8B-B14F-4D97-AF65-F5344CB8AC3E}">
        <p14:creationId xmlns:p14="http://schemas.microsoft.com/office/powerpoint/2010/main" val="74650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200" b="1" dirty="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>
              <a:spcBef>
                <a:spcPct val="20000"/>
              </a:spcBef>
              <a:buChar char="•"/>
              <a:defRPr sz="2000" b="1">
                <a:latin typeface="+mn-lt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+mn-lt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latin typeface="+mn-lt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latin typeface="+mn-lt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latin typeface="+mn-lt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9pPr>
          </a:lstStyle>
          <a:p>
            <a:r>
              <a:rPr lang="en-US" dirty="0"/>
              <a:t>[1] </a:t>
            </a:r>
            <a:r>
              <a:rPr lang="en-US" dirty="0" smtClean="0"/>
              <a:t>11-14-0980-16-00ax-simulation-scenarios.docx</a:t>
            </a:r>
          </a:p>
          <a:p>
            <a:r>
              <a:rPr lang="en-US" dirty="0"/>
              <a:t>[2] </a:t>
            </a:r>
            <a:r>
              <a:rPr lang="en-US" dirty="0" smtClean="0"/>
              <a:t>11-14-0571-12-00ax-evaluation-methodology.docx</a:t>
            </a:r>
          </a:p>
          <a:p>
            <a:r>
              <a:rPr lang="en-US" dirty="0" smtClean="0"/>
              <a:t>[3] Draft P802.11ax_D0.3.pdf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762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 smtClean="0">
                <a:latin typeface="+mj-lt"/>
                <a:cs typeface="+mj-cs"/>
              </a:rPr>
              <a:t>Outline</a:t>
            </a:r>
            <a:endParaRPr lang="en-US" dirty="0">
              <a:latin typeface="+mj-lt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/>
        </p:nvSpPr>
        <p:spPr bwMode="auto">
          <a:xfrm>
            <a:off x="686593" y="2020093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Introduction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results with </a:t>
            </a:r>
            <a:r>
              <a:rPr lang="en-US" dirty="0" smtClean="0"/>
              <a:t>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36BSS </a:t>
            </a:r>
            <a:r>
              <a:rPr lang="en-US" dirty="0"/>
              <a:t>with 5STA of each </a:t>
            </a:r>
            <a:r>
              <a:rPr lang="en-US" dirty="0" smtClean="0"/>
              <a:t>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Simulation </a:t>
            </a:r>
            <a:r>
              <a:rPr lang="en-US" dirty="0"/>
              <a:t>set </a:t>
            </a:r>
            <a:r>
              <a:rPr lang="en-US" dirty="0" smtClean="0"/>
              <a:t>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Simulation </a:t>
            </a:r>
            <a:r>
              <a:rPr lang="en-US" dirty="0"/>
              <a:t>result analysis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Next Step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 the performance comparison between OFDMA and legacy (11ac) devices in OBSS dense environment</a:t>
            </a:r>
          </a:p>
          <a:p>
            <a:r>
              <a:rPr lang="en-US" dirty="0" smtClean="0"/>
              <a:t>By sharing our simulation results, we encourage more companies to join the PAR verification effort.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687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Multiple BSS Simulation Set 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8229600" cy="4680520"/>
          </a:xfrm>
        </p:spPr>
        <p:txBody>
          <a:bodyPr>
            <a:normAutofit/>
          </a:bodyPr>
          <a:lstStyle/>
          <a:p>
            <a:r>
              <a:rPr lang="en-US" dirty="0" smtClean="0"/>
              <a:t>Topology</a:t>
            </a:r>
          </a:p>
          <a:p>
            <a:pPr lvl="1"/>
            <a:r>
              <a:rPr lang="en-US" dirty="0" smtClean="0"/>
              <a:t>Based on residential scenario in the 11ax simulation scenarios document [1].</a:t>
            </a:r>
          </a:p>
          <a:p>
            <a:pPr lvl="1"/>
            <a:r>
              <a:rPr lang="en-US" dirty="0" smtClean="0"/>
              <a:t>There are 5 floors. Each floor has 2 rows and 10 columns of apartments. Each apartment is 10x10x3m.</a:t>
            </a:r>
          </a:p>
          <a:p>
            <a:pPr lvl="1"/>
            <a:r>
              <a:rPr lang="en-US" dirty="0" smtClean="0"/>
              <a:t>Only 1/3 of apartments will be using the same channel.</a:t>
            </a:r>
          </a:p>
          <a:p>
            <a:pPr lvl="1"/>
            <a:r>
              <a:rPr lang="en-US" dirty="0" smtClean="0"/>
              <a:t>36 BSS with 5 STA in each BSS. There are total 180 STA. </a:t>
            </a:r>
          </a:p>
          <a:p>
            <a:pPr lvl="1"/>
            <a:r>
              <a:rPr lang="en-US" dirty="0" smtClean="0"/>
              <a:t>AP is at the center of the BSS. STA is randomly placed in the BSS.</a:t>
            </a:r>
          </a:p>
          <a:p>
            <a:r>
              <a:rPr lang="en-US" dirty="0" smtClean="0"/>
              <a:t>PHY abstraction and SINR calculation</a:t>
            </a:r>
          </a:p>
          <a:p>
            <a:pPr lvl="1"/>
            <a:r>
              <a:rPr lang="en-US" dirty="0" smtClean="0"/>
              <a:t>Follow 11ax evaluation methodology [2].</a:t>
            </a:r>
          </a:p>
          <a:p>
            <a:r>
              <a:rPr lang="en-US" dirty="0" smtClean="0"/>
              <a:t>MAC protocol, such as CCA, </a:t>
            </a:r>
            <a:r>
              <a:rPr lang="en-US" dirty="0" err="1" smtClean="0"/>
              <a:t>backoff</a:t>
            </a:r>
            <a:r>
              <a:rPr lang="en-US" dirty="0" smtClean="0"/>
              <a:t>, trigger frame, and etc.</a:t>
            </a:r>
          </a:p>
          <a:p>
            <a:pPr lvl="1"/>
            <a:r>
              <a:rPr lang="en-US" dirty="0" smtClean="0"/>
              <a:t>Follow 11ax draft D0.3 [3].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7438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000"/>
            <a:ext cx="8435280" cy="113453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Multiple BSS Simulation Set Up (cont.)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3568" y="1484784"/>
          <a:ext cx="7467600" cy="4515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/>
                <a:gridCol w="4299248"/>
              </a:tblGrid>
              <a:tr h="41193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Parameters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411930">
                <a:tc>
                  <a:txBody>
                    <a:bodyPr/>
                    <a:lstStyle/>
                    <a:p>
                      <a:r>
                        <a:rPr lang="en-US" dirty="0" smtClean="0"/>
                        <a:t>Traffic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 buffer UDP UL/DL traffic</a:t>
                      </a:r>
                      <a:endParaRPr lang="en-US" dirty="0"/>
                    </a:p>
                  </a:txBody>
                  <a:tcPr/>
                </a:tc>
              </a:tr>
              <a:tr h="411930">
                <a:tc>
                  <a:txBody>
                    <a:bodyPr/>
                    <a:lstStyle/>
                    <a:p>
                      <a:r>
                        <a:rPr lang="en-US" dirty="0" smtClean="0"/>
                        <a:t>UDP packet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 Bytes</a:t>
                      </a:r>
                      <a:endParaRPr lang="en-US" dirty="0"/>
                    </a:p>
                  </a:txBody>
                  <a:tcPr/>
                </a:tc>
              </a:tr>
              <a:tr h="411930">
                <a:tc>
                  <a:txBody>
                    <a:bodyPr/>
                    <a:lstStyle/>
                    <a:p>
                      <a:r>
                        <a:rPr lang="en-US" dirty="0" smtClean="0"/>
                        <a:t>MCS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11930">
                <a:tc>
                  <a:txBody>
                    <a:bodyPr/>
                    <a:lstStyle/>
                    <a:p>
                      <a:r>
                        <a:rPr lang="en-US" dirty="0" smtClean="0"/>
                        <a:t>AP/STA # of </a:t>
                      </a:r>
                      <a:r>
                        <a:rPr lang="en-US" dirty="0" err="1" smtClean="0"/>
                        <a:t>tx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rx</a:t>
                      </a:r>
                      <a:r>
                        <a:rPr lang="en-US" dirty="0" smtClean="0"/>
                        <a:t> antenna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6613">
                <a:tc>
                  <a:txBody>
                    <a:bodyPr/>
                    <a:lstStyle/>
                    <a:p>
                      <a:r>
                        <a:rPr lang="en-US" dirty="0" smtClean="0"/>
                        <a:t>Access</a:t>
                      </a:r>
                      <a:r>
                        <a:rPr lang="en-US" baseline="0" dirty="0" smtClean="0"/>
                        <a:t> Protocol parameters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EDCA with default parameters</a:t>
                      </a:r>
                      <a:endParaRPr lang="en-US" dirty="0"/>
                    </a:p>
                  </a:txBody>
                  <a:tcPr/>
                </a:tc>
              </a:tr>
              <a:tr h="411930">
                <a:tc>
                  <a:txBody>
                    <a:bodyPr/>
                    <a:lstStyle/>
                    <a:p>
                      <a:r>
                        <a:rPr lang="en-US" dirty="0" smtClean="0"/>
                        <a:t>Bandwidth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 MHz</a:t>
                      </a:r>
                      <a:endParaRPr lang="en-US" dirty="0"/>
                    </a:p>
                  </a:txBody>
                  <a:tcPr/>
                </a:tc>
              </a:tr>
              <a:tr h="411930">
                <a:tc>
                  <a:txBody>
                    <a:bodyPr/>
                    <a:lstStyle/>
                    <a:p>
                      <a:r>
                        <a:rPr lang="en-US" dirty="0" smtClean="0"/>
                        <a:t>Aggregation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 MPDU per AMPDU</a:t>
                      </a:r>
                      <a:endParaRPr lang="en-US" dirty="0"/>
                    </a:p>
                  </a:txBody>
                  <a:tcPr/>
                </a:tc>
              </a:tr>
              <a:tr h="411930">
                <a:tc>
                  <a:txBody>
                    <a:bodyPr/>
                    <a:lstStyle/>
                    <a:p>
                      <a:r>
                        <a:rPr lang="en-US" dirty="0" smtClean="0"/>
                        <a:t>RTS/CTS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411930">
                <a:tc>
                  <a:txBody>
                    <a:bodyPr/>
                    <a:lstStyle/>
                    <a:p>
                      <a:r>
                        <a:rPr lang="en-US" dirty="0" smtClean="0"/>
                        <a:t>OFDMA allocation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Five 242-tone RUs</a:t>
                      </a:r>
                      <a:r>
                        <a:rPr lang="en-US" baseline="0" dirty="0" smtClean="0"/>
                        <a:t> and one 26-tone RU</a:t>
                      </a:r>
                      <a:endParaRPr lang="en-US" dirty="0"/>
                    </a:p>
                  </a:txBody>
                  <a:tcPr/>
                </a:tc>
              </a:tr>
              <a:tr h="411930">
                <a:tc>
                  <a:txBody>
                    <a:bodyPr/>
                    <a:lstStyle/>
                    <a:p>
                      <a:r>
                        <a:rPr lang="en-US" dirty="0" smtClean="0"/>
                        <a:t>OBSS PD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-75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4442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827584" y="3717032"/>
          <a:ext cx="7410451" cy="253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ube 5"/>
          <p:cNvSpPr/>
          <p:nvPr/>
        </p:nvSpPr>
        <p:spPr>
          <a:xfrm>
            <a:off x="611560" y="2843808"/>
            <a:ext cx="3657600" cy="762000"/>
          </a:xfrm>
          <a:prstGeom prst="cube">
            <a:avLst>
              <a:gd name="adj" fmla="val 5357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be 6"/>
          <p:cNvSpPr/>
          <p:nvPr/>
        </p:nvSpPr>
        <p:spPr>
          <a:xfrm>
            <a:off x="611560" y="2462808"/>
            <a:ext cx="3657600" cy="762000"/>
          </a:xfrm>
          <a:prstGeom prst="cube">
            <a:avLst>
              <a:gd name="adj" fmla="val 5357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be 7"/>
          <p:cNvSpPr/>
          <p:nvPr/>
        </p:nvSpPr>
        <p:spPr>
          <a:xfrm>
            <a:off x="611560" y="2081808"/>
            <a:ext cx="3657600" cy="762000"/>
          </a:xfrm>
          <a:prstGeom prst="cube">
            <a:avLst>
              <a:gd name="adj" fmla="val 5357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be 8"/>
          <p:cNvSpPr/>
          <p:nvPr/>
        </p:nvSpPr>
        <p:spPr>
          <a:xfrm>
            <a:off x="611560" y="1700808"/>
            <a:ext cx="3657600" cy="762000"/>
          </a:xfrm>
          <a:prstGeom prst="cube">
            <a:avLst>
              <a:gd name="adj" fmla="val 5357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be 9"/>
          <p:cNvSpPr/>
          <p:nvPr/>
        </p:nvSpPr>
        <p:spPr>
          <a:xfrm>
            <a:off x="611560" y="1319808"/>
            <a:ext cx="3657600" cy="762000"/>
          </a:xfrm>
          <a:prstGeom prst="cube">
            <a:avLst>
              <a:gd name="adj" fmla="val 5357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432000"/>
            <a:ext cx="8229600" cy="113453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Topology (1/3)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718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755576" y="3861048"/>
          <a:ext cx="7400925" cy="2428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755576" y="1412776"/>
          <a:ext cx="7410450" cy="248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432000"/>
            <a:ext cx="8229600" cy="113453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Topology (2/3)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498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Topology (3/3)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899592" y="3789040"/>
          <a:ext cx="7400925" cy="2457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899592" y="1340768"/>
          <a:ext cx="7400925" cy="248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22645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686028890"/>
              </p:ext>
            </p:extLst>
          </p:nvPr>
        </p:nvGraphicFramePr>
        <p:xfrm>
          <a:off x="1115616" y="1196752"/>
          <a:ext cx="7128792" cy="4795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83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74872</TotalTime>
  <Words>443</Words>
  <Application>Microsoft Office PowerPoint</Application>
  <PresentationFormat>On-screen Show (4:3)</PresentationFormat>
  <Paragraphs>93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굴림</vt:lpstr>
      <vt:lpstr>宋体</vt:lpstr>
      <vt:lpstr>Arial</vt:lpstr>
      <vt:lpstr>Arial</vt:lpstr>
      <vt:lpstr>Calibri</vt:lpstr>
      <vt:lpstr>Times New Roman</vt:lpstr>
      <vt:lpstr>1_Extend Submission Template</vt:lpstr>
      <vt:lpstr>11ax PAR Verification</vt:lpstr>
      <vt:lpstr>Outline</vt:lpstr>
      <vt:lpstr>Introduction</vt:lpstr>
      <vt:lpstr>Multiple BSS Simulation Set Up</vt:lpstr>
      <vt:lpstr>Multiple BSS Simulation Set Up (cont.)</vt:lpstr>
      <vt:lpstr>Topology (1/3)</vt:lpstr>
      <vt:lpstr>Topology (2/3)</vt:lpstr>
      <vt:lpstr>Topology (3/3)</vt:lpstr>
      <vt:lpstr>Simulation Result</vt:lpstr>
      <vt:lpstr>Result Analysis</vt:lpstr>
      <vt:lpstr>Next Step</vt:lpstr>
      <vt:lpstr>PowerPoint Presentation</vt:lpstr>
    </vt:vector>
  </TitlesOfParts>
  <Company>Marvell Semiconductor,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of buffer status reporting</dc:title>
  <dc:creator>stephane.baron@crf.canon.fr;pascal.viger@crf.canon.fr</dc:creator>
  <cp:lastModifiedBy>Paul Cheng</cp:lastModifiedBy>
  <cp:revision>3033</cp:revision>
  <cp:lastPrinted>1998-02-10T13:28:06Z</cp:lastPrinted>
  <dcterms:created xsi:type="dcterms:W3CDTF">2009-12-02T19:05:24Z</dcterms:created>
  <dcterms:modified xsi:type="dcterms:W3CDTF">2016-09-07T22:26:35Z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1236083734</vt:i4>
  </property>
  <property fmtid="{D5CDD505-2E9C-101B-9397-08002B2CF9AE}" pid="4" name="_EmailSubject">
    <vt:lpwstr>PAR evaluation submission for September meeting</vt:lpwstr>
  </property>
  <property fmtid="{D5CDD505-2E9C-101B-9397-08002B2CF9AE}" pid="5" name="_AuthorEmail">
    <vt:lpwstr>paul.cheng@mediatek.com</vt:lpwstr>
  </property>
  <property fmtid="{D5CDD505-2E9C-101B-9397-08002B2CF9AE}" pid="6" name="_AuthorEmailDisplayName">
    <vt:lpwstr>Paul Cheng</vt:lpwstr>
  </property>
  <property fmtid="{D5CDD505-2E9C-101B-9397-08002B2CF9AE}" pid="7" name="_PreviousAdHocReviewCycleID">
    <vt:i4>-1566163113</vt:i4>
  </property>
</Properties>
</file>