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5" r:id="rId4"/>
    <p:sldId id="278" r:id="rId5"/>
    <p:sldId id="279" r:id="rId6"/>
    <p:sldId id="280" r:id="rId7"/>
    <p:sldId id="281" r:id="rId8"/>
    <p:sldId id="266" r:id="rId9"/>
    <p:sldId id="268" r:id="rId10"/>
    <p:sldId id="263" r:id="rId11"/>
    <p:sldId id="264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7" d="100"/>
          <a:sy n="87" d="100"/>
        </p:scale>
        <p:origin x="82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802.11-16/1140r0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September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Hiroaki Honma, KDDI R&amp;D Labs.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802.11-16/1140r0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Hiroaki Honma, KDDI R&amp;D Labs.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Hiroaki Honma,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Hiroaki Honma,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Hiroaki Honma,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95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Hiroaki Honma,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73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Hiroaki Honma,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565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Hiroaki Honma,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942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Hiroaki Honma,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88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Hiroaki Honma,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Hiroaki Honma,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91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Hiroaki Honma,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65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Hiroaki Honma,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83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Hiroaki Honma,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12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Hiroaki Honma,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35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Hiroaki Honma,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43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802.11-16/1140r0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Hiroaki Honma,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Hiroaki Honma,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Hiroaki Honma,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Hiroaki Honma, KDDI R&amp;D Labs.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Hiroaki Honma, KDDI R&amp;D Labs.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Hiroaki Honma, KDDI R&amp;D Labs.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Hiroaki Honma,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Hiroaki Honma,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1140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Relay Enhancement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ja-JP" sz="2000" b="0" dirty="0"/>
              <a:t>2016</a:t>
            </a:r>
            <a:r>
              <a:rPr lang="en-GB" sz="2000" b="0" dirty="0" smtClean="0"/>
              <a:t>-09-</a:t>
            </a:r>
            <a:r>
              <a:rPr lang="en-US" altLang="ja-JP" sz="2000" b="0" dirty="0" smtClean="0"/>
              <a:t>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342464"/>
              </p:ext>
            </p:extLst>
          </p:nvPr>
        </p:nvGraphicFramePr>
        <p:xfrm>
          <a:off x="511175" y="2909888"/>
          <a:ext cx="8015288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" name="Document" r:id="rId4" imgW="8262017" imgH="2643506" progId="Word.Document.8">
                  <p:embed/>
                </p:oleObj>
              </mc:Choice>
              <mc:Fallback>
                <p:oleObj name="Document" r:id="rId4" imgW="8262017" imgH="264350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909888"/>
                        <a:ext cx="8015288" cy="256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</a:t>
            </a:r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Do you agree to add the following text into 11ay SFD?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11ay spec shall include relay enhancement to enable range extension.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Y/N/A =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981200"/>
            <a:ext cx="8352928" cy="4208463"/>
          </a:xfrm>
          <a:ln/>
        </p:spPr>
        <p:txBody>
          <a:bodyPr/>
          <a:lstStyle/>
          <a:p>
            <a:r>
              <a:rPr lang="en-US" dirty="0"/>
              <a:t>[1] </a:t>
            </a:r>
            <a:r>
              <a:rPr lang="en-US" altLang="ja-JP" dirty="0"/>
              <a:t>IEEE 802.11ay Usage Scenarios, 11-15/625r3 (Sep. 2015)</a:t>
            </a:r>
          </a:p>
          <a:p>
            <a:r>
              <a:rPr lang="en-US" dirty="0"/>
              <a:t>[2] </a:t>
            </a:r>
            <a:r>
              <a:rPr lang="en-US" altLang="ja-JP" dirty="0"/>
              <a:t>20150707 Wi-Fi Alliance feedback on 802.11 Task Group AY usage models, 11-15/934r0 (Jul. 2015)</a:t>
            </a:r>
            <a:endParaRPr lang="en-US" dirty="0"/>
          </a:p>
          <a:p>
            <a:r>
              <a:rPr lang="en-US" dirty="0"/>
              <a:t>[3] Relays for 11ay, </a:t>
            </a:r>
            <a:r>
              <a:rPr lang="en-US" altLang="ja-JP" dirty="0"/>
              <a:t>11-16/337r0</a:t>
            </a:r>
            <a:r>
              <a:rPr lang="en-US" dirty="0"/>
              <a:t> (Mar. 2016)</a:t>
            </a:r>
          </a:p>
          <a:p>
            <a:r>
              <a:rPr lang="en-US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70892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Backups</a:t>
            </a:r>
          </a:p>
        </p:txBody>
      </p:sp>
    </p:spTree>
    <p:extLst>
      <p:ext uri="{BB962C8B-B14F-4D97-AF65-F5344CB8AC3E}">
        <p14:creationId xmlns:p14="http://schemas.microsoft.com/office/powerpoint/2010/main" val="3482930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Problems with 11ad Relaying (1/4)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Lack of support for relay setup between STAs that are outside mutual transmission range.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Both Source (S-REDS) and Destination (D-REDS) nodes must be part of the BSS/PBSS, and have a direct link setup between them before initiating relay link setup.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429000"/>
            <a:ext cx="7079017" cy="2958387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79512" y="68580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Copy from [3]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0668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Problems with 11ad Relaying (2/4)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Lack of coverage extension procedures.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Both Source (S-REDS) and Destination (R-DEDS) nodes must be part of the BSS/PBSS before initiating relay link setup.</a:t>
            </a:r>
          </a:p>
        </p:txBody>
      </p:sp>
      <p:pic>
        <p:nvPicPr>
          <p:cNvPr id="9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733800"/>
            <a:ext cx="7086600" cy="2438400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179512" y="68580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Copy from [3]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9283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Problems with 11ad Relaying (3/4)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3400" y="1601787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Retransmission inefficiency due to lack of scheduling flexibility of fixed First and Second Periods.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2938854"/>
            <a:ext cx="6705600" cy="3004745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179512" y="68580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Copy from [3]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1871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Problems with 11ad Relaying (4/4)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Lack of support for multi-hop relaying.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11ay usage models assume multi-hop relays [1]: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Usage Model 4: Data Center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Usage Model 8: Wireless Backhauling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Another usage model could potentially benefit from (multi-hop) relays: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Usage Model 7: Mobile Fronthauling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9512" y="68580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Copy from [3]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2638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This submission highlights the importance of relays in mobile offloading use case in public space.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Some issues in 11ad relaying are </a:t>
            </a:r>
            <a:r>
              <a:rPr lang="en-US" altLang="ja-JP" dirty="0" smtClean="0"/>
              <a:t>discussed. </a:t>
            </a:r>
            <a:endParaRPr lang="en-US" altLang="ja-JP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Mobile operators focus on 5G cellular for coming 2020.  It is </a:t>
            </a:r>
            <a:r>
              <a:rPr lang="en-US" altLang="ja-JP" dirty="0" smtClean="0"/>
              <a:t>very </a:t>
            </a:r>
            <a:r>
              <a:rPr lang="en-US" altLang="ja-JP" dirty="0"/>
              <a:t>attractive</a:t>
            </a:r>
            <a:r>
              <a:rPr lang="ja-JP" altLang="en-US" dirty="0"/>
              <a:t> </a:t>
            </a:r>
            <a:r>
              <a:rPr lang="en-US" altLang="ja-JP" dirty="0"/>
              <a:t>for such operators to offload 5G cellular </a:t>
            </a:r>
            <a:r>
              <a:rPr lang="en-US" altLang="ja-JP" dirty="0">
                <a:solidFill>
                  <a:schemeClr val="tx1"/>
                </a:solidFill>
              </a:rPr>
              <a:t>traffic to 11ad/ay which has lager </a:t>
            </a:r>
            <a:r>
              <a:rPr lang="en-US" altLang="ja-JP" dirty="0" smtClean="0">
                <a:solidFill>
                  <a:schemeClr val="tx1"/>
                </a:solidFill>
              </a:rPr>
              <a:t>bandwidth than 11ax, </a:t>
            </a:r>
            <a:r>
              <a:rPr lang="en-US" altLang="ja-JP" dirty="0">
                <a:solidFill>
                  <a:schemeClr val="tx1"/>
                </a:solidFill>
              </a:rPr>
              <a:t>especially </a:t>
            </a:r>
            <a:r>
              <a:rPr lang="en-US" altLang="ja-JP" dirty="0" smtClean="0">
                <a:solidFill>
                  <a:schemeClr val="tx1"/>
                </a:solidFill>
              </a:rPr>
              <a:t>in dense </a:t>
            </a:r>
            <a:r>
              <a:rPr lang="en-US" altLang="ja-JP" dirty="0">
                <a:solidFill>
                  <a:schemeClr val="tx1"/>
                </a:solidFill>
              </a:rPr>
              <a:t>environments.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>
                <a:solidFill>
                  <a:schemeClr val="tx1"/>
                </a:solidFill>
              </a:rPr>
              <a:t>WFA also highlighted “mobile offloading” as the 2</a:t>
            </a:r>
            <a:r>
              <a:rPr lang="en-US" altLang="ja-JP" baseline="30000" dirty="0">
                <a:solidFill>
                  <a:schemeClr val="tx1"/>
                </a:solidFill>
              </a:rPr>
              <a:t>nd</a:t>
            </a:r>
            <a:r>
              <a:rPr lang="en-US" altLang="ja-JP" dirty="0">
                <a:solidFill>
                  <a:schemeClr val="tx1"/>
                </a:solidFill>
              </a:rPr>
              <a:t> main stream use case. </a:t>
            </a:r>
            <a:r>
              <a:rPr lang="en-US" altLang="ja-JP" dirty="0" smtClean="0">
                <a:solidFill>
                  <a:schemeClr val="tx1"/>
                </a:solidFill>
              </a:rPr>
              <a:t>It potentially has a big </a:t>
            </a:r>
            <a:r>
              <a:rPr lang="en-US" altLang="ja-JP" dirty="0">
                <a:solidFill>
                  <a:schemeClr val="tx1"/>
                </a:solidFill>
              </a:rPr>
              <a:t>market. [1][2]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However, mmWave communication has issues like small coverage, blocking, lack of stability, etc.</a:t>
            </a:r>
          </a:p>
        </p:txBody>
      </p:sp>
    </p:spTree>
    <p:extLst>
      <p:ext uri="{BB962C8B-B14F-4D97-AF65-F5344CB8AC3E}">
        <p14:creationId xmlns:p14="http://schemas.microsoft.com/office/powerpoint/2010/main" val="14040810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Deployment Scenarios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95536" y="1628800"/>
            <a:ext cx="8424936" cy="6557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The issues</a:t>
            </a:r>
            <a:r>
              <a:rPr kumimoji="1" lang="ja-JP" altLang="en-US" dirty="0"/>
              <a:t> </a:t>
            </a:r>
            <a:r>
              <a:rPr kumimoji="1" lang="en-US" altLang="ja-JP" dirty="0"/>
              <a:t>will</a:t>
            </a:r>
            <a:r>
              <a:rPr kumimoji="1" lang="ja-JP" altLang="en-US" dirty="0"/>
              <a:t> </a:t>
            </a:r>
            <a:r>
              <a:rPr kumimoji="1" lang="en-US" altLang="ja-JP" dirty="0"/>
              <a:t>be compensated by deploying multiple APs.</a:t>
            </a:r>
            <a:endParaRPr kumimoji="1" lang="ja-JP" altLang="en-US" dirty="0"/>
          </a:p>
        </p:txBody>
      </p:sp>
      <p:sp>
        <p:nvSpPr>
          <p:cNvPr id="152" name="コンテンツ プレースホルダー 1"/>
          <p:cNvSpPr txBox="1">
            <a:spLocks/>
          </p:cNvSpPr>
          <p:nvPr/>
        </p:nvSpPr>
        <p:spPr bwMode="auto">
          <a:xfrm>
            <a:off x="395536" y="2062839"/>
            <a:ext cx="8424936" cy="11068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kumimoji="1" lang="en-US" altLang="ja-JP" kern="0" dirty="0" smtClean="0"/>
              <a:t>However, </a:t>
            </a:r>
            <a:r>
              <a:rPr kumimoji="1" lang="en-US" altLang="ja-JP" kern="0" dirty="0" smtClean="0">
                <a:solidFill>
                  <a:schemeClr val="tx1"/>
                </a:solidFill>
              </a:rPr>
              <a:t>11ay APs </a:t>
            </a:r>
            <a:r>
              <a:rPr kumimoji="1" lang="en-US" altLang="ja-JP" kern="0" dirty="0">
                <a:solidFill>
                  <a:schemeClr val="tx1"/>
                </a:solidFill>
              </a:rPr>
              <a:t>can </a:t>
            </a:r>
            <a:r>
              <a:rPr kumimoji="1" lang="en-US" altLang="ja-JP" kern="0" dirty="0" smtClean="0">
                <a:solidFill>
                  <a:schemeClr val="tx1"/>
                </a:solidFill>
              </a:rPr>
              <a:t>cover limited areas. </a:t>
            </a:r>
            <a:r>
              <a:rPr lang="en-US" altLang="ja-JP" dirty="0"/>
              <a:t>Sometimes 11ay STAs may be out of the coverage area due to STAs being out of range or blocking by human bodies/other obstacles</a:t>
            </a:r>
            <a:r>
              <a:rPr lang="en-US" altLang="ja-JP" dirty="0" smtClean="0"/>
              <a:t>.</a:t>
            </a:r>
            <a:endParaRPr kumimoji="1" lang="en-US" altLang="ja-JP" kern="0" dirty="0">
              <a:solidFill>
                <a:schemeClr val="tx1"/>
              </a:solidFill>
            </a:endParaRPr>
          </a:p>
        </p:txBody>
      </p:sp>
      <p:sp>
        <p:nvSpPr>
          <p:cNvPr id="299" name="テキスト ボックス 298"/>
          <p:cNvSpPr txBox="1"/>
          <p:nvPr/>
        </p:nvSpPr>
        <p:spPr>
          <a:xfrm>
            <a:off x="1478151" y="4711732"/>
            <a:ext cx="1214867" cy="4170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i="1" dirty="0" smtClean="0">
                <a:solidFill>
                  <a:schemeClr val="bg1"/>
                </a:solidFill>
              </a:rPr>
              <a:t>Station</a:t>
            </a:r>
            <a:endParaRPr kumimoji="1" lang="ja-JP" altLang="en-US" b="1" i="1" dirty="0">
              <a:solidFill>
                <a:schemeClr val="bg1"/>
              </a:solidFill>
            </a:endParaRPr>
          </a:p>
        </p:txBody>
      </p:sp>
      <p:grpSp>
        <p:nvGrpSpPr>
          <p:cNvPr id="237" name="グループ化 236"/>
          <p:cNvGrpSpPr/>
          <p:nvPr/>
        </p:nvGrpSpPr>
        <p:grpSpPr>
          <a:xfrm>
            <a:off x="2195736" y="3579765"/>
            <a:ext cx="847059" cy="682884"/>
            <a:chOff x="368276" y="2894863"/>
            <a:chExt cx="1001154" cy="735900"/>
          </a:xfrm>
        </p:grpSpPr>
        <p:grpSp>
          <p:nvGrpSpPr>
            <p:cNvPr id="238" name="グループ化 237"/>
            <p:cNvGrpSpPr/>
            <p:nvPr/>
          </p:nvGrpSpPr>
          <p:grpSpPr>
            <a:xfrm flipV="1">
              <a:off x="368276" y="3248672"/>
              <a:ext cx="849646" cy="382091"/>
              <a:chOff x="4283968" y="3284984"/>
              <a:chExt cx="2808312" cy="1274512"/>
            </a:xfrm>
          </p:grpSpPr>
          <p:sp>
            <p:nvSpPr>
              <p:cNvPr id="241" name="台形 240"/>
              <p:cNvSpPr/>
              <p:nvPr/>
            </p:nvSpPr>
            <p:spPr bwMode="auto">
              <a:xfrm>
                <a:off x="4283968" y="3284984"/>
                <a:ext cx="2808312" cy="12745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2" name="楕円 7"/>
              <p:cNvSpPr/>
              <p:nvPr/>
            </p:nvSpPr>
            <p:spPr bwMode="auto">
              <a:xfrm>
                <a:off x="4717277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3" name="楕円 10"/>
              <p:cNvSpPr/>
              <p:nvPr/>
            </p:nvSpPr>
            <p:spPr bwMode="auto">
              <a:xfrm>
                <a:off x="5244915" y="33692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4" name="楕円 11"/>
              <p:cNvSpPr/>
              <p:nvPr/>
            </p:nvSpPr>
            <p:spPr bwMode="auto">
              <a:xfrm>
                <a:off x="5772553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5" name="楕円 12"/>
              <p:cNvSpPr/>
              <p:nvPr/>
            </p:nvSpPr>
            <p:spPr bwMode="auto">
              <a:xfrm>
                <a:off x="6300191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6" name="楕円 13"/>
              <p:cNvSpPr/>
              <p:nvPr/>
            </p:nvSpPr>
            <p:spPr bwMode="auto">
              <a:xfrm>
                <a:off x="4717277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7" name="楕円 14"/>
              <p:cNvSpPr/>
              <p:nvPr/>
            </p:nvSpPr>
            <p:spPr bwMode="auto">
              <a:xfrm>
                <a:off x="5244915" y="3668218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2" name="楕円 15"/>
              <p:cNvSpPr/>
              <p:nvPr/>
            </p:nvSpPr>
            <p:spPr bwMode="auto">
              <a:xfrm>
                <a:off x="5772553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3" name="楕円 16"/>
              <p:cNvSpPr/>
              <p:nvPr/>
            </p:nvSpPr>
            <p:spPr bwMode="auto">
              <a:xfrm>
                <a:off x="6300191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4" name="楕円 17"/>
              <p:cNvSpPr/>
              <p:nvPr/>
            </p:nvSpPr>
            <p:spPr bwMode="auto">
              <a:xfrm>
                <a:off x="4717277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5" name="楕円 18"/>
              <p:cNvSpPr/>
              <p:nvPr/>
            </p:nvSpPr>
            <p:spPr bwMode="auto">
              <a:xfrm>
                <a:off x="5244915" y="396714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6" name="楕円 19"/>
              <p:cNvSpPr/>
              <p:nvPr/>
            </p:nvSpPr>
            <p:spPr bwMode="auto">
              <a:xfrm>
                <a:off x="5772553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7" name="楕円 20"/>
              <p:cNvSpPr/>
              <p:nvPr/>
            </p:nvSpPr>
            <p:spPr bwMode="auto">
              <a:xfrm>
                <a:off x="6300191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8" name="楕円 21"/>
              <p:cNvSpPr/>
              <p:nvPr/>
            </p:nvSpPr>
            <p:spPr bwMode="auto">
              <a:xfrm>
                <a:off x="4726835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9" name="楕円 22"/>
              <p:cNvSpPr/>
              <p:nvPr/>
            </p:nvSpPr>
            <p:spPr bwMode="auto">
              <a:xfrm>
                <a:off x="5254473" y="426606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0" name="楕円 23"/>
              <p:cNvSpPr/>
              <p:nvPr/>
            </p:nvSpPr>
            <p:spPr bwMode="auto">
              <a:xfrm>
                <a:off x="5782111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1" name="楕円 24"/>
              <p:cNvSpPr/>
              <p:nvPr/>
            </p:nvSpPr>
            <p:spPr bwMode="auto">
              <a:xfrm>
                <a:off x="6309749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39" name="直方体 238"/>
            <p:cNvSpPr/>
            <p:nvPr/>
          </p:nvSpPr>
          <p:spPr bwMode="auto">
            <a:xfrm>
              <a:off x="995694" y="2894863"/>
              <a:ext cx="373736" cy="323116"/>
            </a:xfrm>
            <a:prstGeom prst="cub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0" name="フリーフォーム 239"/>
            <p:cNvSpPr/>
            <p:nvPr/>
          </p:nvSpPr>
          <p:spPr bwMode="auto">
            <a:xfrm>
              <a:off x="769252" y="3004763"/>
              <a:ext cx="213493" cy="231809"/>
            </a:xfrm>
            <a:custGeom>
              <a:avLst/>
              <a:gdLst>
                <a:gd name="connsiteX0" fmla="*/ 202468 w 202468"/>
                <a:gd name="connsiteY0" fmla="*/ 18021 h 205307"/>
                <a:gd name="connsiteX1" fmla="*/ 26198 w 202468"/>
                <a:gd name="connsiteY1" fmla="*/ 18021 h 205307"/>
                <a:gd name="connsiteX2" fmla="*/ 4164 w 202468"/>
                <a:gd name="connsiteY2" fmla="*/ 205307 h 205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2468" h="205307">
                  <a:moveTo>
                    <a:pt x="202468" y="18021"/>
                  </a:moveTo>
                  <a:cubicBezTo>
                    <a:pt x="130858" y="2414"/>
                    <a:pt x="59249" y="-13193"/>
                    <a:pt x="26198" y="18021"/>
                  </a:cubicBezTo>
                  <a:cubicBezTo>
                    <a:pt x="-6853" y="49235"/>
                    <a:pt x="-1345" y="127271"/>
                    <a:pt x="4164" y="205307"/>
                  </a:cubicBezTo>
                </a:path>
              </a:pathLst>
            </a:cu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62" name="グループ化 261"/>
          <p:cNvGrpSpPr/>
          <p:nvPr/>
        </p:nvGrpSpPr>
        <p:grpSpPr>
          <a:xfrm>
            <a:off x="6012160" y="3596521"/>
            <a:ext cx="767663" cy="692155"/>
            <a:chOff x="2299297" y="2927769"/>
            <a:chExt cx="1001154" cy="735900"/>
          </a:xfrm>
        </p:grpSpPr>
        <p:grpSp>
          <p:nvGrpSpPr>
            <p:cNvPr id="263" name="グループ化 262"/>
            <p:cNvGrpSpPr/>
            <p:nvPr/>
          </p:nvGrpSpPr>
          <p:grpSpPr>
            <a:xfrm flipV="1">
              <a:off x="2299297" y="3281578"/>
              <a:ext cx="849646" cy="382091"/>
              <a:chOff x="4283968" y="3284984"/>
              <a:chExt cx="2808312" cy="1274512"/>
            </a:xfrm>
          </p:grpSpPr>
          <p:sp>
            <p:nvSpPr>
              <p:cNvPr id="266" name="台形 265"/>
              <p:cNvSpPr/>
              <p:nvPr/>
            </p:nvSpPr>
            <p:spPr bwMode="auto">
              <a:xfrm>
                <a:off x="4283968" y="3284984"/>
                <a:ext cx="2808312" cy="12745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7" name="楕円 7"/>
              <p:cNvSpPr/>
              <p:nvPr/>
            </p:nvSpPr>
            <p:spPr bwMode="auto">
              <a:xfrm>
                <a:off x="4717277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8" name="楕円 10"/>
              <p:cNvSpPr/>
              <p:nvPr/>
            </p:nvSpPr>
            <p:spPr bwMode="auto">
              <a:xfrm>
                <a:off x="5244915" y="33692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9" name="楕円 11"/>
              <p:cNvSpPr/>
              <p:nvPr/>
            </p:nvSpPr>
            <p:spPr bwMode="auto">
              <a:xfrm>
                <a:off x="5772553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0" name="楕円 12"/>
              <p:cNvSpPr/>
              <p:nvPr/>
            </p:nvSpPr>
            <p:spPr bwMode="auto">
              <a:xfrm>
                <a:off x="6300191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1" name="楕円 13"/>
              <p:cNvSpPr/>
              <p:nvPr/>
            </p:nvSpPr>
            <p:spPr bwMode="auto">
              <a:xfrm>
                <a:off x="4717277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2" name="楕円 14"/>
              <p:cNvSpPr/>
              <p:nvPr/>
            </p:nvSpPr>
            <p:spPr bwMode="auto">
              <a:xfrm>
                <a:off x="5244915" y="3668218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3" name="楕円 15"/>
              <p:cNvSpPr/>
              <p:nvPr/>
            </p:nvSpPr>
            <p:spPr bwMode="auto">
              <a:xfrm>
                <a:off x="5772553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4" name="楕円 16"/>
              <p:cNvSpPr/>
              <p:nvPr/>
            </p:nvSpPr>
            <p:spPr bwMode="auto">
              <a:xfrm>
                <a:off x="6300191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5" name="楕円 17"/>
              <p:cNvSpPr/>
              <p:nvPr/>
            </p:nvSpPr>
            <p:spPr bwMode="auto">
              <a:xfrm>
                <a:off x="4717277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6" name="楕円 18"/>
              <p:cNvSpPr/>
              <p:nvPr/>
            </p:nvSpPr>
            <p:spPr bwMode="auto">
              <a:xfrm>
                <a:off x="5244915" y="396714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7" name="楕円 19"/>
              <p:cNvSpPr/>
              <p:nvPr/>
            </p:nvSpPr>
            <p:spPr bwMode="auto">
              <a:xfrm>
                <a:off x="5772553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8" name="楕円 20"/>
              <p:cNvSpPr/>
              <p:nvPr/>
            </p:nvSpPr>
            <p:spPr bwMode="auto">
              <a:xfrm>
                <a:off x="6300191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9" name="楕円 21"/>
              <p:cNvSpPr/>
              <p:nvPr/>
            </p:nvSpPr>
            <p:spPr bwMode="auto">
              <a:xfrm>
                <a:off x="4726835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1" name="楕円 22"/>
              <p:cNvSpPr/>
              <p:nvPr/>
            </p:nvSpPr>
            <p:spPr bwMode="auto">
              <a:xfrm>
                <a:off x="5254473" y="426606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4" name="楕円 23"/>
              <p:cNvSpPr/>
              <p:nvPr/>
            </p:nvSpPr>
            <p:spPr bwMode="auto">
              <a:xfrm>
                <a:off x="5782111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5" name="楕円 24"/>
              <p:cNvSpPr/>
              <p:nvPr/>
            </p:nvSpPr>
            <p:spPr bwMode="auto">
              <a:xfrm>
                <a:off x="6309749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64" name="直方体 263"/>
            <p:cNvSpPr/>
            <p:nvPr/>
          </p:nvSpPr>
          <p:spPr bwMode="auto">
            <a:xfrm>
              <a:off x="2926715" y="2927769"/>
              <a:ext cx="373736" cy="323116"/>
            </a:xfrm>
            <a:prstGeom prst="cub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5" name="フリーフォーム 264"/>
            <p:cNvSpPr/>
            <p:nvPr/>
          </p:nvSpPr>
          <p:spPr bwMode="auto">
            <a:xfrm>
              <a:off x="2700273" y="3037669"/>
              <a:ext cx="213493" cy="231809"/>
            </a:xfrm>
            <a:custGeom>
              <a:avLst/>
              <a:gdLst>
                <a:gd name="connsiteX0" fmla="*/ 202468 w 202468"/>
                <a:gd name="connsiteY0" fmla="*/ 18021 h 205307"/>
                <a:gd name="connsiteX1" fmla="*/ 26198 w 202468"/>
                <a:gd name="connsiteY1" fmla="*/ 18021 h 205307"/>
                <a:gd name="connsiteX2" fmla="*/ 4164 w 202468"/>
                <a:gd name="connsiteY2" fmla="*/ 205307 h 205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2468" h="205307">
                  <a:moveTo>
                    <a:pt x="202468" y="18021"/>
                  </a:moveTo>
                  <a:cubicBezTo>
                    <a:pt x="130858" y="2414"/>
                    <a:pt x="59249" y="-13193"/>
                    <a:pt x="26198" y="18021"/>
                  </a:cubicBezTo>
                  <a:cubicBezTo>
                    <a:pt x="-6853" y="49235"/>
                    <a:pt x="-1345" y="127271"/>
                    <a:pt x="4164" y="205307"/>
                  </a:cubicBezTo>
                </a:path>
              </a:pathLst>
            </a:cu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1" name="楕円 10"/>
          <p:cNvSpPr/>
          <p:nvPr/>
        </p:nvSpPr>
        <p:spPr bwMode="auto">
          <a:xfrm>
            <a:off x="982588" y="4999764"/>
            <a:ext cx="3229372" cy="102152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6" name="楕円 285"/>
          <p:cNvSpPr/>
          <p:nvPr/>
        </p:nvSpPr>
        <p:spPr bwMode="auto">
          <a:xfrm>
            <a:off x="4716016" y="4999764"/>
            <a:ext cx="3229372" cy="102152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8" name="直線コネクタ 287"/>
          <p:cNvCxnSpPr/>
          <p:nvPr/>
        </p:nvCxnSpPr>
        <p:spPr bwMode="auto">
          <a:xfrm flipH="1" flipV="1">
            <a:off x="506390" y="5590741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9" name="直線コネクタ 288"/>
          <p:cNvCxnSpPr/>
          <p:nvPr/>
        </p:nvCxnSpPr>
        <p:spPr bwMode="auto">
          <a:xfrm flipV="1">
            <a:off x="290366" y="5571638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1" name="円柱 290"/>
          <p:cNvSpPr/>
          <p:nvPr/>
        </p:nvSpPr>
        <p:spPr bwMode="auto">
          <a:xfrm>
            <a:off x="290366" y="5191865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4" name="楕円 293"/>
          <p:cNvSpPr/>
          <p:nvPr/>
        </p:nvSpPr>
        <p:spPr bwMode="auto">
          <a:xfrm>
            <a:off x="290366" y="4975841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95" name="直線コネクタ 294"/>
          <p:cNvCxnSpPr/>
          <p:nvPr/>
        </p:nvCxnSpPr>
        <p:spPr bwMode="auto">
          <a:xfrm flipH="1">
            <a:off x="544357" y="5269232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97" name="グループ化 296"/>
          <p:cNvGrpSpPr/>
          <p:nvPr/>
        </p:nvGrpSpPr>
        <p:grpSpPr>
          <a:xfrm>
            <a:off x="655455" y="5125216"/>
            <a:ext cx="227267" cy="288032"/>
            <a:chOff x="1206604" y="5390250"/>
            <a:chExt cx="642771" cy="775054"/>
          </a:xfrm>
        </p:grpSpPr>
        <p:sp>
          <p:nvSpPr>
            <p:cNvPr id="300" name="正方形/長方形 299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2" name="正方形/長方形 301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04" name="直線コネクタ 303"/>
          <p:cNvCxnSpPr/>
          <p:nvPr/>
        </p:nvCxnSpPr>
        <p:spPr bwMode="auto">
          <a:xfrm flipH="1" flipV="1">
            <a:off x="1772369" y="5619975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5" name="直線コネクタ 304"/>
          <p:cNvCxnSpPr/>
          <p:nvPr/>
        </p:nvCxnSpPr>
        <p:spPr bwMode="auto">
          <a:xfrm flipV="1">
            <a:off x="1556345" y="5600872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6" name="円柱 305"/>
          <p:cNvSpPr/>
          <p:nvPr/>
        </p:nvSpPr>
        <p:spPr bwMode="auto">
          <a:xfrm>
            <a:off x="1556345" y="5221099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2" name="楕円 351"/>
          <p:cNvSpPr/>
          <p:nvPr/>
        </p:nvSpPr>
        <p:spPr bwMode="auto">
          <a:xfrm>
            <a:off x="1556345" y="5005075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3" name="直線コネクタ 352"/>
          <p:cNvCxnSpPr/>
          <p:nvPr/>
        </p:nvCxnSpPr>
        <p:spPr bwMode="auto">
          <a:xfrm flipH="1">
            <a:off x="1810336" y="5298466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4" name="グループ化 353"/>
          <p:cNvGrpSpPr/>
          <p:nvPr/>
        </p:nvGrpSpPr>
        <p:grpSpPr>
          <a:xfrm>
            <a:off x="1921434" y="5154450"/>
            <a:ext cx="227267" cy="288032"/>
            <a:chOff x="1206604" y="5390250"/>
            <a:chExt cx="642771" cy="775054"/>
          </a:xfrm>
        </p:grpSpPr>
        <p:sp>
          <p:nvSpPr>
            <p:cNvPr id="355" name="正方形/長方形 354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6" name="正方形/長方形 355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57" name="直線コネクタ 356"/>
          <p:cNvCxnSpPr/>
          <p:nvPr/>
        </p:nvCxnSpPr>
        <p:spPr bwMode="auto">
          <a:xfrm flipH="1" flipV="1">
            <a:off x="5327737" y="5553326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8" name="直線コネクタ 357"/>
          <p:cNvCxnSpPr/>
          <p:nvPr/>
        </p:nvCxnSpPr>
        <p:spPr bwMode="auto">
          <a:xfrm flipV="1">
            <a:off x="5111713" y="5534223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9" name="円柱 358"/>
          <p:cNvSpPr/>
          <p:nvPr/>
        </p:nvSpPr>
        <p:spPr bwMode="auto">
          <a:xfrm>
            <a:off x="5111713" y="5154450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0" name="楕円 359"/>
          <p:cNvSpPr/>
          <p:nvPr/>
        </p:nvSpPr>
        <p:spPr bwMode="auto">
          <a:xfrm>
            <a:off x="5111713" y="4938426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1" name="直線コネクタ 360"/>
          <p:cNvCxnSpPr/>
          <p:nvPr/>
        </p:nvCxnSpPr>
        <p:spPr bwMode="auto">
          <a:xfrm flipH="1">
            <a:off x="5365704" y="5231817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62" name="グループ化 361"/>
          <p:cNvGrpSpPr/>
          <p:nvPr/>
        </p:nvGrpSpPr>
        <p:grpSpPr>
          <a:xfrm>
            <a:off x="5476802" y="5087801"/>
            <a:ext cx="227267" cy="288032"/>
            <a:chOff x="1206604" y="5390250"/>
            <a:chExt cx="642771" cy="775054"/>
          </a:xfrm>
        </p:grpSpPr>
        <p:sp>
          <p:nvSpPr>
            <p:cNvPr id="363" name="正方形/長方形 362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4" name="正方形/長方形 363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65" name="直線コネクタ 364"/>
          <p:cNvCxnSpPr/>
          <p:nvPr/>
        </p:nvCxnSpPr>
        <p:spPr bwMode="auto">
          <a:xfrm flipH="1" flipV="1">
            <a:off x="4412110" y="5662749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6" name="直線コネクタ 365"/>
          <p:cNvCxnSpPr/>
          <p:nvPr/>
        </p:nvCxnSpPr>
        <p:spPr bwMode="auto">
          <a:xfrm flipV="1">
            <a:off x="4196086" y="5643646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7" name="円柱 366"/>
          <p:cNvSpPr/>
          <p:nvPr/>
        </p:nvSpPr>
        <p:spPr bwMode="auto">
          <a:xfrm>
            <a:off x="4196086" y="5263873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8" name="楕円 367"/>
          <p:cNvSpPr/>
          <p:nvPr/>
        </p:nvSpPr>
        <p:spPr bwMode="auto">
          <a:xfrm>
            <a:off x="4196086" y="5047849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9" name="直線コネクタ 368"/>
          <p:cNvCxnSpPr/>
          <p:nvPr/>
        </p:nvCxnSpPr>
        <p:spPr bwMode="auto">
          <a:xfrm flipH="1">
            <a:off x="4450077" y="5341240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70" name="グループ化 369"/>
          <p:cNvGrpSpPr/>
          <p:nvPr/>
        </p:nvGrpSpPr>
        <p:grpSpPr>
          <a:xfrm>
            <a:off x="4561175" y="5197224"/>
            <a:ext cx="227267" cy="288032"/>
            <a:chOff x="1206604" y="5390250"/>
            <a:chExt cx="642771" cy="775054"/>
          </a:xfrm>
        </p:grpSpPr>
        <p:sp>
          <p:nvSpPr>
            <p:cNvPr id="371" name="正方形/長方形 370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2" name="正方形/長方形 371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90" name="直線コネクタ 389"/>
          <p:cNvCxnSpPr/>
          <p:nvPr/>
        </p:nvCxnSpPr>
        <p:spPr bwMode="auto">
          <a:xfrm flipH="1" flipV="1">
            <a:off x="3257382" y="4691972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1" name="直線コネクタ 390"/>
          <p:cNvCxnSpPr/>
          <p:nvPr/>
        </p:nvCxnSpPr>
        <p:spPr bwMode="auto">
          <a:xfrm flipV="1">
            <a:off x="3041358" y="4672869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4" name="直線コネクタ 393"/>
          <p:cNvCxnSpPr/>
          <p:nvPr/>
        </p:nvCxnSpPr>
        <p:spPr bwMode="auto">
          <a:xfrm flipH="1" flipV="1">
            <a:off x="2897342" y="4293096"/>
            <a:ext cx="144016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5" name="直線コネクタ 394"/>
          <p:cNvCxnSpPr/>
          <p:nvPr/>
        </p:nvCxnSpPr>
        <p:spPr bwMode="auto">
          <a:xfrm flipH="1" flipV="1">
            <a:off x="3057650" y="4921507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6" name="直線コネクタ 395"/>
          <p:cNvCxnSpPr/>
          <p:nvPr/>
        </p:nvCxnSpPr>
        <p:spPr bwMode="auto">
          <a:xfrm flipV="1">
            <a:off x="2841626" y="4902404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7" name="円柱 396"/>
          <p:cNvSpPr/>
          <p:nvPr/>
        </p:nvSpPr>
        <p:spPr bwMode="auto">
          <a:xfrm>
            <a:off x="2841626" y="4550484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8" name="楕円 397"/>
          <p:cNvSpPr/>
          <p:nvPr/>
        </p:nvSpPr>
        <p:spPr bwMode="auto">
          <a:xfrm>
            <a:off x="2841626" y="4306607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9" name="直線コネクタ 398"/>
          <p:cNvCxnSpPr/>
          <p:nvPr/>
        </p:nvCxnSpPr>
        <p:spPr bwMode="auto">
          <a:xfrm flipH="1" flipV="1">
            <a:off x="2697610" y="4522631"/>
            <a:ext cx="144016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1" name="直線コネクタ 400"/>
          <p:cNvCxnSpPr/>
          <p:nvPr/>
        </p:nvCxnSpPr>
        <p:spPr bwMode="auto">
          <a:xfrm flipH="1" flipV="1">
            <a:off x="3419872" y="5062995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9" name="直線コネクタ 408"/>
          <p:cNvCxnSpPr/>
          <p:nvPr/>
        </p:nvCxnSpPr>
        <p:spPr bwMode="auto">
          <a:xfrm flipV="1">
            <a:off x="3203848" y="5043892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9" name="円柱 418"/>
          <p:cNvSpPr/>
          <p:nvPr/>
        </p:nvSpPr>
        <p:spPr bwMode="auto">
          <a:xfrm>
            <a:off x="3203848" y="4691972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0" name="楕円 419"/>
          <p:cNvSpPr/>
          <p:nvPr/>
        </p:nvSpPr>
        <p:spPr bwMode="auto">
          <a:xfrm>
            <a:off x="3203848" y="4448095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1" name="直線コネクタ 420"/>
          <p:cNvCxnSpPr/>
          <p:nvPr/>
        </p:nvCxnSpPr>
        <p:spPr bwMode="auto">
          <a:xfrm flipH="1" flipV="1">
            <a:off x="3059832" y="4664119"/>
            <a:ext cx="144016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2" name="直線コネクタ 421"/>
          <p:cNvCxnSpPr/>
          <p:nvPr/>
        </p:nvCxnSpPr>
        <p:spPr bwMode="auto">
          <a:xfrm flipH="1" flipV="1">
            <a:off x="3188532" y="5483391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3" name="直線コネクタ 422"/>
          <p:cNvCxnSpPr/>
          <p:nvPr/>
        </p:nvCxnSpPr>
        <p:spPr bwMode="auto">
          <a:xfrm flipV="1">
            <a:off x="2972508" y="5464288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4" name="円柱 423"/>
          <p:cNvSpPr/>
          <p:nvPr/>
        </p:nvSpPr>
        <p:spPr bwMode="auto">
          <a:xfrm>
            <a:off x="2972508" y="5112368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5" name="楕円 424"/>
          <p:cNvSpPr/>
          <p:nvPr/>
        </p:nvSpPr>
        <p:spPr bwMode="auto">
          <a:xfrm>
            <a:off x="2972508" y="4868491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6" name="直線コネクタ 425"/>
          <p:cNvCxnSpPr/>
          <p:nvPr/>
        </p:nvCxnSpPr>
        <p:spPr bwMode="auto">
          <a:xfrm flipH="1" flipV="1">
            <a:off x="2828492" y="5084515"/>
            <a:ext cx="144016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27" name="グループ化 426"/>
          <p:cNvGrpSpPr/>
          <p:nvPr/>
        </p:nvGrpSpPr>
        <p:grpSpPr>
          <a:xfrm>
            <a:off x="3000287" y="4692929"/>
            <a:ext cx="299380" cy="271579"/>
            <a:chOff x="3083035" y="3032271"/>
            <a:chExt cx="299380" cy="271579"/>
          </a:xfrm>
        </p:grpSpPr>
        <p:cxnSp>
          <p:nvCxnSpPr>
            <p:cNvPr id="428" name="直線コネクタ 427"/>
            <p:cNvCxnSpPr/>
            <p:nvPr/>
          </p:nvCxnSpPr>
          <p:spPr bwMode="auto">
            <a:xfrm>
              <a:off x="3083035" y="3041776"/>
              <a:ext cx="299380" cy="261980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9" name="直線コネクタ 428"/>
            <p:cNvCxnSpPr/>
            <p:nvPr/>
          </p:nvCxnSpPr>
          <p:spPr bwMode="auto">
            <a:xfrm flipV="1">
              <a:off x="3090134" y="3032271"/>
              <a:ext cx="292281" cy="271579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73" name="直線コネクタ 372"/>
          <p:cNvCxnSpPr/>
          <p:nvPr/>
        </p:nvCxnSpPr>
        <p:spPr bwMode="auto">
          <a:xfrm flipH="1" flipV="1">
            <a:off x="3459003" y="5876030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4" name="直線コネクタ 373"/>
          <p:cNvCxnSpPr/>
          <p:nvPr/>
        </p:nvCxnSpPr>
        <p:spPr bwMode="auto">
          <a:xfrm flipV="1">
            <a:off x="3242979" y="5856927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5" name="円柱 374"/>
          <p:cNvSpPr/>
          <p:nvPr/>
        </p:nvSpPr>
        <p:spPr bwMode="auto">
          <a:xfrm>
            <a:off x="3242979" y="5477154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6" name="直線コネクタ 385"/>
          <p:cNvCxnSpPr/>
          <p:nvPr/>
        </p:nvCxnSpPr>
        <p:spPr bwMode="auto">
          <a:xfrm flipH="1">
            <a:off x="3496970" y="5554521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87" name="グループ化 386"/>
          <p:cNvGrpSpPr/>
          <p:nvPr/>
        </p:nvGrpSpPr>
        <p:grpSpPr>
          <a:xfrm>
            <a:off x="3608068" y="5410505"/>
            <a:ext cx="227267" cy="288032"/>
            <a:chOff x="1206604" y="5390250"/>
            <a:chExt cx="642771" cy="775054"/>
          </a:xfrm>
        </p:grpSpPr>
        <p:sp>
          <p:nvSpPr>
            <p:cNvPr id="388" name="正方形/長方形 387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9" name="正方形/長方形 388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81" name="楕円 380"/>
          <p:cNvSpPr/>
          <p:nvPr/>
        </p:nvSpPr>
        <p:spPr bwMode="auto">
          <a:xfrm>
            <a:off x="3242979" y="5261130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0" name="平行四辺形 429"/>
          <p:cNvSpPr/>
          <p:nvPr/>
        </p:nvSpPr>
        <p:spPr bwMode="auto">
          <a:xfrm rot="16200000" flipH="1">
            <a:off x="6478794" y="4611543"/>
            <a:ext cx="993795" cy="393183"/>
          </a:xfrm>
          <a:prstGeom prst="parallelogram">
            <a:avLst>
              <a:gd name="adj" fmla="val 53020"/>
            </a:avLst>
          </a:prstGeom>
          <a:pattFill prst="diagBrick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1" name="直線コネクタ 430"/>
          <p:cNvCxnSpPr/>
          <p:nvPr/>
        </p:nvCxnSpPr>
        <p:spPr bwMode="auto">
          <a:xfrm flipH="1" flipV="1">
            <a:off x="7427172" y="5558685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2" name="直線コネクタ 431"/>
          <p:cNvCxnSpPr/>
          <p:nvPr/>
        </p:nvCxnSpPr>
        <p:spPr bwMode="auto">
          <a:xfrm flipV="1">
            <a:off x="7211148" y="5539582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3" name="円柱 432"/>
          <p:cNvSpPr/>
          <p:nvPr/>
        </p:nvSpPr>
        <p:spPr bwMode="auto">
          <a:xfrm>
            <a:off x="7211148" y="5159809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4" name="楕円 433"/>
          <p:cNvSpPr/>
          <p:nvPr/>
        </p:nvSpPr>
        <p:spPr bwMode="auto">
          <a:xfrm>
            <a:off x="7211148" y="4943785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5" name="直線コネクタ 434"/>
          <p:cNvCxnSpPr/>
          <p:nvPr/>
        </p:nvCxnSpPr>
        <p:spPr bwMode="auto">
          <a:xfrm flipH="1">
            <a:off x="7465139" y="5237176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36" name="グループ化 435"/>
          <p:cNvGrpSpPr/>
          <p:nvPr/>
        </p:nvGrpSpPr>
        <p:grpSpPr>
          <a:xfrm>
            <a:off x="7576237" y="5093160"/>
            <a:ext cx="227267" cy="288032"/>
            <a:chOff x="1206604" y="5390250"/>
            <a:chExt cx="642771" cy="775054"/>
          </a:xfrm>
        </p:grpSpPr>
        <p:sp>
          <p:nvSpPr>
            <p:cNvPr id="437" name="正方形/長方形 436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8" name="正方形/長方形 437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439" name="グループ化 438"/>
          <p:cNvGrpSpPr/>
          <p:nvPr/>
        </p:nvGrpSpPr>
        <p:grpSpPr>
          <a:xfrm>
            <a:off x="6762695" y="4501122"/>
            <a:ext cx="299380" cy="271579"/>
            <a:chOff x="3083035" y="3032271"/>
            <a:chExt cx="299380" cy="271579"/>
          </a:xfrm>
        </p:grpSpPr>
        <p:cxnSp>
          <p:nvCxnSpPr>
            <p:cNvPr id="440" name="直線コネクタ 439"/>
            <p:cNvCxnSpPr/>
            <p:nvPr/>
          </p:nvCxnSpPr>
          <p:spPr bwMode="auto">
            <a:xfrm>
              <a:off x="3083035" y="3041776"/>
              <a:ext cx="299380" cy="261980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1" name="直線コネクタ 440"/>
            <p:cNvCxnSpPr/>
            <p:nvPr/>
          </p:nvCxnSpPr>
          <p:spPr bwMode="auto">
            <a:xfrm flipV="1">
              <a:off x="3090134" y="3032271"/>
              <a:ext cx="292281" cy="271579"/>
            </a:xfrm>
            <a:prstGeom prst="line">
              <a:avLst/>
            </a:prstGeom>
            <a:solidFill>
              <a:srgbClr val="00B8FF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4" name="直線矢印コネクタ 13"/>
          <p:cNvCxnSpPr/>
          <p:nvPr/>
        </p:nvCxnSpPr>
        <p:spPr bwMode="auto">
          <a:xfrm>
            <a:off x="6608226" y="4365104"/>
            <a:ext cx="331692" cy="34646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7232948" y="4338020"/>
            <a:ext cx="191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blockage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42" name="テキスト ボックス 441"/>
          <p:cNvSpPr txBox="1"/>
          <p:nvPr/>
        </p:nvSpPr>
        <p:spPr>
          <a:xfrm>
            <a:off x="3156031" y="4067780"/>
            <a:ext cx="191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blockage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443" name="直線矢印コネクタ 442"/>
          <p:cNvCxnSpPr/>
          <p:nvPr/>
        </p:nvCxnSpPr>
        <p:spPr bwMode="auto">
          <a:xfrm>
            <a:off x="2706113" y="4308159"/>
            <a:ext cx="331692" cy="34646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444" name="直線矢印コネクタ 443"/>
          <p:cNvCxnSpPr/>
          <p:nvPr/>
        </p:nvCxnSpPr>
        <p:spPr bwMode="auto">
          <a:xfrm flipH="1">
            <a:off x="5678884" y="4323140"/>
            <a:ext cx="396855" cy="64127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445" name="直線矢印コネクタ 444"/>
          <p:cNvCxnSpPr>
            <a:endCxn id="299" idx="2"/>
          </p:cNvCxnSpPr>
          <p:nvPr/>
        </p:nvCxnSpPr>
        <p:spPr bwMode="auto">
          <a:xfrm flipH="1">
            <a:off x="2085585" y="4319722"/>
            <a:ext cx="234845" cy="8090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5815066" y="3528425"/>
            <a:ext cx="673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46" name="テキスト ボックス 445"/>
          <p:cNvSpPr txBox="1"/>
          <p:nvPr/>
        </p:nvSpPr>
        <p:spPr>
          <a:xfrm>
            <a:off x="2035802" y="3502756"/>
            <a:ext cx="673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-10240" y="5891028"/>
            <a:ext cx="1465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o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ut of range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48" name="テキスト ボックス 447"/>
          <p:cNvSpPr txBox="1"/>
          <p:nvPr/>
        </p:nvSpPr>
        <p:spPr>
          <a:xfrm>
            <a:off x="3819043" y="5967485"/>
            <a:ext cx="1465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o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ut of range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2209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299" name="テキスト ボックス 298"/>
          <p:cNvSpPr txBox="1"/>
          <p:nvPr/>
        </p:nvSpPr>
        <p:spPr>
          <a:xfrm>
            <a:off x="1478151" y="4711732"/>
            <a:ext cx="1214867" cy="4170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i="1" dirty="0" smtClean="0">
                <a:solidFill>
                  <a:schemeClr val="bg1"/>
                </a:solidFill>
              </a:rPr>
              <a:t>Station</a:t>
            </a:r>
            <a:endParaRPr kumimoji="1" lang="ja-JP" altLang="en-US" b="1" i="1" dirty="0">
              <a:solidFill>
                <a:schemeClr val="bg1"/>
              </a:solidFill>
            </a:endParaRPr>
          </a:p>
        </p:txBody>
      </p:sp>
      <p:grpSp>
        <p:nvGrpSpPr>
          <p:cNvPr id="237" name="グループ化 236"/>
          <p:cNvGrpSpPr/>
          <p:nvPr/>
        </p:nvGrpSpPr>
        <p:grpSpPr>
          <a:xfrm>
            <a:off x="2195736" y="3579765"/>
            <a:ext cx="847059" cy="682884"/>
            <a:chOff x="368276" y="2894863"/>
            <a:chExt cx="1001154" cy="735900"/>
          </a:xfrm>
        </p:grpSpPr>
        <p:grpSp>
          <p:nvGrpSpPr>
            <p:cNvPr id="238" name="グループ化 237"/>
            <p:cNvGrpSpPr/>
            <p:nvPr/>
          </p:nvGrpSpPr>
          <p:grpSpPr>
            <a:xfrm flipV="1">
              <a:off x="368276" y="3248672"/>
              <a:ext cx="849646" cy="382091"/>
              <a:chOff x="4283968" y="3284984"/>
              <a:chExt cx="2808312" cy="1274512"/>
            </a:xfrm>
          </p:grpSpPr>
          <p:sp>
            <p:nvSpPr>
              <p:cNvPr id="241" name="台形 240"/>
              <p:cNvSpPr/>
              <p:nvPr/>
            </p:nvSpPr>
            <p:spPr bwMode="auto">
              <a:xfrm>
                <a:off x="4283968" y="3284984"/>
                <a:ext cx="2808312" cy="12745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2" name="楕円 7"/>
              <p:cNvSpPr/>
              <p:nvPr/>
            </p:nvSpPr>
            <p:spPr bwMode="auto">
              <a:xfrm>
                <a:off x="4717277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3" name="楕円 10"/>
              <p:cNvSpPr/>
              <p:nvPr/>
            </p:nvSpPr>
            <p:spPr bwMode="auto">
              <a:xfrm>
                <a:off x="5244915" y="33692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4" name="楕円 11"/>
              <p:cNvSpPr/>
              <p:nvPr/>
            </p:nvSpPr>
            <p:spPr bwMode="auto">
              <a:xfrm>
                <a:off x="5772553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5" name="楕円 12"/>
              <p:cNvSpPr/>
              <p:nvPr/>
            </p:nvSpPr>
            <p:spPr bwMode="auto">
              <a:xfrm>
                <a:off x="6300191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6" name="楕円 13"/>
              <p:cNvSpPr/>
              <p:nvPr/>
            </p:nvSpPr>
            <p:spPr bwMode="auto">
              <a:xfrm>
                <a:off x="4717277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7" name="楕円 14"/>
              <p:cNvSpPr/>
              <p:nvPr/>
            </p:nvSpPr>
            <p:spPr bwMode="auto">
              <a:xfrm>
                <a:off x="5244915" y="3668218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2" name="楕円 15"/>
              <p:cNvSpPr/>
              <p:nvPr/>
            </p:nvSpPr>
            <p:spPr bwMode="auto">
              <a:xfrm>
                <a:off x="5772553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3" name="楕円 16"/>
              <p:cNvSpPr/>
              <p:nvPr/>
            </p:nvSpPr>
            <p:spPr bwMode="auto">
              <a:xfrm>
                <a:off x="6300191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4" name="楕円 17"/>
              <p:cNvSpPr/>
              <p:nvPr/>
            </p:nvSpPr>
            <p:spPr bwMode="auto">
              <a:xfrm>
                <a:off x="4717277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5" name="楕円 18"/>
              <p:cNvSpPr/>
              <p:nvPr/>
            </p:nvSpPr>
            <p:spPr bwMode="auto">
              <a:xfrm>
                <a:off x="5244915" y="396714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6" name="楕円 19"/>
              <p:cNvSpPr/>
              <p:nvPr/>
            </p:nvSpPr>
            <p:spPr bwMode="auto">
              <a:xfrm>
                <a:off x="5772553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7" name="楕円 20"/>
              <p:cNvSpPr/>
              <p:nvPr/>
            </p:nvSpPr>
            <p:spPr bwMode="auto">
              <a:xfrm>
                <a:off x="6300191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8" name="楕円 21"/>
              <p:cNvSpPr/>
              <p:nvPr/>
            </p:nvSpPr>
            <p:spPr bwMode="auto">
              <a:xfrm>
                <a:off x="4726835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9" name="楕円 22"/>
              <p:cNvSpPr/>
              <p:nvPr/>
            </p:nvSpPr>
            <p:spPr bwMode="auto">
              <a:xfrm>
                <a:off x="5254473" y="426606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0" name="楕円 23"/>
              <p:cNvSpPr/>
              <p:nvPr/>
            </p:nvSpPr>
            <p:spPr bwMode="auto">
              <a:xfrm>
                <a:off x="5782111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1" name="楕円 24"/>
              <p:cNvSpPr/>
              <p:nvPr/>
            </p:nvSpPr>
            <p:spPr bwMode="auto">
              <a:xfrm>
                <a:off x="6309749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39" name="直方体 238"/>
            <p:cNvSpPr/>
            <p:nvPr/>
          </p:nvSpPr>
          <p:spPr bwMode="auto">
            <a:xfrm>
              <a:off x="995694" y="2894863"/>
              <a:ext cx="373736" cy="323116"/>
            </a:xfrm>
            <a:prstGeom prst="cub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0" name="フリーフォーム 239"/>
            <p:cNvSpPr/>
            <p:nvPr/>
          </p:nvSpPr>
          <p:spPr bwMode="auto">
            <a:xfrm>
              <a:off x="769252" y="3004763"/>
              <a:ext cx="213493" cy="231809"/>
            </a:xfrm>
            <a:custGeom>
              <a:avLst/>
              <a:gdLst>
                <a:gd name="connsiteX0" fmla="*/ 202468 w 202468"/>
                <a:gd name="connsiteY0" fmla="*/ 18021 h 205307"/>
                <a:gd name="connsiteX1" fmla="*/ 26198 w 202468"/>
                <a:gd name="connsiteY1" fmla="*/ 18021 h 205307"/>
                <a:gd name="connsiteX2" fmla="*/ 4164 w 202468"/>
                <a:gd name="connsiteY2" fmla="*/ 205307 h 205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2468" h="205307">
                  <a:moveTo>
                    <a:pt x="202468" y="18021"/>
                  </a:moveTo>
                  <a:cubicBezTo>
                    <a:pt x="130858" y="2414"/>
                    <a:pt x="59249" y="-13193"/>
                    <a:pt x="26198" y="18021"/>
                  </a:cubicBezTo>
                  <a:cubicBezTo>
                    <a:pt x="-6853" y="49235"/>
                    <a:pt x="-1345" y="127271"/>
                    <a:pt x="4164" y="205307"/>
                  </a:cubicBezTo>
                </a:path>
              </a:pathLst>
            </a:cu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62" name="グループ化 261"/>
          <p:cNvGrpSpPr/>
          <p:nvPr/>
        </p:nvGrpSpPr>
        <p:grpSpPr>
          <a:xfrm>
            <a:off x="6012160" y="3596521"/>
            <a:ext cx="767663" cy="692155"/>
            <a:chOff x="2299297" y="2927769"/>
            <a:chExt cx="1001154" cy="735900"/>
          </a:xfrm>
        </p:grpSpPr>
        <p:grpSp>
          <p:nvGrpSpPr>
            <p:cNvPr id="263" name="グループ化 262"/>
            <p:cNvGrpSpPr/>
            <p:nvPr/>
          </p:nvGrpSpPr>
          <p:grpSpPr>
            <a:xfrm flipV="1">
              <a:off x="2299297" y="3281578"/>
              <a:ext cx="849646" cy="382091"/>
              <a:chOff x="4283968" y="3284984"/>
              <a:chExt cx="2808312" cy="1274512"/>
            </a:xfrm>
          </p:grpSpPr>
          <p:sp>
            <p:nvSpPr>
              <p:cNvPr id="266" name="台形 265"/>
              <p:cNvSpPr/>
              <p:nvPr/>
            </p:nvSpPr>
            <p:spPr bwMode="auto">
              <a:xfrm>
                <a:off x="4283968" y="3284984"/>
                <a:ext cx="2808312" cy="12745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7" name="楕円 7"/>
              <p:cNvSpPr/>
              <p:nvPr/>
            </p:nvSpPr>
            <p:spPr bwMode="auto">
              <a:xfrm>
                <a:off x="4717277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8" name="楕円 10"/>
              <p:cNvSpPr/>
              <p:nvPr/>
            </p:nvSpPr>
            <p:spPr bwMode="auto">
              <a:xfrm>
                <a:off x="5244915" y="33692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9" name="楕円 11"/>
              <p:cNvSpPr/>
              <p:nvPr/>
            </p:nvSpPr>
            <p:spPr bwMode="auto">
              <a:xfrm>
                <a:off x="5772553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0" name="楕円 12"/>
              <p:cNvSpPr/>
              <p:nvPr/>
            </p:nvSpPr>
            <p:spPr bwMode="auto">
              <a:xfrm>
                <a:off x="6300191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1" name="楕円 13"/>
              <p:cNvSpPr/>
              <p:nvPr/>
            </p:nvSpPr>
            <p:spPr bwMode="auto">
              <a:xfrm>
                <a:off x="4717277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2" name="楕円 14"/>
              <p:cNvSpPr/>
              <p:nvPr/>
            </p:nvSpPr>
            <p:spPr bwMode="auto">
              <a:xfrm>
                <a:off x="5244915" y="3668218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3" name="楕円 15"/>
              <p:cNvSpPr/>
              <p:nvPr/>
            </p:nvSpPr>
            <p:spPr bwMode="auto">
              <a:xfrm>
                <a:off x="5772553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4" name="楕円 16"/>
              <p:cNvSpPr/>
              <p:nvPr/>
            </p:nvSpPr>
            <p:spPr bwMode="auto">
              <a:xfrm>
                <a:off x="6300191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5" name="楕円 17"/>
              <p:cNvSpPr/>
              <p:nvPr/>
            </p:nvSpPr>
            <p:spPr bwMode="auto">
              <a:xfrm>
                <a:off x="4717277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6" name="楕円 18"/>
              <p:cNvSpPr/>
              <p:nvPr/>
            </p:nvSpPr>
            <p:spPr bwMode="auto">
              <a:xfrm>
                <a:off x="5244915" y="396714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7" name="楕円 19"/>
              <p:cNvSpPr/>
              <p:nvPr/>
            </p:nvSpPr>
            <p:spPr bwMode="auto">
              <a:xfrm>
                <a:off x="5772553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8" name="楕円 20"/>
              <p:cNvSpPr/>
              <p:nvPr/>
            </p:nvSpPr>
            <p:spPr bwMode="auto">
              <a:xfrm>
                <a:off x="6300191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9" name="楕円 21"/>
              <p:cNvSpPr/>
              <p:nvPr/>
            </p:nvSpPr>
            <p:spPr bwMode="auto">
              <a:xfrm>
                <a:off x="4726835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1" name="楕円 22"/>
              <p:cNvSpPr/>
              <p:nvPr/>
            </p:nvSpPr>
            <p:spPr bwMode="auto">
              <a:xfrm>
                <a:off x="5254473" y="426606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4" name="楕円 23"/>
              <p:cNvSpPr/>
              <p:nvPr/>
            </p:nvSpPr>
            <p:spPr bwMode="auto">
              <a:xfrm>
                <a:off x="5782111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5" name="楕円 24"/>
              <p:cNvSpPr/>
              <p:nvPr/>
            </p:nvSpPr>
            <p:spPr bwMode="auto">
              <a:xfrm>
                <a:off x="6309749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64" name="直方体 263"/>
            <p:cNvSpPr/>
            <p:nvPr/>
          </p:nvSpPr>
          <p:spPr bwMode="auto">
            <a:xfrm>
              <a:off x="2926715" y="2927769"/>
              <a:ext cx="373736" cy="323116"/>
            </a:xfrm>
            <a:prstGeom prst="cub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5" name="フリーフォーム 264"/>
            <p:cNvSpPr/>
            <p:nvPr/>
          </p:nvSpPr>
          <p:spPr bwMode="auto">
            <a:xfrm>
              <a:off x="2700273" y="3037669"/>
              <a:ext cx="213493" cy="231809"/>
            </a:xfrm>
            <a:custGeom>
              <a:avLst/>
              <a:gdLst>
                <a:gd name="connsiteX0" fmla="*/ 202468 w 202468"/>
                <a:gd name="connsiteY0" fmla="*/ 18021 h 205307"/>
                <a:gd name="connsiteX1" fmla="*/ 26198 w 202468"/>
                <a:gd name="connsiteY1" fmla="*/ 18021 h 205307"/>
                <a:gd name="connsiteX2" fmla="*/ 4164 w 202468"/>
                <a:gd name="connsiteY2" fmla="*/ 205307 h 205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2468" h="205307">
                  <a:moveTo>
                    <a:pt x="202468" y="18021"/>
                  </a:moveTo>
                  <a:cubicBezTo>
                    <a:pt x="130858" y="2414"/>
                    <a:pt x="59249" y="-13193"/>
                    <a:pt x="26198" y="18021"/>
                  </a:cubicBezTo>
                  <a:cubicBezTo>
                    <a:pt x="-6853" y="49235"/>
                    <a:pt x="-1345" y="127271"/>
                    <a:pt x="4164" y="205307"/>
                  </a:cubicBezTo>
                </a:path>
              </a:pathLst>
            </a:cu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1" name="楕円 10"/>
          <p:cNvSpPr/>
          <p:nvPr/>
        </p:nvSpPr>
        <p:spPr bwMode="auto">
          <a:xfrm>
            <a:off x="982588" y="4999764"/>
            <a:ext cx="3229372" cy="102152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6" name="楕円 285"/>
          <p:cNvSpPr/>
          <p:nvPr/>
        </p:nvSpPr>
        <p:spPr bwMode="auto">
          <a:xfrm>
            <a:off x="4716016" y="4999764"/>
            <a:ext cx="3229372" cy="102152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8" name="直線コネクタ 287"/>
          <p:cNvCxnSpPr/>
          <p:nvPr/>
        </p:nvCxnSpPr>
        <p:spPr bwMode="auto">
          <a:xfrm flipH="1" flipV="1">
            <a:off x="506390" y="5590741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9" name="直線コネクタ 288"/>
          <p:cNvCxnSpPr/>
          <p:nvPr/>
        </p:nvCxnSpPr>
        <p:spPr bwMode="auto">
          <a:xfrm flipV="1">
            <a:off x="290366" y="5571638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1" name="円柱 290"/>
          <p:cNvSpPr/>
          <p:nvPr/>
        </p:nvSpPr>
        <p:spPr bwMode="auto">
          <a:xfrm>
            <a:off x="290366" y="5191865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4" name="楕円 293"/>
          <p:cNvSpPr/>
          <p:nvPr/>
        </p:nvSpPr>
        <p:spPr bwMode="auto">
          <a:xfrm>
            <a:off x="290366" y="4975841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95" name="直線コネクタ 294"/>
          <p:cNvCxnSpPr/>
          <p:nvPr/>
        </p:nvCxnSpPr>
        <p:spPr bwMode="auto">
          <a:xfrm flipH="1">
            <a:off x="544357" y="5269232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97" name="グループ化 296"/>
          <p:cNvGrpSpPr/>
          <p:nvPr/>
        </p:nvGrpSpPr>
        <p:grpSpPr>
          <a:xfrm>
            <a:off x="655455" y="5125216"/>
            <a:ext cx="227267" cy="288032"/>
            <a:chOff x="1206604" y="5390250"/>
            <a:chExt cx="642771" cy="775054"/>
          </a:xfrm>
        </p:grpSpPr>
        <p:sp>
          <p:nvSpPr>
            <p:cNvPr id="300" name="正方形/長方形 299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2" name="正方形/長方形 301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04" name="直線コネクタ 303"/>
          <p:cNvCxnSpPr/>
          <p:nvPr/>
        </p:nvCxnSpPr>
        <p:spPr bwMode="auto">
          <a:xfrm flipH="1" flipV="1">
            <a:off x="1772369" y="5619975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5" name="直線コネクタ 304"/>
          <p:cNvCxnSpPr/>
          <p:nvPr/>
        </p:nvCxnSpPr>
        <p:spPr bwMode="auto">
          <a:xfrm flipV="1">
            <a:off x="1556345" y="5600872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6" name="円柱 305"/>
          <p:cNvSpPr/>
          <p:nvPr/>
        </p:nvSpPr>
        <p:spPr bwMode="auto">
          <a:xfrm>
            <a:off x="1556345" y="5221099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2" name="楕円 351"/>
          <p:cNvSpPr/>
          <p:nvPr/>
        </p:nvSpPr>
        <p:spPr bwMode="auto">
          <a:xfrm>
            <a:off x="1556345" y="5005075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3" name="直線コネクタ 352"/>
          <p:cNvCxnSpPr/>
          <p:nvPr/>
        </p:nvCxnSpPr>
        <p:spPr bwMode="auto">
          <a:xfrm flipH="1">
            <a:off x="1810336" y="5298466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4" name="グループ化 353"/>
          <p:cNvGrpSpPr/>
          <p:nvPr/>
        </p:nvGrpSpPr>
        <p:grpSpPr>
          <a:xfrm>
            <a:off x="1921434" y="5154450"/>
            <a:ext cx="227267" cy="288032"/>
            <a:chOff x="1206604" y="5390250"/>
            <a:chExt cx="642771" cy="775054"/>
          </a:xfrm>
        </p:grpSpPr>
        <p:sp>
          <p:nvSpPr>
            <p:cNvPr id="355" name="正方形/長方形 354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6" name="正方形/長方形 355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57" name="直線コネクタ 356"/>
          <p:cNvCxnSpPr/>
          <p:nvPr/>
        </p:nvCxnSpPr>
        <p:spPr bwMode="auto">
          <a:xfrm flipH="1" flipV="1">
            <a:off x="5327737" y="5553326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8" name="直線コネクタ 357"/>
          <p:cNvCxnSpPr/>
          <p:nvPr/>
        </p:nvCxnSpPr>
        <p:spPr bwMode="auto">
          <a:xfrm flipV="1">
            <a:off x="5111713" y="5534223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9" name="円柱 358"/>
          <p:cNvSpPr/>
          <p:nvPr/>
        </p:nvSpPr>
        <p:spPr bwMode="auto">
          <a:xfrm>
            <a:off x="5111713" y="5154450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0" name="楕円 359"/>
          <p:cNvSpPr/>
          <p:nvPr/>
        </p:nvSpPr>
        <p:spPr bwMode="auto">
          <a:xfrm>
            <a:off x="5111713" y="4938426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1" name="直線コネクタ 360"/>
          <p:cNvCxnSpPr/>
          <p:nvPr/>
        </p:nvCxnSpPr>
        <p:spPr bwMode="auto">
          <a:xfrm flipH="1">
            <a:off x="5365704" y="5231817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62" name="グループ化 361"/>
          <p:cNvGrpSpPr/>
          <p:nvPr/>
        </p:nvGrpSpPr>
        <p:grpSpPr>
          <a:xfrm>
            <a:off x="5476802" y="5087801"/>
            <a:ext cx="227267" cy="288032"/>
            <a:chOff x="1206604" y="5390250"/>
            <a:chExt cx="642771" cy="775054"/>
          </a:xfrm>
        </p:grpSpPr>
        <p:sp>
          <p:nvSpPr>
            <p:cNvPr id="363" name="正方形/長方形 362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4" name="正方形/長方形 363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65" name="直線コネクタ 364"/>
          <p:cNvCxnSpPr/>
          <p:nvPr/>
        </p:nvCxnSpPr>
        <p:spPr bwMode="auto">
          <a:xfrm flipH="1" flipV="1">
            <a:off x="4412110" y="5662749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6" name="直線コネクタ 365"/>
          <p:cNvCxnSpPr/>
          <p:nvPr/>
        </p:nvCxnSpPr>
        <p:spPr bwMode="auto">
          <a:xfrm flipV="1">
            <a:off x="4196086" y="5643646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7" name="円柱 366"/>
          <p:cNvSpPr/>
          <p:nvPr/>
        </p:nvSpPr>
        <p:spPr bwMode="auto">
          <a:xfrm>
            <a:off x="4196086" y="5263873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8" name="楕円 367"/>
          <p:cNvSpPr/>
          <p:nvPr/>
        </p:nvSpPr>
        <p:spPr bwMode="auto">
          <a:xfrm>
            <a:off x="4196086" y="5047849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9" name="直線コネクタ 368"/>
          <p:cNvCxnSpPr/>
          <p:nvPr/>
        </p:nvCxnSpPr>
        <p:spPr bwMode="auto">
          <a:xfrm flipH="1">
            <a:off x="4450077" y="5341240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70" name="グループ化 369"/>
          <p:cNvGrpSpPr/>
          <p:nvPr/>
        </p:nvGrpSpPr>
        <p:grpSpPr>
          <a:xfrm>
            <a:off x="4561175" y="5197224"/>
            <a:ext cx="227267" cy="288032"/>
            <a:chOff x="1206604" y="5390250"/>
            <a:chExt cx="642771" cy="775054"/>
          </a:xfrm>
        </p:grpSpPr>
        <p:sp>
          <p:nvSpPr>
            <p:cNvPr id="371" name="正方形/長方形 370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2" name="正方形/長方形 371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90" name="直線コネクタ 389"/>
          <p:cNvCxnSpPr/>
          <p:nvPr/>
        </p:nvCxnSpPr>
        <p:spPr bwMode="auto">
          <a:xfrm flipH="1" flipV="1">
            <a:off x="3257382" y="4691972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1" name="直線コネクタ 390"/>
          <p:cNvCxnSpPr/>
          <p:nvPr/>
        </p:nvCxnSpPr>
        <p:spPr bwMode="auto">
          <a:xfrm flipV="1">
            <a:off x="3041358" y="4672869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4" name="直線コネクタ 393"/>
          <p:cNvCxnSpPr/>
          <p:nvPr/>
        </p:nvCxnSpPr>
        <p:spPr bwMode="auto">
          <a:xfrm flipH="1" flipV="1">
            <a:off x="2897342" y="4293096"/>
            <a:ext cx="144016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5" name="直線コネクタ 394"/>
          <p:cNvCxnSpPr/>
          <p:nvPr/>
        </p:nvCxnSpPr>
        <p:spPr bwMode="auto">
          <a:xfrm flipH="1" flipV="1">
            <a:off x="3057650" y="4921507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6" name="直線コネクタ 395"/>
          <p:cNvCxnSpPr/>
          <p:nvPr/>
        </p:nvCxnSpPr>
        <p:spPr bwMode="auto">
          <a:xfrm flipV="1">
            <a:off x="2841626" y="4902404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7" name="円柱 396"/>
          <p:cNvSpPr/>
          <p:nvPr/>
        </p:nvSpPr>
        <p:spPr bwMode="auto">
          <a:xfrm>
            <a:off x="2841626" y="4550484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8" name="楕円 397"/>
          <p:cNvSpPr/>
          <p:nvPr/>
        </p:nvSpPr>
        <p:spPr bwMode="auto">
          <a:xfrm>
            <a:off x="2841626" y="4306607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9" name="直線コネクタ 398"/>
          <p:cNvCxnSpPr/>
          <p:nvPr/>
        </p:nvCxnSpPr>
        <p:spPr bwMode="auto">
          <a:xfrm flipH="1" flipV="1">
            <a:off x="2697610" y="4522631"/>
            <a:ext cx="144016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1" name="直線コネクタ 400"/>
          <p:cNvCxnSpPr/>
          <p:nvPr/>
        </p:nvCxnSpPr>
        <p:spPr bwMode="auto">
          <a:xfrm flipH="1" flipV="1">
            <a:off x="3419872" y="5062995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9" name="直線コネクタ 408"/>
          <p:cNvCxnSpPr/>
          <p:nvPr/>
        </p:nvCxnSpPr>
        <p:spPr bwMode="auto">
          <a:xfrm flipV="1">
            <a:off x="3203848" y="5043892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9" name="円柱 418"/>
          <p:cNvSpPr/>
          <p:nvPr/>
        </p:nvSpPr>
        <p:spPr bwMode="auto">
          <a:xfrm>
            <a:off x="3203848" y="4691972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0" name="楕円 419"/>
          <p:cNvSpPr/>
          <p:nvPr/>
        </p:nvSpPr>
        <p:spPr bwMode="auto">
          <a:xfrm>
            <a:off x="3203848" y="4448095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1" name="直線コネクタ 420"/>
          <p:cNvCxnSpPr/>
          <p:nvPr/>
        </p:nvCxnSpPr>
        <p:spPr bwMode="auto">
          <a:xfrm flipH="1" flipV="1">
            <a:off x="3059832" y="4664119"/>
            <a:ext cx="144016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2" name="直線コネクタ 421"/>
          <p:cNvCxnSpPr/>
          <p:nvPr/>
        </p:nvCxnSpPr>
        <p:spPr bwMode="auto">
          <a:xfrm flipH="1" flipV="1">
            <a:off x="3188532" y="5483391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3" name="直線コネクタ 422"/>
          <p:cNvCxnSpPr/>
          <p:nvPr/>
        </p:nvCxnSpPr>
        <p:spPr bwMode="auto">
          <a:xfrm flipV="1">
            <a:off x="2972508" y="5464288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4" name="円柱 423"/>
          <p:cNvSpPr/>
          <p:nvPr/>
        </p:nvSpPr>
        <p:spPr bwMode="auto">
          <a:xfrm>
            <a:off x="2972508" y="5112368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5" name="楕円 424"/>
          <p:cNvSpPr/>
          <p:nvPr/>
        </p:nvSpPr>
        <p:spPr bwMode="auto">
          <a:xfrm>
            <a:off x="2972508" y="4868491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6" name="直線コネクタ 425"/>
          <p:cNvCxnSpPr/>
          <p:nvPr/>
        </p:nvCxnSpPr>
        <p:spPr bwMode="auto">
          <a:xfrm flipH="1" flipV="1">
            <a:off x="2828492" y="5084515"/>
            <a:ext cx="144016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3" name="直線コネクタ 372"/>
          <p:cNvCxnSpPr/>
          <p:nvPr/>
        </p:nvCxnSpPr>
        <p:spPr bwMode="auto">
          <a:xfrm flipH="1" flipV="1">
            <a:off x="3459003" y="5876030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4" name="直線コネクタ 373"/>
          <p:cNvCxnSpPr/>
          <p:nvPr/>
        </p:nvCxnSpPr>
        <p:spPr bwMode="auto">
          <a:xfrm flipV="1">
            <a:off x="3242979" y="5856927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5" name="円柱 374"/>
          <p:cNvSpPr/>
          <p:nvPr/>
        </p:nvSpPr>
        <p:spPr bwMode="auto">
          <a:xfrm>
            <a:off x="3242979" y="5477154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6" name="直線コネクタ 385"/>
          <p:cNvCxnSpPr/>
          <p:nvPr/>
        </p:nvCxnSpPr>
        <p:spPr bwMode="auto">
          <a:xfrm flipH="1">
            <a:off x="3496970" y="5554521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87" name="グループ化 386"/>
          <p:cNvGrpSpPr/>
          <p:nvPr/>
        </p:nvGrpSpPr>
        <p:grpSpPr>
          <a:xfrm>
            <a:off x="3608068" y="5410505"/>
            <a:ext cx="227267" cy="288032"/>
            <a:chOff x="1206604" y="5390250"/>
            <a:chExt cx="642771" cy="775054"/>
          </a:xfrm>
        </p:grpSpPr>
        <p:sp>
          <p:nvSpPr>
            <p:cNvPr id="388" name="正方形/長方形 387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9" name="正方形/長方形 388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81" name="楕円 380"/>
          <p:cNvSpPr/>
          <p:nvPr/>
        </p:nvSpPr>
        <p:spPr bwMode="auto">
          <a:xfrm>
            <a:off x="3242979" y="5261130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0" name="平行四辺形 429"/>
          <p:cNvSpPr/>
          <p:nvPr/>
        </p:nvSpPr>
        <p:spPr bwMode="auto">
          <a:xfrm rot="16200000" flipH="1">
            <a:off x="6478794" y="4611543"/>
            <a:ext cx="993795" cy="393183"/>
          </a:xfrm>
          <a:prstGeom prst="parallelogram">
            <a:avLst>
              <a:gd name="adj" fmla="val 53020"/>
            </a:avLst>
          </a:prstGeom>
          <a:pattFill prst="diagBrick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1" name="直線コネクタ 430"/>
          <p:cNvCxnSpPr/>
          <p:nvPr/>
        </p:nvCxnSpPr>
        <p:spPr bwMode="auto">
          <a:xfrm flipH="1" flipV="1">
            <a:off x="7427172" y="5558685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2" name="直線コネクタ 431"/>
          <p:cNvCxnSpPr/>
          <p:nvPr/>
        </p:nvCxnSpPr>
        <p:spPr bwMode="auto">
          <a:xfrm flipV="1">
            <a:off x="7211148" y="5539582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3" name="円柱 432"/>
          <p:cNvSpPr/>
          <p:nvPr/>
        </p:nvSpPr>
        <p:spPr bwMode="auto">
          <a:xfrm>
            <a:off x="7211148" y="5159809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4" name="楕円 433"/>
          <p:cNvSpPr/>
          <p:nvPr/>
        </p:nvSpPr>
        <p:spPr bwMode="auto">
          <a:xfrm>
            <a:off x="7211148" y="4943785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5" name="直線コネクタ 434"/>
          <p:cNvCxnSpPr/>
          <p:nvPr/>
        </p:nvCxnSpPr>
        <p:spPr bwMode="auto">
          <a:xfrm flipH="1">
            <a:off x="7465139" y="5237176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36" name="グループ化 435"/>
          <p:cNvGrpSpPr/>
          <p:nvPr/>
        </p:nvGrpSpPr>
        <p:grpSpPr>
          <a:xfrm>
            <a:off x="7576237" y="5093160"/>
            <a:ext cx="227267" cy="288032"/>
            <a:chOff x="1206604" y="5390250"/>
            <a:chExt cx="642771" cy="775054"/>
          </a:xfrm>
        </p:grpSpPr>
        <p:sp>
          <p:nvSpPr>
            <p:cNvPr id="437" name="正方形/長方形 436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8" name="正方形/長方形 437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444" name="直線矢印コネクタ 443"/>
          <p:cNvCxnSpPr/>
          <p:nvPr/>
        </p:nvCxnSpPr>
        <p:spPr bwMode="auto">
          <a:xfrm flipH="1">
            <a:off x="5678884" y="4323140"/>
            <a:ext cx="396855" cy="64127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445" name="直線矢印コネクタ 444"/>
          <p:cNvCxnSpPr>
            <a:endCxn id="299" idx="2"/>
          </p:cNvCxnSpPr>
          <p:nvPr/>
        </p:nvCxnSpPr>
        <p:spPr bwMode="auto">
          <a:xfrm flipH="1">
            <a:off x="2085585" y="4319722"/>
            <a:ext cx="234845" cy="8090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5815066" y="3528425"/>
            <a:ext cx="673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46" name="テキスト ボックス 445"/>
          <p:cNvSpPr txBox="1"/>
          <p:nvPr/>
        </p:nvSpPr>
        <p:spPr>
          <a:xfrm>
            <a:off x="2035802" y="3502756"/>
            <a:ext cx="673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36" name="直線矢印コネクタ 135"/>
          <p:cNvCxnSpPr>
            <a:stCxn id="364" idx="1"/>
            <a:endCxn id="372" idx="3"/>
          </p:cNvCxnSpPr>
          <p:nvPr/>
        </p:nvCxnSpPr>
        <p:spPr bwMode="auto">
          <a:xfrm flipH="1">
            <a:off x="4763257" y="5227913"/>
            <a:ext cx="732294" cy="10942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39" name="直線矢印コネクタ 138"/>
          <p:cNvCxnSpPr>
            <a:stCxn id="363" idx="3"/>
          </p:cNvCxnSpPr>
          <p:nvPr/>
        </p:nvCxnSpPr>
        <p:spPr bwMode="auto">
          <a:xfrm>
            <a:off x="5704069" y="5231817"/>
            <a:ext cx="1786727" cy="5359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42" name="直線矢印コネクタ 141"/>
          <p:cNvCxnSpPr>
            <a:stCxn id="355" idx="3"/>
            <a:endCxn id="389" idx="1"/>
          </p:cNvCxnSpPr>
          <p:nvPr/>
        </p:nvCxnSpPr>
        <p:spPr bwMode="auto">
          <a:xfrm>
            <a:off x="2148701" y="5298466"/>
            <a:ext cx="1478116" cy="252151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45" name="直線矢印コネクタ 144"/>
          <p:cNvCxnSpPr>
            <a:stCxn id="355" idx="1"/>
            <a:endCxn id="300" idx="3"/>
          </p:cNvCxnSpPr>
          <p:nvPr/>
        </p:nvCxnSpPr>
        <p:spPr bwMode="auto">
          <a:xfrm flipH="1" flipV="1">
            <a:off x="882722" y="5269232"/>
            <a:ext cx="1038712" cy="2923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15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36160"/>
          </a:xfrm>
          <a:ln/>
        </p:spPr>
        <p:txBody>
          <a:bodyPr lIns="90000" tIns="46800" rIns="90000" bIns="46800"/>
          <a:lstStyle/>
          <a:p>
            <a:r>
              <a:rPr lang="en-US" dirty="0"/>
              <a:t>Alternative Scenarios</a:t>
            </a:r>
          </a:p>
        </p:txBody>
      </p:sp>
      <p:sp>
        <p:nvSpPr>
          <p:cNvPr id="151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44016" y="1574054"/>
            <a:ext cx="8964488" cy="185494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Relay will be an alternative scenario </a:t>
            </a:r>
            <a:r>
              <a:rPr kumimoji="1" lang="en-US" altLang="ja-JP" dirty="0" smtClean="0">
                <a:solidFill>
                  <a:schemeClr val="tx1"/>
                </a:solidFill>
              </a:rPr>
              <a:t>to compensate insufficiencies in 11ay coverages for offloading.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2240074" y="5491878"/>
            <a:ext cx="191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relay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6038529" y="5278653"/>
            <a:ext cx="191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relay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7214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楕円 155"/>
          <p:cNvSpPr/>
          <p:nvPr/>
        </p:nvSpPr>
        <p:spPr bwMode="auto">
          <a:xfrm>
            <a:off x="2831338" y="4997577"/>
            <a:ext cx="3229372" cy="102152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299" name="テキスト ボックス 298"/>
          <p:cNvSpPr txBox="1"/>
          <p:nvPr/>
        </p:nvSpPr>
        <p:spPr>
          <a:xfrm>
            <a:off x="1478151" y="4711732"/>
            <a:ext cx="1214867" cy="4170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i="1" dirty="0" smtClean="0">
                <a:solidFill>
                  <a:schemeClr val="bg1"/>
                </a:solidFill>
              </a:rPr>
              <a:t>Station</a:t>
            </a:r>
            <a:endParaRPr kumimoji="1" lang="ja-JP" altLang="en-US" b="1" i="1" dirty="0">
              <a:solidFill>
                <a:schemeClr val="bg1"/>
              </a:solidFill>
            </a:endParaRPr>
          </a:p>
        </p:txBody>
      </p:sp>
      <p:grpSp>
        <p:nvGrpSpPr>
          <p:cNvPr id="237" name="グループ化 236"/>
          <p:cNvGrpSpPr/>
          <p:nvPr/>
        </p:nvGrpSpPr>
        <p:grpSpPr>
          <a:xfrm>
            <a:off x="2195736" y="3579765"/>
            <a:ext cx="847059" cy="682884"/>
            <a:chOff x="368276" y="2894863"/>
            <a:chExt cx="1001154" cy="735900"/>
          </a:xfrm>
        </p:grpSpPr>
        <p:grpSp>
          <p:nvGrpSpPr>
            <p:cNvPr id="238" name="グループ化 237"/>
            <p:cNvGrpSpPr/>
            <p:nvPr/>
          </p:nvGrpSpPr>
          <p:grpSpPr>
            <a:xfrm flipV="1">
              <a:off x="368276" y="3248672"/>
              <a:ext cx="849646" cy="382091"/>
              <a:chOff x="4283968" y="3284984"/>
              <a:chExt cx="2808312" cy="1274512"/>
            </a:xfrm>
          </p:grpSpPr>
          <p:sp>
            <p:nvSpPr>
              <p:cNvPr id="241" name="台形 240"/>
              <p:cNvSpPr/>
              <p:nvPr/>
            </p:nvSpPr>
            <p:spPr bwMode="auto">
              <a:xfrm>
                <a:off x="4283968" y="3284984"/>
                <a:ext cx="2808312" cy="12745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2" name="楕円 7"/>
              <p:cNvSpPr/>
              <p:nvPr/>
            </p:nvSpPr>
            <p:spPr bwMode="auto">
              <a:xfrm>
                <a:off x="4717277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3" name="楕円 10"/>
              <p:cNvSpPr/>
              <p:nvPr/>
            </p:nvSpPr>
            <p:spPr bwMode="auto">
              <a:xfrm>
                <a:off x="5244915" y="33692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4" name="楕円 11"/>
              <p:cNvSpPr/>
              <p:nvPr/>
            </p:nvSpPr>
            <p:spPr bwMode="auto">
              <a:xfrm>
                <a:off x="5772553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5" name="楕円 12"/>
              <p:cNvSpPr/>
              <p:nvPr/>
            </p:nvSpPr>
            <p:spPr bwMode="auto">
              <a:xfrm>
                <a:off x="6300191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6" name="楕円 13"/>
              <p:cNvSpPr/>
              <p:nvPr/>
            </p:nvSpPr>
            <p:spPr bwMode="auto">
              <a:xfrm>
                <a:off x="4717277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7" name="楕円 14"/>
              <p:cNvSpPr/>
              <p:nvPr/>
            </p:nvSpPr>
            <p:spPr bwMode="auto">
              <a:xfrm>
                <a:off x="5244915" y="3668218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2" name="楕円 15"/>
              <p:cNvSpPr/>
              <p:nvPr/>
            </p:nvSpPr>
            <p:spPr bwMode="auto">
              <a:xfrm>
                <a:off x="5772553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3" name="楕円 16"/>
              <p:cNvSpPr/>
              <p:nvPr/>
            </p:nvSpPr>
            <p:spPr bwMode="auto">
              <a:xfrm>
                <a:off x="6300191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4" name="楕円 17"/>
              <p:cNvSpPr/>
              <p:nvPr/>
            </p:nvSpPr>
            <p:spPr bwMode="auto">
              <a:xfrm>
                <a:off x="4717277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5" name="楕円 18"/>
              <p:cNvSpPr/>
              <p:nvPr/>
            </p:nvSpPr>
            <p:spPr bwMode="auto">
              <a:xfrm>
                <a:off x="5244915" y="396714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6" name="楕円 19"/>
              <p:cNvSpPr/>
              <p:nvPr/>
            </p:nvSpPr>
            <p:spPr bwMode="auto">
              <a:xfrm>
                <a:off x="5772553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7" name="楕円 20"/>
              <p:cNvSpPr/>
              <p:nvPr/>
            </p:nvSpPr>
            <p:spPr bwMode="auto">
              <a:xfrm>
                <a:off x="6300191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8" name="楕円 21"/>
              <p:cNvSpPr/>
              <p:nvPr/>
            </p:nvSpPr>
            <p:spPr bwMode="auto">
              <a:xfrm>
                <a:off x="4726835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9" name="楕円 22"/>
              <p:cNvSpPr/>
              <p:nvPr/>
            </p:nvSpPr>
            <p:spPr bwMode="auto">
              <a:xfrm>
                <a:off x="5254473" y="426606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0" name="楕円 23"/>
              <p:cNvSpPr/>
              <p:nvPr/>
            </p:nvSpPr>
            <p:spPr bwMode="auto">
              <a:xfrm>
                <a:off x="5782111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1" name="楕円 24"/>
              <p:cNvSpPr/>
              <p:nvPr/>
            </p:nvSpPr>
            <p:spPr bwMode="auto">
              <a:xfrm>
                <a:off x="6309749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39" name="直方体 238"/>
            <p:cNvSpPr/>
            <p:nvPr/>
          </p:nvSpPr>
          <p:spPr bwMode="auto">
            <a:xfrm>
              <a:off x="995694" y="2894863"/>
              <a:ext cx="373736" cy="323116"/>
            </a:xfrm>
            <a:prstGeom prst="cub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0" name="フリーフォーム 239"/>
            <p:cNvSpPr/>
            <p:nvPr/>
          </p:nvSpPr>
          <p:spPr bwMode="auto">
            <a:xfrm>
              <a:off x="769252" y="3004763"/>
              <a:ext cx="213493" cy="231809"/>
            </a:xfrm>
            <a:custGeom>
              <a:avLst/>
              <a:gdLst>
                <a:gd name="connsiteX0" fmla="*/ 202468 w 202468"/>
                <a:gd name="connsiteY0" fmla="*/ 18021 h 205307"/>
                <a:gd name="connsiteX1" fmla="*/ 26198 w 202468"/>
                <a:gd name="connsiteY1" fmla="*/ 18021 h 205307"/>
                <a:gd name="connsiteX2" fmla="*/ 4164 w 202468"/>
                <a:gd name="connsiteY2" fmla="*/ 205307 h 205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2468" h="205307">
                  <a:moveTo>
                    <a:pt x="202468" y="18021"/>
                  </a:moveTo>
                  <a:cubicBezTo>
                    <a:pt x="130858" y="2414"/>
                    <a:pt x="59249" y="-13193"/>
                    <a:pt x="26198" y="18021"/>
                  </a:cubicBezTo>
                  <a:cubicBezTo>
                    <a:pt x="-6853" y="49235"/>
                    <a:pt x="-1345" y="127271"/>
                    <a:pt x="4164" y="205307"/>
                  </a:cubicBezTo>
                </a:path>
              </a:pathLst>
            </a:cu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62" name="グループ化 261"/>
          <p:cNvGrpSpPr/>
          <p:nvPr/>
        </p:nvGrpSpPr>
        <p:grpSpPr>
          <a:xfrm>
            <a:off x="6012160" y="3596521"/>
            <a:ext cx="767663" cy="692155"/>
            <a:chOff x="2299297" y="2927769"/>
            <a:chExt cx="1001154" cy="735900"/>
          </a:xfrm>
        </p:grpSpPr>
        <p:grpSp>
          <p:nvGrpSpPr>
            <p:cNvPr id="263" name="グループ化 262"/>
            <p:cNvGrpSpPr/>
            <p:nvPr/>
          </p:nvGrpSpPr>
          <p:grpSpPr>
            <a:xfrm flipV="1">
              <a:off x="2299297" y="3281578"/>
              <a:ext cx="849646" cy="382091"/>
              <a:chOff x="4283968" y="3284984"/>
              <a:chExt cx="2808312" cy="1274512"/>
            </a:xfrm>
          </p:grpSpPr>
          <p:sp>
            <p:nvSpPr>
              <p:cNvPr id="266" name="台形 265"/>
              <p:cNvSpPr/>
              <p:nvPr/>
            </p:nvSpPr>
            <p:spPr bwMode="auto">
              <a:xfrm>
                <a:off x="4283968" y="3284984"/>
                <a:ext cx="2808312" cy="12745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7" name="楕円 7"/>
              <p:cNvSpPr/>
              <p:nvPr/>
            </p:nvSpPr>
            <p:spPr bwMode="auto">
              <a:xfrm>
                <a:off x="4717277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8" name="楕円 10"/>
              <p:cNvSpPr/>
              <p:nvPr/>
            </p:nvSpPr>
            <p:spPr bwMode="auto">
              <a:xfrm>
                <a:off x="5244915" y="33692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9" name="楕円 11"/>
              <p:cNvSpPr/>
              <p:nvPr/>
            </p:nvSpPr>
            <p:spPr bwMode="auto">
              <a:xfrm>
                <a:off x="5772553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0" name="楕円 12"/>
              <p:cNvSpPr/>
              <p:nvPr/>
            </p:nvSpPr>
            <p:spPr bwMode="auto">
              <a:xfrm>
                <a:off x="6300191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1" name="楕円 13"/>
              <p:cNvSpPr/>
              <p:nvPr/>
            </p:nvSpPr>
            <p:spPr bwMode="auto">
              <a:xfrm>
                <a:off x="4717277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2" name="楕円 14"/>
              <p:cNvSpPr/>
              <p:nvPr/>
            </p:nvSpPr>
            <p:spPr bwMode="auto">
              <a:xfrm>
                <a:off x="5244915" y="3668218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3" name="楕円 15"/>
              <p:cNvSpPr/>
              <p:nvPr/>
            </p:nvSpPr>
            <p:spPr bwMode="auto">
              <a:xfrm>
                <a:off x="5772553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4" name="楕円 16"/>
              <p:cNvSpPr/>
              <p:nvPr/>
            </p:nvSpPr>
            <p:spPr bwMode="auto">
              <a:xfrm>
                <a:off x="6300191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5" name="楕円 17"/>
              <p:cNvSpPr/>
              <p:nvPr/>
            </p:nvSpPr>
            <p:spPr bwMode="auto">
              <a:xfrm>
                <a:off x="4717277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6" name="楕円 18"/>
              <p:cNvSpPr/>
              <p:nvPr/>
            </p:nvSpPr>
            <p:spPr bwMode="auto">
              <a:xfrm>
                <a:off x="5244915" y="396714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7" name="楕円 19"/>
              <p:cNvSpPr/>
              <p:nvPr/>
            </p:nvSpPr>
            <p:spPr bwMode="auto">
              <a:xfrm>
                <a:off x="5772553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8" name="楕円 20"/>
              <p:cNvSpPr/>
              <p:nvPr/>
            </p:nvSpPr>
            <p:spPr bwMode="auto">
              <a:xfrm>
                <a:off x="6300191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9" name="楕円 21"/>
              <p:cNvSpPr/>
              <p:nvPr/>
            </p:nvSpPr>
            <p:spPr bwMode="auto">
              <a:xfrm>
                <a:off x="4726835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1" name="楕円 22"/>
              <p:cNvSpPr/>
              <p:nvPr/>
            </p:nvSpPr>
            <p:spPr bwMode="auto">
              <a:xfrm>
                <a:off x="5254473" y="426606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4" name="楕円 23"/>
              <p:cNvSpPr/>
              <p:nvPr/>
            </p:nvSpPr>
            <p:spPr bwMode="auto">
              <a:xfrm>
                <a:off x="5782111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5" name="楕円 24"/>
              <p:cNvSpPr/>
              <p:nvPr/>
            </p:nvSpPr>
            <p:spPr bwMode="auto">
              <a:xfrm>
                <a:off x="6309749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64" name="直方体 263"/>
            <p:cNvSpPr/>
            <p:nvPr/>
          </p:nvSpPr>
          <p:spPr bwMode="auto">
            <a:xfrm>
              <a:off x="2926715" y="2927769"/>
              <a:ext cx="373736" cy="323116"/>
            </a:xfrm>
            <a:prstGeom prst="cub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5" name="フリーフォーム 264"/>
            <p:cNvSpPr/>
            <p:nvPr/>
          </p:nvSpPr>
          <p:spPr bwMode="auto">
            <a:xfrm>
              <a:off x="2700273" y="3037669"/>
              <a:ext cx="213493" cy="231809"/>
            </a:xfrm>
            <a:custGeom>
              <a:avLst/>
              <a:gdLst>
                <a:gd name="connsiteX0" fmla="*/ 202468 w 202468"/>
                <a:gd name="connsiteY0" fmla="*/ 18021 h 205307"/>
                <a:gd name="connsiteX1" fmla="*/ 26198 w 202468"/>
                <a:gd name="connsiteY1" fmla="*/ 18021 h 205307"/>
                <a:gd name="connsiteX2" fmla="*/ 4164 w 202468"/>
                <a:gd name="connsiteY2" fmla="*/ 205307 h 205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2468" h="205307">
                  <a:moveTo>
                    <a:pt x="202468" y="18021"/>
                  </a:moveTo>
                  <a:cubicBezTo>
                    <a:pt x="130858" y="2414"/>
                    <a:pt x="59249" y="-13193"/>
                    <a:pt x="26198" y="18021"/>
                  </a:cubicBezTo>
                  <a:cubicBezTo>
                    <a:pt x="-6853" y="49235"/>
                    <a:pt x="-1345" y="127271"/>
                    <a:pt x="4164" y="205307"/>
                  </a:cubicBezTo>
                </a:path>
              </a:pathLst>
            </a:cu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1" name="楕円 10"/>
          <p:cNvSpPr/>
          <p:nvPr/>
        </p:nvSpPr>
        <p:spPr bwMode="auto">
          <a:xfrm>
            <a:off x="982588" y="4999764"/>
            <a:ext cx="3229372" cy="102152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6" name="楕円 285"/>
          <p:cNvSpPr/>
          <p:nvPr/>
        </p:nvSpPr>
        <p:spPr bwMode="auto">
          <a:xfrm>
            <a:off x="4716016" y="4999764"/>
            <a:ext cx="3229372" cy="102152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8" name="直線コネクタ 287"/>
          <p:cNvCxnSpPr/>
          <p:nvPr/>
        </p:nvCxnSpPr>
        <p:spPr bwMode="auto">
          <a:xfrm flipH="1" flipV="1">
            <a:off x="506390" y="5590741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9" name="直線コネクタ 288"/>
          <p:cNvCxnSpPr/>
          <p:nvPr/>
        </p:nvCxnSpPr>
        <p:spPr bwMode="auto">
          <a:xfrm flipV="1">
            <a:off x="290366" y="5571638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1" name="円柱 290"/>
          <p:cNvSpPr/>
          <p:nvPr/>
        </p:nvSpPr>
        <p:spPr bwMode="auto">
          <a:xfrm>
            <a:off x="290366" y="5191865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4" name="楕円 293"/>
          <p:cNvSpPr/>
          <p:nvPr/>
        </p:nvSpPr>
        <p:spPr bwMode="auto">
          <a:xfrm>
            <a:off x="290366" y="4975841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95" name="直線コネクタ 294"/>
          <p:cNvCxnSpPr/>
          <p:nvPr/>
        </p:nvCxnSpPr>
        <p:spPr bwMode="auto">
          <a:xfrm flipH="1">
            <a:off x="544357" y="5269232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97" name="グループ化 296"/>
          <p:cNvGrpSpPr/>
          <p:nvPr/>
        </p:nvGrpSpPr>
        <p:grpSpPr>
          <a:xfrm>
            <a:off x="655455" y="5125216"/>
            <a:ext cx="227267" cy="288032"/>
            <a:chOff x="1206604" y="5390250"/>
            <a:chExt cx="642771" cy="775054"/>
          </a:xfrm>
        </p:grpSpPr>
        <p:sp>
          <p:nvSpPr>
            <p:cNvPr id="300" name="正方形/長方形 299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2" name="正方形/長方形 301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04" name="直線コネクタ 303"/>
          <p:cNvCxnSpPr/>
          <p:nvPr/>
        </p:nvCxnSpPr>
        <p:spPr bwMode="auto">
          <a:xfrm flipH="1" flipV="1">
            <a:off x="1772369" y="5619975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5" name="直線コネクタ 304"/>
          <p:cNvCxnSpPr/>
          <p:nvPr/>
        </p:nvCxnSpPr>
        <p:spPr bwMode="auto">
          <a:xfrm flipV="1">
            <a:off x="1556345" y="5600872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6" name="円柱 305"/>
          <p:cNvSpPr/>
          <p:nvPr/>
        </p:nvSpPr>
        <p:spPr bwMode="auto">
          <a:xfrm>
            <a:off x="1556345" y="5221099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2" name="楕円 351"/>
          <p:cNvSpPr/>
          <p:nvPr/>
        </p:nvSpPr>
        <p:spPr bwMode="auto">
          <a:xfrm>
            <a:off x="1556345" y="5005075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3" name="直線コネクタ 352"/>
          <p:cNvCxnSpPr/>
          <p:nvPr/>
        </p:nvCxnSpPr>
        <p:spPr bwMode="auto">
          <a:xfrm flipH="1">
            <a:off x="1810336" y="5298466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4" name="グループ化 353"/>
          <p:cNvGrpSpPr/>
          <p:nvPr/>
        </p:nvGrpSpPr>
        <p:grpSpPr>
          <a:xfrm>
            <a:off x="1921434" y="5154450"/>
            <a:ext cx="227267" cy="288032"/>
            <a:chOff x="1206604" y="5390250"/>
            <a:chExt cx="642771" cy="775054"/>
          </a:xfrm>
        </p:grpSpPr>
        <p:sp>
          <p:nvSpPr>
            <p:cNvPr id="355" name="正方形/長方形 354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6" name="正方形/長方形 355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57" name="直線コネクタ 356"/>
          <p:cNvCxnSpPr/>
          <p:nvPr/>
        </p:nvCxnSpPr>
        <p:spPr bwMode="auto">
          <a:xfrm flipH="1" flipV="1">
            <a:off x="5327737" y="5553326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8" name="直線コネクタ 357"/>
          <p:cNvCxnSpPr/>
          <p:nvPr/>
        </p:nvCxnSpPr>
        <p:spPr bwMode="auto">
          <a:xfrm flipV="1">
            <a:off x="5111713" y="5534223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9" name="円柱 358"/>
          <p:cNvSpPr/>
          <p:nvPr/>
        </p:nvSpPr>
        <p:spPr bwMode="auto">
          <a:xfrm>
            <a:off x="5111713" y="5154450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0" name="楕円 359"/>
          <p:cNvSpPr/>
          <p:nvPr/>
        </p:nvSpPr>
        <p:spPr bwMode="auto">
          <a:xfrm>
            <a:off x="5111713" y="4938426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1" name="直線コネクタ 360"/>
          <p:cNvCxnSpPr/>
          <p:nvPr/>
        </p:nvCxnSpPr>
        <p:spPr bwMode="auto">
          <a:xfrm flipH="1">
            <a:off x="5365704" y="5231817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62" name="グループ化 361"/>
          <p:cNvGrpSpPr/>
          <p:nvPr/>
        </p:nvGrpSpPr>
        <p:grpSpPr>
          <a:xfrm>
            <a:off x="5476802" y="5087801"/>
            <a:ext cx="227267" cy="288032"/>
            <a:chOff x="1206604" y="5390250"/>
            <a:chExt cx="642771" cy="775054"/>
          </a:xfrm>
        </p:grpSpPr>
        <p:sp>
          <p:nvSpPr>
            <p:cNvPr id="363" name="正方形/長方形 362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4" name="正方形/長方形 363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65" name="直線コネクタ 364"/>
          <p:cNvCxnSpPr/>
          <p:nvPr/>
        </p:nvCxnSpPr>
        <p:spPr bwMode="auto">
          <a:xfrm flipH="1" flipV="1">
            <a:off x="4412110" y="5662749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6" name="直線コネクタ 365"/>
          <p:cNvCxnSpPr/>
          <p:nvPr/>
        </p:nvCxnSpPr>
        <p:spPr bwMode="auto">
          <a:xfrm flipV="1">
            <a:off x="4196086" y="5643646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7" name="円柱 366"/>
          <p:cNvSpPr/>
          <p:nvPr/>
        </p:nvSpPr>
        <p:spPr bwMode="auto">
          <a:xfrm>
            <a:off x="4196086" y="5263873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8" name="楕円 367"/>
          <p:cNvSpPr/>
          <p:nvPr/>
        </p:nvSpPr>
        <p:spPr bwMode="auto">
          <a:xfrm>
            <a:off x="4196086" y="5047849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9" name="直線コネクタ 368"/>
          <p:cNvCxnSpPr/>
          <p:nvPr/>
        </p:nvCxnSpPr>
        <p:spPr bwMode="auto">
          <a:xfrm flipH="1">
            <a:off x="4450077" y="5341240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70" name="グループ化 369"/>
          <p:cNvGrpSpPr/>
          <p:nvPr/>
        </p:nvGrpSpPr>
        <p:grpSpPr>
          <a:xfrm>
            <a:off x="4561175" y="5197224"/>
            <a:ext cx="227267" cy="288032"/>
            <a:chOff x="1206604" y="5390250"/>
            <a:chExt cx="642771" cy="775054"/>
          </a:xfrm>
        </p:grpSpPr>
        <p:sp>
          <p:nvSpPr>
            <p:cNvPr id="371" name="正方形/長方形 370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2" name="正方形/長方形 371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90" name="直線コネクタ 389"/>
          <p:cNvCxnSpPr/>
          <p:nvPr/>
        </p:nvCxnSpPr>
        <p:spPr bwMode="auto">
          <a:xfrm flipH="1" flipV="1">
            <a:off x="3257382" y="4691972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1" name="直線コネクタ 390"/>
          <p:cNvCxnSpPr/>
          <p:nvPr/>
        </p:nvCxnSpPr>
        <p:spPr bwMode="auto">
          <a:xfrm flipV="1">
            <a:off x="3041358" y="4672869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4" name="直線コネクタ 393"/>
          <p:cNvCxnSpPr/>
          <p:nvPr/>
        </p:nvCxnSpPr>
        <p:spPr bwMode="auto">
          <a:xfrm flipH="1" flipV="1">
            <a:off x="2897342" y="4293096"/>
            <a:ext cx="144016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5" name="直線コネクタ 394"/>
          <p:cNvCxnSpPr/>
          <p:nvPr/>
        </p:nvCxnSpPr>
        <p:spPr bwMode="auto">
          <a:xfrm flipH="1" flipV="1">
            <a:off x="3057650" y="4921507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6" name="直線コネクタ 395"/>
          <p:cNvCxnSpPr/>
          <p:nvPr/>
        </p:nvCxnSpPr>
        <p:spPr bwMode="auto">
          <a:xfrm flipV="1">
            <a:off x="2841626" y="4902404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7" name="円柱 396"/>
          <p:cNvSpPr/>
          <p:nvPr/>
        </p:nvSpPr>
        <p:spPr bwMode="auto">
          <a:xfrm>
            <a:off x="2841626" y="4550484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8" name="楕円 397"/>
          <p:cNvSpPr/>
          <p:nvPr/>
        </p:nvSpPr>
        <p:spPr bwMode="auto">
          <a:xfrm>
            <a:off x="2841626" y="4306607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9" name="直線コネクタ 398"/>
          <p:cNvCxnSpPr/>
          <p:nvPr/>
        </p:nvCxnSpPr>
        <p:spPr bwMode="auto">
          <a:xfrm flipH="1" flipV="1">
            <a:off x="2697610" y="4522631"/>
            <a:ext cx="144016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1" name="直線コネクタ 400"/>
          <p:cNvCxnSpPr/>
          <p:nvPr/>
        </p:nvCxnSpPr>
        <p:spPr bwMode="auto">
          <a:xfrm flipH="1" flipV="1">
            <a:off x="3419872" y="5062995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9" name="直線コネクタ 408"/>
          <p:cNvCxnSpPr/>
          <p:nvPr/>
        </p:nvCxnSpPr>
        <p:spPr bwMode="auto">
          <a:xfrm flipV="1">
            <a:off x="3203848" y="5043892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9" name="円柱 418"/>
          <p:cNvSpPr/>
          <p:nvPr/>
        </p:nvSpPr>
        <p:spPr bwMode="auto">
          <a:xfrm>
            <a:off x="3203848" y="4691972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0" name="楕円 419"/>
          <p:cNvSpPr/>
          <p:nvPr/>
        </p:nvSpPr>
        <p:spPr bwMode="auto">
          <a:xfrm>
            <a:off x="3203848" y="4448095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1" name="直線コネクタ 420"/>
          <p:cNvCxnSpPr/>
          <p:nvPr/>
        </p:nvCxnSpPr>
        <p:spPr bwMode="auto">
          <a:xfrm flipH="1" flipV="1">
            <a:off x="3059832" y="4664119"/>
            <a:ext cx="144016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2" name="直線コネクタ 421"/>
          <p:cNvCxnSpPr/>
          <p:nvPr/>
        </p:nvCxnSpPr>
        <p:spPr bwMode="auto">
          <a:xfrm flipH="1" flipV="1">
            <a:off x="3188532" y="5483391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3" name="直線コネクタ 422"/>
          <p:cNvCxnSpPr/>
          <p:nvPr/>
        </p:nvCxnSpPr>
        <p:spPr bwMode="auto">
          <a:xfrm flipV="1">
            <a:off x="2972508" y="5464288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4" name="円柱 423"/>
          <p:cNvSpPr/>
          <p:nvPr/>
        </p:nvSpPr>
        <p:spPr bwMode="auto">
          <a:xfrm>
            <a:off x="2972508" y="5112368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5" name="楕円 424"/>
          <p:cNvSpPr/>
          <p:nvPr/>
        </p:nvSpPr>
        <p:spPr bwMode="auto">
          <a:xfrm>
            <a:off x="2972508" y="4868491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6" name="直線コネクタ 425"/>
          <p:cNvCxnSpPr/>
          <p:nvPr/>
        </p:nvCxnSpPr>
        <p:spPr bwMode="auto">
          <a:xfrm flipH="1" flipV="1">
            <a:off x="2828492" y="5084515"/>
            <a:ext cx="144016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3" name="直線コネクタ 372"/>
          <p:cNvCxnSpPr/>
          <p:nvPr/>
        </p:nvCxnSpPr>
        <p:spPr bwMode="auto">
          <a:xfrm flipH="1" flipV="1">
            <a:off x="3459003" y="5876030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4" name="直線コネクタ 373"/>
          <p:cNvCxnSpPr/>
          <p:nvPr/>
        </p:nvCxnSpPr>
        <p:spPr bwMode="auto">
          <a:xfrm flipV="1">
            <a:off x="3242979" y="5856927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5" name="円柱 374"/>
          <p:cNvSpPr/>
          <p:nvPr/>
        </p:nvSpPr>
        <p:spPr bwMode="auto">
          <a:xfrm>
            <a:off x="3242979" y="5477154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6" name="直線コネクタ 385"/>
          <p:cNvCxnSpPr/>
          <p:nvPr/>
        </p:nvCxnSpPr>
        <p:spPr bwMode="auto">
          <a:xfrm flipH="1">
            <a:off x="3496970" y="5554521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87" name="グループ化 386"/>
          <p:cNvGrpSpPr/>
          <p:nvPr/>
        </p:nvGrpSpPr>
        <p:grpSpPr>
          <a:xfrm>
            <a:off x="3608068" y="5410505"/>
            <a:ext cx="227267" cy="288032"/>
            <a:chOff x="1206604" y="5390250"/>
            <a:chExt cx="642771" cy="775054"/>
          </a:xfrm>
        </p:grpSpPr>
        <p:sp>
          <p:nvSpPr>
            <p:cNvPr id="388" name="正方形/長方形 387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9" name="正方形/長方形 388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81" name="楕円 380"/>
          <p:cNvSpPr/>
          <p:nvPr/>
        </p:nvSpPr>
        <p:spPr bwMode="auto">
          <a:xfrm>
            <a:off x="3242979" y="5261130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0" name="平行四辺形 429"/>
          <p:cNvSpPr/>
          <p:nvPr/>
        </p:nvSpPr>
        <p:spPr bwMode="auto">
          <a:xfrm rot="16200000" flipH="1">
            <a:off x="6478794" y="4611543"/>
            <a:ext cx="993795" cy="393183"/>
          </a:xfrm>
          <a:prstGeom prst="parallelogram">
            <a:avLst>
              <a:gd name="adj" fmla="val 53020"/>
            </a:avLst>
          </a:prstGeom>
          <a:pattFill prst="diagBrick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1" name="直線コネクタ 430"/>
          <p:cNvCxnSpPr/>
          <p:nvPr/>
        </p:nvCxnSpPr>
        <p:spPr bwMode="auto">
          <a:xfrm flipH="1" flipV="1">
            <a:off x="7427172" y="5558685"/>
            <a:ext cx="63624" cy="1879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2" name="直線コネクタ 431"/>
          <p:cNvCxnSpPr/>
          <p:nvPr/>
        </p:nvCxnSpPr>
        <p:spPr bwMode="auto">
          <a:xfrm flipV="1">
            <a:off x="7211148" y="5539582"/>
            <a:ext cx="72008" cy="1962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3" name="円柱 432"/>
          <p:cNvSpPr/>
          <p:nvPr/>
        </p:nvSpPr>
        <p:spPr bwMode="auto">
          <a:xfrm>
            <a:off x="7211148" y="5159809"/>
            <a:ext cx="288032" cy="432048"/>
          </a:xfrm>
          <a:prstGeom prst="can">
            <a:avLst>
              <a:gd name="adj" fmla="val 4180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4" name="楕円 433"/>
          <p:cNvSpPr/>
          <p:nvPr/>
        </p:nvSpPr>
        <p:spPr bwMode="auto">
          <a:xfrm>
            <a:off x="7211148" y="4943785"/>
            <a:ext cx="288032" cy="28803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5" name="直線コネクタ 434"/>
          <p:cNvCxnSpPr/>
          <p:nvPr/>
        </p:nvCxnSpPr>
        <p:spPr bwMode="auto">
          <a:xfrm flipH="1">
            <a:off x="7465139" y="5237176"/>
            <a:ext cx="178057" cy="976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36" name="グループ化 435"/>
          <p:cNvGrpSpPr/>
          <p:nvPr/>
        </p:nvGrpSpPr>
        <p:grpSpPr>
          <a:xfrm>
            <a:off x="7576237" y="5093160"/>
            <a:ext cx="227267" cy="288032"/>
            <a:chOff x="1206604" y="5390250"/>
            <a:chExt cx="642771" cy="775054"/>
          </a:xfrm>
        </p:grpSpPr>
        <p:sp>
          <p:nvSpPr>
            <p:cNvPr id="437" name="正方形/長方形 436"/>
            <p:cNvSpPr/>
            <p:nvPr/>
          </p:nvSpPr>
          <p:spPr bwMode="auto">
            <a:xfrm>
              <a:off x="1206604" y="5390250"/>
              <a:ext cx="642771" cy="77505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8" name="正方形/長方形 437"/>
            <p:cNvSpPr/>
            <p:nvPr/>
          </p:nvSpPr>
          <p:spPr bwMode="auto">
            <a:xfrm>
              <a:off x="1259632" y="5441248"/>
              <a:ext cx="518515" cy="65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444" name="直線矢印コネクタ 443"/>
          <p:cNvCxnSpPr/>
          <p:nvPr/>
        </p:nvCxnSpPr>
        <p:spPr bwMode="auto">
          <a:xfrm flipH="1">
            <a:off x="5678884" y="4323140"/>
            <a:ext cx="396855" cy="64127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445" name="直線矢印コネクタ 444"/>
          <p:cNvCxnSpPr>
            <a:endCxn id="299" idx="2"/>
          </p:cNvCxnSpPr>
          <p:nvPr/>
        </p:nvCxnSpPr>
        <p:spPr bwMode="auto">
          <a:xfrm flipH="1">
            <a:off x="2085585" y="4319722"/>
            <a:ext cx="234845" cy="8090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5815066" y="3528425"/>
            <a:ext cx="673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46" name="テキスト ボックス 445"/>
          <p:cNvSpPr txBox="1"/>
          <p:nvPr/>
        </p:nvSpPr>
        <p:spPr>
          <a:xfrm>
            <a:off x="2035802" y="3502756"/>
            <a:ext cx="673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39" name="直線矢印コネクタ 138"/>
          <p:cNvCxnSpPr>
            <a:stCxn id="363" idx="3"/>
          </p:cNvCxnSpPr>
          <p:nvPr/>
        </p:nvCxnSpPr>
        <p:spPr bwMode="auto">
          <a:xfrm>
            <a:off x="5704069" y="5231817"/>
            <a:ext cx="1786727" cy="5359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45" name="直線矢印コネクタ 144"/>
          <p:cNvCxnSpPr>
            <a:stCxn id="355" idx="1"/>
            <a:endCxn id="300" idx="3"/>
          </p:cNvCxnSpPr>
          <p:nvPr/>
        </p:nvCxnSpPr>
        <p:spPr bwMode="auto">
          <a:xfrm flipH="1" flipV="1">
            <a:off x="882722" y="5269232"/>
            <a:ext cx="1038712" cy="2923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grpSp>
        <p:nvGrpSpPr>
          <p:cNvPr id="127" name="グループ化 126"/>
          <p:cNvGrpSpPr/>
          <p:nvPr/>
        </p:nvGrpSpPr>
        <p:grpSpPr>
          <a:xfrm>
            <a:off x="3989638" y="3577365"/>
            <a:ext cx="847059" cy="682884"/>
            <a:chOff x="368276" y="2894863"/>
            <a:chExt cx="1001154" cy="735900"/>
          </a:xfrm>
        </p:grpSpPr>
        <p:grpSp>
          <p:nvGrpSpPr>
            <p:cNvPr id="128" name="グループ化 127"/>
            <p:cNvGrpSpPr/>
            <p:nvPr/>
          </p:nvGrpSpPr>
          <p:grpSpPr>
            <a:xfrm flipV="1">
              <a:off x="368276" y="3248672"/>
              <a:ext cx="849646" cy="382091"/>
              <a:chOff x="4283968" y="3284984"/>
              <a:chExt cx="2808312" cy="1274512"/>
            </a:xfrm>
          </p:grpSpPr>
          <p:sp>
            <p:nvSpPr>
              <p:cNvPr id="131" name="台形 130"/>
              <p:cNvSpPr/>
              <p:nvPr/>
            </p:nvSpPr>
            <p:spPr bwMode="auto">
              <a:xfrm>
                <a:off x="4283968" y="3284984"/>
                <a:ext cx="2808312" cy="12745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2" name="楕円 7"/>
              <p:cNvSpPr/>
              <p:nvPr/>
            </p:nvSpPr>
            <p:spPr bwMode="auto">
              <a:xfrm>
                <a:off x="4717277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3" name="楕円 10"/>
              <p:cNvSpPr/>
              <p:nvPr/>
            </p:nvSpPr>
            <p:spPr bwMode="auto">
              <a:xfrm>
                <a:off x="5244915" y="33692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4" name="楕円 11"/>
              <p:cNvSpPr/>
              <p:nvPr/>
            </p:nvSpPr>
            <p:spPr bwMode="auto">
              <a:xfrm>
                <a:off x="5772553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5" name="楕円 12"/>
              <p:cNvSpPr/>
              <p:nvPr/>
            </p:nvSpPr>
            <p:spPr bwMode="auto">
              <a:xfrm>
                <a:off x="6300191" y="336803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7" name="楕円 13"/>
              <p:cNvSpPr/>
              <p:nvPr/>
            </p:nvSpPr>
            <p:spPr bwMode="auto">
              <a:xfrm>
                <a:off x="4717277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8" name="楕円 14"/>
              <p:cNvSpPr/>
              <p:nvPr/>
            </p:nvSpPr>
            <p:spPr bwMode="auto">
              <a:xfrm>
                <a:off x="5244915" y="3668218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0" name="楕円 15"/>
              <p:cNvSpPr/>
              <p:nvPr/>
            </p:nvSpPr>
            <p:spPr bwMode="auto">
              <a:xfrm>
                <a:off x="5772553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1" name="楕円 16"/>
              <p:cNvSpPr/>
              <p:nvPr/>
            </p:nvSpPr>
            <p:spPr bwMode="auto">
              <a:xfrm>
                <a:off x="6300191" y="366695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3" name="楕円 17"/>
              <p:cNvSpPr/>
              <p:nvPr/>
            </p:nvSpPr>
            <p:spPr bwMode="auto">
              <a:xfrm>
                <a:off x="4717277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4" name="楕円 18"/>
              <p:cNvSpPr/>
              <p:nvPr/>
            </p:nvSpPr>
            <p:spPr bwMode="auto">
              <a:xfrm>
                <a:off x="5244915" y="3967140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6" name="楕円 19"/>
              <p:cNvSpPr/>
              <p:nvPr/>
            </p:nvSpPr>
            <p:spPr bwMode="auto">
              <a:xfrm>
                <a:off x="5772553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7" name="楕円 20"/>
              <p:cNvSpPr/>
              <p:nvPr/>
            </p:nvSpPr>
            <p:spPr bwMode="auto">
              <a:xfrm>
                <a:off x="6300191" y="3965874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8" name="楕円 21"/>
              <p:cNvSpPr/>
              <p:nvPr/>
            </p:nvSpPr>
            <p:spPr bwMode="auto">
              <a:xfrm>
                <a:off x="4726835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9" name="楕円 22"/>
              <p:cNvSpPr/>
              <p:nvPr/>
            </p:nvSpPr>
            <p:spPr bwMode="auto">
              <a:xfrm>
                <a:off x="5254473" y="4266062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52" name="楕円 23"/>
              <p:cNvSpPr/>
              <p:nvPr/>
            </p:nvSpPr>
            <p:spPr bwMode="auto">
              <a:xfrm>
                <a:off x="5782111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53" name="楕円 24"/>
              <p:cNvSpPr/>
              <p:nvPr/>
            </p:nvSpPr>
            <p:spPr bwMode="auto">
              <a:xfrm>
                <a:off x="6309749" y="4264796"/>
                <a:ext cx="360040" cy="216024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129" name="直方体 128"/>
            <p:cNvSpPr/>
            <p:nvPr/>
          </p:nvSpPr>
          <p:spPr bwMode="auto">
            <a:xfrm>
              <a:off x="995694" y="2894863"/>
              <a:ext cx="373736" cy="323116"/>
            </a:xfrm>
            <a:prstGeom prst="cub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フリーフォーム 129"/>
            <p:cNvSpPr/>
            <p:nvPr/>
          </p:nvSpPr>
          <p:spPr bwMode="auto">
            <a:xfrm>
              <a:off x="769252" y="3004763"/>
              <a:ext cx="213493" cy="231809"/>
            </a:xfrm>
            <a:custGeom>
              <a:avLst/>
              <a:gdLst>
                <a:gd name="connsiteX0" fmla="*/ 202468 w 202468"/>
                <a:gd name="connsiteY0" fmla="*/ 18021 h 205307"/>
                <a:gd name="connsiteX1" fmla="*/ 26198 w 202468"/>
                <a:gd name="connsiteY1" fmla="*/ 18021 h 205307"/>
                <a:gd name="connsiteX2" fmla="*/ 4164 w 202468"/>
                <a:gd name="connsiteY2" fmla="*/ 205307 h 205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2468" h="205307">
                  <a:moveTo>
                    <a:pt x="202468" y="18021"/>
                  </a:moveTo>
                  <a:cubicBezTo>
                    <a:pt x="130858" y="2414"/>
                    <a:pt x="59249" y="-13193"/>
                    <a:pt x="26198" y="18021"/>
                  </a:cubicBezTo>
                  <a:cubicBezTo>
                    <a:pt x="-6853" y="49235"/>
                    <a:pt x="-1345" y="127271"/>
                    <a:pt x="4164" y="205307"/>
                  </a:cubicBezTo>
                </a:path>
              </a:pathLst>
            </a:cu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55" name="テキスト ボックス 154"/>
          <p:cNvSpPr txBox="1"/>
          <p:nvPr/>
        </p:nvSpPr>
        <p:spPr>
          <a:xfrm>
            <a:off x="3733442" y="3140968"/>
            <a:ext cx="134261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r>
              <a:rPr kumimoji="1" lang="ja-JP" altLang="en-US" sz="1800" dirty="0">
                <a:solidFill>
                  <a:schemeClr val="tx1"/>
                </a:solidFill>
              </a:rPr>
              <a:t>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w/o BH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" name="フリーフォーム 1"/>
          <p:cNvSpPr/>
          <p:nvPr/>
        </p:nvSpPr>
        <p:spPr bwMode="auto">
          <a:xfrm>
            <a:off x="2401629" y="3183875"/>
            <a:ext cx="495807" cy="407624"/>
          </a:xfrm>
          <a:custGeom>
            <a:avLst/>
            <a:gdLst>
              <a:gd name="connsiteX0" fmla="*/ 495807 w 495807"/>
              <a:gd name="connsiteY0" fmla="*/ 407624 h 407624"/>
              <a:gd name="connsiteX1" fmla="*/ 462757 w 495807"/>
              <a:gd name="connsiteY1" fmla="*/ 231354 h 407624"/>
              <a:gd name="connsiteX2" fmla="*/ 418689 w 495807"/>
              <a:gd name="connsiteY2" fmla="*/ 209320 h 407624"/>
              <a:gd name="connsiteX3" fmla="*/ 385638 w 495807"/>
              <a:gd name="connsiteY3" fmla="*/ 176270 h 407624"/>
              <a:gd name="connsiteX4" fmla="*/ 253436 w 495807"/>
              <a:gd name="connsiteY4" fmla="*/ 110168 h 407624"/>
              <a:gd name="connsiteX5" fmla="*/ 220385 w 495807"/>
              <a:gd name="connsiteY5" fmla="*/ 99152 h 407624"/>
              <a:gd name="connsiteX6" fmla="*/ 187335 w 495807"/>
              <a:gd name="connsiteY6" fmla="*/ 77118 h 407624"/>
              <a:gd name="connsiteX7" fmla="*/ 154284 w 495807"/>
              <a:gd name="connsiteY7" fmla="*/ 66101 h 407624"/>
              <a:gd name="connsiteX8" fmla="*/ 44116 w 495807"/>
              <a:gd name="connsiteY8" fmla="*/ 33050 h 407624"/>
              <a:gd name="connsiteX9" fmla="*/ 48 w 495807"/>
              <a:gd name="connsiteY9" fmla="*/ 0 h 407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95807" h="407624">
                <a:moveTo>
                  <a:pt x="495807" y="407624"/>
                </a:moveTo>
                <a:cubicBezTo>
                  <a:pt x="493661" y="381870"/>
                  <a:pt x="500765" y="269362"/>
                  <a:pt x="462757" y="231354"/>
                </a:cubicBezTo>
                <a:cubicBezTo>
                  <a:pt x="451144" y="219741"/>
                  <a:pt x="432053" y="218866"/>
                  <a:pt x="418689" y="209320"/>
                </a:cubicBezTo>
                <a:cubicBezTo>
                  <a:pt x="406011" y="200264"/>
                  <a:pt x="397936" y="185835"/>
                  <a:pt x="385638" y="176270"/>
                </a:cubicBezTo>
                <a:cubicBezTo>
                  <a:pt x="321569" y="126439"/>
                  <a:pt x="325928" y="134332"/>
                  <a:pt x="253436" y="110168"/>
                </a:cubicBezTo>
                <a:lnTo>
                  <a:pt x="220385" y="99152"/>
                </a:lnTo>
                <a:cubicBezTo>
                  <a:pt x="209368" y="91807"/>
                  <a:pt x="199178" y="83039"/>
                  <a:pt x="187335" y="77118"/>
                </a:cubicBezTo>
                <a:cubicBezTo>
                  <a:pt x="176948" y="71924"/>
                  <a:pt x="165450" y="69291"/>
                  <a:pt x="154284" y="66101"/>
                </a:cubicBezTo>
                <a:cubicBezTo>
                  <a:pt x="117382" y="55557"/>
                  <a:pt x="79028" y="50505"/>
                  <a:pt x="44116" y="33050"/>
                </a:cubicBezTo>
                <a:cubicBezTo>
                  <a:pt x="-3237" y="9375"/>
                  <a:pt x="48" y="27440"/>
                  <a:pt x="48" y="0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フリーフォーム 2"/>
          <p:cNvSpPr/>
          <p:nvPr/>
        </p:nvSpPr>
        <p:spPr bwMode="auto">
          <a:xfrm>
            <a:off x="6632154" y="3171824"/>
            <a:ext cx="528810" cy="463742"/>
          </a:xfrm>
          <a:custGeom>
            <a:avLst/>
            <a:gdLst>
              <a:gd name="connsiteX0" fmla="*/ 0 w 528810"/>
              <a:gd name="connsiteY0" fmla="*/ 463742 h 463742"/>
              <a:gd name="connsiteX1" fmla="*/ 374574 w 528810"/>
              <a:gd name="connsiteY1" fmla="*/ 23068 h 463742"/>
              <a:gd name="connsiteX2" fmla="*/ 407624 w 528810"/>
              <a:gd name="connsiteY2" fmla="*/ 12051 h 463742"/>
              <a:gd name="connsiteX3" fmla="*/ 451692 w 528810"/>
              <a:gd name="connsiteY3" fmla="*/ 1034 h 463742"/>
              <a:gd name="connsiteX4" fmla="*/ 528810 w 528810"/>
              <a:gd name="connsiteY4" fmla="*/ 1034 h 463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810" h="463742">
                <a:moveTo>
                  <a:pt x="0" y="463742"/>
                </a:moveTo>
                <a:cubicBezTo>
                  <a:pt x="153339" y="269513"/>
                  <a:pt x="188786" y="102690"/>
                  <a:pt x="374574" y="23068"/>
                </a:cubicBezTo>
                <a:cubicBezTo>
                  <a:pt x="385248" y="18494"/>
                  <a:pt x="396458" y="15241"/>
                  <a:pt x="407624" y="12051"/>
                </a:cubicBezTo>
                <a:cubicBezTo>
                  <a:pt x="422183" y="7891"/>
                  <a:pt x="436613" y="2405"/>
                  <a:pt x="451692" y="1034"/>
                </a:cubicBezTo>
                <a:cubicBezTo>
                  <a:pt x="477292" y="-1293"/>
                  <a:pt x="503104" y="1034"/>
                  <a:pt x="528810" y="1034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6823555" y="3193551"/>
            <a:ext cx="1181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wired BH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1308494" y="3068121"/>
            <a:ext cx="1181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wired BH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59" name="直線矢印コネクタ 158"/>
          <p:cNvCxnSpPr/>
          <p:nvPr/>
        </p:nvCxnSpPr>
        <p:spPr bwMode="auto">
          <a:xfrm flipV="1">
            <a:off x="2973618" y="4035413"/>
            <a:ext cx="973118" cy="2859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60" name="直線矢印コネクタ 159"/>
          <p:cNvCxnSpPr>
            <a:endCxn id="389" idx="0"/>
          </p:cNvCxnSpPr>
          <p:nvPr/>
        </p:nvCxnSpPr>
        <p:spPr bwMode="auto">
          <a:xfrm flipH="1">
            <a:off x="3718484" y="4397125"/>
            <a:ext cx="467565" cy="103233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62" name="直線矢印コネクタ 161"/>
          <p:cNvCxnSpPr>
            <a:endCxn id="371" idx="0"/>
          </p:cNvCxnSpPr>
          <p:nvPr/>
        </p:nvCxnSpPr>
        <p:spPr bwMode="auto">
          <a:xfrm>
            <a:off x="4484119" y="4397125"/>
            <a:ext cx="190690" cy="800099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16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Backhaul Scenario</a:t>
            </a:r>
            <a:endParaRPr lang="en-US" dirty="0"/>
          </a:p>
        </p:txBody>
      </p:sp>
      <p:sp>
        <p:nvSpPr>
          <p:cNvPr id="168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44016" y="1958047"/>
            <a:ext cx="8964488" cy="9313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Relay </a:t>
            </a:r>
            <a:r>
              <a:rPr kumimoji="1" lang="en-US" altLang="ja-JP" dirty="0" smtClean="0">
                <a:solidFill>
                  <a:schemeClr val="tx1"/>
                </a:solidFill>
              </a:rPr>
              <a:t>may also be used for AP w/o wired (or wireless) BH.</a:t>
            </a:r>
          </a:p>
        </p:txBody>
      </p:sp>
    </p:spTree>
    <p:extLst>
      <p:ext uri="{BB962C8B-B14F-4D97-AF65-F5344CB8AC3E}">
        <p14:creationId xmlns:p14="http://schemas.microsoft.com/office/powerpoint/2010/main" val="15208079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Use case of range extension with relay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9655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It could be applicable in case of low mobility use cases (ex: Stadium, Station).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2016</a:t>
            </a:r>
            <a:endParaRPr lang="en-GB" dirty="0"/>
          </a:p>
        </p:txBody>
      </p:sp>
      <p:grpSp>
        <p:nvGrpSpPr>
          <p:cNvPr id="113" name="グループ化 112"/>
          <p:cNvGrpSpPr/>
          <p:nvPr/>
        </p:nvGrpSpPr>
        <p:grpSpPr>
          <a:xfrm>
            <a:off x="4822350" y="3523592"/>
            <a:ext cx="4061171" cy="2580167"/>
            <a:chOff x="6524929" y="2444835"/>
            <a:chExt cx="5923102" cy="3699395"/>
          </a:xfrm>
        </p:grpSpPr>
        <p:sp>
          <p:nvSpPr>
            <p:cNvPr id="75" name="正方形/長方形 74"/>
            <p:cNvSpPr/>
            <p:nvPr/>
          </p:nvSpPr>
          <p:spPr>
            <a:xfrm>
              <a:off x="6799891" y="5971862"/>
              <a:ext cx="5239707" cy="17236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6" name="グループ化 75"/>
            <p:cNvGrpSpPr/>
            <p:nvPr/>
          </p:nvGrpSpPr>
          <p:grpSpPr>
            <a:xfrm>
              <a:off x="6861559" y="5470280"/>
              <a:ext cx="4963138" cy="224894"/>
              <a:chOff x="2853419" y="5399530"/>
              <a:chExt cx="4963138" cy="224894"/>
            </a:xfrm>
          </p:grpSpPr>
          <p:sp>
            <p:nvSpPr>
              <p:cNvPr id="77" name="平行四辺形 76"/>
              <p:cNvSpPr/>
              <p:nvPr/>
            </p:nvSpPr>
            <p:spPr>
              <a:xfrm flipH="1">
                <a:off x="2853419" y="5399530"/>
                <a:ext cx="550941" cy="224894"/>
              </a:xfrm>
              <a:prstGeom prst="parallelogram">
                <a:avLst>
                  <a:gd name="adj" fmla="val 6287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" name="平行四辺形 77"/>
              <p:cNvSpPr/>
              <p:nvPr/>
            </p:nvSpPr>
            <p:spPr>
              <a:xfrm flipH="1">
                <a:off x="3245505" y="5399530"/>
                <a:ext cx="550941" cy="224894"/>
              </a:xfrm>
              <a:prstGeom prst="parallelogram">
                <a:avLst>
                  <a:gd name="adj" fmla="val 6287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" name="平行四辺形 78"/>
              <p:cNvSpPr/>
              <p:nvPr/>
            </p:nvSpPr>
            <p:spPr>
              <a:xfrm flipH="1">
                <a:off x="3663506" y="5399530"/>
                <a:ext cx="550941" cy="224894"/>
              </a:xfrm>
              <a:prstGeom prst="parallelogram">
                <a:avLst>
                  <a:gd name="adj" fmla="val 6287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" name="平行四辺形 79"/>
              <p:cNvSpPr/>
              <p:nvPr/>
            </p:nvSpPr>
            <p:spPr>
              <a:xfrm flipH="1">
                <a:off x="4064817" y="5399530"/>
                <a:ext cx="550941" cy="224894"/>
              </a:xfrm>
              <a:prstGeom prst="parallelogram">
                <a:avLst>
                  <a:gd name="adj" fmla="val 6287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" name="平行四辺形 80"/>
              <p:cNvSpPr/>
              <p:nvPr/>
            </p:nvSpPr>
            <p:spPr>
              <a:xfrm flipH="1">
                <a:off x="4456903" y="5399530"/>
                <a:ext cx="550941" cy="224894"/>
              </a:xfrm>
              <a:prstGeom prst="parallelogram">
                <a:avLst>
                  <a:gd name="adj" fmla="val 6287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" name="平行四辺形 81"/>
              <p:cNvSpPr/>
              <p:nvPr/>
            </p:nvSpPr>
            <p:spPr>
              <a:xfrm flipH="1">
                <a:off x="4858862" y="5399530"/>
                <a:ext cx="550941" cy="224894"/>
              </a:xfrm>
              <a:prstGeom prst="parallelogram">
                <a:avLst>
                  <a:gd name="adj" fmla="val 6287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" name="平行四辺形 82"/>
              <p:cNvSpPr/>
              <p:nvPr/>
            </p:nvSpPr>
            <p:spPr>
              <a:xfrm flipH="1">
                <a:off x="5260173" y="5399530"/>
                <a:ext cx="550941" cy="224894"/>
              </a:xfrm>
              <a:prstGeom prst="parallelogram">
                <a:avLst>
                  <a:gd name="adj" fmla="val 6287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" name="平行四辺形 83"/>
              <p:cNvSpPr/>
              <p:nvPr/>
            </p:nvSpPr>
            <p:spPr>
              <a:xfrm flipH="1">
                <a:off x="5652259" y="5399530"/>
                <a:ext cx="550941" cy="224894"/>
              </a:xfrm>
              <a:prstGeom prst="parallelogram">
                <a:avLst>
                  <a:gd name="adj" fmla="val 6287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" name="平行四辺形 84"/>
              <p:cNvSpPr/>
              <p:nvPr/>
            </p:nvSpPr>
            <p:spPr>
              <a:xfrm flipH="1">
                <a:off x="6070260" y="5399530"/>
                <a:ext cx="550941" cy="224894"/>
              </a:xfrm>
              <a:prstGeom prst="parallelogram">
                <a:avLst>
                  <a:gd name="adj" fmla="val 6287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平行四辺形 85"/>
              <p:cNvSpPr/>
              <p:nvPr/>
            </p:nvSpPr>
            <p:spPr>
              <a:xfrm flipH="1">
                <a:off x="6471571" y="5399530"/>
                <a:ext cx="550941" cy="224894"/>
              </a:xfrm>
              <a:prstGeom prst="parallelogram">
                <a:avLst>
                  <a:gd name="adj" fmla="val 6287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" name="平行四辺形 86"/>
              <p:cNvSpPr/>
              <p:nvPr/>
            </p:nvSpPr>
            <p:spPr>
              <a:xfrm flipH="1">
                <a:off x="6863657" y="5399530"/>
                <a:ext cx="550941" cy="224894"/>
              </a:xfrm>
              <a:prstGeom prst="parallelogram">
                <a:avLst>
                  <a:gd name="adj" fmla="val 6287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平行四辺形 87"/>
              <p:cNvSpPr/>
              <p:nvPr/>
            </p:nvSpPr>
            <p:spPr>
              <a:xfrm flipH="1">
                <a:off x="7265616" y="5399530"/>
                <a:ext cx="550941" cy="224894"/>
              </a:xfrm>
              <a:prstGeom prst="parallelogram">
                <a:avLst>
                  <a:gd name="adj" fmla="val 6287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89" name="直線コネクタ 88"/>
            <p:cNvCxnSpPr/>
            <p:nvPr/>
          </p:nvCxnSpPr>
          <p:spPr>
            <a:xfrm>
              <a:off x="6799892" y="4601217"/>
              <a:ext cx="5239707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90" name="グループ化 89"/>
            <p:cNvGrpSpPr/>
            <p:nvPr/>
          </p:nvGrpSpPr>
          <p:grpSpPr>
            <a:xfrm>
              <a:off x="8827364" y="4222663"/>
              <a:ext cx="1351236" cy="649339"/>
              <a:chOff x="2714265" y="4132423"/>
              <a:chExt cx="2115382" cy="938704"/>
            </a:xfrm>
          </p:grpSpPr>
          <p:sp>
            <p:nvSpPr>
              <p:cNvPr id="91" name="正方形/長方形 90"/>
              <p:cNvSpPr/>
              <p:nvPr/>
            </p:nvSpPr>
            <p:spPr>
              <a:xfrm>
                <a:off x="2872905" y="4809023"/>
                <a:ext cx="82221" cy="26210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2" name="正方形/長方形 91"/>
              <p:cNvSpPr/>
              <p:nvPr/>
            </p:nvSpPr>
            <p:spPr>
              <a:xfrm>
                <a:off x="4608353" y="4808285"/>
                <a:ext cx="82221" cy="26210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" name="正方形/長方形 92"/>
              <p:cNvSpPr/>
              <p:nvPr/>
            </p:nvSpPr>
            <p:spPr>
              <a:xfrm>
                <a:off x="2714265" y="4854573"/>
                <a:ext cx="2115380" cy="56742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12700">
                <a:rou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" name="正方形/長方形 93"/>
              <p:cNvSpPr/>
              <p:nvPr/>
            </p:nvSpPr>
            <p:spPr>
              <a:xfrm>
                <a:off x="2880697" y="4132423"/>
                <a:ext cx="1782516" cy="46771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台形 94"/>
              <p:cNvSpPr/>
              <p:nvPr/>
            </p:nvSpPr>
            <p:spPr>
              <a:xfrm>
                <a:off x="2714267" y="4600135"/>
                <a:ext cx="2115380" cy="257475"/>
              </a:xfrm>
              <a:prstGeom prst="trapezoid">
                <a:avLst>
                  <a:gd name="adj" fmla="val 58212"/>
                </a:avLst>
              </a:prstGeom>
              <a:ln>
                <a:rou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96" name="図 9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78952" y="4009591"/>
              <a:ext cx="399594" cy="896480"/>
            </a:xfrm>
            <a:prstGeom prst="rect">
              <a:avLst/>
            </a:prstGeom>
          </p:spPr>
        </p:pic>
        <p:cxnSp>
          <p:nvCxnSpPr>
            <p:cNvPr id="97" name="直線コネクタ 96"/>
            <p:cNvCxnSpPr/>
            <p:nvPr/>
          </p:nvCxnSpPr>
          <p:spPr>
            <a:xfrm>
              <a:off x="6861559" y="5807428"/>
              <a:ext cx="5178041" cy="0"/>
            </a:xfrm>
            <a:prstGeom prst="line">
              <a:avLst/>
            </a:prstGeom>
            <a:ln w="76200"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8" name="直方体 97"/>
            <p:cNvSpPr/>
            <p:nvPr/>
          </p:nvSpPr>
          <p:spPr>
            <a:xfrm flipH="1">
              <a:off x="7872775" y="2757394"/>
              <a:ext cx="816459" cy="2230581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9" name="グループ化 98"/>
            <p:cNvGrpSpPr/>
            <p:nvPr/>
          </p:nvGrpSpPr>
          <p:grpSpPr>
            <a:xfrm>
              <a:off x="7677277" y="3076189"/>
              <a:ext cx="362237" cy="347422"/>
              <a:chOff x="1563545" y="1003733"/>
              <a:chExt cx="362237" cy="347422"/>
            </a:xfrm>
          </p:grpSpPr>
          <p:cxnSp>
            <p:nvCxnSpPr>
              <p:cNvPr id="100" name="直線コネクタ 99"/>
              <p:cNvCxnSpPr/>
              <p:nvPr/>
            </p:nvCxnSpPr>
            <p:spPr>
              <a:xfrm flipV="1">
                <a:off x="1649231" y="1003733"/>
                <a:ext cx="0" cy="191555"/>
              </a:xfrm>
              <a:prstGeom prst="line">
                <a:avLst/>
              </a:prstGeom>
              <a:ln w="28575" cap="rnd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直線コネクタ 100"/>
              <p:cNvCxnSpPr/>
              <p:nvPr/>
            </p:nvCxnSpPr>
            <p:spPr>
              <a:xfrm flipV="1">
                <a:off x="1846238" y="1003733"/>
                <a:ext cx="0" cy="191555"/>
              </a:xfrm>
              <a:prstGeom prst="line">
                <a:avLst/>
              </a:prstGeom>
              <a:ln w="28575" cap="rnd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2" name="角丸四角形 101"/>
              <p:cNvSpPr/>
              <p:nvPr/>
            </p:nvSpPr>
            <p:spPr>
              <a:xfrm>
                <a:off x="1563545" y="1108364"/>
                <a:ext cx="362237" cy="242791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103" name="図 10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87412" y="4853026"/>
              <a:ext cx="259655" cy="773257"/>
            </a:xfrm>
            <a:prstGeom prst="rect">
              <a:avLst/>
            </a:prstGeom>
          </p:spPr>
        </p:pic>
        <p:sp>
          <p:nvSpPr>
            <p:cNvPr id="104" name="正方形/長方形 103"/>
            <p:cNvSpPr/>
            <p:nvPr/>
          </p:nvSpPr>
          <p:spPr>
            <a:xfrm>
              <a:off x="7570796" y="5184786"/>
              <a:ext cx="188863" cy="27441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5" name="直線矢印コネクタ 104"/>
            <p:cNvCxnSpPr/>
            <p:nvPr/>
          </p:nvCxnSpPr>
          <p:spPr>
            <a:xfrm>
              <a:off x="8051035" y="3307757"/>
              <a:ext cx="169598" cy="99506"/>
            </a:xfrm>
            <a:prstGeom prst="straightConnector1">
              <a:avLst/>
            </a:prstGeom>
            <a:ln w="28575">
              <a:solidFill>
                <a:srgbClr val="0070C0"/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十字形 105"/>
            <p:cNvSpPr/>
            <p:nvPr/>
          </p:nvSpPr>
          <p:spPr>
            <a:xfrm rot="2778286">
              <a:off x="8210380" y="3307858"/>
              <a:ext cx="198811" cy="198811"/>
            </a:xfrm>
            <a:prstGeom prst="plus">
              <a:avLst>
                <a:gd name="adj" fmla="val 38028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7" name="直線矢印コネクタ 106"/>
            <p:cNvCxnSpPr>
              <a:endCxn id="104" idx="0"/>
            </p:cNvCxnSpPr>
            <p:nvPr/>
          </p:nvCxnSpPr>
          <p:spPr>
            <a:xfrm flipH="1">
              <a:off x="7665228" y="3307757"/>
              <a:ext cx="196027" cy="1877029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正方形/長方形 107"/>
            <p:cNvSpPr/>
            <p:nvPr/>
          </p:nvSpPr>
          <p:spPr>
            <a:xfrm>
              <a:off x="9091124" y="4326804"/>
              <a:ext cx="188863" cy="27441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9" name="直線矢印コネクタ 108"/>
            <p:cNvCxnSpPr>
              <a:stCxn id="104" idx="0"/>
            </p:cNvCxnSpPr>
            <p:nvPr/>
          </p:nvCxnSpPr>
          <p:spPr>
            <a:xfrm flipV="1">
              <a:off x="7665228" y="4464012"/>
              <a:ext cx="1425896" cy="720774"/>
            </a:xfrm>
            <a:prstGeom prst="straightConnector1">
              <a:avLst/>
            </a:prstGeom>
            <a:ln w="28575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>
              <a:off x="6799891" y="5971861"/>
              <a:ext cx="52397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1" name="直方体 110"/>
            <p:cNvSpPr/>
            <p:nvPr/>
          </p:nvSpPr>
          <p:spPr>
            <a:xfrm flipH="1">
              <a:off x="11316464" y="2749797"/>
              <a:ext cx="816459" cy="2230581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平行四辺形 111"/>
            <p:cNvSpPr/>
            <p:nvPr/>
          </p:nvSpPr>
          <p:spPr>
            <a:xfrm flipH="1">
              <a:off x="6524929" y="2444835"/>
              <a:ext cx="5923102" cy="585724"/>
            </a:xfrm>
            <a:prstGeom prst="parallelogram">
              <a:avLst>
                <a:gd name="adj" fmla="val 113198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6" name="テキスト ボックス 115"/>
          <p:cNvSpPr txBox="1"/>
          <p:nvPr/>
        </p:nvSpPr>
        <p:spPr>
          <a:xfrm>
            <a:off x="1871338" y="6021288"/>
            <a:ext cx="1241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Stadium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6401013" y="6021288"/>
            <a:ext cx="1181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Station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2330210" y="3180586"/>
            <a:ext cx="1911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Blockage by human body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6274929" y="3948903"/>
            <a:ext cx="191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Blockage by pole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grpSp>
        <p:nvGrpSpPr>
          <p:cNvPr id="171" name="グループ化 170"/>
          <p:cNvGrpSpPr/>
          <p:nvPr/>
        </p:nvGrpSpPr>
        <p:grpSpPr>
          <a:xfrm>
            <a:off x="556385" y="3168678"/>
            <a:ext cx="5327925" cy="3589136"/>
            <a:chOff x="58647" y="319252"/>
            <a:chExt cx="8049965" cy="5140619"/>
          </a:xfrm>
        </p:grpSpPr>
        <p:pic>
          <p:nvPicPr>
            <p:cNvPr id="130" name="図 12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2734" y="2391757"/>
              <a:ext cx="300476" cy="754051"/>
            </a:xfrm>
            <a:prstGeom prst="rect">
              <a:avLst/>
            </a:prstGeom>
          </p:spPr>
        </p:pic>
        <p:grpSp>
          <p:nvGrpSpPr>
            <p:cNvPr id="131" name="グループ化 130"/>
            <p:cNvGrpSpPr/>
            <p:nvPr/>
          </p:nvGrpSpPr>
          <p:grpSpPr>
            <a:xfrm>
              <a:off x="1114327" y="471190"/>
              <a:ext cx="362237" cy="347422"/>
              <a:chOff x="1563545" y="1003733"/>
              <a:chExt cx="362237" cy="347422"/>
            </a:xfrm>
          </p:grpSpPr>
          <p:cxnSp>
            <p:nvCxnSpPr>
              <p:cNvPr id="132" name="直線コネクタ 131"/>
              <p:cNvCxnSpPr/>
              <p:nvPr/>
            </p:nvCxnSpPr>
            <p:spPr>
              <a:xfrm flipV="1">
                <a:off x="1649231" y="1003733"/>
                <a:ext cx="0" cy="191555"/>
              </a:xfrm>
              <a:prstGeom prst="line">
                <a:avLst/>
              </a:prstGeom>
              <a:ln w="28575" cap="rnd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3" name="直線コネクタ 132"/>
              <p:cNvCxnSpPr/>
              <p:nvPr/>
            </p:nvCxnSpPr>
            <p:spPr>
              <a:xfrm flipV="1">
                <a:off x="1846238" y="1003733"/>
                <a:ext cx="0" cy="191555"/>
              </a:xfrm>
              <a:prstGeom prst="line">
                <a:avLst/>
              </a:prstGeom>
              <a:ln w="28575" cap="rnd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4" name="角丸四角形 133"/>
              <p:cNvSpPr/>
              <p:nvPr/>
            </p:nvSpPr>
            <p:spPr>
              <a:xfrm>
                <a:off x="1563545" y="1108364"/>
                <a:ext cx="362237" cy="242791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35" name="直方体 134"/>
            <p:cNvSpPr/>
            <p:nvPr/>
          </p:nvSpPr>
          <p:spPr>
            <a:xfrm flipH="1">
              <a:off x="882311" y="319252"/>
              <a:ext cx="249382" cy="2230581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円弧 135"/>
            <p:cNvSpPr/>
            <p:nvPr/>
          </p:nvSpPr>
          <p:spPr>
            <a:xfrm rot="20280376">
              <a:off x="286746" y="2194153"/>
              <a:ext cx="4802005" cy="925417"/>
            </a:xfrm>
            <a:prstGeom prst="arc">
              <a:avLst>
                <a:gd name="adj1" fmla="val 11117463"/>
                <a:gd name="adj2" fmla="val 21114614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円弧 136"/>
            <p:cNvSpPr/>
            <p:nvPr/>
          </p:nvSpPr>
          <p:spPr>
            <a:xfrm rot="20280376">
              <a:off x="58647" y="1757091"/>
              <a:ext cx="4802005" cy="925417"/>
            </a:xfrm>
            <a:prstGeom prst="arc">
              <a:avLst>
                <a:gd name="adj1" fmla="val 11117463"/>
                <a:gd name="adj2" fmla="val 21114614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円弧 137"/>
            <p:cNvSpPr/>
            <p:nvPr/>
          </p:nvSpPr>
          <p:spPr>
            <a:xfrm rot="20280376">
              <a:off x="514554" y="2643641"/>
              <a:ext cx="4802005" cy="925417"/>
            </a:xfrm>
            <a:prstGeom prst="arc">
              <a:avLst>
                <a:gd name="adj1" fmla="val 11117463"/>
                <a:gd name="adj2" fmla="val 21114614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39" name="グループ化 138"/>
            <p:cNvGrpSpPr/>
            <p:nvPr/>
          </p:nvGrpSpPr>
          <p:grpSpPr>
            <a:xfrm rot="19780602">
              <a:off x="951211" y="2366927"/>
              <a:ext cx="472753" cy="1011602"/>
              <a:chOff x="1850832" y="2983734"/>
              <a:chExt cx="472753" cy="1011602"/>
            </a:xfrm>
          </p:grpSpPr>
          <p:sp>
            <p:nvSpPr>
              <p:cNvPr id="140" name="正方形/長方形 139"/>
              <p:cNvSpPr/>
              <p:nvPr/>
            </p:nvSpPr>
            <p:spPr>
              <a:xfrm>
                <a:off x="1850834" y="2983734"/>
                <a:ext cx="472751" cy="101160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41" name="直線コネクタ 140"/>
              <p:cNvCxnSpPr/>
              <p:nvPr/>
            </p:nvCxnSpPr>
            <p:spPr>
              <a:xfrm>
                <a:off x="1850832" y="3482609"/>
                <a:ext cx="472751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2" name="直線コネクタ 141"/>
              <p:cNvCxnSpPr/>
              <p:nvPr/>
            </p:nvCxnSpPr>
            <p:spPr>
              <a:xfrm>
                <a:off x="1850832" y="3666182"/>
                <a:ext cx="472751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3" name="直線コネクタ 142"/>
              <p:cNvCxnSpPr/>
              <p:nvPr/>
            </p:nvCxnSpPr>
            <p:spPr>
              <a:xfrm>
                <a:off x="1850833" y="3299036"/>
                <a:ext cx="472751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4" name="直線コネクタ 143"/>
              <p:cNvCxnSpPr/>
              <p:nvPr/>
            </p:nvCxnSpPr>
            <p:spPr>
              <a:xfrm>
                <a:off x="1850832" y="3115463"/>
                <a:ext cx="472751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5" name="直線コネクタ 144"/>
              <p:cNvCxnSpPr/>
              <p:nvPr/>
            </p:nvCxnSpPr>
            <p:spPr>
              <a:xfrm>
                <a:off x="1850832" y="3849754"/>
                <a:ext cx="472751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6" name="正方形/長方形 145"/>
            <p:cNvSpPr/>
            <p:nvPr/>
          </p:nvSpPr>
          <p:spPr>
            <a:xfrm rot="647632">
              <a:off x="1996287" y="2578198"/>
              <a:ext cx="162610" cy="2480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7" name="直線矢印コネクタ 146"/>
            <p:cNvCxnSpPr>
              <a:endCxn id="146" idx="0"/>
            </p:cNvCxnSpPr>
            <p:nvPr/>
          </p:nvCxnSpPr>
          <p:spPr>
            <a:xfrm>
              <a:off x="1290386" y="691583"/>
              <a:ext cx="810436" cy="188881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矢印コネクタ 147"/>
            <p:cNvCxnSpPr/>
            <p:nvPr/>
          </p:nvCxnSpPr>
          <p:spPr>
            <a:xfrm>
              <a:off x="1332438" y="691583"/>
              <a:ext cx="869165" cy="89879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矢印コネクタ 148"/>
            <p:cNvCxnSpPr/>
            <p:nvPr/>
          </p:nvCxnSpPr>
          <p:spPr>
            <a:xfrm>
              <a:off x="2276082" y="1637255"/>
              <a:ext cx="417077" cy="452608"/>
            </a:xfrm>
            <a:prstGeom prst="straightConnector1">
              <a:avLst/>
            </a:prstGeom>
            <a:ln w="28575">
              <a:solidFill>
                <a:srgbClr val="0070C0"/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十字形 149"/>
            <p:cNvSpPr/>
            <p:nvPr/>
          </p:nvSpPr>
          <p:spPr>
            <a:xfrm rot="1363101">
              <a:off x="2321359" y="1707096"/>
              <a:ext cx="198811" cy="198811"/>
            </a:xfrm>
            <a:prstGeom prst="plus">
              <a:avLst>
                <a:gd name="adj" fmla="val 38028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1" name="直線矢印コネクタ 150"/>
            <p:cNvCxnSpPr/>
            <p:nvPr/>
          </p:nvCxnSpPr>
          <p:spPr>
            <a:xfrm>
              <a:off x="1375144" y="659964"/>
              <a:ext cx="1433398" cy="81020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矢印コネクタ 151"/>
            <p:cNvCxnSpPr/>
            <p:nvPr/>
          </p:nvCxnSpPr>
          <p:spPr>
            <a:xfrm>
              <a:off x="2907219" y="1500162"/>
              <a:ext cx="497141" cy="291681"/>
            </a:xfrm>
            <a:prstGeom prst="straightConnector1">
              <a:avLst/>
            </a:prstGeom>
            <a:ln w="28575">
              <a:solidFill>
                <a:srgbClr val="0070C0"/>
              </a:solidFill>
              <a:prstDash val="sysDash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十字形 152"/>
            <p:cNvSpPr/>
            <p:nvPr/>
          </p:nvSpPr>
          <p:spPr>
            <a:xfrm rot="631949">
              <a:off x="2982286" y="1501754"/>
              <a:ext cx="198811" cy="198811"/>
            </a:xfrm>
            <a:prstGeom prst="plus">
              <a:avLst>
                <a:gd name="adj" fmla="val 38028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54" name="図 15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9262" y="1434542"/>
              <a:ext cx="300476" cy="754051"/>
            </a:xfrm>
            <a:prstGeom prst="rect">
              <a:avLst/>
            </a:prstGeom>
          </p:spPr>
        </p:pic>
        <p:pic>
          <p:nvPicPr>
            <p:cNvPr id="155" name="図 15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3181" y="1177288"/>
              <a:ext cx="300476" cy="754051"/>
            </a:xfrm>
            <a:prstGeom prst="rect">
              <a:avLst/>
            </a:prstGeom>
          </p:spPr>
        </p:pic>
        <p:pic>
          <p:nvPicPr>
            <p:cNvPr id="156" name="図 15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6119" y="2039834"/>
              <a:ext cx="300476" cy="754051"/>
            </a:xfrm>
            <a:prstGeom prst="rect">
              <a:avLst/>
            </a:prstGeom>
          </p:spPr>
        </p:pic>
        <p:sp>
          <p:nvSpPr>
            <p:cNvPr id="157" name="正方形/長方形 156"/>
            <p:cNvSpPr/>
            <p:nvPr/>
          </p:nvSpPr>
          <p:spPr>
            <a:xfrm rot="647632">
              <a:off x="2829672" y="2226275"/>
              <a:ext cx="162610" cy="2480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58" name="図 15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3030" y="1733340"/>
              <a:ext cx="300476" cy="754051"/>
            </a:xfrm>
            <a:prstGeom prst="rect">
              <a:avLst/>
            </a:prstGeom>
          </p:spPr>
        </p:pic>
        <p:sp>
          <p:nvSpPr>
            <p:cNvPr id="159" name="正方形/長方形 158"/>
            <p:cNvSpPr/>
            <p:nvPr/>
          </p:nvSpPr>
          <p:spPr>
            <a:xfrm rot="647632">
              <a:off x="3586583" y="1919781"/>
              <a:ext cx="162610" cy="2480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tx1">
                  <a:lumMod val="50000"/>
                  <a:lumOff val="50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60" name="直線矢印コネクタ 159"/>
            <p:cNvCxnSpPr/>
            <p:nvPr/>
          </p:nvCxnSpPr>
          <p:spPr>
            <a:xfrm flipV="1">
              <a:off x="2084731" y="2051893"/>
              <a:ext cx="1562281" cy="634107"/>
            </a:xfrm>
            <a:prstGeom prst="straightConnector1">
              <a:avLst/>
            </a:prstGeom>
            <a:ln w="28575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61" name="グループ化 160"/>
            <p:cNvGrpSpPr/>
            <p:nvPr/>
          </p:nvGrpSpPr>
          <p:grpSpPr>
            <a:xfrm rot="317812">
              <a:off x="1485112" y="2647766"/>
              <a:ext cx="6623500" cy="2812105"/>
              <a:chOff x="1346654" y="2681777"/>
              <a:chExt cx="6623500" cy="2812105"/>
            </a:xfrm>
          </p:grpSpPr>
          <p:sp>
            <p:nvSpPr>
              <p:cNvPr id="162" name="円弧 161"/>
              <p:cNvSpPr/>
              <p:nvPr/>
            </p:nvSpPr>
            <p:spPr>
              <a:xfrm rot="20040036">
                <a:off x="1346654" y="2681777"/>
                <a:ext cx="5678099" cy="2459268"/>
              </a:xfrm>
              <a:prstGeom prst="arc">
                <a:avLst>
                  <a:gd name="adj1" fmla="val 11805366"/>
                  <a:gd name="adj2" fmla="val 18528541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3" name="円弧 162"/>
              <p:cNvSpPr/>
              <p:nvPr/>
            </p:nvSpPr>
            <p:spPr>
              <a:xfrm rot="20040036">
                <a:off x="1595762" y="2759138"/>
                <a:ext cx="5678099" cy="2459268"/>
              </a:xfrm>
              <a:prstGeom prst="arc">
                <a:avLst>
                  <a:gd name="adj1" fmla="val 11805366"/>
                  <a:gd name="adj2" fmla="val 18528541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4" name="円弧 163"/>
              <p:cNvSpPr/>
              <p:nvPr/>
            </p:nvSpPr>
            <p:spPr>
              <a:xfrm rot="20040036">
                <a:off x="1821233" y="2853614"/>
                <a:ext cx="5678099" cy="2459268"/>
              </a:xfrm>
              <a:prstGeom prst="arc">
                <a:avLst>
                  <a:gd name="adj1" fmla="val 11805366"/>
                  <a:gd name="adj2" fmla="val 18528541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5" name="円弧 164"/>
              <p:cNvSpPr/>
              <p:nvPr/>
            </p:nvSpPr>
            <p:spPr>
              <a:xfrm rot="20040036">
                <a:off x="2041503" y="2953173"/>
                <a:ext cx="5678099" cy="2459268"/>
              </a:xfrm>
              <a:prstGeom prst="arc">
                <a:avLst>
                  <a:gd name="adj1" fmla="val 11805366"/>
                  <a:gd name="adj2" fmla="val 18528541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6" name="円弧 165"/>
              <p:cNvSpPr/>
              <p:nvPr/>
            </p:nvSpPr>
            <p:spPr>
              <a:xfrm rot="20040036">
                <a:off x="2292055" y="3034614"/>
                <a:ext cx="5678099" cy="2459268"/>
              </a:xfrm>
              <a:prstGeom prst="arc">
                <a:avLst>
                  <a:gd name="adj1" fmla="val 11805366"/>
                  <a:gd name="adj2" fmla="val 18528541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7" name="直線コネクタ 166"/>
              <p:cNvCxnSpPr/>
              <p:nvPr/>
            </p:nvCxnSpPr>
            <p:spPr>
              <a:xfrm>
                <a:off x="2668548" y="3398748"/>
                <a:ext cx="214740" cy="10009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8" name="直線コネクタ 167"/>
              <p:cNvCxnSpPr/>
              <p:nvPr/>
            </p:nvCxnSpPr>
            <p:spPr>
              <a:xfrm>
                <a:off x="3173981" y="3298650"/>
                <a:ext cx="214740" cy="10009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9" name="直線コネクタ 168"/>
              <p:cNvCxnSpPr/>
              <p:nvPr/>
            </p:nvCxnSpPr>
            <p:spPr>
              <a:xfrm>
                <a:off x="3676827" y="3216670"/>
                <a:ext cx="214740" cy="10009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0" name="直線コネクタ 169"/>
              <p:cNvCxnSpPr/>
              <p:nvPr/>
            </p:nvCxnSpPr>
            <p:spPr>
              <a:xfrm>
                <a:off x="4180537" y="3160257"/>
                <a:ext cx="214740" cy="10009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662507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Problems with 11ad Relaying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539552" y="1981200"/>
            <a:ext cx="8064896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GB" kern="0" dirty="0"/>
              <a:t>Ref. [3] indicated the following problems in 11ad relaying: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ja-JP" sz="2400" b="1" dirty="0"/>
              <a:t>Lack of support for relay setup between STAs that are outside mutual transmission </a:t>
            </a:r>
            <a:r>
              <a:rPr lang="en-US" altLang="ja-JP" sz="2400" b="1" dirty="0" smtClean="0"/>
              <a:t>range (Slide 12).</a:t>
            </a:r>
            <a:endParaRPr lang="en-US" altLang="ja-JP" sz="2400" b="1" dirty="0"/>
          </a:p>
          <a:p>
            <a:pPr marL="857250" lvl="1" indent="-457200">
              <a:buFont typeface="+mj-lt"/>
              <a:buAutoNum type="arabicPeriod"/>
            </a:pPr>
            <a:r>
              <a:rPr lang="en-US" altLang="ja-JP" sz="2400" b="1" dirty="0"/>
              <a:t>Lack of coverage extension </a:t>
            </a:r>
            <a:r>
              <a:rPr lang="en-US" altLang="ja-JP" sz="2400" b="1" dirty="0" smtClean="0"/>
              <a:t>procedures (Slide 13).</a:t>
            </a:r>
            <a:endParaRPr lang="en-US" altLang="ja-JP" sz="2400" b="1" dirty="0"/>
          </a:p>
          <a:p>
            <a:pPr marL="857250" lvl="1" indent="-457200">
              <a:buFont typeface="+mj-lt"/>
              <a:buAutoNum type="arabicPeriod"/>
            </a:pPr>
            <a:r>
              <a:rPr lang="en-US" altLang="ja-JP" sz="2400" b="1" dirty="0">
                <a:latin typeface="Times New Roman" panose="02020603050405020304" pitchFamily="18" charset="0"/>
                <a:ea typeface="ＭＳ ゴシック" panose="020B0609070205080204" pitchFamily="49" charset="-128"/>
              </a:rPr>
              <a:t>Retransmission inefficiency due to lack of scheduling flexibility of fixed First and Second </a:t>
            </a:r>
            <a:r>
              <a:rPr lang="en-US" altLang="ja-JP" sz="2400" b="1" dirty="0" smtClean="0">
                <a:latin typeface="Times New Roman" panose="02020603050405020304" pitchFamily="18" charset="0"/>
                <a:ea typeface="ＭＳ ゴシック" panose="020B0609070205080204" pitchFamily="49" charset="-128"/>
              </a:rPr>
              <a:t>Periods (Slide 14).</a:t>
            </a:r>
            <a:endParaRPr lang="en-US" altLang="ja-JP" sz="2400" b="1" dirty="0">
              <a:latin typeface="Times New Roman" panose="02020603050405020304" pitchFamily="18" charset="0"/>
              <a:ea typeface="ＭＳ ゴシック" panose="020B0609070205080204" pitchFamily="49" charset="-128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US" altLang="ja-JP" sz="2400" b="1" dirty="0"/>
              <a:t>Lack of support for multi-hop </a:t>
            </a:r>
            <a:r>
              <a:rPr lang="en-US" altLang="ja-JP" sz="2400" b="1" dirty="0" smtClean="0"/>
              <a:t>relaying (Slide 15).</a:t>
            </a:r>
            <a:endParaRPr lang="en-US" altLang="ja-JP" sz="2400" b="1" dirty="0"/>
          </a:p>
        </p:txBody>
      </p:sp>
    </p:spTree>
    <p:extLst>
      <p:ext uri="{BB962C8B-B14F-4D97-AF65-F5344CB8AC3E}">
        <p14:creationId xmlns:p14="http://schemas.microsoft.com/office/powerpoint/2010/main" val="17302815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Hiroaki Honma,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Conclusion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Relay for range extension is an important feature for mobile offloading scenario.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Some issues should be examined and resolved for 11ay </a:t>
            </a:r>
            <a:r>
              <a:rPr lang="en-GB" smtClean="0"/>
              <a:t>relay applications.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21851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</TotalTime>
  <Words>1019</Words>
  <Application>Microsoft Office PowerPoint</Application>
  <PresentationFormat>画面に合わせる (4:3)</PresentationFormat>
  <Paragraphs>190</Paragraphs>
  <Slides>16</Slides>
  <Notes>15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Arial Unicode MS</vt:lpstr>
      <vt:lpstr>MS Gothic</vt:lpstr>
      <vt:lpstr>MS Gothic</vt:lpstr>
      <vt:lpstr>Arial</vt:lpstr>
      <vt:lpstr>Times New Roman</vt:lpstr>
      <vt:lpstr>Office Theme</vt:lpstr>
      <vt:lpstr>Document</vt:lpstr>
      <vt:lpstr>Relay Enhancement</vt:lpstr>
      <vt:lpstr>Abstract</vt:lpstr>
      <vt:lpstr>Background</vt:lpstr>
      <vt:lpstr>Deployment Scenarios</vt:lpstr>
      <vt:lpstr>Alternative Scenarios</vt:lpstr>
      <vt:lpstr>Backhaul Scenario</vt:lpstr>
      <vt:lpstr>Use case of range extension with relay</vt:lpstr>
      <vt:lpstr>Problems with 11ad Relaying</vt:lpstr>
      <vt:lpstr>Conclusion</vt:lpstr>
      <vt:lpstr>Straw Poll</vt:lpstr>
      <vt:lpstr>References</vt:lpstr>
      <vt:lpstr>Backups</vt:lpstr>
      <vt:lpstr>Problems with 11ad Relaying (1/4)</vt:lpstr>
      <vt:lpstr>Problems with 11ad Relaying (2/4)</vt:lpstr>
      <vt:lpstr>Problems with 11ad Relaying (3/4)</vt:lpstr>
      <vt:lpstr>Problems with 11ad Relaying (4/4)</vt:lpstr>
    </vt:vector>
  </TitlesOfParts>
  <Manager>Katsuo Yunoki</Manager>
  <Company>KDDI R&amp;D Laboratories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Enhancement</dc:title>
  <dc:creator>H. Honma</dc:creator>
  <cp:lastModifiedBy>mmW-2 swg</cp:lastModifiedBy>
  <cp:revision>244</cp:revision>
  <cp:lastPrinted>1601-01-01T00:00:00Z</cp:lastPrinted>
  <dcterms:created xsi:type="dcterms:W3CDTF">2014-04-14T10:59:07Z</dcterms:created>
  <dcterms:modified xsi:type="dcterms:W3CDTF">2016-09-07T05:44:27Z</dcterms:modified>
</cp:coreProperties>
</file>