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  <p:sldMasterId id="2147483660" r:id="rId2"/>
  </p:sldMasterIdLst>
  <p:notesMasterIdLst>
    <p:notesMasterId r:id="rId18"/>
  </p:notesMasterIdLst>
  <p:handoutMasterIdLst>
    <p:handoutMasterId r:id="rId19"/>
  </p:handoutMasterIdLst>
  <p:sldIdLst>
    <p:sldId id="274" r:id="rId3"/>
    <p:sldId id="285" r:id="rId4"/>
    <p:sldId id="287" r:id="rId5"/>
    <p:sldId id="288" r:id="rId6"/>
    <p:sldId id="289" r:id="rId7"/>
    <p:sldId id="290" r:id="rId8"/>
    <p:sldId id="291" r:id="rId9"/>
    <p:sldId id="292" r:id="rId10"/>
    <p:sldId id="296" r:id="rId11"/>
    <p:sldId id="297" r:id="rId12"/>
    <p:sldId id="298" r:id="rId13"/>
    <p:sldId id="299" r:id="rId14"/>
    <p:sldId id="300" r:id="rId15"/>
    <p:sldId id="301" r:id="rId16"/>
    <p:sldId id="305" r:id="rId17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37" autoAdjust="0"/>
    <p:restoredTop sz="92105" autoAdjust="0"/>
  </p:normalViewPr>
  <p:slideViewPr>
    <p:cSldViewPr>
      <p:cViewPr varScale="1">
        <p:scale>
          <a:sx n="107" d="100"/>
          <a:sy n="107" d="100"/>
        </p:scale>
        <p:origin x="1710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7" d="100"/>
          <a:sy n="87" d="100"/>
        </p:scale>
        <p:origin x="3822" y="102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doc.: IEEE 802.11-16/1133r0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Hongyuan Zhang, Marvell; etc.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" name="Slide Image Placeholder 1"/>
          <p:cNvSpPr>
            <a:spLocks noGrp="1" noRot="1" noChangeAspect="1"/>
          </p:cNvSpPr>
          <p:nvPr>
            <p:ph type="sldImg" idx="2"/>
          </p:nvPr>
        </p:nvSpPr>
        <p:spPr>
          <a:xfrm>
            <a:off x="1379538" y="1160463"/>
            <a:ext cx="4175125" cy="31321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4"/>
          </p:nvPr>
        </p:nvSpPr>
        <p:spPr>
          <a:xfrm>
            <a:off x="0" y="8815388"/>
            <a:ext cx="3005138" cy="4651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802.11-16/1133r0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>
          <a:xfrm>
            <a:off x="4085880" y="95706"/>
            <a:ext cx="2195858" cy="215444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doc.: IEEE 802.11-16/1133r0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5357813" y="8985250"/>
            <a:ext cx="923925" cy="182563"/>
          </a:xfrm>
          <a:prstGeom prst="rect">
            <a:avLst/>
          </a:prstGeom>
        </p:spPr>
        <p:txBody>
          <a:bodyPr/>
          <a:lstStyle/>
          <a:p>
            <a:pPr lvl="4">
              <a:defRPr/>
            </a:pPr>
            <a:r>
              <a:rPr lang="en-US" smtClean="0"/>
              <a:t>Hongyuan Zhang, Marvell; etc.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83892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>
          <a:xfrm>
            <a:off x="4085880" y="95706"/>
            <a:ext cx="2195858" cy="215444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doc.: IEEE 802.11-16/1133r0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5357813" y="8985250"/>
            <a:ext cx="923925" cy="182563"/>
          </a:xfrm>
          <a:prstGeom prst="rect">
            <a:avLst/>
          </a:prstGeom>
        </p:spPr>
        <p:txBody>
          <a:bodyPr/>
          <a:lstStyle/>
          <a:p>
            <a:pPr lvl="4">
              <a:defRPr/>
            </a:pPr>
            <a:r>
              <a:rPr lang="en-US" smtClean="0"/>
              <a:t>Hongyuan Zhang, Marvell; etc.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53817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>
          <a:xfrm>
            <a:off x="4085880" y="95706"/>
            <a:ext cx="2195858" cy="215444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doc.: IEEE 802.11-16/1133r0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5357813" y="8985250"/>
            <a:ext cx="923925" cy="182563"/>
          </a:xfrm>
          <a:prstGeom prst="rect">
            <a:avLst/>
          </a:prstGeom>
        </p:spPr>
        <p:txBody>
          <a:bodyPr/>
          <a:lstStyle/>
          <a:p>
            <a:pPr lvl="4">
              <a:defRPr/>
            </a:pPr>
            <a:r>
              <a:rPr lang="en-US" smtClean="0"/>
              <a:t>Hongyuan Zhang, Marvell; etc.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646991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>
          <a:xfrm>
            <a:off x="4085880" y="95706"/>
            <a:ext cx="2195858" cy="215444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doc.: IEEE 802.11-16/1133r0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5357813" y="8985250"/>
            <a:ext cx="923925" cy="182563"/>
          </a:xfrm>
          <a:prstGeom prst="rect">
            <a:avLst/>
          </a:prstGeom>
        </p:spPr>
        <p:txBody>
          <a:bodyPr/>
          <a:lstStyle/>
          <a:p>
            <a:pPr lvl="4">
              <a:defRPr/>
            </a:pPr>
            <a:r>
              <a:rPr lang="en-US" smtClean="0"/>
              <a:t>Hongyuan Zhang, Marvell; etc.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046960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Header Placeholder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en-US" smtClean="0"/>
              <a:t>doc.: IEEE 802.11-16/1133r0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294662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Header Placeholder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en-US" smtClean="0"/>
              <a:t>doc.: IEEE 802.11-16/1133r0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87472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87272" y="6475413"/>
            <a:ext cx="2056653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 altLang="ko-KR" smtClean="0"/>
              <a:t>Hongyuan Zhang, et. al. (Marvell)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1316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fld id="{0190D480-5776-4967-B166-20260BABB271}" type="datetime1">
              <a:rPr lang="en-US" smtClean="0"/>
              <a:t>9/11/2016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9BFD8F-BD2C-4DE6-8A1B-3C859FDC0FE5}" type="datetime1">
              <a:rPr lang="en-US" altLang="ko-KR" smtClean="0"/>
              <a:t>9/11/2016</a:t>
            </a:fld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da-DK" altLang="ko-KR" smtClean="0"/>
              <a:t>Hongyuan Zhang, et. al. (Marvell)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95DA18-5F2A-47BC-97E6-EAC53E771B76}" type="datetime1">
              <a:rPr lang="en-US" altLang="ko-KR" smtClean="0"/>
              <a:t>9/11/2016</a:t>
            </a:fld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03815" y="6475413"/>
            <a:ext cx="134011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 altLang="ko-KR" smtClean="0"/>
              <a:t>Hongyuan Zhang, et. al. (Marvell)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D2758C-1ABF-400C-A5F9-F67CD1AC8801}" type="datetime1">
              <a:rPr lang="en-US" altLang="ko-KR" smtClean="0"/>
              <a:t>9/11/2016</a:t>
            </a:fld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03815" y="6475413"/>
            <a:ext cx="134011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 altLang="ko-KR" smtClean="0"/>
              <a:t>Hongyuan Zhang, et. al. (Marvell)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284C8-0F05-49C0-BB57-E84405A0F246}" type="datetime1">
              <a:rPr lang="en-US" smtClean="0"/>
              <a:t>9/11/2016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Hongyuan Zhang, et. al. (Marvell)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A3A56-D7F1-4EE0-92F3-97E1CF1C26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215376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A005B-F0EB-4C33-A2C4-1E9383FD0D87}" type="datetime1">
              <a:rPr lang="en-US" smtClean="0"/>
              <a:t>9/11/2016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Hongyuan Zhang, et. al. (Marvell)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A3A56-D7F1-4EE0-92F3-97E1CF1C26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510406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34E11-A11A-4878-B89F-E3A0AC3003EC}" type="datetime1">
              <a:rPr lang="en-US" smtClean="0"/>
              <a:t>9/11/2016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Hongyuan Zhang, et. al. (Marvell)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A3A56-D7F1-4EE0-92F3-97E1CF1C26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064084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96E99D-F4FE-441D-8110-0B30C30DB71F}" type="datetime1">
              <a:rPr lang="en-US" smtClean="0"/>
              <a:t>9/11/2016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Hongyuan Zhang, et. al. (Marvell)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A3A56-D7F1-4EE0-92F3-97E1CF1C26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23270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06247-58CB-4C7E-8E46-EFDAC94055A0}" type="datetime1">
              <a:rPr lang="en-US" smtClean="0"/>
              <a:t>9/11/2016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Hongyuan Zhang, et. al. (Marvell)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A3A56-D7F1-4EE0-92F3-97E1CF1C26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449562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DFD1F-4200-4549-8C2B-A9A20BCF999A}" type="datetime1">
              <a:rPr lang="en-US" smtClean="0"/>
              <a:t>9/11/2016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Hongyuan Zhang, et. al. (Marvell)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A3A56-D7F1-4EE0-92F3-97E1CF1C26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719161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70131-5A3D-4EE3-8E84-12169CA47E70}" type="datetime1">
              <a:rPr lang="en-US" smtClean="0"/>
              <a:t>9/11/2016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Hongyuan Zhang, et. al. (Marvell)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A3A56-D7F1-4EE0-92F3-97E1CF1C26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3161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>
            <a:lvl1pPr>
              <a:defRPr sz="2000" b="0" i="0" baseline="0"/>
            </a:lvl1pPr>
            <a:lvl2pPr>
              <a:defRPr sz="1800" baseline="0"/>
            </a:lvl2pPr>
            <a:lvl3pPr>
              <a:defRPr sz="1600" baseline="0"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5F40F8B-FFE3-441C-B9D5-59A541C1712A}" type="datetime1">
              <a:rPr lang="en-US" smtClean="0"/>
              <a:t>9/11/2016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altLang="ko-KR" smtClean="0"/>
              <a:t>Hongyuan Zhang, et. al. (Marvell)</a:t>
            </a:r>
            <a:endParaRPr lang="en-US" altLang="ko-KR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4EFE0-005F-456F-BDC4-0447B743B77A}" type="datetime1">
              <a:rPr lang="en-US" smtClean="0"/>
              <a:t>9/11/2016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Hongyuan Zhang, et. al. (Marvell)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A3A56-D7F1-4EE0-92F3-97E1CF1C26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378623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F45A3-DAC8-446C-B966-DCE7291EC1D8}" type="datetime1">
              <a:rPr lang="en-US" smtClean="0"/>
              <a:t>9/11/2016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Hongyuan Zhang, et. al. (Marvell)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A3A56-D7F1-4EE0-92F3-97E1CF1C26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677463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4D655-6C16-49BF-AFBD-CCEFE24516AC}" type="datetime1">
              <a:rPr lang="en-US" smtClean="0"/>
              <a:t>9/11/2016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Hongyuan Zhang, et. al. (Marvell)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A3A56-D7F1-4EE0-92F3-97E1CF1C26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561667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0CABB-D88D-4B96-BDB9-27A42AD084CB}" type="datetime1">
              <a:rPr lang="en-US" smtClean="0"/>
              <a:t>9/11/2016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Hongyuan Zhang, et. al. (Marvell)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A3A56-D7F1-4EE0-92F3-97E1CF1C26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54843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1FAEDF0-CEC3-46B9-A477-B3CA090EF7AF}" type="datetime1">
              <a:rPr lang="en-US" smtClean="0"/>
              <a:t>9/11/2016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altLang="ko-KR" smtClean="0"/>
              <a:t>Hongyuan Zhang, et. al. (Marvell)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04310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50989A3-8D59-47E4-9CDA-DEF0B78521DD}" type="datetime1">
              <a:rPr lang="en-US" smtClean="0"/>
              <a:t>9/11/2016</a:t>
            </a:fld>
            <a:endParaRPr lang="en-US" dirty="0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altLang="ko-KR" smtClean="0"/>
              <a:t>Hongyuan Zhang, et. al. (Marvell)</a:t>
            </a:r>
            <a:endParaRPr lang="en-US" altLang="ko-KR" dirty="0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2" y="332601"/>
            <a:ext cx="1013162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A6AC5F-2D29-41C7-9EE9-084D383CA1FC}" type="datetime1">
              <a:rPr lang="en-US" altLang="ko-KR" smtClean="0"/>
              <a:t>9/11/2016</a:t>
            </a:fld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23261" y="6475413"/>
            <a:ext cx="1720664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da-DK" altLang="ko-KR" smtClean="0"/>
              <a:t>Hongyuan Zhang, et. al. (Marvell)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F61818-CC6A-43EE-A656-87C3E6AE3B92}" type="datetime1">
              <a:rPr lang="en-US" altLang="ko-KR" smtClean="0"/>
              <a:t>9/11/2016</a:t>
            </a:fld>
            <a:endParaRPr lang="en-US" altLang="ko-KR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23261" y="6475413"/>
            <a:ext cx="1720664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da-DK" altLang="ko-KR" smtClean="0"/>
              <a:t>Hongyuan Zhang, et. al. (Marvell)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02CE7D-12E9-4B2B-BB18-22FB25B6AE3A}" type="datetime1">
              <a:rPr lang="en-US" altLang="ko-KR" smtClean="0"/>
              <a:t>9/11/2016</a:t>
            </a:fld>
            <a:endParaRPr lang="en-US" altLang="ko-KR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23261" y="6475413"/>
            <a:ext cx="1720664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 altLang="ko-KR" smtClean="0"/>
              <a:t>Hongyuan Zhang, et. al. (Marvell)</a:t>
            </a:r>
            <a:endParaRPr lang="en-US" altLang="ko-KR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98C799-9CAA-4F38-8F24-DDA684AB3203}" type="datetime1">
              <a:rPr lang="en-US" altLang="ko-KR" smtClean="0"/>
              <a:t>9/11/2016</a:t>
            </a:fld>
            <a:endParaRPr lang="en-US" altLang="ko-KR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23261" y="6475413"/>
            <a:ext cx="1720664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 altLang="ko-KR" smtClean="0"/>
              <a:t>Hongyuan Zhang, et. al. (Marvell)</a:t>
            </a:r>
            <a:endParaRPr lang="en-US" altLang="ko-KR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5ED197-CFB2-47F3-BD30-384828AE7B5D}" type="datetime1">
              <a:rPr lang="en-US" altLang="ko-KR" smtClean="0"/>
              <a:t>9/11/2016</a:t>
            </a:fld>
            <a:endParaRPr lang="en-US" altLang="ko-KR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03815" y="6475413"/>
            <a:ext cx="134011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 altLang="ko-KR" smtClean="0"/>
              <a:t>Hongyuan Zhang, et. al. (Marvell)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875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fld id="{A77FAF48-558E-4D87-9117-0CC4FFDBC5F0}" type="datetime1">
              <a:rPr lang="en-US" smtClean="0"/>
              <a:t>9/11/2016</a:t>
            </a:fld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24864" y="6475413"/>
            <a:ext cx="17190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da-DK" altLang="ko-KR" smtClean="0"/>
              <a:t>Hongyuan Zhang, et. al. (Marvell)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75245" y="332601"/>
            <a:ext cx="32702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solidFill>
                  <a:schemeClr val="tx1"/>
                </a:solidFill>
                <a:cs typeface="+mn-cs"/>
              </a:rPr>
              <a:t>doc.: IEEE </a:t>
            </a:r>
            <a:r>
              <a:rPr lang="en-US" sz="1800" b="1" dirty="0" smtClean="0">
                <a:solidFill>
                  <a:schemeClr val="tx1"/>
                </a:solidFill>
                <a:cs typeface="+mn-cs"/>
              </a:rPr>
              <a:t>802.11-16/1133r0</a:t>
            </a:r>
            <a:endParaRPr lang="en-US" sz="1800" b="1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72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B7E648-0213-4B16-AA8C-4BE23DE8DAB4}" type="datetime1">
              <a:rPr lang="en-US" smtClean="0"/>
              <a:t>9/11/2016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Hongyuan Zhang, et. al. (Marvell)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1A3A56-D7F1-4EE0-92F3-97E1CF1C26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20291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6.emf"/><Relationship Id="rId4" Type="http://schemas.openxmlformats.org/officeDocument/2006/relationships/oleObject" Target="../embeddings/Microsoft_Word_97_-_2003_Document1.doc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rporat@broadcom.com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mailto:brianh@cisco.com" TargetMode="External"/><Relationship Id="rId3" Type="http://schemas.openxmlformats.org/officeDocument/2006/relationships/hyperlink" Target="mailto:sun.bo1@zte.com.cn" TargetMode="External"/><Relationship Id="rId7" Type="http://schemas.openxmlformats.org/officeDocument/2006/relationships/hyperlink" Target="mailto:xing.weimin@zte.com.cn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yao.ke5@zte.com.cn" TargetMode="External"/><Relationship Id="rId5" Type="http://schemas.openxmlformats.org/officeDocument/2006/relationships/hyperlink" Target="mailto:yfang@ztetx.com" TargetMode="External"/><Relationship Id="rId10" Type="http://schemas.openxmlformats.org/officeDocument/2006/relationships/image" Target="../media/image5.png"/><Relationship Id="rId4" Type="http://schemas.openxmlformats.org/officeDocument/2006/relationships/hyperlink" Target="mailto:lv.kaiying@zte.com.cn" TargetMode="External"/><Relationship Id="rId9" Type="http://schemas.openxmlformats.org/officeDocument/2006/relationships/hyperlink" Target="mailto:pmonajem@cisco.com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/>
              <a:t>11ax Sounding Mode Reductions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</p:spPr>
        <p:txBody>
          <a:bodyPr/>
          <a:lstStyle/>
          <a:p>
            <a:fld id="{CB37189C-C3F9-4C38-9C59-8305C2B736EB}" type="datetime1">
              <a:rPr lang="en-US" smtClean="0"/>
              <a:t>9/11/2016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823261" y="6475413"/>
            <a:ext cx="1720664" cy="184666"/>
          </a:xfrm>
        </p:spPr>
        <p:txBody>
          <a:bodyPr/>
          <a:lstStyle/>
          <a:p>
            <a:r>
              <a:rPr lang="da-DK" altLang="ko-KR" smtClean="0"/>
              <a:t>Hongyuan Zhang, et. al. (Marvell)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 smtClean="0"/>
              <a:t>Slide </a:t>
            </a:r>
            <a:fld id="{C1789BC7-C074-42CC-ADF8-5107DF6BD1C1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7" name="Rectangle 6"/>
          <p:cNvSpPr txBox="1">
            <a:spLocks noChangeArrowheads="1"/>
          </p:cNvSpPr>
          <p:nvPr/>
        </p:nvSpPr>
        <p:spPr bwMode="auto">
          <a:xfrm>
            <a:off x="771525" y="1456284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</a:t>
            </a:r>
            <a:r>
              <a:rPr lang="en-US" sz="2000" b="0" dirty="0" smtClean="0"/>
              <a:t>2016-08-30</a:t>
            </a:r>
            <a:endParaRPr lang="en-US" sz="2000" b="0" dirty="0" smtClean="0"/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1190670" y="1591716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3741239"/>
              </p:ext>
            </p:extLst>
          </p:nvPr>
        </p:nvGraphicFramePr>
        <p:xfrm>
          <a:off x="1038225" y="1985468"/>
          <a:ext cx="7239000" cy="4067053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7774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456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Hongyuan</a:t>
                      </a:r>
                      <a:r>
                        <a:rPr lang="en-US" sz="1200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200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4"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Marvell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4"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5488 Marvell Lane,</a:t>
                      </a:r>
                      <a:b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Santa Clara, CA, 95054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4"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408-222-2500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yzhang@marvell.com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797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Yan 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hongyuan@marvell.com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845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Lei Wang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Leileiw@marvell.com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66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Liwen Chu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liwenchu@marvell.com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1589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Jinjing Jiang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jinjing@marvell.com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4563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Rui Cao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ruicao@marvell.com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456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Sudhir Srinivasa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sudhirs@marvell.com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456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Bo 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boyu@marvell.com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456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Saga Tamhane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sagar@marvell.com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456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Mao 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my@marvel</a:t>
                      </a: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..com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456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Xiayu Zheng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smtClean="0">
                          <a:latin typeface="Times New Roman"/>
                          <a:ea typeface="Times New Roman"/>
                          <a:cs typeface="Arial"/>
                        </a:rPr>
                        <a:t>xzheng@marvell.com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456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Christian Berger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crberger@marvell.com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456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Niranjan Grandhe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ngrandhe@marvell.com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456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Hui-Ling 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Lou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hlou@marvell.com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42331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</p:spPr>
        <p:txBody>
          <a:bodyPr/>
          <a:lstStyle/>
          <a:p>
            <a:pPr>
              <a:defRPr/>
            </a:pPr>
            <a:fld id="{1387782B-8F1A-44CD-8A59-F24499BB69F7}" type="datetime1">
              <a:rPr lang="en-US" smtClean="0"/>
              <a:t>9/11/2016</a:t>
            </a:fld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graphicFrame>
        <p:nvGraphicFramePr>
          <p:cNvPr id="7" name="オブジェクト 6"/>
          <p:cNvGraphicFramePr>
            <a:graphicFrameLocks noChangeAspect="1"/>
          </p:cNvGraphicFramePr>
          <p:nvPr>
            <p:extLst/>
          </p:nvPr>
        </p:nvGraphicFramePr>
        <p:xfrm>
          <a:off x="841375" y="1146175"/>
          <a:ext cx="6802438" cy="3633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48" name="Document" r:id="rId4" imgW="9344962" imgH="4994491" progId="Word.Document.8">
                  <p:embed/>
                </p:oleObj>
              </mc:Choice>
              <mc:Fallback>
                <p:oleObj name="Document" r:id="rId4" imgW="9344962" imgH="4994491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1375" y="1146175"/>
                        <a:ext cx="6802438" cy="36337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6823261" y="6475413"/>
            <a:ext cx="1720664" cy="184666"/>
          </a:xfrm>
        </p:spPr>
        <p:txBody>
          <a:bodyPr/>
          <a:lstStyle/>
          <a:p>
            <a:pPr>
              <a:defRPr/>
            </a:pPr>
            <a:r>
              <a:rPr lang="da-DK" altLang="ko-KR" smtClean="0"/>
              <a:t>Hongyuan Zhang, et. al. (Marvell)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164721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381000"/>
          </a:xfrm>
        </p:spPr>
        <p:txBody>
          <a:bodyPr/>
          <a:lstStyle/>
          <a:p>
            <a:r>
              <a:rPr lang="en-US" dirty="0" smtClean="0"/>
              <a:t>I. Sounding Modes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3362325" y="6511409"/>
            <a:ext cx="1720664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flipH="1">
            <a:off x="6162739" y="6511409"/>
            <a:ext cx="2752661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Hongyuan Zhang, et. al. (Marvell)</a:t>
            </a:r>
            <a:endParaRPr lang="en-US" dirty="0"/>
          </a:p>
        </p:txBody>
      </p:sp>
      <p:sp>
        <p:nvSpPr>
          <p:cNvPr id="6" name="Content Placeholder 1"/>
          <p:cNvSpPr>
            <a:spLocks noGrp="1"/>
          </p:cNvSpPr>
          <p:nvPr>
            <p:ph idx="1"/>
          </p:nvPr>
        </p:nvSpPr>
        <p:spPr>
          <a:xfrm>
            <a:off x="200025" y="1295400"/>
            <a:ext cx="8715375" cy="5305425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 smtClean="0"/>
              <a:t>Sounding Sequences</a:t>
            </a:r>
          </a:p>
          <a:p>
            <a:pPr marL="914400" lvl="1" indent="-457200">
              <a:buFont typeface="+mj-lt"/>
              <a:buAutoNum type="alphaLcPeriod"/>
            </a:pPr>
            <a:r>
              <a:rPr lang="en-US" dirty="0" smtClean="0"/>
              <a:t>Non-Triggered </a:t>
            </a:r>
            <a:r>
              <a:rPr lang="en-US" dirty="0" smtClean="0"/>
              <a:t>Sequence </a:t>
            </a:r>
            <a:endParaRPr lang="en-US" dirty="0" smtClean="0"/>
          </a:p>
          <a:p>
            <a:pPr marL="914400" lvl="1" indent="-457200">
              <a:buFont typeface="+mj-lt"/>
              <a:buAutoNum type="alphaLcPeriod"/>
            </a:pPr>
            <a:r>
              <a:rPr lang="en-US" dirty="0" smtClean="0"/>
              <a:t>Triggered Sequence</a:t>
            </a:r>
          </a:p>
          <a:p>
            <a:pPr marL="914400" lvl="1" indent="-457200">
              <a:buFont typeface="+mj-lt"/>
              <a:buAutoNum type="alphaLcPeriod"/>
            </a:pPr>
            <a:endParaRPr lang="en-US" dirty="0" smtClean="0"/>
          </a:p>
          <a:p>
            <a:pPr marL="457200" indent="-457200">
              <a:buFont typeface="+mj-lt"/>
              <a:buAutoNum type="arabicPeriod"/>
            </a:pPr>
            <a:endParaRPr lang="en-US" dirty="0"/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Feedback Types: </a:t>
            </a:r>
          </a:p>
          <a:p>
            <a:pPr marL="914400" lvl="1" indent="-457200">
              <a:buFont typeface="+mj-lt"/>
              <a:buAutoNum type="alphaLcPeriod"/>
            </a:pPr>
            <a:r>
              <a:rPr lang="en-US" dirty="0" smtClean="0"/>
              <a:t>SU-type </a:t>
            </a:r>
            <a:r>
              <a:rPr lang="en-US" dirty="0"/>
              <a:t>Feedback over </a:t>
            </a:r>
            <a:r>
              <a:rPr lang="en-US" dirty="0" smtClean="0"/>
              <a:t>full </a:t>
            </a:r>
            <a:r>
              <a:rPr lang="en-US" dirty="0"/>
              <a:t>BW</a:t>
            </a:r>
            <a:endParaRPr lang="en-US" dirty="0" smtClean="0"/>
          </a:p>
          <a:p>
            <a:pPr marL="914400" lvl="1" indent="-457200">
              <a:buFont typeface="+mj-lt"/>
              <a:buAutoNum type="alphaLcPeriod"/>
            </a:pPr>
            <a:r>
              <a:rPr lang="en-US" dirty="0" smtClean="0"/>
              <a:t>MU-type Feedback over </a:t>
            </a:r>
            <a:r>
              <a:rPr lang="en-US" dirty="0" smtClean="0"/>
              <a:t>full </a:t>
            </a:r>
            <a:r>
              <a:rPr lang="en-US" dirty="0" smtClean="0"/>
              <a:t>BW</a:t>
            </a:r>
            <a:endParaRPr lang="en-US" dirty="0"/>
          </a:p>
          <a:p>
            <a:pPr marL="914400" lvl="1" indent="-457200">
              <a:buFont typeface="+mj-lt"/>
              <a:buAutoNum type="alphaLcPeriod"/>
            </a:pPr>
            <a:r>
              <a:rPr lang="en-US" dirty="0" smtClean="0"/>
              <a:t>SU-Type Feedback over partial BW (Multiple 26-RUs)—for DLOFDMA SU Beamforming</a:t>
            </a:r>
          </a:p>
          <a:p>
            <a:pPr marL="914400" lvl="1" indent="-457200">
              <a:buFont typeface="+mj-lt"/>
              <a:buAutoNum type="alphaLcPeriod"/>
            </a:pPr>
            <a:r>
              <a:rPr lang="en-US" dirty="0" smtClean="0"/>
              <a:t>MU-Type </a:t>
            </a:r>
            <a:r>
              <a:rPr lang="en-US" dirty="0"/>
              <a:t>Feedback over partial BW (Multiple 26-RUs</a:t>
            </a:r>
            <a:r>
              <a:rPr lang="en-US" dirty="0" smtClean="0"/>
              <a:t>)—for </a:t>
            </a:r>
            <a:r>
              <a:rPr lang="en-US" dirty="0" smtClean="0"/>
              <a:t>DL-MUMIMO Beamforming </a:t>
            </a:r>
            <a:r>
              <a:rPr lang="en-US" dirty="0" smtClean="0"/>
              <a:t>in one </a:t>
            </a:r>
            <a:r>
              <a:rPr lang="en-US" dirty="0" smtClean="0"/>
              <a:t>RU in case </a:t>
            </a:r>
            <a:r>
              <a:rPr lang="en-US" dirty="0" smtClean="0"/>
              <a:t>of </a:t>
            </a:r>
            <a:r>
              <a:rPr lang="en-US" dirty="0" smtClean="0"/>
              <a:t>DL-OFDMA</a:t>
            </a:r>
          </a:p>
          <a:p>
            <a:pPr marL="914400" lvl="1" indent="-457200">
              <a:buFont typeface="+mj-lt"/>
              <a:buAutoNum type="alphaLcPeriod"/>
            </a:pPr>
            <a:r>
              <a:rPr lang="en-US" dirty="0" smtClean="0"/>
              <a:t>CQI-only feedback—To assist DL-OFDMA RU allocation</a:t>
            </a:r>
            <a:endParaRPr lang="en-US" dirty="0"/>
          </a:p>
          <a:p>
            <a:pPr lvl="1"/>
            <a:endParaRPr lang="en-US" dirty="0"/>
          </a:p>
        </p:txBody>
      </p:sp>
      <p:pic>
        <p:nvPicPr>
          <p:cNvPr id="8" name="Picture 7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0600" y="1277302"/>
            <a:ext cx="3523615" cy="926465"/>
          </a:xfrm>
          <a:prstGeom prst="rect">
            <a:avLst/>
          </a:prstGeom>
          <a:noFill/>
        </p:spPr>
      </p:pic>
      <p:sp>
        <p:nvSpPr>
          <p:cNvPr id="9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</p:spPr>
        <p:txBody>
          <a:bodyPr/>
          <a:lstStyle/>
          <a:p>
            <a:pPr>
              <a:defRPr/>
            </a:pPr>
            <a:fld id="{5FBE39DC-9507-42CE-ACB0-4D0BD04A3D4A}" type="datetime1">
              <a:rPr lang="en-US" smtClean="0"/>
              <a:t>9/11/2016</a:t>
            </a:fld>
            <a:endParaRPr lang="en-US" dirty="0"/>
          </a:p>
        </p:txBody>
      </p:sp>
      <p:grpSp>
        <p:nvGrpSpPr>
          <p:cNvPr id="36" name="Group 35"/>
          <p:cNvGrpSpPr/>
          <p:nvPr/>
        </p:nvGrpSpPr>
        <p:grpSpPr>
          <a:xfrm>
            <a:off x="2438400" y="2414269"/>
            <a:ext cx="6238875" cy="1007110"/>
            <a:chOff x="0" y="0"/>
            <a:chExt cx="6238875" cy="1007110"/>
          </a:xfrm>
        </p:grpSpPr>
        <p:sp>
          <p:nvSpPr>
            <p:cNvPr id="37" name="Text Box 2"/>
            <p:cNvSpPr txBox="1"/>
            <p:nvPr/>
          </p:nvSpPr>
          <p:spPr>
            <a:xfrm>
              <a:off x="0" y="0"/>
              <a:ext cx="542925" cy="476250"/>
            </a:xfrm>
            <a:prstGeom prst="rect">
              <a:avLst/>
            </a:prstGeom>
            <a:solidFill>
              <a:srgbClr val="00B050"/>
            </a:solidFill>
            <a:ln>
              <a:solidFill>
                <a:schemeClr val="bg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000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HE </a:t>
              </a:r>
              <a:r>
                <a:rPr lang="en-US" sz="100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NDPA</a:t>
              </a:r>
              <a:endParaRPr lang="en-US" sz="110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38" name="Text Box 3"/>
            <p:cNvSpPr txBox="1"/>
            <p:nvPr/>
          </p:nvSpPr>
          <p:spPr>
            <a:xfrm>
              <a:off x="676275" y="9525"/>
              <a:ext cx="495300" cy="476250"/>
            </a:xfrm>
            <a:prstGeom prst="rect">
              <a:avLst/>
            </a:prstGeom>
            <a:solidFill>
              <a:srgbClr val="00B050"/>
            </a:solidFill>
            <a:ln>
              <a:solidFill>
                <a:schemeClr val="bg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000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HE </a:t>
              </a:r>
              <a:r>
                <a:rPr lang="en-US" sz="10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NDP</a:t>
              </a:r>
              <a:endParaRPr lang="en-US" sz="110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39" name="Text Box 5"/>
            <p:cNvSpPr txBox="1"/>
            <p:nvPr/>
          </p:nvSpPr>
          <p:spPr>
            <a:xfrm>
              <a:off x="1333500" y="19050"/>
              <a:ext cx="628650" cy="476250"/>
            </a:xfrm>
            <a:prstGeom prst="rect">
              <a:avLst/>
            </a:prstGeom>
            <a:solidFill>
              <a:srgbClr val="00B050"/>
            </a:solidFill>
            <a:ln w="12700" cap="flat" cmpd="sng" algn="ctr">
              <a:solidFill>
                <a:schemeClr val="bg1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0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Trigger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40" name="Text Box 6"/>
            <p:cNvSpPr txBox="1"/>
            <p:nvPr/>
          </p:nvSpPr>
          <p:spPr>
            <a:xfrm>
              <a:off x="2209800" y="38100"/>
              <a:ext cx="1457325" cy="476250"/>
            </a:xfrm>
            <a:prstGeom prst="rect">
              <a:avLst/>
            </a:prstGeom>
            <a:solidFill>
              <a:srgbClr val="FFC000"/>
            </a:solidFill>
            <a:ln w="12700" cap="flat" cmpd="sng" algn="ctr">
              <a:solidFill>
                <a:srgbClr val="70AD47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0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UL trigger-based PPDU CSI From HE STAs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41" name="Text Box 8"/>
            <p:cNvSpPr txBox="1"/>
            <p:nvPr/>
          </p:nvSpPr>
          <p:spPr>
            <a:xfrm>
              <a:off x="3905250" y="38100"/>
              <a:ext cx="628650" cy="476250"/>
            </a:xfrm>
            <a:prstGeom prst="rect">
              <a:avLst/>
            </a:prstGeom>
            <a:solidFill>
              <a:srgbClr val="00B050"/>
            </a:solidFill>
            <a:ln w="12700" cap="flat" cmpd="sng" algn="ctr">
              <a:solidFill>
                <a:srgbClr val="70AD47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0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Trigger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42" name="Text Box 9"/>
            <p:cNvSpPr txBox="1"/>
            <p:nvPr/>
          </p:nvSpPr>
          <p:spPr>
            <a:xfrm>
              <a:off x="4772025" y="57150"/>
              <a:ext cx="1457325" cy="476250"/>
            </a:xfrm>
            <a:prstGeom prst="rect">
              <a:avLst/>
            </a:prstGeom>
            <a:solidFill>
              <a:srgbClr val="FFC000"/>
            </a:solidFill>
            <a:ln w="12700" cap="flat" cmpd="sng" algn="ctr">
              <a:solidFill>
                <a:srgbClr val="70AD47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0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UL trigger-based PPDU CSI From HE STAs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43" name="Text Box 2"/>
            <p:cNvSpPr txBox="1">
              <a:spLocks noChangeArrowheads="1"/>
            </p:cNvSpPr>
            <p:nvPr/>
          </p:nvSpPr>
          <p:spPr bwMode="auto">
            <a:xfrm>
              <a:off x="390525" y="600075"/>
              <a:ext cx="428625" cy="2476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SIFS</a:t>
              </a:r>
            </a:p>
          </p:txBody>
        </p:sp>
        <p:sp>
          <p:nvSpPr>
            <p:cNvPr id="44" name="Text Box 2"/>
            <p:cNvSpPr txBox="1">
              <a:spLocks noChangeArrowheads="1"/>
            </p:cNvSpPr>
            <p:nvPr/>
          </p:nvSpPr>
          <p:spPr bwMode="auto">
            <a:xfrm>
              <a:off x="1028700" y="590550"/>
              <a:ext cx="428625" cy="2476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SIFS</a:t>
              </a:r>
            </a:p>
          </p:txBody>
        </p:sp>
        <p:sp>
          <p:nvSpPr>
            <p:cNvPr id="45" name="Text Box 2"/>
            <p:cNvSpPr txBox="1">
              <a:spLocks noChangeArrowheads="1"/>
            </p:cNvSpPr>
            <p:nvPr/>
          </p:nvSpPr>
          <p:spPr bwMode="auto">
            <a:xfrm>
              <a:off x="1885950" y="571500"/>
              <a:ext cx="428625" cy="2476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SIFS</a:t>
              </a:r>
            </a:p>
          </p:txBody>
        </p:sp>
        <p:sp>
          <p:nvSpPr>
            <p:cNvPr id="46" name="Text Box 2"/>
            <p:cNvSpPr txBox="1">
              <a:spLocks noChangeArrowheads="1"/>
            </p:cNvSpPr>
            <p:nvPr/>
          </p:nvSpPr>
          <p:spPr bwMode="auto">
            <a:xfrm>
              <a:off x="3619500" y="628650"/>
              <a:ext cx="428625" cy="2476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SIFS</a:t>
              </a:r>
            </a:p>
          </p:txBody>
        </p:sp>
        <p:sp>
          <p:nvSpPr>
            <p:cNvPr id="47" name="Text Box 2"/>
            <p:cNvSpPr txBox="1">
              <a:spLocks noChangeArrowheads="1"/>
            </p:cNvSpPr>
            <p:nvPr/>
          </p:nvSpPr>
          <p:spPr bwMode="auto">
            <a:xfrm>
              <a:off x="4400550" y="619125"/>
              <a:ext cx="428625" cy="2476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SIFS</a:t>
              </a:r>
            </a:p>
          </p:txBody>
        </p:sp>
        <p:sp>
          <p:nvSpPr>
            <p:cNvPr id="48" name="Left-Right Arrow 47"/>
            <p:cNvSpPr/>
            <p:nvPr/>
          </p:nvSpPr>
          <p:spPr>
            <a:xfrm>
              <a:off x="3962400" y="847725"/>
              <a:ext cx="2276475" cy="159385"/>
            </a:xfrm>
            <a:prstGeom prst="left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</p:grpSp>
      <p:sp>
        <p:nvSpPr>
          <p:cNvPr id="49" name="Text Box 2"/>
          <p:cNvSpPr txBox="1">
            <a:spLocks noChangeArrowheads="1"/>
          </p:cNvSpPr>
          <p:nvPr/>
        </p:nvSpPr>
        <p:spPr bwMode="auto">
          <a:xfrm>
            <a:off x="6972300" y="3355398"/>
            <a:ext cx="800100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0..N times</a:t>
            </a:r>
          </a:p>
        </p:txBody>
      </p:sp>
    </p:spTree>
    <p:extLst>
      <p:ext uri="{BB962C8B-B14F-4D97-AF65-F5344CB8AC3E}">
        <p14:creationId xmlns:p14="http://schemas.microsoft.com/office/powerpoint/2010/main" val="3220316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dirty="0" smtClean="0"/>
              <a:t>Discussions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1376" y="1600200"/>
            <a:ext cx="7772400" cy="4114800"/>
          </a:xfrm>
        </p:spPr>
        <p:txBody>
          <a:bodyPr/>
          <a:lstStyle/>
          <a:p>
            <a:r>
              <a:rPr lang="en-US" b="0" dirty="0" smtClean="0"/>
              <a:t>It is desirable to reduce number of sounding modes, especially the mandatory modes.</a:t>
            </a:r>
          </a:p>
          <a:p>
            <a:endParaRPr lang="en-US" b="0" dirty="0" smtClean="0"/>
          </a:p>
          <a:p>
            <a:r>
              <a:rPr lang="en-US" b="0" dirty="0" smtClean="0"/>
              <a:t>Non-Triggered Sounding Sequence </a:t>
            </a:r>
            <a:r>
              <a:rPr lang="en-US" b="0" dirty="0" smtClean="0"/>
              <a:t>is </a:t>
            </a:r>
            <a:r>
              <a:rPr lang="en-US" b="0" dirty="0" smtClean="0"/>
              <a:t>preferred to be solely </a:t>
            </a:r>
            <a:r>
              <a:rPr lang="en-US" b="0" dirty="0" smtClean="0"/>
              <a:t>used for SU-Type </a:t>
            </a:r>
            <a:r>
              <a:rPr lang="en-US" b="0" dirty="0" smtClean="0"/>
              <a:t>feedback over full BW.</a:t>
            </a:r>
            <a:endParaRPr lang="en-US" b="0" dirty="0" smtClean="0"/>
          </a:p>
          <a:p>
            <a:pPr lvl="1"/>
            <a:r>
              <a:rPr lang="en-US" dirty="0" smtClean="0"/>
              <a:t>Matching the 11ac implementation</a:t>
            </a:r>
            <a:r>
              <a:rPr lang="en-US" dirty="0" smtClean="0"/>
              <a:t>.</a:t>
            </a:r>
          </a:p>
          <a:p>
            <a:pPr marL="457200" lvl="1" indent="0">
              <a:buNone/>
            </a:pPr>
            <a:endParaRPr lang="en-US" dirty="0" smtClean="0"/>
          </a:p>
          <a:p>
            <a:r>
              <a:rPr lang="en-US" dirty="0" smtClean="0"/>
              <a:t>Triggered Sounding Sequence is preferred to be used for MU-Type feedback over full BW.</a:t>
            </a:r>
            <a:endParaRPr lang="en-US" dirty="0" smtClean="0"/>
          </a:p>
          <a:p>
            <a:pPr lvl="1"/>
            <a:r>
              <a:rPr lang="en-US" b="0" dirty="0" smtClean="0"/>
              <a:t>Giving </a:t>
            </a:r>
            <a:r>
              <a:rPr lang="en-US" b="0" dirty="0" smtClean="0"/>
              <a:t>more time </a:t>
            </a:r>
            <a:r>
              <a:rPr lang="en-US" b="0" dirty="0" smtClean="0"/>
              <a:t>to </a:t>
            </a:r>
            <a:r>
              <a:rPr lang="en-US" b="0" dirty="0" smtClean="0"/>
              <a:t>prepare the more complicated MU-Type feedback.</a:t>
            </a:r>
          </a:p>
          <a:p>
            <a:pPr lvl="1"/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2860301" y="6477000"/>
            <a:ext cx="1720664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flipH="1">
            <a:off x="5867400" y="6569333"/>
            <a:ext cx="2752661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Hongyuan Zhang, et. al. (Marvell)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</p:spPr>
        <p:txBody>
          <a:bodyPr/>
          <a:lstStyle/>
          <a:p>
            <a:pPr>
              <a:defRPr/>
            </a:pPr>
            <a:fld id="{7F3B8BE0-3407-4E79-9B57-2A1DD8AC6717}" type="datetime1">
              <a:rPr lang="en-US" smtClean="0"/>
              <a:t>9/11/2016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0126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 smtClean="0"/>
              <a:t>Proposed 11ax Sounding Modes and M/O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2590800" y="6488860"/>
            <a:ext cx="1720664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flipH="1">
            <a:off x="5791200" y="6581193"/>
            <a:ext cx="2752661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Hongyuan Zhang, et. al. (Marvell)</a:t>
            </a:r>
            <a:endParaRPr lang="en-US" dirty="0"/>
          </a:p>
        </p:txBody>
      </p:sp>
      <p:sp>
        <p:nvSpPr>
          <p:cNvPr id="6" name="Content Placeholder 1"/>
          <p:cNvSpPr>
            <a:spLocks noGrp="1"/>
          </p:cNvSpPr>
          <p:nvPr>
            <p:ph idx="1"/>
          </p:nvPr>
        </p:nvSpPr>
        <p:spPr>
          <a:xfrm>
            <a:off x="228600" y="1828800"/>
            <a:ext cx="8715375" cy="3429000"/>
          </a:xfrm>
        </p:spPr>
        <p:txBody>
          <a:bodyPr/>
          <a:lstStyle/>
          <a:p>
            <a:r>
              <a:rPr lang="en-US" dirty="0" smtClean="0"/>
              <a:t>Non-Triggered Sequence: </a:t>
            </a:r>
          </a:p>
          <a:p>
            <a:pPr lvl="1"/>
            <a:r>
              <a:rPr lang="en-US" dirty="0"/>
              <a:t>(</a:t>
            </a:r>
            <a:r>
              <a:rPr lang="en-US" dirty="0" smtClean="0">
                <a:solidFill>
                  <a:srgbClr val="C00000"/>
                </a:solidFill>
              </a:rPr>
              <a:t>Mandatory for </a:t>
            </a:r>
            <a:r>
              <a:rPr lang="en-US" dirty="0" err="1" smtClean="0">
                <a:solidFill>
                  <a:srgbClr val="C00000"/>
                </a:solidFill>
              </a:rPr>
              <a:t>beamformee</a:t>
            </a:r>
            <a:r>
              <a:rPr lang="en-US" dirty="0" smtClean="0"/>
              <a:t>) </a:t>
            </a:r>
            <a:r>
              <a:rPr lang="en-US" dirty="0" smtClean="0"/>
              <a:t>SU-type Feedback for the </a:t>
            </a:r>
            <a:r>
              <a:rPr lang="en-US" dirty="0" smtClean="0"/>
              <a:t>Full-BW.</a:t>
            </a:r>
          </a:p>
          <a:p>
            <a:pPr lvl="1"/>
            <a:r>
              <a:rPr lang="en-US" dirty="0"/>
              <a:t>(</a:t>
            </a:r>
            <a:r>
              <a:rPr lang="en-US" dirty="0">
                <a:solidFill>
                  <a:srgbClr val="C00000"/>
                </a:solidFill>
              </a:rPr>
              <a:t>No support for </a:t>
            </a:r>
            <a:r>
              <a:rPr lang="en-US" dirty="0" err="1">
                <a:solidFill>
                  <a:srgbClr val="C00000"/>
                </a:solidFill>
              </a:rPr>
              <a:t>beamformee</a:t>
            </a:r>
            <a:r>
              <a:rPr lang="en-US" dirty="0"/>
              <a:t>) </a:t>
            </a:r>
            <a:r>
              <a:rPr lang="en-US" dirty="0" smtClean="0"/>
              <a:t>MU-type Feedback, CQI</a:t>
            </a:r>
            <a:r>
              <a:rPr lang="en-US" dirty="0" smtClean="0"/>
              <a:t> Feedback, SU-type partial BW Feedback.</a:t>
            </a:r>
          </a:p>
          <a:p>
            <a:pPr marL="457200" lvl="1" indent="0">
              <a:buNone/>
            </a:pPr>
            <a:endParaRPr lang="en-US" dirty="0" smtClean="0"/>
          </a:p>
          <a:p>
            <a:r>
              <a:rPr lang="en-US" dirty="0" smtClean="0"/>
              <a:t>Triggered </a:t>
            </a:r>
            <a:r>
              <a:rPr lang="en-US" dirty="0" smtClean="0"/>
              <a:t>Sequence: </a:t>
            </a:r>
          </a:p>
          <a:p>
            <a:pPr lvl="1"/>
            <a:r>
              <a:rPr lang="en-US" dirty="0"/>
              <a:t>(</a:t>
            </a:r>
            <a:r>
              <a:rPr lang="en-US" dirty="0" smtClean="0">
                <a:solidFill>
                  <a:srgbClr val="C00000"/>
                </a:solidFill>
              </a:rPr>
              <a:t>Mandatory for </a:t>
            </a:r>
            <a:r>
              <a:rPr lang="en-US" dirty="0" err="1" smtClean="0">
                <a:solidFill>
                  <a:srgbClr val="C00000"/>
                </a:solidFill>
              </a:rPr>
              <a:t>beamformee</a:t>
            </a:r>
            <a:r>
              <a:rPr lang="en-US" dirty="0" smtClean="0"/>
              <a:t>) </a:t>
            </a:r>
            <a:r>
              <a:rPr lang="en-US" dirty="0" smtClean="0"/>
              <a:t>MU-type Feedback over the full </a:t>
            </a:r>
            <a:r>
              <a:rPr lang="en-US" dirty="0" smtClean="0"/>
              <a:t>BW</a:t>
            </a:r>
          </a:p>
          <a:p>
            <a:pPr lvl="1"/>
            <a:r>
              <a:rPr lang="en-US" dirty="0" smtClean="0"/>
              <a:t>(</a:t>
            </a:r>
            <a:r>
              <a:rPr lang="en-US" dirty="0" smtClean="0">
                <a:solidFill>
                  <a:srgbClr val="C00000"/>
                </a:solidFill>
              </a:rPr>
              <a:t>No support </a:t>
            </a:r>
            <a:r>
              <a:rPr lang="en-US" dirty="0">
                <a:solidFill>
                  <a:srgbClr val="C00000"/>
                </a:solidFill>
              </a:rPr>
              <a:t>for </a:t>
            </a:r>
            <a:r>
              <a:rPr lang="en-US" dirty="0" err="1">
                <a:solidFill>
                  <a:srgbClr val="C00000"/>
                </a:solidFill>
              </a:rPr>
              <a:t>beamformee</a:t>
            </a:r>
            <a:r>
              <a:rPr lang="en-US" dirty="0"/>
              <a:t>) </a:t>
            </a:r>
            <a:r>
              <a:rPr lang="en-US" dirty="0" smtClean="0"/>
              <a:t>SU-type </a:t>
            </a:r>
            <a:r>
              <a:rPr lang="en-US" dirty="0"/>
              <a:t>Feedback over the full BW</a:t>
            </a:r>
          </a:p>
          <a:p>
            <a:pPr lvl="1"/>
            <a:r>
              <a:rPr lang="en-US" dirty="0" smtClean="0"/>
              <a:t>(Optional for </a:t>
            </a:r>
            <a:r>
              <a:rPr lang="en-US" dirty="0" err="1" smtClean="0"/>
              <a:t>beamformee</a:t>
            </a:r>
            <a:r>
              <a:rPr lang="en-US" dirty="0" smtClean="0"/>
              <a:t>) </a:t>
            </a:r>
            <a:r>
              <a:rPr lang="en-US" dirty="0" smtClean="0"/>
              <a:t>SU-Type Feedback over partial BW (Multiple 26-RUs)</a:t>
            </a:r>
          </a:p>
          <a:p>
            <a:pPr lvl="1"/>
            <a:r>
              <a:rPr lang="en-US" dirty="0" smtClean="0"/>
              <a:t>(</a:t>
            </a:r>
            <a:r>
              <a:rPr lang="en-US" dirty="0" smtClean="0"/>
              <a:t>Optional for </a:t>
            </a:r>
            <a:r>
              <a:rPr lang="en-US" dirty="0" err="1" smtClean="0"/>
              <a:t>beamformee</a:t>
            </a:r>
            <a:r>
              <a:rPr lang="en-US" dirty="0" smtClean="0"/>
              <a:t>) </a:t>
            </a:r>
            <a:r>
              <a:rPr lang="en-US" dirty="0" smtClean="0"/>
              <a:t>MU-Type </a:t>
            </a:r>
            <a:r>
              <a:rPr lang="en-US" dirty="0"/>
              <a:t>Feedback over partial BW (Multiple 26-RUs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(</a:t>
            </a:r>
            <a:r>
              <a:rPr lang="en-US" dirty="0" smtClean="0"/>
              <a:t>Optional for </a:t>
            </a:r>
            <a:r>
              <a:rPr lang="en-US" dirty="0" err="1" smtClean="0"/>
              <a:t>beamformee</a:t>
            </a:r>
            <a:r>
              <a:rPr lang="en-US" dirty="0" smtClean="0"/>
              <a:t>) </a:t>
            </a:r>
            <a:r>
              <a:rPr lang="en-US" dirty="0" smtClean="0"/>
              <a:t>CQI-only </a:t>
            </a:r>
            <a:r>
              <a:rPr lang="en-US" dirty="0" smtClean="0"/>
              <a:t>feedback with </a:t>
            </a:r>
            <a:r>
              <a:rPr lang="en-US" dirty="0"/>
              <a:t>any start &amp; end 26-RUs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</p:spPr>
        <p:txBody>
          <a:bodyPr/>
          <a:lstStyle/>
          <a:p>
            <a:pPr>
              <a:defRPr/>
            </a:pPr>
            <a:fld id="{8E6FB024-03D3-418F-88AD-D3F143EC4536}" type="datetime1">
              <a:rPr lang="en-US" smtClean="0"/>
              <a:t>9/11/2016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4235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/>
              <a:t>Proposed 11ax </a:t>
            </a:r>
            <a:r>
              <a:rPr lang="en-US" dirty="0" smtClean="0"/>
              <a:t>Sounding Feedback Types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/>
          <a:p>
            <a:r>
              <a:rPr lang="en-US" sz="2000" dirty="0" smtClean="0"/>
              <a:t>For </a:t>
            </a:r>
            <a:r>
              <a:rPr lang="en-US" sz="2000" dirty="0" smtClean="0"/>
              <a:t>Triggered </a:t>
            </a:r>
            <a:r>
              <a:rPr lang="en-US" dirty="0" smtClean="0"/>
              <a:t>sounding </a:t>
            </a:r>
            <a:r>
              <a:rPr lang="en-US" sz="2000" dirty="0" smtClean="0"/>
              <a:t>sequence</a:t>
            </a:r>
            <a:r>
              <a:rPr lang="en-US" sz="2000" dirty="0" smtClean="0"/>
              <a:t>: </a:t>
            </a:r>
            <a:endParaRPr lang="en-US" sz="2000" dirty="0" smtClean="0"/>
          </a:p>
          <a:p>
            <a:pPr lvl="1"/>
            <a:r>
              <a:rPr lang="en-US" sz="1800" dirty="0" smtClean="0"/>
              <a:t>AP sets </a:t>
            </a:r>
            <a:r>
              <a:rPr lang="en-US" dirty="0" smtClean="0"/>
              <a:t>the </a:t>
            </a:r>
            <a:r>
              <a:rPr lang="en-US" sz="1800" dirty="0" smtClean="0"/>
              <a:t>feedback type in NDPA, which means that each triggered STA needs to </a:t>
            </a:r>
            <a:r>
              <a:rPr lang="en-US" sz="1800" dirty="0" smtClean="0"/>
              <a:t>implement all </a:t>
            </a:r>
            <a:r>
              <a:rPr lang="en-US" sz="1800" dirty="0" smtClean="0"/>
              <a:t>possible feedback options. This </a:t>
            </a:r>
            <a:r>
              <a:rPr lang="en-US" dirty="0" smtClean="0"/>
              <a:t>makes STA sounding feedback implementation very complicated.</a:t>
            </a:r>
          </a:p>
          <a:p>
            <a:pPr lvl="1"/>
            <a:endParaRPr lang="en-US" sz="1800" dirty="0" smtClean="0"/>
          </a:p>
          <a:p>
            <a:r>
              <a:rPr lang="en-US" dirty="0" smtClean="0"/>
              <a:t>The following capability </a:t>
            </a:r>
            <a:r>
              <a:rPr lang="en-US" dirty="0"/>
              <a:t>bits </a:t>
            </a:r>
            <a:r>
              <a:rPr lang="en-US" dirty="0" smtClean="0"/>
              <a:t>are proposed to reduce STA feedback options for Triggered </a:t>
            </a:r>
            <a:r>
              <a:rPr lang="en-US" dirty="0"/>
              <a:t>Sounding Sequence </a:t>
            </a:r>
            <a:r>
              <a:rPr lang="en-US" dirty="0" smtClean="0"/>
              <a:t>:</a:t>
            </a:r>
          </a:p>
          <a:p>
            <a:pPr lvl="1"/>
            <a:r>
              <a:rPr lang="en-US" dirty="0"/>
              <a:t>1 </a:t>
            </a:r>
            <a:r>
              <a:rPr lang="en-US" dirty="0"/>
              <a:t>bit for </a:t>
            </a:r>
            <a:r>
              <a:rPr lang="en-US" dirty="0"/>
              <a:t>SU-Type Feedback over partial BW </a:t>
            </a:r>
            <a:r>
              <a:rPr lang="en-US" dirty="0" smtClean="0"/>
              <a:t>with </a:t>
            </a:r>
            <a:r>
              <a:rPr lang="en-US" dirty="0"/>
              <a:t>any start &amp; end 26-RUs</a:t>
            </a:r>
          </a:p>
          <a:p>
            <a:pPr lvl="1"/>
            <a:r>
              <a:rPr lang="en-US" dirty="0" smtClean="0"/>
              <a:t>1 </a:t>
            </a:r>
            <a:r>
              <a:rPr lang="en-US" dirty="0"/>
              <a:t>bit for MU-Type feedback </a:t>
            </a:r>
            <a:r>
              <a:rPr lang="en-US" dirty="0"/>
              <a:t>over partial BW </a:t>
            </a:r>
            <a:r>
              <a:rPr lang="en-US" dirty="0" smtClean="0"/>
              <a:t>with </a:t>
            </a:r>
            <a:r>
              <a:rPr lang="en-US" dirty="0"/>
              <a:t>any start &amp; end </a:t>
            </a:r>
            <a:r>
              <a:rPr lang="en-US" dirty="0" smtClean="0"/>
              <a:t>26-Rus</a:t>
            </a:r>
          </a:p>
          <a:p>
            <a:pPr lvl="1"/>
            <a:r>
              <a:rPr lang="en-US" dirty="0" smtClean="0"/>
              <a:t>1 bit for CQI-only feedback with any start &amp; end 26-RUs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3124200" y="6581001"/>
            <a:ext cx="1720664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flipH="1">
            <a:off x="5943600" y="6581001"/>
            <a:ext cx="2752661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Hongyuan Zhang, et. al. (Marvell)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</p:spPr>
        <p:txBody>
          <a:bodyPr/>
          <a:lstStyle/>
          <a:p>
            <a:pPr>
              <a:defRPr/>
            </a:pPr>
            <a:fld id="{C967C9D2-84C5-42E0-8945-D5C66325EA48}" type="datetime1">
              <a:rPr lang="en-US" smtClean="0"/>
              <a:t>9/11/2016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6999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 smtClean="0"/>
              <a:t>Straw Poll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to adopt the spec text changes as shown in doc </a:t>
            </a:r>
            <a:r>
              <a:rPr lang="en-US" dirty="0" smtClean="0"/>
              <a:t>11/16-1134r0?</a:t>
            </a:r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3276600" y="6469344"/>
            <a:ext cx="1720664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flipH="1">
            <a:off x="5867400" y="6561677"/>
            <a:ext cx="2752661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Hongyuan Zhang, et. al. (Marvell)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</p:spPr>
        <p:txBody>
          <a:bodyPr/>
          <a:lstStyle/>
          <a:p>
            <a:pPr>
              <a:defRPr/>
            </a:pPr>
            <a:fld id="{9346090C-832E-4AF6-8E85-775BE3091EE1}" type="datetime1">
              <a:rPr lang="en-US" smtClean="0"/>
              <a:t>9/11/2016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7939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4994355"/>
              </p:ext>
            </p:extLst>
          </p:nvPr>
        </p:nvGraphicFramePr>
        <p:xfrm>
          <a:off x="800100" y="1143000"/>
          <a:ext cx="7239000" cy="203995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Name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Affiliation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Ron Porat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Broadcom</a:t>
                      </a:r>
                      <a:endParaRPr lang="en-US" sz="1200" b="1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  <a:hlinkClick r:id="rId3"/>
                        </a:rPr>
                        <a:t>rporat@broadcom.com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758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Sriram Venkateswaran </a:t>
                      </a: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mfischer@broadcom.com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Matthew Fischer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Zhou</a:t>
                      </a:r>
                      <a:r>
                        <a:rPr lang="en-US" sz="12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Lan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Leo Montreuil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Andrew Blanksby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Vinko Erceg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823261" y="6475413"/>
            <a:ext cx="1720664" cy="184666"/>
          </a:xfrm>
        </p:spPr>
        <p:txBody>
          <a:bodyPr/>
          <a:lstStyle/>
          <a:p>
            <a:pPr>
              <a:defRPr/>
            </a:pPr>
            <a:r>
              <a:rPr lang="da-DK" altLang="ko-KR" smtClean="0"/>
              <a:t>Hongyuan Zhang, et. al. (Marvell)</a:t>
            </a:r>
            <a:endParaRPr lang="en-US" altLang="ko-KR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</p:spPr>
        <p:txBody>
          <a:bodyPr/>
          <a:lstStyle/>
          <a:p>
            <a:pPr>
              <a:defRPr/>
            </a:pPr>
            <a:fld id="{8EFF517C-C16F-45B7-93E9-1A68195F9B9A}" type="datetime1">
              <a:rPr lang="en-US" smtClean="0"/>
              <a:t>9/11/2016</a:t>
            </a:fld>
            <a:endParaRPr lang="en-US" dirty="0"/>
          </a:p>
        </p:txBody>
      </p:sp>
      <p:pic>
        <p:nvPicPr>
          <p:cNvPr id="8" name="table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00100" y="3406767"/>
            <a:ext cx="7239000" cy="28448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4599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685800" y="1066800"/>
          <a:ext cx="7772400" cy="474469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54480"/>
                <a:gridCol w="1227221"/>
                <a:gridCol w="1718110"/>
                <a:gridCol w="1390850"/>
                <a:gridCol w="1881739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Alice Chen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Qualcomm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alicel@qti.qualcomm.com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Albert Van Zelst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Netherlands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allert@qti.qualcomm.com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Alfred Asterjadhi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aasterja@qti.qualcomm.com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Arjun Bharadwaj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arjunb@qti.qualcomm.com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Bin Tian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btian@qti.qualcomm.com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Carlos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Aldana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caldana@qca.qualcomm.com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George Cherian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gcherian@qti.qualcomm.com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Gwendolyn Barriac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gbarriac@qti.qualcomm.com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Hemanth Sampath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hsampath@qti.qualcomm.com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Lin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0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linyang@qti.qualcomm.com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Menzo Wentink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</a:t>
                      </a:r>
                      <a:r>
                        <a:rPr lang="en-US" sz="10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Netherlands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mwentink@qti.qualcomm.com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Naveen Kakani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2100 </a:t>
                      </a:r>
                      <a:r>
                        <a:rPr lang="fr-FR" sz="10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Lakeside</a:t>
                      </a: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Boulevard</a:t>
                      </a:r>
                      <a:b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Suite 475, Richardson</a:t>
                      </a:r>
                      <a:b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TX 75082, USA</a:t>
                      </a:r>
                      <a:endParaRPr lang="en-US" sz="1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nkakani@qti.qualcomm.com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Raja Banerjea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1060 Rincon Circle San Jose</a:t>
                      </a:r>
                      <a:br>
                        <a:rPr lang="it-IT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it-IT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 95131, USA</a:t>
                      </a:r>
                      <a:endParaRPr lang="en-US" sz="1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rajab@qit.qualcomm.com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 Van Nee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Netherlands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rvannee@qti.qualcomm.com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6823261" y="6475413"/>
            <a:ext cx="1720664" cy="184666"/>
          </a:xfrm>
        </p:spPr>
        <p:txBody>
          <a:bodyPr/>
          <a:lstStyle/>
          <a:p>
            <a:pPr>
              <a:defRPr/>
            </a:pPr>
            <a:r>
              <a:rPr lang="da-DK" altLang="ko-KR" smtClean="0"/>
              <a:t>Hongyuan Zhang, et. al. (Marvell)</a:t>
            </a:r>
            <a:endParaRPr lang="en-US" altLang="ko-KR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</p:spPr>
        <p:txBody>
          <a:bodyPr/>
          <a:lstStyle/>
          <a:p>
            <a:pPr>
              <a:defRPr/>
            </a:pPr>
            <a:fld id="{357533E6-1C0A-4958-851B-839B63BC544B}" type="datetime1">
              <a:rPr lang="en-US" smtClean="0"/>
              <a:t>9/11/2016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5521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/>
          </p:nvPr>
        </p:nvGraphicFramePr>
        <p:xfrm>
          <a:off x="731687" y="1252407"/>
          <a:ext cx="7772400" cy="242821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54480"/>
                <a:gridCol w="1227221"/>
                <a:gridCol w="1718110"/>
                <a:gridCol w="1390850"/>
                <a:gridCol w="1881739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Rolf De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Vegt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Qualcomm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rolfv@qca.qualcomm.com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Sameer Vermani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svverman@qti.qualcomm.com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Simone Merlin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smerlin@qti.qualcomm.com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Tao Tian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ttian@qti.qualcomm.com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Tevfik Yucek 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tyucek@qca.qualcomm.com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VK Jones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vkjones@qca.qualcomm.com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Youhan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youhank@qca.qualcomm.com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6823261" y="6475413"/>
            <a:ext cx="1720664" cy="184666"/>
          </a:xfrm>
        </p:spPr>
        <p:txBody>
          <a:bodyPr/>
          <a:lstStyle/>
          <a:p>
            <a:pPr>
              <a:defRPr/>
            </a:pPr>
            <a:r>
              <a:rPr lang="da-DK" altLang="ko-KR" smtClean="0"/>
              <a:t>Hongyuan Zhang, et. al. (Marvell)</a:t>
            </a:r>
            <a:endParaRPr lang="en-US" altLang="ko-KR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</p:spPr>
        <p:txBody>
          <a:bodyPr/>
          <a:lstStyle/>
          <a:p>
            <a:pPr>
              <a:defRPr/>
            </a:pPr>
            <a:fld id="{3F901C0D-7B71-4C82-B3F0-112F1B4817E4}" type="datetime1">
              <a:rPr lang="en-US" smtClean="0"/>
              <a:t>9/11/2016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6927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6823261" y="6475413"/>
            <a:ext cx="1720664" cy="184666"/>
          </a:xfrm>
        </p:spPr>
        <p:txBody>
          <a:bodyPr/>
          <a:lstStyle/>
          <a:p>
            <a:pPr>
              <a:defRPr/>
            </a:pPr>
            <a:r>
              <a:rPr lang="da-DK" altLang="ko-KR" smtClean="0"/>
              <a:t>Hongyuan Zhang, et. al. (Marvell)</a:t>
            </a:r>
            <a:endParaRPr lang="en-US" altLang="ko-KR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</p:spPr>
        <p:txBody>
          <a:bodyPr/>
          <a:lstStyle/>
          <a:p>
            <a:pPr>
              <a:defRPr/>
            </a:pPr>
            <a:fld id="{F278440C-A704-4D54-8E12-3CEBE342826C}" type="datetime1">
              <a:rPr lang="en-US" smtClean="0"/>
              <a:t>9/11/2016</a:t>
            </a:fld>
            <a:endParaRPr lang="en-US" dirty="0"/>
          </a:p>
        </p:txBody>
      </p:sp>
      <p:pic>
        <p:nvPicPr>
          <p:cNvPr id="10" name="tabl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000" y="4143338"/>
            <a:ext cx="7239000" cy="1652712"/>
          </a:xfrm>
          <a:prstGeom prst="rect">
            <a:avLst/>
          </a:prstGeom>
        </p:spPr>
      </p:pic>
      <p:pic>
        <p:nvPicPr>
          <p:cNvPr id="11" name="table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2000" y="1106759"/>
            <a:ext cx="7239000" cy="2768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1907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6823261" y="6475413"/>
            <a:ext cx="1720664" cy="184666"/>
          </a:xfrm>
        </p:spPr>
        <p:txBody>
          <a:bodyPr/>
          <a:lstStyle/>
          <a:p>
            <a:pPr>
              <a:defRPr/>
            </a:pPr>
            <a:r>
              <a:rPr lang="da-DK" altLang="ko-KR" smtClean="0"/>
              <a:t>Hongyuan Zhang, et. al. (Marvell)</a:t>
            </a:r>
            <a:endParaRPr lang="en-US" altLang="ko-KR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</p:spPr>
        <p:txBody>
          <a:bodyPr/>
          <a:lstStyle/>
          <a:p>
            <a:pPr>
              <a:defRPr/>
            </a:pPr>
            <a:fld id="{24DAD4A5-5B98-461D-AF00-EC7AD09FB3D3}" type="datetime1">
              <a:rPr lang="en-US" smtClean="0"/>
              <a:t>9/11/2016</a:t>
            </a:fld>
            <a:endParaRPr lang="en-US" dirty="0"/>
          </a:p>
        </p:txBody>
      </p:sp>
      <p:pic>
        <p:nvPicPr>
          <p:cNvPr id="7" name="table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906629"/>
            <a:ext cx="7467600" cy="55687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9762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762000" y="4387663"/>
          <a:ext cx="7620000" cy="1479737"/>
        </p:xfrm>
        <a:graphic>
          <a:graphicData uri="http://schemas.openxmlformats.org/drawingml/2006/table">
            <a:tbl>
              <a:tblPr/>
              <a:tblGrid>
                <a:gridCol w="1523999"/>
                <a:gridCol w="1219200"/>
                <a:gridCol w="1676400"/>
                <a:gridCol w="1371600"/>
                <a:gridCol w="1828801"/>
              </a:tblGrid>
              <a:tr h="34147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Bo Sun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ZTE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#9 Wuxingduan, Xifeng</a:t>
                      </a:r>
                      <a:b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</a:b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Rd., Xi'an, China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3"/>
                        </a:rPr>
                        <a:t>sun.bo1@zte.com.cn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Kaiying Lv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4"/>
                        </a:rPr>
                        <a:t>lv.kaiying@zte.com.cn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Yonggang Fang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5"/>
                        </a:rPr>
                        <a:t>yfang@ztetx.com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Ke Yao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6"/>
                        </a:rPr>
                        <a:t>yao.ke5@zte.com.cn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Weimin Xing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7"/>
                        </a:rPr>
                        <a:t>xing.weimin@zte.com.cn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Brian Hart 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Cisco Systems 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170 W Tasman Dr, San Jose, CA 95134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8"/>
                        </a:rPr>
                        <a:t>brianh@cisco.com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Pooya Monajemi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  <a:hlinkClick r:id="rId9"/>
                        </a:rPr>
                        <a:t>pmonajem@cisco.com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6823261" y="6475413"/>
            <a:ext cx="1720664" cy="184666"/>
          </a:xfrm>
        </p:spPr>
        <p:txBody>
          <a:bodyPr/>
          <a:lstStyle/>
          <a:p>
            <a:pPr>
              <a:defRPr/>
            </a:pPr>
            <a:r>
              <a:rPr lang="da-DK" altLang="ko-KR" smtClean="0"/>
              <a:t>Hongyuan Zhang, et. al. (Marvell)</a:t>
            </a:r>
            <a:endParaRPr lang="en-US" altLang="ko-KR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</p:spPr>
        <p:txBody>
          <a:bodyPr/>
          <a:lstStyle/>
          <a:p>
            <a:pPr>
              <a:defRPr/>
            </a:pPr>
            <a:fld id="{432B7761-8FF0-4D4E-8B9D-8B5A39BD345F}" type="datetime1">
              <a:rPr lang="en-US" smtClean="0"/>
              <a:t>9/11/2016</a:t>
            </a:fld>
            <a:endParaRPr lang="en-US" dirty="0"/>
          </a:p>
        </p:txBody>
      </p:sp>
      <p:pic>
        <p:nvPicPr>
          <p:cNvPr id="8" name="table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62000" y="1103605"/>
            <a:ext cx="7620000" cy="30186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661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/>
          </p:nvPr>
        </p:nvGraphicFramePr>
        <p:xfrm>
          <a:off x="381000" y="1193248"/>
          <a:ext cx="8153400" cy="405044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0680"/>
                <a:gridCol w="1287379"/>
                <a:gridCol w="1802331"/>
                <a:gridCol w="1459029"/>
                <a:gridCol w="1973981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Fei Tong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Samsung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Innovation Park,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Cambridge CB4 0DS   (U.K.)   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+44 1223 434633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f.tong@samsung.com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Hyunjeong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Maetan 3-dong; Yongtong-Gu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Suwon; South Korea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+82-31-279-9028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hyunjeong.kang@samsung.com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Kaushik Josiam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1301, E. Lookout Dr,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Richardson TX 75070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(972) 761 7437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k.josiam@samsung.com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Mark Rison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Innovation Park,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Cambridge CB4 0DS   (U.K.)   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+44 1223  434600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m.rison@samsung.com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Rakesh Taori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1301, E. Lookout Dr,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Richardson TX 75070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(972) 761 7470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rakesh.taori@samsung.com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Sanghyun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Chang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Maetan 3-dong; Yongtong-Gu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Suwon; South Korea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+82-10-8864-1751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s29.chang@samsung.com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Yasushi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Takatori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NTT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1-1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Hikari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-no-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oka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Yokosuka, Kanagawa 239-0847 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Japan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+81 46 859 3135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takatori.yasushi@lab.ntt.co.jp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Yasuhiko Inoue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+81 46 859 5097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inoue.yasuhiko@lab.ntt.co.jp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Shoko Shinohara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latin typeface="Times New Roman"/>
                          <a:ea typeface="Times New Roman"/>
                          <a:cs typeface="Arial"/>
                        </a:rPr>
                        <a:t>+81 46 859 5107</a:t>
                      </a:r>
                      <a:endParaRPr lang="en-US" sz="1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Shinohara.shoko@lab.ntt.co.jp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Yusuke </a:t>
                      </a:r>
                      <a:r>
                        <a:rPr lang="en-US" altLang="ja-JP" sz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Asai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</a:t>
                      </a:r>
                      <a:r>
                        <a:rPr lang="en-US" sz="1000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46 859 3494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asai.yusuke@lab.ntt.co.jp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Koichi Ishihara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+81 46 859 4233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ishihara.koichi@lab.ntt.co.jp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200" dirty="0" smtClean="0">
                          <a:latin typeface="Times New Roman"/>
                          <a:ea typeface="Times New Roman"/>
                          <a:cs typeface="Arial"/>
                        </a:rPr>
                        <a:t>Junichi Iwatani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+81 46 859 4222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Iwatani.junichi@lab.ntt.co.jp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Akira Yamada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NTT DOCOMO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3-6, Hikarinooka, Yokosuka-shi, Kanagawa, 239-8536, Japan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+81 46 840 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3759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yamadaakira@nttdocomo.com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6823261" y="6475413"/>
            <a:ext cx="1720664" cy="184666"/>
          </a:xfrm>
        </p:spPr>
        <p:txBody>
          <a:bodyPr/>
          <a:lstStyle/>
          <a:p>
            <a:pPr>
              <a:defRPr/>
            </a:pPr>
            <a:r>
              <a:rPr lang="da-DK" altLang="ko-KR" smtClean="0"/>
              <a:t>Hongyuan Zhang, et. al. (Marvell)</a:t>
            </a:r>
            <a:endParaRPr lang="en-US" altLang="ko-KR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</p:spPr>
        <p:txBody>
          <a:bodyPr/>
          <a:lstStyle/>
          <a:p>
            <a:pPr>
              <a:defRPr/>
            </a:pPr>
            <a:fld id="{C959C17B-64CC-4E0D-A06E-7B3C4865EB41}" type="datetime1">
              <a:rPr lang="en-US" smtClean="0"/>
              <a:t>9/11/2016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8922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/>
          </p:nvPr>
        </p:nvGraphicFramePr>
        <p:xfrm>
          <a:off x="381000" y="1193248"/>
          <a:ext cx="8153400" cy="164139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0680"/>
                <a:gridCol w="1287379"/>
                <a:gridCol w="1802331"/>
                <a:gridCol w="1375610"/>
                <a:gridCol w="20574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Masahito</a:t>
                      </a:r>
                      <a:r>
                        <a:rPr lang="en-US" sz="1100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Mori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Sony Corp.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Masahito.Mori@jp.sony.com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Yusuke</a:t>
                      </a:r>
                      <a:r>
                        <a:rPr lang="en-US" sz="1100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Tanaka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YusukeC.Tanaka@jp.sony.com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Yuichi Morioka</a:t>
                      </a:r>
                      <a:endParaRPr lang="en-US" sz="11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Yuichi.Morioka@jp.sony.com</a:t>
                      </a:r>
                      <a:endParaRPr lang="en-US" altLang="ja-JP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latin typeface="+mn-lt"/>
                        </a:rPr>
                        <a:t>Kazuyuki Sakoda</a:t>
                      </a:r>
                      <a:endParaRPr lang="en-US" sz="1100" dirty="0">
                        <a:latin typeface="+mn-lt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Kazuyuki.Sakoda@am.sony.com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William</a:t>
                      </a:r>
                      <a:r>
                        <a:rPr lang="en-US" sz="1100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Carney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William.Carney@am.sony.com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381000" y="2834640"/>
          <a:ext cx="8153400" cy="55090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0680"/>
                <a:gridCol w="1287379"/>
                <a:gridCol w="1802331"/>
                <a:gridCol w="1375610"/>
                <a:gridCol w="2057400"/>
              </a:tblGrid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1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Sigurd Schelstraete</a:t>
                      </a:r>
                      <a:endParaRPr lang="en-US" sz="11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Quantenna</a:t>
                      </a:r>
                      <a:endParaRPr lang="en-US" sz="1100" b="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</a:rPr>
                        <a:t>Sigurd@quantenna.com</a:t>
                      </a:r>
                      <a:endParaRPr lang="en-US" sz="11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Huizhao Wang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hwang@quantenna.com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/>
          </p:nvPr>
        </p:nvGraphicFramePr>
        <p:xfrm>
          <a:off x="381000" y="3521717"/>
          <a:ext cx="8153400" cy="17125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0680"/>
                <a:gridCol w="1287379"/>
                <a:gridCol w="1802331"/>
                <a:gridCol w="1375610"/>
                <a:gridCol w="2057400"/>
              </a:tblGrid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Minho Cheong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Newracom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9008 Research Dr.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Irvine, CA 92618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</a:rPr>
                        <a:t>minho.cheong@newracom.com</a:t>
                      </a:r>
                      <a:endParaRPr lang="en-US" sz="1100" b="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latin typeface="Times New Roman"/>
                          <a:ea typeface="Times New Roman"/>
                          <a:cs typeface="Arial"/>
                        </a:rPr>
                        <a:t>Reza </a:t>
                      </a:r>
                      <a:r>
                        <a:rPr lang="en-US" sz="1200" b="0" dirty="0" err="1" smtClean="0">
                          <a:latin typeface="Times New Roman"/>
                          <a:ea typeface="Times New Roman"/>
                          <a:cs typeface="Arial"/>
                        </a:rPr>
                        <a:t>Hedayat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reza.hedayat@newracom.com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latin typeface="Times New Roman"/>
                          <a:ea typeface="Times New Roman"/>
                          <a:cs typeface="Arial"/>
                        </a:rPr>
                        <a:t>Young</a:t>
                      </a:r>
                      <a:r>
                        <a:rPr lang="en-US" sz="1200" b="0" baseline="0" dirty="0" smtClean="0"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200" b="0" dirty="0" err="1" smtClean="0">
                          <a:latin typeface="Times New Roman"/>
                          <a:ea typeface="Times New Roman"/>
                          <a:cs typeface="Arial"/>
                        </a:rPr>
                        <a:t>Hoon</a:t>
                      </a:r>
                      <a:r>
                        <a:rPr lang="en-US" sz="1200" b="0" baseline="0" dirty="0" smtClean="0">
                          <a:latin typeface="Times New Roman"/>
                          <a:ea typeface="Times New Roman"/>
                          <a:cs typeface="Arial"/>
                        </a:rPr>
                        <a:t> Kwon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100" b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</a:rPr>
                        <a:t>younghoon.kwon@newracom.com</a:t>
                      </a:r>
                      <a:endParaRPr lang="en-US" altLang="ja-JP" sz="11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Yongho Seok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</a:rPr>
                        <a:t>yongho.seok@newracom.com</a:t>
                      </a:r>
                      <a:endParaRPr lang="en-US" sz="110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Daewon Lee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</a:rPr>
                        <a:t>daewon.lee@newracom.com</a:t>
                      </a:r>
                      <a:endParaRPr lang="en-US" sz="110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Yujin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Noh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</a:rPr>
                        <a:t>yujin.noh@newracom.com</a:t>
                      </a:r>
                      <a:endParaRPr lang="en-US" sz="110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</p:spPr>
        <p:txBody>
          <a:bodyPr/>
          <a:lstStyle/>
          <a:p>
            <a:pPr>
              <a:defRPr/>
            </a:pPr>
            <a:fld id="{3A96E49B-814A-4C42-AED7-DA2E4702DBA2}" type="datetime1">
              <a:rPr lang="en-US" smtClean="0"/>
              <a:t>9/11/2016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823261" y="6475413"/>
            <a:ext cx="1720664" cy="184666"/>
          </a:xfrm>
        </p:spPr>
        <p:txBody>
          <a:bodyPr/>
          <a:lstStyle/>
          <a:p>
            <a:pPr>
              <a:defRPr/>
            </a:pPr>
            <a:r>
              <a:rPr lang="da-DK" altLang="ko-KR" smtClean="0"/>
              <a:t>Hongyuan Zhang, et. al. (Marvell)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707117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2" id="{2D838490-D421-4467-905A-18EC0F94B8C6}" vid="{E81BE64F-0FF8-4FF3-8BA8-C7890B6A4862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11-1x-xxxx-00-00xx-IEEE Template</Template>
  <TotalTime>21933</TotalTime>
  <Words>1265</Words>
  <Application>Microsoft Office PowerPoint</Application>
  <PresentationFormat>On-screen Show (4:3)</PresentationFormat>
  <Paragraphs>402</Paragraphs>
  <Slides>15</Slides>
  <Notes>6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2" baseType="lpstr">
      <vt:lpstr>Arial</vt:lpstr>
      <vt:lpstr>Calibri</vt:lpstr>
      <vt:lpstr>Calibri Light</vt:lpstr>
      <vt:lpstr>Times New Roman</vt:lpstr>
      <vt:lpstr>802-11-Submission</vt:lpstr>
      <vt:lpstr>Custom Design</vt:lpstr>
      <vt:lpstr>Document</vt:lpstr>
      <vt:lpstr>11ax Sounding Mode Reductions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PowerPoint Presentation</vt:lpstr>
      <vt:lpstr>I. Sounding Modes</vt:lpstr>
      <vt:lpstr>Discussions</vt:lpstr>
      <vt:lpstr>Proposed 11ax Sounding Modes and M/O</vt:lpstr>
      <vt:lpstr>Proposed 11ax Sounding Feedback Types</vt:lpstr>
      <vt:lpstr>Straw Poll 1</vt:lpstr>
    </vt:vector>
  </TitlesOfParts>
  <Company>Marvell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Continuous Puncturing for HESIGB Encoding</dc:title>
  <dc:creator>Yakun Sun</dc:creator>
  <cp:lastModifiedBy>Yan(MSI) Zhang</cp:lastModifiedBy>
  <cp:revision>222</cp:revision>
  <cp:lastPrinted>1998-02-10T13:28:06Z</cp:lastPrinted>
  <dcterms:created xsi:type="dcterms:W3CDTF">2016-01-16T21:38:35Z</dcterms:created>
  <dcterms:modified xsi:type="dcterms:W3CDTF">2016-09-12T08:33:36Z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