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5" r:id="rId3"/>
    <p:sldId id="279" r:id="rId4"/>
    <p:sldId id="289" r:id="rId5"/>
    <p:sldId id="290" r:id="rId6"/>
    <p:sldId id="291" r:id="rId7"/>
    <p:sldId id="292" r:id="rId8"/>
    <p:sldId id="286" r:id="rId9"/>
    <p:sldId id="263" r:id="rId10"/>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62" userDrawn="1">
          <p15:clr>
            <a:srgbClr val="A4A3A4"/>
          </p15:clr>
        </p15:guide>
        <p15:guide id="2" pos="209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56" autoAdjust="0"/>
    <p:restoredTop sz="94660"/>
  </p:normalViewPr>
  <p:slideViewPr>
    <p:cSldViewPr>
      <p:cViewPr>
        <p:scale>
          <a:sx n="80" d="100"/>
          <a:sy n="80" d="100"/>
        </p:scale>
        <p:origin x="-2604" y="-8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996" y="-456"/>
      </p:cViewPr>
      <p:guideLst>
        <p:guide orient="horz" pos="3062"/>
        <p:guide pos="20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501297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269952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6133C-14A3-42C3-A83E-9FAF4C33DE00}" type="slidenum">
              <a:rPr lang="en-US" smtClean="0"/>
              <a:t>5</a:t>
            </a:fld>
            <a:endParaRPr lang="en-US"/>
          </a:p>
        </p:txBody>
      </p:sp>
    </p:spTree>
    <p:extLst>
      <p:ext uri="{BB962C8B-B14F-4D97-AF65-F5344CB8AC3E}">
        <p14:creationId xmlns:p14="http://schemas.microsoft.com/office/powerpoint/2010/main" val="346150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6133C-14A3-42C3-A83E-9FAF4C33DE00}" type="slidenum">
              <a:rPr lang="en-US" smtClean="0"/>
              <a:t>6</a:t>
            </a:fld>
            <a:endParaRPr lang="en-US"/>
          </a:p>
        </p:txBody>
      </p:sp>
    </p:spTree>
    <p:extLst>
      <p:ext uri="{BB962C8B-B14F-4D97-AF65-F5344CB8AC3E}">
        <p14:creationId xmlns:p14="http://schemas.microsoft.com/office/powerpoint/2010/main" val="346150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p:txBody>
          <a:bodyPr/>
          <a:lstStyle/>
          <a:p>
            <a:pPr>
              <a:defRPr/>
            </a:pPr>
            <a:r>
              <a:rPr lang="en-US" altLang="zh-CN" smtClean="0"/>
              <a:t>doc.: IEEE 802.11-yy/xxxxr0</a:t>
            </a:r>
          </a:p>
        </p:txBody>
      </p:sp>
      <p:sp>
        <p:nvSpPr>
          <p:cNvPr id="46083" name="Rectangle 3"/>
          <p:cNvSpPr>
            <a:spLocks noGrp="1" noChangeArrowheads="1"/>
          </p:cNvSpPr>
          <p:nvPr>
            <p:ph type="dt" sz="quarter" idx="1"/>
          </p:nvPr>
        </p:nvSpPr>
        <p:spPr/>
        <p:txBody>
          <a:bodyPr/>
          <a:lstStyle/>
          <a:p>
            <a:pPr>
              <a:defRPr/>
            </a:pPr>
            <a:r>
              <a:rPr lang="en-US" altLang="zh-CN" smtClean="0"/>
              <a:t>Month Year</a:t>
            </a:r>
          </a:p>
        </p:txBody>
      </p:sp>
      <p:sp>
        <p:nvSpPr>
          <p:cNvPr id="46084" name="Rectangle 6"/>
          <p:cNvSpPr>
            <a:spLocks noGrp="1" noChangeArrowheads="1"/>
          </p:cNvSpPr>
          <p:nvPr>
            <p:ph type="ftr" sz="quarter" idx="4"/>
          </p:nvPr>
        </p:nvSpPr>
        <p:spPr/>
        <p:txBody>
          <a:bodyPr/>
          <a:lstStyle/>
          <a:p>
            <a:pPr lvl="4">
              <a:defRPr/>
            </a:pPr>
            <a:r>
              <a:rPr lang="en-US" altLang="zh-CN" smtClean="0"/>
              <a:t>John Doe, Some Company</a:t>
            </a:r>
          </a:p>
        </p:txBody>
      </p:sp>
      <p:sp>
        <p:nvSpPr>
          <p:cNvPr id="46085" name="Rectangle 7"/>
          <p:cNvSpPr>
            <a:spLocks noGrp="1" noChangeArrowheads="1"/>
          </p:cNvSpPr>
          <p:nvPr>
            <p:ph type="sldNum" sz="quarter" idx="5"/>
          </p:nvPr>
        </p:nvSpPr>
        <p:spPr/>
        <p:txBody>
          <a:bodyPr/>
          <a:lstStyle/>
          <a:p>
            <a:pPr>
              <a:defRPr/>
            </a:pPr>
            <a:r>
              <a:rPr lang="en-US" altLang="zh-CN" smtClean="0"/>
              <a:t>Page </a:t>
            </a:r>
            <a:fld id="{FCC03901-0007-43C2-A264-F96FAA371745}" type="slidenum">
              <a:rPr lang="en-US" altLang="zh-CN" smtClean="0"/>
              <a:pPr>
                <a:defRPr/>
              </a:pPr>
              <a:t>8</a:t>
            </a:fld>
            <a:endParaRPr lang="en-US" altLang="zh-CN" smtClean="0"/>
          </a:p>
        </p:txBody>
      </p:sp>
      <p:sp>
        <p:nvSpPr>
          <p:cNvPr id="114694" name="Rectangle 2"/>
          <p:cNvSpPr>
            <a:spLocks noGrp="1" noRot="1" noChangeAspect="1" noChangeArrowheads="1" noTextEdit="1"/>
          </p:cNvSpPr>
          <p:nvPr>
            <p:ph type="sldImg"/>
          </p:nvPr>
        </p:nvSpPr>
        <p:spPr>
          <a:xfrm>
            <a:off x="901700" y="741363"/>
            <a:ext cx="4933950" cy="3700462"/>
          </a:xfrm>
          <a:ln/>
        </p:spPr>
      </p:sp>
      <p:sp>
        <p:nvSpPr>
          <p:cNvPr id="114695" name="Rectangle 3"/>
          <p:cNvSpPr>
            <a:spLocks noGrp="1" noChangeArrowheads="1"/>
          </p:cNvSpPr>
          <p:nvPr>
            <p:ph type="body" idx="1"/>
          </p:nvPr>
        </p:nvSpPr>
        <p:spPr bwMode="auto">
          <a:xfrm>
            <a:off x="673885" y="4686754"/>
            <a:ext cx="5387994" cy="443865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909638" y="746125"/>
            <a:ext cx="4916487" cy="3687763"/>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Huang, Panasonic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2016</a:t>
            </a:r>
            <a:endParaRPr lang="en-GB"/>
          </a:p>
        </p:txBody>
      </p:sp>
      <p:sp>
        <p:nvSpPr>
          <p:cNvPr id="6" name="Footer Placeholder 5"/>
          <p:cNvSpPr>
            <a:spLocks noGrp="1"/>
          </p:cNvSpPr>
          <p:nvPr>
            <p:ph type="ftr" idx="11"/>
          </p:nvPr>
        </p:nvSpPr>
        <p:spPr/>
        <p:txBody>
          <a:bodyPr/>
          <a:lstStyle>
            <a:lvl1pPr>
              <a:defRPr/>
            </a:lvl1pPr>
          </a:lstStyle>
          <a:p>
            <a:r>
              <a:rPr lang="en-GB" smtClean="0"/>
              <a:t>Lei Huang, Panasonic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Huang, Panasonic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2016</a:t>
            </a:r>
            <a:endParaRPr lang="en-GB"/>
          </a:p>
        </p:txBody>
      </p:sp>
      <p:sp>
        <p:nvSpPr>
          <p:cNvPr id="4" name="Footer Placeholder 3"/>
          <p:cNvSpPr>
            <a:spLocks noGrp="1"/>
          </p:cNvSpPr>
          <p:nvPr>
            <p:ph type="ftr" idx="11"/>
          </p:nvPr>
        </p:nvSpPr>
        <p:spPr/>
        <p:txBody>
          <a:bodyPr/>
          <a:lstStyle>
            <a:lvl1pPr>
              <a:defRPr/>
            </a:lvl1pPr>
          </a:lstStyle>
          <a:p>
            <a:r>
              <a:rPr lang="en-GB" smtClean="0"/>
              <a:t>Lei Huang, Panasonic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2016</a:t>
            </a:r>
            <a:endParaRPr lang="en-GB"/>
          </a:p>
        </p:txBody>
      </p:sp>
      <p:sp>
        <p:nvSpPr>
          <p:cNvPr id="3" name="Footer Placeholder 2"/>
          <p:cNvSpPr>
            <a:spLocks noGrp="1"/>
          </p:cNvSpPr>
          <p:nvPr>
            <p:ph type="ftr" idx="11"/>
          </p:nvPr>
        </p:nvSpPr>
        <p:spPr/>
        <p:txBody>
          <a:bodyPr/>
          <a:lstStyle>
            <a:lvl1pPr>
              <a:defRPr/>
            </a:lvl1pPr>
          </a:lstStyle>
          <a:p>
            <a:r>
              <a:rPr lang="en-GB" smtClean="0"/>
              <a:t>Lei Huang, Panasonic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Huang, Panasonic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802.11-16/1132r0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Lei Huang, Panasonic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t>An Update on </a:t>
            </a:r>
            <a:r>
              <a:rPr lang="en-US" sz="3600" dirty="0" smtClean="0"/>
              <a:t>Spatial </a:t>
            </a:r>
            <a:r>
              <a:rPr lang="en-US" sz="3600" dirty="0"/>
              <a:t>Sharing Enhancement for </a:t>
            </a:r>
            <a:r>
              <a:rPr lang="en-US" sz="3600" dirty="0" smtClean="0"/>
              <a:t>MIMO </a:t>
            </a:r>
            <a:r>
              <a:rPr lang="en-US" sz="3600" dirty="0"/>
              <a:t>Operation</a:t>
            </a:r>
            <a:endParaRPr lang="en-GB" sz="3600" dirty="0"/>
          </a:p>
        </p:txBody>
      </p:sp>
      <p:sp>
        <p:nvSpPr>
          <p:cNvPr id="3074" name="Rectangle 2"/>
          <p:cNvSpPr>
            <a:spLocks noGrp="1" noChangeArrowheads="1"/>
          </p:cNvSpPr>
          <p:nvPr>
            <p:ph type="body" idx="1"/>
          </p:nvPr>
        </p:nvSpPr>
        <p:spPr>
          <a:xfrm>
            <a:off x="685800" y="203676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2016-09-12 </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849600"/>
              </p:ext>
            </p:extLst>
          </p:nvPr>
        </p:nvGraphicFramePr>
        <p:xfrm>
          <a:off x="542925" y="3027363"/>
          <a:ext cx="7988300" cy="2459037"/>
        </p:xfrm>
        <a:graphic>
          <a:graphicData uri="http://schemas.openxmlformats.org/presentationml/2006/ole">
            <mc:AlternateContent xmlns:mc="http://schemas.openxmlformats.org/markup-compatibility/2006">
              <mc:Choice xmlns:v="urn:schemas-microsoft-com:vml" Requires="v">
                <p:oleObj spid="_x0000_s3417" name="Document" r:id="rId4" imgW="8267080" imgH="2541699" progId="Word.Document.8">
                  <p:embed/>
                </p:oleObj>
              </mc:Choice>
              <mc:Fallback>
                <p:oleObj name="Document" r:id="rId4" imgW="8267080" imgH="2541699" progId="Word.Document.8">
                  <p:embed/>
                  <p:pic>
                    <p:nvPicPr>
                      <p:cNvPr id="0" name="Picture 3"/>
                      <p:cNvPicPr>
                        <a:picLocks noChangeAspect="1" noChangeArrowheads="1"/>
                      </p:cNvPicPr>
                      <p:nvPr/>
                    </p:nvPicPr>
                    <p:blipFill>
                      <a:blip r:embed="rId5"/>
                      <a:srcRect/>
                      <a:stretch>
                        <a:fillRect/>
                      </a:stretch>
                    </p:blipFill>
                    <p:spPr bwMode="auto">
                      <a:xfrm>
                        <a:off x="542925" y="3027363"/>
                        <a:ext cx="7988300" cy="24590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526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609600"/>
          </a:xfrm>
        </p:spPr>
        <p:txBody>
          <a:bodyPr>
            <a:noAutofit/>
          </a:bodyPr>
          <a:lstStyle/>
          <a:p>
            <a:r>
              <a:rPr lang="en-US" sz="3600" b="1" dirty="0" smtClean="0"/>
              <a:t>Background</a:t>
            </a:r>
            <a:endParaRPr lang="en-US" sz="3600" b="1" dirty="0"/>
          </a:p>
        </p:txBody>
      </p:sp>
      <p:sp>
        <p:nvSpPr>
          <p:cNvPr id="9" name="Content Placeholder 2"/>
          <p:cNvSpPr>
            <a:spLocks noGrp="1"/>
          </p:cNvSpPr>
          <p:nvPr>
            <p:ph idx="1"/>
          </p:nvPr>
        </p:nvSpPr>
        <p:spPr>
          <a:xfrm>
            <a:off x="457200" y="1447800"/>
            <a:ext cx="8153400" cy="3886200"/>
          </a:xfrm>
        </p:spPr>
        <p:txBody>
          <a:bodyPr vert="horz" lIns="91440" tIns="45720" rIns="91440" bIns="45720" rtlCol="0">
            <a:noAutofit/>
          </a:bodyPr>
          <a:lstStyle/>
          <a:p>
            <a:pPr>
              <a:buFont typeface="Wingdings" panose="05000000000000000000" pitchFamily="2" charset="2"/>
              <a:buChar char="q"/>
            </a:pPr>
            <a:r>
              <a:rPr lang="en-US" b="0" kern="100" dirty="0" smtClean="0"/>
              <a:t>It has been agreed in 11ay SFD [1] that</a:t>
            </a:r>
          </a:p>
          <a:p>
            <a:pPr lvl="1">
              <a:buFont typeface="Arial" pitchFamily="34" charset="0"/>
              <a:buChar char="•"/>
            </a:pPr>
            <a:r>
              <a:rPr lang="en-US" sz="1800" dirty="0"/>
              <a:t>The EDMG spatial sharing mechanism shall enable an EDMG STA to perform concurrent measurements employing multiple RX antenna configurations as are used for receiving multiple streams from the target EDMG STA based on the same measurement configuration</a:t>
            </a:r>
            <a:r>
              <a:rPr lang="en-US" sz="1800" dirty="0" smtClean="0"/>
              <a:t>.</a:t>
            </a:r>
          </a:p>
          <a:p>
            <a:pPr lvl="1">
              <a:buFont typeface="Arial" pitchFamily="34" charset="0"/>
              <a:buChar char="•"/>
            </a:pPr>
            <a:endParaRPr lang="en-SG" sz="1800" dirty="0"/>
          </a:p>
          <a:p>
            <a:pPr>
              <a:buFont typeface="Wingdings" panose="05000000000000000000" pitchFamily="2" charset="2"/>
              <a:buChar char="q"/>
            </a:pPr>
            <a:r>
              <a:rPr lang="en-US" b="0" kern="100" dirty="0" smtClean="0"/>
              <a:t>This contribution addresses how EDMG STA reports measurement results after performing concurrent measurements employing multiple RX antenna </a:t>
            </a:r>
            <a:r>
              <a:rPr lang="en-US" b="0" kern="100" dirty="0" smtClean="0"/>
              <a:t>configuration.</a:t>
            </a:r>
            <a:endParaRPr lang="en-US" altLang="zh-CN" kern="100" dirty="0"/>
          </a:p>
          <a:p>
            <a:pPr lvl="1"/>
            <a:endParaRPr lang="en-US" altLang="zh-CN" kern="100" dirty="0"/>
          </a:p>
          <a:p>
            <a:pPr lvl="1"/>
            <a:endParaRPr lang="en-US" kern="100" dirty="0"/>
          </a:p>
          <a:p>
            <a:pPr lvl="1"/>
            <a:endParaRPr lang="en-US" kern="100" dirty="0"/>
          </a:p>
          <a:p>
            <a:pPr lvl="1"/>
            <a:endParaRPr lang="en-US" kern="100" dirty="0"/>
          </a:p>
        </p:txBody>
      </p:sp>
      <p:sp>
        <p:nvSpPr>
          <p:cNvPr id="6" name="Slide Number Placeholder 5"/>
          <p:cNvSpPr>
            <a:spLocks noGrp="1"/>
          </p:cNvSpPr>
          <p:nvPr>
            <p:ph type="sldNum" sz="quarter" idx="12"/>
          </p:nvPr>
        </p:nvSpPr>
        <p:spPr/>
        <p:txBody>
          <a:bodyPr/>
          <a:lstStyle/>
          <a:p>
            <a:fld id="{4FAB45E9-EDE5-4709-A3AD-78EB74DC85DB}" type="slidenum">
              <a:rPr lang="en-US" smtClean="0"/>
              <a:t>2</a:t>
            </a:fld>
            <a:endParaRPr lang="en-US" dirty="0"/>
          </a:p>
        </p:txBody>
      </p:sp>
      <p:sp>
        <p:nvSpPr>
          <p:cNvPr id="8" name="Footer Placeholder 4"/>
          <p:cNvSpPr>
            <a:spLocks noGrp="1"/>
          </p:cNvSpPr>
          <p:nvPr>
            <p:ph type="ftr" idx="14"/>
          </p:nvPr>
        </p:nvSpPr>
        <p:spPr>
          <a:xfrm>
            <a:off x="5500694" y="6475413"/>
            <a:ext cx="3041644" cy="180975"/>
          </a:xfrm>
        </p:spPr>
        <p:txBody>
          <a:bodyPr/>
          <a:lstStyle/>
          <a:p>
            <a:r>
              <a:rPr lang="en-GB" dirty="0" smtClean="0"/>
              <a:t>Lei Huang, Panasonic</a:t>
            </a:r>
            <a:endParaRPr lang="en-GB" dirty="0"/>
          </a:p>
        </p:txBody>
      </p:sp>
      <p:sp>
        <p:nvSpPr>
          <p:cNvPr id="11" name="Date Placeholder 3"/>
          <p:cNvSpPr>
            <a:spLocks noGrp="1"/>
          </p:cNvSpPr>
          <p:nvPr>
            <p:ph type="dt" idx="15"/>
          </p:nvPr>
        </p:nvSpPr>
        <p:spPr>
          <a:xfrm>
            <a:off x="696912" y="333375"/>
            <a:ext cx="2303451" cy="273050"/>
          </a:xfrm>
        </p:spPr>
        <p:txBody>
          <a:bodyPr/>
          <a:lstStyle/>
          <a:p>
            <a:r>
              <a:rPr lang="en-US" dirty="0" smtClean="0"/>
              <a:t>September 2016</a:t>
            </a:r>
            <a:endParaRPr lang="en-GB" dirty="0"/>
          </a:p>
        </p:txBody>
      </p:sp>
    </p:spTree>
    <p:extLst>
      <p:ext uri="{BB962C8B-B14F-4D97-AF65-F5344CB8AC3E}">
        <p14:creationId xmlns:p14="http://schemas.microsoft.com/office/powerpoint/2010/main" val="258525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762000"/>
          </a:xfrm>
        </p:spPr>
        <p:txBody>
          <a:bodyPr>
            <a:normAutofit/>
          </a:bodyPr>
          <a:lstStyle/>
          <a:p>
            <a:r>
              <a:rPr lang="en-US" sz="3600" b="1" dirty="0" smtClean="0"/>
              <a:t>Recap: Multi-Antenna Spatial Sharing [2]</a:t>
            </a:r>
            <a:endParaRPr lang="en-US" sz="3600" b="1" dirty="0"/>
          </a:p>
        </p:txBody>
      </p:sp>
      <p:sp>
        <p:nvSpPr>
          <p:cNvPr id="9" name="Content Placeholder 2"/>
          <p:cNvSpPr>
            <a:spLocks noGrp="1"/>
          </p:cNvSpPr>
          <p:nvPr>
            <p:ph idx="1"/>
          </p:nvPr>
        </p:nvSpPr>
        <p:spPr>
          <a:xfrm>
            <a:off x="381000" y="1447800"/>
            <a:ext cx="8382000" cy="2286000"/>
          </a:xfrm>
        </p:spPr>
        <p:txBody>
          <a:bodyPr vert="horz" lIns="91440" tIns="45720" rIns="91440" bIns="45720" rtlCol="0">
            <a:noAutofit/>
          </a:bodyPr>
          <a:lstStyle/>
          <a:p>
            <a:pPr marL="342900" lvl="1" indent="-342900">
              <a:buFont typeface="Wingdings" panose="05000000000000000000" pitchFamily="2" charset="2"/>
              <a:buChar char="q"/>
            </a:pPr>
            <a:r>
              <a:rPr lang="en-US" altLang="zh-CN" sz="1800" kern="100" dirty="0" smtClean="0"/>
              <a:t>EDMG PCP/AP sends an enhanced Directional Channel Quality Request to EDMG STA to request it to perform multiple measurements </a:t>
            </a:r>
            <a:r>
              <a:rPr lang="en-US" altLang="zh-CN" sz="1800" kern="100" dirty="0">
                <a:solidFill>
                  <a:srgbClr val="FF0000"/>
                </a:solidFill>
              </a:rPr>
              <a:t>concurrently</a:t>
            </a:r>
            <a:r>
              <a:rPr lang="en-US" altLang="zh-CN" sz="1800" kern="100" dirty="0"/>
              <a:t> </a:t>
            </a:r>
            <a:r>
              <a:rPr lang="en-US" altLang="zh-CN" sz="1800" kern="100" dirty="0" smtClean="0"/>
              <a:t>employing multiple RX </a:t>
            </a:r>
            <a:r>
              <a:rPr lang="en-US" altLang="zh-CN" sz="1800" kern="100" dirty="0"/>
              <a:t>antenna configurations </a:t>
            </a:r>
            <a:r>
              <a:rPr lang="en-US" altLang="zh-CN" sz="1800" kern="100" dirty="0" smtClean="0"/>
              <a:t>as </a:t>
            </a:r>
            <a:r>
              <a:rPr lang="en-US" altLang="zh-CN" sz="1800" kern="100" dirty="0"/>
              <a:t>are used for receiving </a:t>
            </a:r>
            <a:r>
              <a:rPr lang="en-US" altLang="zh-CN" sz="1800" kern="100" dirty="0" smtClean="0"/>
              <a:t>multiple streams </a:t>
            </a:r>
            <a:r>
              <a:rPr lang="en-US" altLang="zh-CN" sz="1800" kern="100" dirty="0"/>
              <a:t>from </a:t>
            </a:r>
            <a:r>
              <a:rPr lang="en-US" altLang="zh-CN" sz="1800" kern="100" dirty="0" smtClean="0"/>
              <a:t>the target EDMG STA.</a:t>
            </a:r>
            <a:endParaRPr lang="en-US" altLang="zh-CN" sz="1800" kern="100" dirty="0"/>
          </a:p>
          <a:p>
            <a:pPr marL="742950" lvl="2" indent="-342900">
              <a:buFont typeface="Wingdings" panose="05000000000000000000" pitchFamily="2" charset="2"/>
              <a:buChar char="§"/>
            </a:pPr>
            <a:r>
              <a:rPr lang="en-US" altLang="zh-CN" sz="1400" kern="100" dirty="0" smtClean="0"/>
              <a:t>Each of multiple RX antenna configurations corresponds to a specific RX antenna.</a:t>
            </a:r>
          </a:p>
          <a:p>
            <a:pPr marL="742950" lvl="2" indent="-342900">
              <a:buFont typeface="Wingdings" panose="05000000000000000000" pitchFamily="2" charset="2"/>
              <a:buChar char="§"/>
            </a:pPr>
            <a:r>
              <a:rPr lang="en-US" altLang="zh-CN" sz="1400" kern="100" dirty="0" smtClean="0"/>
              <a:t>All </a:t>
            </a:r>
            <a:r>
              <a:rPr lang="en-US" altLang="zh-CN" sz="1400" kern="100" dirty="0"/>
              <a:t>of </a:t>
            </a:r>
            <a:r>
              <a:rPr lang="en-US" altLang="zh-CN" sz="1400" kern="100" dirty="0" smtClean="0"/>
              <a:t>concurrent </a:t>
            </a:r>
            <a:r>
              <a:rPr lang="en-US" altLang="zh-CN" sz="1400" kern="100" dirty="0"/>
              <a:t>measurements </a:t>
            </a:r>
            <a:r>
              <a:rPr lang="en-US" altLang="zh-CN" sz="1400" kern="100" dirty="0" smtClean="0"/>
              <a:t>are </a:t>
            </a:r>
            <a:r>
              <a:rPr lang="en-US" altLang="zh-CN" sz="1400" kern="100" dirty="0"/>
              <a:t>based on </a:t>
            </a:r>
            <a:r>
              <a:rPr lang="en-US" altLang="zh-CN" sz="1400" kern="100" dirty="0">
                <a:solidFill>
                  <a:srgbClr val="FF0000"/>
                </a:solidFill>
              </a:rPr>
              <a:t>the same measurement configuration</a:t>
            </a:r>
            <a:r>
              <a:rPr lang="en-US" altLang="zh-CN" sz="1400" kern="100" dirty="0"/>
              <a:t> (e.g., Measurement Method, Measurement Start Time, Measurement Duration, Number of Time Blocks, </a:t>
            </a:r>
            <a:r>
              <a:rPr lang="en-US" altLang="zh-CN" sz="1400" kern="100" dirty="0" smtClean="0"/>
              <a:t>etc.).</a:t>
            </a:r>
            <a:endParaRPr lang="en-US" sz="1400" kern="100" dirty="0"/>
          </a:p>
          <a:p>
            <a:pPr lvl="1"/>
            <a:endParaRPr lang="en-US" sz="1800" kern="100" dirty="0"/>
          </a:p>
        </p:txBody>
      </p:sp>
      <p:sp>
        <p:nvSpPr>
          <p:cNvPr id="6" name="Slide Number Placeholder 5"/>
          <p:cNvSpPr>
            <a:spLocks noGrp="1"/>
          </p:cNvSpPr>
          <p:nvPr>
            <p:ph type="sldNum" sz="quarter" idx="12"/>
          </p:nvPr>
        </p:nvSpPr>
        <p:spPr/>
        <p:txBody>
          <a:bodyPr/>
          <a:lstStyle/>
          <a:p>
            <a:fld id="{4FAB45E9-EDE5-4709-A3AD-78EB74DC85DB}" type="slidenum">
              <a:rPr lang="en-US" smtClean="0"/>
              <a:t>3</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4283982260"/>
              </p:ext>
            </p:extLst>
          </p:nvPr>
        </p:nvGraphicFramePr>
        <p:xfrm>
          <a:off x="1752600" y="3759200"/>
          <a:ext cx="5105400" cy="2641600"/>
        </p:xfrm>
        <a:graphic>
          <a:graphicData uri="http://schemas.openxmlformats.org/presentationml/2006/ole">
            <mc:AlternateContent xmlns:mc="http://schemas.openxmlformats.org/markup-compatibility/2006">
              <mc:Choice xmlns:v="urn:schemas-microsoft-com:vml" Requires="v">
                <p:oleObj spid="_x0000_s9264" name="Visio" r:id="rId4" imgW="3952585" imgH="2440530" progId="Visio.Drawing.11">
                  <p:embed/>
                </p:oleObj>
              </mc:Choice>
              <mc:Fallback>
                <p:oleObj name="Visio" r:id="rId4" imgW="3952585" imgH="2440530" progId="Visio.Drawing.11">
                  <p:embed/>
                  <p:pic>
                    <p:nvPicPr>
                      <p:cNvPr id="0" name=""/>
                      <p:cNvPicPr/>
                      <p:nvPr/>
                    </p:nvPicPr>
                    <p:blipFill>
                      <a:blip r:embed="rId5"/>
                      <a:stretch>
                        <a:fillRect/>
                      </a:stretch>
                    </p:blipFill>
                    <p:spPr>
                      <a:xfrm>
                        <a:off x="1752600" y="3759200"/>
                        <a:ext cx="5105400" cy="2641600"/>
                      </a:xfrm>
                      <a:prstGeom prst="rect">
                        <a:avLst/>
                      </a:prstGeom>
                    </p:spPr>
                  </p:pic>
                </p:oleObj>
              </mc:Fallback>
            </mc:AlternateContent>
          </a:graphicData>
        </a:graphic>
      </p:graphicFrame>
      <p:sp>
        <p:nvSpPr>
          <p:cNvPr id="7" name="Footer Placeholder 4"/>
          <p:cNvSpPr>
            <a:spLocks noGrp="1"/>
          </p:cNvSpPr>
          <p:nvPr>
            <p:ph type="ftr" idx="14"/>
          </p:nvPr>
        </p:nvSpPr>
        <p:spPr>
          <a:xfrm>
            <a:off x="5500694" y="6475413"/>
            <a:ext cx="3041644" cy="180975"/>
          </a:xfrm>
        </p:spPr>
        <p:txBody>
          <a:bodyPr/>
          <a:lstStyle/>
          <a:p>
            <a:r>
              <a:rPr lang="en-GB" smtClean="0"/>
              <a:t>Lei Huang, Panasonic</a:t>
            </a:r>
            <a:endParaRPr lang="en-GB" dirty="0"/>
          </a:p>
        </p:txBody>
      </p:sp>
      <p:sp>
        <p:nvSpPr>
          <p:cNvPr id="11" name="Date Placeholder 3"/>
          <p:cNvSpPr>
            <a:spLocks noGrp="1"/>
          </p:cNvSpPr>
          <p:nvPr>
            <p:ph type="dt" idx="15"/>
          </p:nvPr>
        </p:nvSpPr>
        <p:spPr>
          <a:xfrm>
            <a:off x="696912" y="333375"/>
            <a:ext cx="2303451" cy="273050"/>
          </a:xfrm>
        </p:spPr>
        <p:txBody>
          <a:bodyPr/>
          <a:lstStyle/>
          <a:p>
            <a:r>
              <a:rPr lang="en-US" dirty="0" smtClean="0"/>
              <a:t>September 2016</a:t>
            </a:r>
            <a:endParaRPr lang="en-GB" dirty="0"/>
          </a:p>
        </p:txBody>
      </p:sp>
    </p:spTree>
    <p:extLst>
      <p:ext uri="{BB962C8B-B14F-4D97-AF65-F5344CB8AC3E}">
        <p14:creationId xmlns:p14="http://schemas.microsoft.com/office/powerpoint/2010/main" val="608356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2619"/>
            <a:ext cx="8229600" cy="586581"/>
          </a:xfrm>
        </p:spPr>
        <p:txBody>
          <a:bodyPr>
            <a:normAutofit/>
          </a:bodyPr>
          <a:lstStyle/>
          <a:p>
            <a:r>
              <a:rPr lang="en-US" b="1" dirty="0" smtClean="0"/>
              <a:t>Proposal</a:t>
            </a:r>
            <a:endParaRPr lang="en-US" b="1" dirty="0"/>
          </a:p>
        </p:txBody>
      </p:sp>
      <p:sp>
        <p:nvSpPr>
          <p:cNvPr id="7" name="Slide Number Placeholder 6"/>
          <p:cNvSpPr>
            <a:spLocks noGrp="1"/>
          </p:cNvSpPr>
          <p:nvPr>
            <p:ph type="sldNum" sz="quarter" idx="12"/>
          </p:nvPr>
        </p:nvSpPr>
        <p:spPr/>
        <p:txBody>
          <a:bodyPr/>
          <a:lstStyle/>
          <a:p>
            <a:fld id="{4FAB45E9-EDE5-4709-A3AD-78EB74DC85DB}" type="slidenum">
              <a:rPr lang="en-US" smtClean="0"/>
              <a:t>4</a:t>
            </a:fld>
            <a:endParaRPr lang="en-US"/>
          </a:p>
        </p:txBody>
      </p:sp>
      <p:sp>
        <p:nvSpPr>
          <p:cNvPr id="14" name="Content Placeholder 2"/>
          <p:cNvSpPr txBox="1">
            <a:spLocks/>
          </p:cNvSpPr>
          <p:nvPr/>
        </p:nvSpPr>
        <p:spPr>
          <a:xfrm>
            <a:off x="457200" y="1676400"/>
            <a:ext cx="8153400" cy="3657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2" indent="-342900">
              <a:buFont typeface="Wingdings" panose="05000000000000000000" pitchFamily="2" charset="2"/>
              <a:buChar char="q"/>
            </a:pPr>
            <a:r>
              <a:rPr lang="en-US" sz="2000" dirty="0" smtClean="0"/>
              <a:t>Measuring STA sends an enhanced Directional Channel Quality Report to PCP/AP,  which shall report results of concurrent measurements according to one of the two following measurement report methods:</a:t>
            </a:r>
          </a:p>
          <a:p>
            <a:pPr lvl="1">
              <a:buFont typeface="Wingdings" panose="05000000000000000000" pitchFamily="2" charset="2"/>
              <a:buChar char="§"/>
            </a:pPr>
            <a:r>
              <a:rPr lang="en-US" altLang="zh-CN" sz="1800" b="1" u="sng" kern="100" dirty="0" smtClean="0"/>
              <a:t>Method 1</a:t>
            </a:r>
            <a:r>
              <a:rPr lang="en-US" altLang="zh-CN" sz="1800" kern="100" dirty="0" smtClean="0"/>
              <a:t>: The results of concurrent measurements during each measurement time block are </a:t>
            </a:r>
            <a:r>
              <a:rPr lang="en-US" altLang="zh-CN" sz="1800" kern="100" dirty="0" smtClean="0">
                <a:solidFill>
                  <a:srgbClr val="FF0000"/>
                </a:solidFill>
              </a:rPr>
              <a:t>individually</a:t>
            </a:r>
            <a:r>
              <a:rPr lang="en-US" altLang="zh-CN" sz="1800" kern="100" dirty="0" smtClean="0"/>
              <a:t> reported. </a:t>
            </a:r>
            <a:endParaRPr lang="en-US" altLang="zh-CN" sz="1800" kern="100" dirty="0"/>
          </a:p>
          <a:p>
            <a:pPr lvl="1">
              <a:buFont typeface="Wingdings" panose="05000000000000000000" pitchFamily="2" charset="2"/>
              <a:buChar char="§"/>
            </a:pPr>
            <a:r>
              <a:rPr lang="en-US" altLang="zh-CN" sz="1800" b="1" u="sng" kern="100" dirty="0" smtClean="0"/>
              <a:t>Method 2</a:t>
            </a:r>
            <a:r>
              <a:rPr lang="en-US" altLang="zh-CN" sz="1800" kern="100" dirty="0" smtClean="0"/>
              <a:t>: </a:t>
            </a:r>
            <a:r>
              <a:rPr lang="en-US" altLang="zh-CN" sz="1800" kern="100" dirty="0" smtClean="0">
                <a:solidFill>
                  <a:srgbClr val="FF0000"/>
                </a:solidFill>
              </a:rPr>
              <a:t>The average </a:t>
            </a:r>
            <a:r>
              <a:rPr lang="en-US" altLang="zh-CN" sz="1800" kern="100" dirty="0" smtClean="0"/>
              <a:t>of the </a:t>
            </a:r>
            <a:r>
              <a:rPr lang="en-US" altLang="zh-CN" sz="1800" kern="100" dirty="0"/>
              <a:t>results of </a:t>
            </a:r>
            <a:r>
              <a:rPr lang="en-US" altLang="zh-CN" sz="1800" kern="100" dirty="0" smtClean="0"/>
              <a:t>concurrent </a:t>
            </a:r>
            <a:r>
              <a:rPr lang="en-US" altLang="zh-CN" sz="1800" kern="100" dirty="0"/>
              <a:t>measurements during </a:t>
            </a:r>
            <a:r>
              <a:rPr lang="en-US" altLang="zh-CN" sz="1800" kern="100" dirty="0" smtClean="0"/>
              <a:t>each </a:t>
            </a:r>
            <a:r>
              <a:rPr lang="en-US" altLang="zh-CN" sz="1800" kern="100" dirty="0"/>
              <a:t>measurement time block </a:t>
            </a:r>
            <a:r>
              <a:rPr lang="en-US" altLang="zh-CN" sz="1800" kern="100" dirty="0" smtClean="0"/>
              <a:t>is reported</a:t>
            </a:r>
            <a:r>
              <a:rPr lang="en-US" altLang="zh-CN" sz="1800" kern="100" dirty="0"/>
              <a:t>. </a:t>
            </a:r>
            <a:endParaRPr lang="en-US" altLang="zh-CN" sz="1800" kern="100" dirty="0" smtClean="0"/>
          </a:p>
          <a:p>
            <a:pPr lvl="1"/>
            <a:endParaRPr lang="en-US" altLang="zh-CN" sz="1800" kern="100" dirty="0"/>
          </a:p>
          <a:p>
            <a:pPr>
              <a:buFont typeface="Wingdings" panose="05000000000000000000" pitchFamily="2" charset="2"/>
              <a:buChar char="q"/>
            </a:pPr>
            <a:r>
              <a:rPr lang="en-US" altLang="zh-CN" sz="2000" kern="100" dirty="0" smtClean="0"/>
              <a:t>Compared with Method 1, Method 2 has a much shorter measurement report. But Method 1 is able to provide more detailed measurement results.</a:t>
            </a:r>
          </a:p>
          <a:p>
            <a:pPr lvl="2"/>
            <a:endParaRPr lang="en-US" altLang="zh-CN" sz="1600" kern="100" dirty="0"/>
          </a:p>
        </p:txBody>
      </p:sp>
      <p:sp>
        <p:nvSpPr>
          <p:cNvPr id="6" name="Date Placeholder 3"/>
          <p:cNvSpPr>
            <a:spLocks noGrp="1"/>
          </p:cNvSpPr>
          <p:nvPr>
            <p:ph type="dt" idx="15"/>
          </p:nvPr>
        </p:nvSpPr>
        <p:spPr>
          <a:xfrm>
            <a:off x="696912" y="333375"/>
            <a:ext cx="2303451" cy="273050"/>
          </a:xfrm>
        </p:spPr>
        <p:txBody>
          <a:bodyPr/>
          <a:lstStyle/>
          <a:p>
            <a:r>
              <a:rPr lang="en-US" dirty="0" smtClean="0"/>
              <a:t>September 2016</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smtClean="0"/>
              <a:t>Lei Huang, Panasonic</a:t>
            </a:r>
            <a:endParaRPr lang="en-GB" dirty="0"/>
          </a:p>
        </p:txBody>
      </p:sp>
    </p:spTree>
    <p:extLst>
      <p:ext uri="{BB962C8B-B14F-4D97-AF65-F5344CB8AC3E}">
        <p14:creationId xmlns:p14="http://schemas.microsoft.com/office/powerpoint/2010/main" val="1438828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12" y="685800"/>
            <a:ext cx="8229600" cy="457200"/>
          </a:xfrm>
        </p:spPr>
        <p:txBody>
          <a:bodyPr>
            <a:noAutofit/>
          </a:bodyPr>
          <a:lstStyle/>
          <a:p>
            <a:r>
              <a:rPr lang="en-US" dirty="0"/>
              <a:t>Example Frame </a:t>
            </a:r>
            <a:r>
              <a:rPr lang="en-US" dirty="0" smtClean="0"/>
              <a:t>Format</a:t>
            </a:r>
            <a:endParaRPr lang="en-US" dirty="0"/>
          </a:p>
        </p:txBody>
      </p:sp>
      <p:sp>
        <p:nvSpPr>
          <p:cNvPr id="7" name="Slide Number Placeholder 6"/>
          <p:cNvSpPr>
            <a:spLocks noGrp="1"/>
          </p:cNvSpPr>
          <p:nvPr>
            <p:ph type="sldNum" sz="quarter" idx="12"/>
          </p:nvPr>
        </p:nvSpPr>
        <p:spPr/>
        <p:txBody>
          <a:bodyPr/>
          <a:lstStyle/>
          <a:p>
            <a:fld id="{4FAB45E9-EDE5-4709-A3AD-78EB74DC85DB}" type="slidenum">
              <a:rPr lang="en-US" smtClean="0"/>
              <a:t>5</a:t>
            </a:fld>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1403312800"/>
              </p:ext>
            </p:extLst>
          </p:nvPr>
        </p:nvGraphicFramePr>
        <p:xfrm>
          <a:off x="3945388" y="2211050"/>
          <a:ext cx="2798324" cy="731520"/>
        </p:xfrm>
        <a:graphic>
          <a:graphicData uri="http://schemas.openxmlformats.org/drawingml/2006/table">
            <a:tbl>
              <a:tblPr firstRow="1" bandRow="1">
                <a:tableStyleId>{5C22544A-7EE6-4342-B048-85BDC9FD1C3A}</a:tableStyleId>
              </a:tblPr>
              <a:tblGrid>
                <a:gridCol w="637568"/>
                <a:gridCol w="1246356"/>
                <a:gridCol w="914400"/>
              </a:tblGrid>
              <a:tr h="304800">
                <a:tc>
                  <a:txBody>
                    <a:bodyPr/>
                    <a:lstStyle/>
                    <a:p>
                      <a:pPr algn="ct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FF0000"/>
                          </a:solidFill>
                        </a:rPr>
                        <a:t>Measurement Report Method </a:t>
                      </a:r>
                      <a:endParaRPr lang="en-US" sz="12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rPr>
                        <a:t>Reserved</a:t>
                      </a:r>
                      <a:endParaRPr lang="en-US" sz="1200" b="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3278">
                <a:tc>
                  <a:txBody>
                    <a:bodyPr/>
                    <a:lstStyle/>
                    <a:p>
                      <a:pPr marL="0" indent="0" algn="r"/>
                      <a:r>
                        <a:rPr lang="en-US" sz="1200" b="0" dirty="0" smtClean="0">
                          <a:solidFill>
                            <a:schemeClr val="tx1"/>
                          </a:solidFill>
                        </a:rPr>
                        <a:t>Bits:</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rPr>
                        <a:t>1</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rPr>
                        <a:t>7</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17694717"/>
              </p:ext>
            </p:extLst>
          </p:nvPr>
        </p:nvGraphicFramePr>
        <p:xfrm>
          <a:off x="920910" y="3658850"/>
          <a:ext cx="7183852" cy="533400"/>
        </p:xfrm>
        <a:graphic>
          <a:graphicData uri="http://schemas.openxmlformats.org/drawingml/2006/table">
            <a:tbl>
              <a:tblPr firstRow="1" bandRow="1">
                <a:tableStyleId>{5C22544A-7EE6-4342-B048-85BDC9FD1C3A}</a:tableStyleId>
              </a:tblPr>
              <a:tblGrid>
                <a:gridCol w="800225"/>
                <a:gridCol w="1118638"/>
                <a:gridCol w="1295400"/>
                <a:gridCol w="533400"/>
                <a:gridCol w="1905000"/>
                <a:gridCol w="1531189"/>
              </a:tblGrid>
              <a:tr h="260869">
                <a:tc>
                  <a:txBody>
                    <a:bodyPr/>
                    <a:lstStyle/>
                    <a:p>
                      <a:pPr algn="ct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Operating</a:t>
                      </a:r>
                      <a:r>
                        <a:rPr lang="en-US" sz="1100" b="0" baseline="0" dirty="0" smtClean="0">
                          <a:solidFill>
                            <a:schemeClr val="tx1"/>
                          </a:solidFill>
                        </a:rPr>
                        <a:t> Class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Channel Number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AID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Reserved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Measurement Method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3">
                <a:tc>
                  <a:txBody>
                    <a:bodyPr/>
                    <a:lstStyle/>
                    <a:p>
                      <a:pPr algn="ctr"/>
                      <a:r>
                        <a:rPr lang="en-US" sz="1100" b="0" dirty="0" smtClean="0">
                          <a:solidFill>
                            <a:schemeClr val="tx1"/>
                          </a:solidFill>
                        </a:rPr>
                        <a:t>Octets:</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1</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1</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1</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1</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1</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222194950"/>
              </p:ext>
            </p:extLst>
          </p:nvPr>
        </p:nvGraphicFramePr>
        <p:xfrm>
          <a:off x="838200" y="4219841"/>
          <a:ext cx="7183851" cy="533400"/>
        </p:xfrm>
        <a:graphic>
          <a:graphicData uri="http://schemas.openxmlformats.org/drawingml/2006/table">
            <a:tbl>
              <a:tblPr firstRow="1" bandRow="1">
                <a:tableStyleId>{5C22544A-7EE6-4342-B048-85BDC9FD1C3A}</a:tableStyleId>
              </a:tblPr>
              <a:tblGrid>
                <a:gridCol w="829060"/>
                <a:gridCol w="1623266"/>
                <a:gridCol w="1524000"/>
                <a:gridCol w="1600200"/>
                <a:gridCol w="1607325"/>
              </a:tblGrid>
              <a:tr h="230179">
                <a:tc>
                  <a:txBody>
                    <a:bodyPr/>
                    <a:lstStyle/>
                    <a:p>
                      <a:pPr algn="ct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Measurement Start Time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Measurement Duration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Number of Time Blocks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Optional </a:t>
                      </a:r>
                      <a:r>
                        <a:rPr lang="en-US" sz="1100" b="0" dirty="0" err="1" smtClean="0">
                          <a:solidFill>
                            <a:schemeClr val="tx1"/>
                          </a:solidFill>
                        </a:rPr>
                        <a:t>Subelements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2">
                <a:tc>
                  <a:txBody>
                    <a:bodyPr/>
                    <a:lstStyle/>
                    <a:p>
                      <a:pPr algn="ctr"/>
                      <a:r>
                        <a:rPr lang="en-US" sz="1100" b="0" dirty="0" smtClean="0">
                          <a:solidFill>
                            <a:schemeClr val="tx1"/>
                          </a:solidFill>
                        </a:rPr>
                        <a:t>Octets:</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8</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2</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1</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Variable</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6" name="Straight Arrow Connector 5"/>
          <p:cNvCxnSpPr/>
          <p:nvPr/>
        </p:nvCxnSpPr>
        <p:spPr>
          <a:xfrm flipH="1" flipV="1">
            <a:off x="4610112" y="2668250"/>
            <a:ext cx="76200" cy="99060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6591312" y="2668250"/>
            <a:ext cx="152400" cy="88392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90500" y="1280636"/>
            <a:ext cx="8382000" cy="646331"/>
          </a:xfrm>
          <a:prstGeom prst="rect">
            <a:avLst/>
          </a:prstGeom>
          <a:noFill/>
        </p:spPr>
        <p:txBody>
          <a:bodyPr wrap="square" rtlCol="0">
            <a:spAutoFit/>
          </a:bodyPr>
          <a:lstStyle/>
          <a:p>
            <a:pPr marL="285750" indent="-285750">
              <a:buFont typeface="Wingdings" panose="05000000000000000000" pitchFamily="2" charset="2"/>
              <a:buChar char="q"/>
            </a:pPr>
            <a:r>
              <a:rPr lang="en-US" sz="1800" dirty="0" smtClean="0">
                <a:solidFill>
                  <a:schemeClr val="tx1"/>
                </a:solidFill>
              </a:rPr>
              <a:t>Modifying the measurement request field format for Directional Channel Quality request (Clause </a:t>
            </a:r>
            <a:r>
              <a:rPr lang="en-US" sz="1800" dirty="0" smtClean="0">
                <a:solidFill>
                  <a:schemeClr val="tx1"/>
                </a:solidFill>
              </a:rPr>
              <a:t>9.4.2.21.16 </a:t>
            </a:r>
            <a:r>
              <a:rPr lang="en-US" sz="1800" dirty="0" smtClean="0">
                <a:solidFill>
                  <a:schemeClr val="tx1"/>
                </a:solidFill>
              </a:rPr>
              <a:t>in P802.11REVmc D8.0) as follows:</a:t>
            </a:r>
            <a:endParaRPr lang="en-US" sz="1800" dirty="0">
              <a:solidFill>
                <a:schemeClr val="tx1"/>
              </a:solidFill>
            </a:endParaRPr>
          </a:p>
        </p:txBody>
      </p:sp>
      <p:sp>
        <p:nvSpPr>
          <p:cNvPr id="4" name="TextBox 3"/>
          <p:cNvSpPr txBox="1"/>
          <p:nvPr/>
        </p:nvSpPr>
        <p:spPr>
          <a:xfrm>
            <a:off x="381000" y="5030450"/>
            <a:ext cx="8220075" cy="1446550"/>
          </a:xfrm>
          <a:prstGeom prst="rect">
            <a:avLst/>
          </a:prstGeom>
          <a:noFill/>
        </p:spPr>
        <p:txBody>
          <a:bodyPr wrap="square" rtlCol="0">
            <a:spAutoFit/>
          </a:bodyPr>
          <a:lstStyle/>
          <a:p>
            <a:pPr marL="288925" lvl="1" indent="-285750">
              <a:buFont typeface="Wingdings" panose="05000000000000000000" pitchFamily="2" charset="2"/>
              <a:buChar char="§"/>
            </a:pPr>
            <a:r>
              <a:rPr lang="en-US" altLang="zh-CN" sz="1600" kern="100" dirty="0" smtClean="0">
                <a:solidFill>
                  <a:schemeClr val="tx1"/>
                </a:solidFill>
              </a:rPr>
              <a:t>The Measurement Report Method field indicates the method that is to be used by  the requested STA to report the results of concurrent measurements in the measurement report. </a:t>
            </a:r>
          </a:p>
          <a:p>
            <a:pPr marL="746125" lvl="2" indent="-285750">
              <a:buFont typeface="Courier New" panose="02070309020205020404" pitchFamily="49" charset="0"/>
              <a:buChar char="o"/>
            </a:pPr>
            <a:r>
              <a:rPr lang="en-US" altLang="zh-CN" sz="1400" kern="100" dirty="0" smtClean="0">
                <a:solidFill>
                  <a:schemeClr val="tx1"/>
                </a:solidFill>
              </a:rPr>
              <a:t>If this field is set to 0, it indicates that the </a:t>
            </a:r>
            <a:r>
              <a:rPr lang="en-US" altLang="zh-CN" sz="1400" kern="100" dirty="0">
                <a:solidFill>
                  <a:schemeClr val="tx1"/>
                </a:solidFill>
              </a:rPr>
              <a:t>results of concurrent measurements during </a:t>
            </a:r>
            <a:r>
              <a:rPr lang="en-US" altLang="zh-CN" sz="1400" kern="100" dirty="0" smtClean="0">
                <a:solidFill>
                  <a:schemeClr val="tx1"/>
                </a:solidFill>
              </a:rPr>
              <a:t>each </a:t>
            </a:r>
            <a:r>
              <a:rPr lang="en-US" altLang="zh-CN" sz="1400" kern="100" dirty="0">
                <a:solidFill>
                  <a:schemeClr val="tx1"/>
                </a:solidFill>
              </a:rPr>
              <a:t>measurement time block are individually reported. </a:t>
            </a:r>
            <a:endParaRPr lang="en-US" altLang="zh-CN" sz="1400" kern="100" dirty="0" smtClean="0">
              <a:solidFill>
                <a:schemeClr val="tx1"/>
              </a:solidFill>
            </a:endParaRPr>
          </a:p>
          <a:p>
            <a:pPr marL="746125" lvl="2" indent="-285750">
              <a:buFont typeface="Courier New" panose="02070309020205020404" pitchFamily="49" charset="0"/>
              <a:buChar char="o"/>
            </a:pPr>
            <a:r>
              <a:rPr lang="en-US" altLang="zh-CN" sz="1400" kern="100" dirty="0" smtClean="0">
                <a:solidFill>
                  <a:schemeClr val="tx1"/>
                </a:solidFill>
              </a:rPr>
              <a:t>If this field is set to 1, it indicates that the </a:t>
            </a:r>
            <a:r>
              <a:rPr lang="en-US" altLang="zh-CN" sz="1400" kern="100" dirty="0">
                <a:solidFill>
                  <a:schemeClr val="tx1"/>
                </a:solidFill>
              </a:rPr>
              <a:t>average of the results of concurrent measurements during </a:t>
            </a:r>
            <a:r>
              <a:rPr lang="en-US" altLang="zh-CN" sz="1400" kern="100" dirty="0" smtClean="0">
                <a:solidFill>
                  <a:schemeClr val="tx1"/>
                </a:solidFill>
              </a:rPr>
              <a:t>each measurement </a:t>
            </a:r>
            <a:r>
              <a:rPr lang="en-US" altLang="zh-CN" sz="1400" kern="100" dirty="0">
                <a:solidFill>
                  <a:schemeClr val="tx1"/>
                </a:solidFill>
              </a:rPr>
              <a:t>time block is reported. </a:t>
            </a:r>
            <a:endParaRPr lang="en-US" sz="1600" dirty="0">
              <a:solidFill>
                <a:schemeClr val="tx1"/>
              </a:solidFill>
            </a:endParaRPr>
          </a:p>
        </p:txBody>
      </p:sp>
      <p:sp>
        <p:nvSpPr>
          <p:cNvPr id="14" name="Footer Placeholder 4"/>
          <p:cNvSpPr>
            <a:spLocks noGrp="1"/>
          </p:cNvSpPr>
          <p:nvPr>
            <p:ph type="ftr" idx="14"/>
          </p:nvPr>
        </p:nvSpPr>
        <p:spPr>
          <a:xfrm>
            <a:off x="5500694" y="6475413"/>
            <a:ext cx="3041644" cy="180975"/>
          </a:xfrm>
        </p:spPr>
        <p:txBody>
          <a:bodyPr/>
          <a:lstStyle/>
          <a:p>
            <a:r>
              <a:rPr lang="en-GB" dirty="0" smtClean="0"/>
              <a:t>Lei Huang, Panasonic</a:t>
            </a:r>
            <a:endParaRPr lang="en-GB" dirty="0"/>
          </a:p>
        </p:txBody>
      </p:sp>
      <p:sp>
        <p:nvSpPr>
          <p:cNvPr id="15" name="Date Placeholder 3"/>
          <p:cNvSpPr>
            <a:spLocks noGrp="1"/>
          </p:cNvSpPr>
          <p:nvPr>
            <p:ph type="dt" idx="4294967295"/>
          </p:nvPr>
        </p:nvSpPr>
        <p:spPr>
          <a:xfrm>
            <a:off x="696912" y="260350"/>
            <a:ext cx="2303451" cy="273050"/>
          </a:xfrm>
          <a:prstGeom prst="rect">
            <a:avLst/>
          </a:prstGeom>
        </p:spPr>
        <p:txBody>
          <a:bodyPr/>
          <a:lstStyle/>
          <a:p>
            <a:r>
              <a:rPr lang="en-US" sz="1800" b="1" dirty="0" smtClean="0">
                <a:solidFill>
                  <a:schemeClr val="tx1"/>
                </a:solidFill>
              </a:rPr>
              <a:t>September 2016</a:t>
            </a:r>
            <a:endParaRPr lang="en-GB" sz="1800" b="1" dirty="0">
              <a:solidFill>
                <a:schemeClr val="tx1"/>
              </a:solidFill>
            </a:endParaRPr>
          </a:p>
        </p:txBody>
      </p:sp>
    </p:spTree>
    <p:extLst>
      <p:ext uri="{BB962C8B-B14F-4D97-AF65-F5344CB8AC3E}">
        <p14:creationId xmlns:p14="http://schemas.microsoft.com/office/powerpoint/2010/main" val="3905626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7738"/>
            <a:ext cx="8229600" cy="435262"/>
          </a:xfrm>
        </p:spPr>
        <p:txBody>
          <a:bodyPr>
            <a:noAutofit/>
          </a:bodyPr>
          <a:lstStyle/>
          <a:p>
            <a:r>
              <a:rPr lang="en-US" dirty="0"/>
              <a:t>Example Frame Format  (cont.)</a:t>
            </a:r>
            <a:endParaRPr lang="en-US" dirty="0"/>
          </a:p>
        </p:txBody>
      </p:sp>
      <p:sp>
        <p:nvSpPr>
          <p:cNvPr id="7" name="Slide Number Placeholder 6"/>
          <p:cNvSpPr>
            <a:spLocks noGrp="1"/>
          </p:cNvSpPr>
          <p:nvPr>
            <p:ph type="sldNum" sz="quarter" idx="12"/>
          </p:nvPr>
        </p:nvSpPr>
        <p:spPr/>
        <p:txBody>
          <a:bodyPr/>
          <a:lstStyle/>
          <a:p>
            <a:fld id="{4FAB45E9-EDE5-4709-A3AD-78EB74DC85DB}" type="slidenum">
              <a:rPr lang="en-US" smtClean="0"/>
              <a:t>6</a:t>
            </a:fld>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2029169497"/>
              </p:ext>
            </p:extLst>
          </p:nvPr>
        </p:nvGraphicFramePr>
        <p:xfrm>
          <a:off x="2923865" y="2438400"/>
          <a:ext cx="4038600" cy="1097280"/>
        </p:xfrm>
        <a:graphic>
          <a:graphicData uri="http://schemas.openxmlformats.org/drawingml/2006/table">
            <a:tbl>
              <a:tblPr firstRow="1" bandRow="1">
                <a:tableStyleId>{5C22544A-7EE6-4342-B048-85BDC9FD1C3A}</a:tableStyleId>
              </a:tblPr>
              <a:tblGrid>
                <a:gridCol w="457200"/>
                <a:gridCol w="1615007"/>
                <a:gridCol w="1204393"/>
                <a:gridCol w="762000"/>
              </a:tblGrid>
              <a:tr h="304800">
                <a:tc>
                  <a:txBody>
                    <a:bodyPr/>
                    <a:lstStyle/>
                    <a:p>
                      <a:pPr algn="ct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rgbClr val="FF0000"/>
                          </a:solidFill>
                        </a:rPr>
                        <a:t>Number of RX Antenna Configurations </a:t>
                      </a:r>
                      <a:endParaRPr lang="en-US" sz="12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FF0000"/>
                          </a:solidFill>
                        </a:rPr>
                        <a:t>Measurement Report Method </a:t>
                      </a:r>
                      <a:endParaRPr lang="en-US" sz="12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rPr>
                        <a:t>Reserved</a:t>
                      </a:r>
                      <a:endParaRPr lang="en-US" sz="1200" b="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3278">
                <a:tc>
                  <a:txBody>
                    <a:bodyPr/>
                    <a:lstStyle/>
                    <a:p>
                      <a:pPr marL="0" indent="0" algn="r"/>
                      <a:r>
                        <a:rPr lang="en-US" sz="1200" b="0" dirty="0" smtClean="0">
                          <a:solidFill>
                            <a:schemeClr val="tx1"/>
                          </a:solidFill>
                        </a:rPr>
                        <a:t>Bits:</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rPr>
                        <a:t>TBD</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rPr>
                        <a:t>1</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rPr>
                        <a:t>5</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671918713"/>
              </p:ext>
            </p:extLst>
          </p:nvPr>
        </p:nvGraphicFramePr>
        <p:xfrm>
          <a:off x="1073989" y="3766262"/>
          <a:ext cx="7183853" cy="685800"/>
        </p:xfrm>
        <a:graphic>
          <a:graphicData uri="http://schemas.openxmlformats.org/drawingml/2006/table">
            <a:tbl>
              <a:tblPr firstRow="1" bandRow="1">
                <a:tableStyleId>{5C22544A-7EE6-4342-B048-85BDC9FD1C3A}</a:tableStyleId>
              </a:tblPr>
              <a:tblGrid>
                <a:gridCol w="740947"/>
                <a:gridCol w="1164053"/>
                <a:gridCol w="1143000"/>
                <a:gridCol w="533400"/>
                <a:gridCol w="1219200"/>
                <a:gridCol w="1261819"/>
                <a:gridCol w="1121434"/>
              </a:tblGrid>
              <a:tr h="230179">
                <a:tc>
                  <a:txBody>
                    <a:bodyPr/>
                    <a:lstStyle/>
                    <a:p>
                      <a:pPr algn="ct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Operating</a:t>
                      </a:r>
                      <a:r>
                        <a:rPr lang="en-US" sz="1100" b="0" baseline="0" dirty="0" smtClean="0">
                          <a:solidFill>
                            <a:schemeClr val="tx1"/>
                          </a:solidFill>
                        </a:rPr>
                        <a:t> Class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Channel Number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AID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Reserved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Measurement Method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Measurement Start Time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2">
                <a:tc>
                  <a:txBody>
                    <a:bodyPr/>
                    <a:lstStyle/>
                    <a:p>
                      <a:pPr algn="ctr"/>
                      <a:r>
                        <a:rPr lang="en-US" sz="1100" b="0" dirty="0" smtClean="0">
                          <a:solidFill>
                            <a:schemeClr val="tx1"/>
                          </a:solidFill>
                        </a:rPr>
                        <a:t>Octets:</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1</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1</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1</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1</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1</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0" dirty="0" smtClean="0">
                          <a:solidFill>
                            <a:schemeClr val="tx1"/>
                          </a:solidFill>
                        </a:rPr>
                        <a:t>8</a:t>
                      </a: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634104455"/>
              </p:ext>
            </p:extLst>
          </p:nvPr>
        </p:nvGraphicFramePr>
        <p:xfrm>
          <a:off x="1066800" y="4465218"/>
          <a:ext cx="7183852" cy="685800"/>
        </p:xfrm>
        <a:graphic>
          <a:graphicData uri="http://schemas.openxmlformats.org/drawingml/2006/table">
            <a:tbl>
              <a:tblPr firstRow="1" bandRow="1">
                <a:tableStyleId>{5C22544A-7EE6-4342-B048-85BDC9FD1C3A}</a:tableStyleId>
              </a:tblPr>
              <a:tblGrid>
                <a:gridCol w="740947"/>
                <a:gridCol w="1060023"/>
                <a:gridCol w="1196196"/>
                <a:gridCol w="1345720"/>
                <a:gridCol w="373812"/>
                <a:gridCol w="1345720"/>
                <a:gridCol w="1121434"/>
              </a:tblGrid>
              <a:tr h="268542">
                <a:tc>
                  <a:txBody>
                    <a:bodyPr/>
                    <a:lstStyle/>
                    <a:p>
                      <a:pPr algn="ct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Measurement Duration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Number of Time Blocks (N)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Measurement for Time block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latin typeface="Calibri"/>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Measurement for Time block 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Optional </a:t>
                      </a:r>
                      <a:r>
                        <a:rPr lang="en-US" sz="1100" b="0" dirty="0" err="1" smtClean="0">
                          <a:solidFill>
                            <a:schemeClr val="tx1"/>
                          </a:solidFill>
                        </a:rPr>
                        <a:t>Subelements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2">
                <a:tc>
                  <a:txBody>
                    <a:bodyPr/>
                    <a:lstStyle/>
                    <a:p>
                      <a:pPr algn="ctr"/>
                      <a:r>
                        <a:rPr lang="en-US" sz="1100" b="0" dirty="0" smtClean="0">
                          <a:solidFill>
                            <a:schemeClr val="tx1"/>
                          </a:solidFill>
                        </a:rPr>
                        <a:t>Octets:</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2</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1</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1</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1</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smtClean="0">
                          <a:solidFill>
                            <a:schemeClr val="tx1"/>
                          </a:solidFill>
                        </a:rPr>
                        <a:t>Variable</a:t>
                      </a:r>
                      <a:endParaRPr lang="en-US" sz="11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6" name="Straight Arrow Connector 5"/>
          <p:cNvCxnSpPr/>
          <p:nvPr/>
        </p:nvCxnSpPr>
        <p:spPr>
          <a:xfrm flipH="1" flipV="1">
            <a:off x="3381065" y="2865120"/>
            <a:ext cx="1283850" cy="914299"/>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874589" y="2865120"/>
            <a:ext cx="325876" cy="914299"/>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800" y="1393538"/>
            <a:ext cx="8382000" cy="646331"/>
          </a:xfrm>
          <a:prstGeom prst="rect">
            <a:avLst/>
          </a:prstGeom>
          <a:noFill/>
        </p:spPr>
        <p:txBody>
          <a:bodyPr wrap="square" rtlCol="0">
            <a:spAutoFit/>
          </a:bodyPr>
          <a:lstStyle/>
          <a:p>
            <a:pPr marL="285750" indent="-285750">
              <a:buFont typeface="Wingdings" panose="05000000000000000000" pitchFamily="2" charset="2"/>
              <a:buChar char="q"/>
            </a:pPr>
            <a:r>
              <a:rPr lang="en-US" sz="1800" dirty="0">
                <a:solidFill>
                  <a:schemeClr val="tx1"/>
                </a:solidFill>
              </a:rPr>
              <a:t>Modifying the measurement </a:t>
            </a:r>
            <a:r>
              <a:rPr lang="en-US" sz="1800" dirty="0" smtClean="0">
                <a:solidFill>
                  <a:schemeClr val="tx1"/>
                </a:solidFill>
              </a:rPr>
              <a:t>report field </a:t>
            </a:r>
            <a:r>
              <a:rPr lang="en-US" sz="1800" dirty="0">
                <a:solidFill>
                  <a:schemeClr val="tx1"/>
                </a:solidFill>
              </a:rPr>
              <a:t>format for Directional Channel Quality </a:t>
            </a:r>
            <a:r>
              <a:rPr lang="en-US" sz="1800" dirty="0" smtClean="0">
                <a:solidFill>
                  <a:schemeClr val="tx1"/>
                </a:solidFill>
              </a:rPr>
              <a:t>report (</a:t>
            </a:r>
            <a:r>
              <a:rPr lang="en-US" sz="1800" dirty="0">
                <a:solidFill>
                  <a:schemeClr val="tx1"/>
                </a:solidFill>
              </a:rPr>
              <a:t>Clause </a:t>
            </a:r>
            <a:r>
              <a:rPr lang="en-US" sz="1800" dirty="0" smtClean="0">
                <a:solidFill>
                  <a:schemeClr val="tx1"/>
                </a:solidFill>
              </a:rPr>
              <a:t>9.4.2.22.15 </a:t>
            </a:r>
            <a:r>
              <a:rPr lang="en-US" sz="1800" dirty="0">
                <a:solidFill>
                  <a:schemeClr val="tx1"/>
                </a:solidFill>
              </a:rPr>
              <a:t>in P802.11REVmc </a:t>
            </a:r>
            <a:r>
              <a:rPr lang="en-US" sz="1800" dirty="0" smtClean="0">
                <a:solidFill>
                  <a:schemeClr val="tx1"/>
                </a:solidFill>
              </a:rPr>
              <a:t>D8.0) </a:t>
            </a:r>
            <a:r>
              <a:rPr lang="en-US" sz="1800" dirty="0">
                <a:solidFill>
                  <a:schemeClr val="tx1"/>
                </a:solidFill>
              </a:rPr>
              <a:t>as follows:</a:t>
            </a:r>
          </a:p>
        </p:txBody>
      </p:sp>
      <p:sp>
        <p:nvSpPr>
          <p:cNvPr id="14" name="TextBox 13"/>
          <p:cNvSpPr txBox="1"/>
          <p:nvPr/>
        </p:nvSpPr>
        <p:spPr>
          <a:xfrm>
            <a:off x="609600" y="5739825"/>
            <a:ext cx="8077200" cy="584775"/>
          </a:xfrm>
          <a:prstGeom prst="rect">
            <a:avLst/>
          </a:prstGeom>
          <a:noFill/>
        </p:spPr>
        <p:txBody>
          <a:bodyPr wrap="square" rtlCol="0">
            <a:spAutoFit/>
          </a:bodyPr>
          <a:lstStyle/>
          <a:p>
            <a:pPr marL="288925" lvl="1" indent="-285750">
              <a:buFont typeface="Wingdings" panose="05000000000000000000" pitchFamily="2" charset="2"/>
              <a:buChar char="§"/>
            </a:pPr>
            <a:r>
              <a:rPr lang="en-US" altLang="zh-CN" sz="1600" kern="100" dirty="0" smtClean="0">
                <a:solidFill>
                  <a:schemeClr val="tx1"/>
                </a:solidFill>
              </a:rPr>
              <a:t>The Number of RX Antenna Configurations field indicates the number of RX antenna configurations used by the STA to perform concurrent measurements.</a:t>
            </a:r>
          </a:p>
        </p:txBody>
      </p:sp>
      <p:sp>
        <p:nvSpPr>
          <p:cNvPr id="12" name="Footer Placeholder 4"/>
          <p:cNvSpPr>
            <a:spLocks noGrp="1"/>
          </p:cNvSpPr>
          <p:nvPr>
            <p:ph type="ftr" idx="14"/>
          </p:nvPr>
        </p:nvSpPr>
        <p:spPr>
          <a:xfrm>
            <a:off x="5500694" y="6475413"/>
            <a:ext cx="3041644" cy="180975"/>
          </a:xfrm>
        </p:spPr>
        <p:txBody>
          <a:bodyPr/>
          <a:lstStyle/>
          <a:p>
            <a:r>
              <a:rPr lang="en-GB" dirty="0" smtClean="0"/>
              <a:t>Lei Huang, Panasonic</a:t>
            </a:r>
            <a:endParaRPr lang="en-GB" dirty="0"/>
          </a:p>
        </p:txBody>
      </p:sp>
      <p:sp>
        <p:nvSpPr>
          <p:cNvPr id="18" name="Date Placeholder 3"/>
          <p:cNvSpPr>
            <a:spLocks noGrp="1"/>
          </p:cNvSpPr>
          <p:nvPr>
            <p:ph type="dt" idx="4294967295"/>
          </p:nvPr>
        </p:nvSpPr>
        <p:spPr>
          <a:xfrm>
            <a:off x="696912" y="260350"/>
            <a:ext cx="2303451" cy="273050"/>
          </a:xfrm>
          <a:prstGeom prst="rect">
            <a:avLst/>
          </a:prstGeom>
        </p:spPr>
        <p:txBody>
          <a:bodyPr/>
          <a:lstStyle/>
          <a:p>
            <a:r>
              <a:rPr lang="en-US" sz="1800" b="1" dirty="0" smtClean="0">
                <a:solidFill>
                  <a:schemeClr val="tx1"/>
                </a:solidFill>
              </a:rPr>
              <a:t>September 2016</a:t>
            </a:r>
            <a:endParaRPr lang="en-GB" sz="1800" b="1" dirty="0">
              <a:solidFill>
                <a:schemeClr val="tx1"/>
              </a:solidFill>
            </a:endParaRPr>
          </a:p>
        </p:txBody>
      </p:sp>
    </p:spTree>
    <p:extLst>
      <p:ext uri="{BB962C8B-B14F-4D97-AF65-F5344CB8AC3E}">
        <p14:creationId xmlns:p14="http://schemas.microsoft.com/office/powerpoint/2010/main" val="1362217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4FAB45E9-EDE5-4709-A3AD-78EB74DC85DB}" type="slidenum">
              <a:rPr lang="en-US" smtClean="0"/>
              <a:t>7</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3712371345"/>
              </p:ext>
            </p:extLst>
          </p:nvPr>
        </p:nvGraphicFramePr>
        <p:xfrm>
          <a:off x="1447800" y="3815042"/>
          <a:ext cx="6858000" cy="619910"/>
        </p:xfrm>
        <a:graphic>
          <a:graphicData uri="http://schemas.openxmlformats.org/drawingml/2006/table">
            <a:tbl>
              <a:tblPr firstRow="1" bandRow="1">
                <a:tableStyleId>{5C22544A-7EE6-4342-B048-85BDC9FD1C3A}</a:tableStyleId>
              </a:tblPr>
              <a:tblGrid>
                <a:gridCol w="813163"/>
                <a:gridCol w="1727971"/>
                <a:gridCol w="1040266"/>
                <a:gridCol w="3276600"/>
              </a:tblGrid>
              <a:tr h="315110">
                <a:tc>
                  <a:txBody>
                    <a:bodyPr/>
                    <a:lstStyle/>
                    <a:p>
                      <a:pPr algn="ctr"/>
                      <a:endParaRPr lang="en-US" sz="1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err="1" smtClean="0">
                          <a:solidFill>
                            <a:schemeClr val="tx1"/>
                          </a:solidFill>
                        </a:rPr>
                        <a:t>Subelement</a:t>
                      </a:r>
                      <a:r>
                        <a:rPr lang="en-US" sz="1200" dirty="0" smtClean="0">
                          <a:solidFill>
                            <a:schemeClr val="tx1"/>
                          </a:solidFill>
                        </a:rPr>
                        <a:t> ID</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Length</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Data</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800">
                <a:tc>
                  <a:txBody>
                    <a:bodyPr/>
                    <a:lstStyle/>
                    <a:p>
                      <a:pPr algn="ctr"/>
                      <a:r>
                        <a:rPr lang="en-US" sz="1200" dirty="0" smtClean="0">
                          <a:solidFill>
                            <a:schemeClr val="tx1"/>
                          </a:solidFill>
                        </a:rPr>
                        <a:t>Octets:</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Variable</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257273880"/>
              </p:ext>
            </p:extLst>
          </p:nvPr>
        </p:nvGraphicFramePr>
        <p:xfrm>
          <a:off x="1162130" y="5006340"/>
          <a:ext cx="6781881" cy="944880"/>
        </p:xfrm>
        <a:graphic>
          <a:graphicData uri="http://schemas.openxmlformats.org/drawingml/2006/table">
            <a:tbl>
              <a:tblPr firstRow="1" bandRow="1">
                <a:tableStyleId>{5C22544A-7EE6-4342-B048-85BDC9FD1C3A}</a:tableStyleId>
              </a:tblPr>
              <a:tblGrid>
                <a:gridCol w="685800"/>
                <a:gridCol w="1066800"/>
                <a:gridCol w="381081"/>
                <a:gridCol w="1066800"/>
                <a:gridCol w="838200"/>
                <a:gridCol w="1066800"/>
                <a:gridCol w="533400"/>
                <a:gridCol w="1143000"/>
              </a:tblGrid>
              <a:tr h="457200">
                <a:tc>
                  <a:txBody>
                    <a:bodyPr/>
                    <a:lstStyle/>
                    <a:p>
                      <a:pPr algn="ctr"/>
                      <a:endParaRPr lang="en-US" sz="1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Measurement for Time Block 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latin typeface="Calibri"/>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Measurement for Time Block N</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latin typeface="Calibri"/>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Measurement for Time Block 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smtClean="0">
                          <a:solidFill>
                            <a:schemeClr val="tx1"/>
                          </a:solidFill>
                          <a:latin typeface="Calibri"/>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Measurement for Time Block N</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800">
                <a:tc>
                  <a:txBody>
                    <a:bodyPr/>
                    <a:lstStyle/>
                    <a:p>
                      <a:pPr algn="ctr"/>
                      <a:r>
                        <a:rPr lang="en-US" sz="1200" dirty="0" smtClean="0">
                          <a:solidFill>
                            <a:schemeClr val="tx1"/>
                          </a:solidFill>
                        </a:rPr>
                        <a:t>Octets:</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a:t>
                      </a:r>
                      <a:endParaRPr lang="en-US"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5" name="Straight Arrow Connector 14"/>
          <p:cNvCxnSpPr/>
          <p:nvPr/>
        </p:nvCxnSpPr>
        <p:spPr>
          <a:xfrm flipH="1">
            <a:off x="1847930" y="4134521"/>
            <a:ext cx="3181270" cy="8718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1" idx="3"/>
          </p:cNvCxnSpPr>
          <p:nvPr/>
        </p:nvCxnSpPr>
        <p:spPr>
          <a:xfrm flipH="1">
            <a:off x="7943930" y="4124997"/>
            <a:ext cx="361870" cy="8813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9793" y="4419600"/>
            <a:ext cx="1847931" cy="461665"/>
          </a:xfrm>
          <a:prstGeom prst="rect">
            <a:avLst/>
          </a:prstGeom>
          <a:noFill/>
        </p:spPr>
        <p:txBody>
          <a:bodyPr wrap="square" rtlCol="0">
            <a:spAutoFit/>
          </a:bodyPr>
          <a:lstStyle/>
          <a:p>
            <a:pPr algn="ctr"/>
            <a:r>
              <a:rPr lang="en-US" altLang="zh-CN" sz="1200" b="1" u="sng" kern="100" dirty="0" smtClean="0">
                <a:solidFill>
                  <a:srgbClr val="FF0000"/>
                </a:solidFill>
              </a:rPr>
              <a:t>Extended </a:t>
            </a:r>
            <a:r>
              <a:rPr lang="en-US" altLang="zh-CN" sz="1200" b="1" u="sng" kern="100" dirty="0">
                <a:solidFill>
                  <a:srgbClr val="FF0000"/>
                </a:solidFill>
              </a:rPr>
              <a:t>Measurement </a:t>
            </a:r>
            <a:r>
              <a:rPr lang="en-US" altLang="zh-CN" sz="1200" b="1" u="sng" kern="100" dirty="0" smtClean="0">
                <a:solidFill>
                  <a:srgbClr val="FF0000"/>
                </a:solidFill>
              </a:rPr>
              <a:t>Report </a:t>
            </a:r>
            <a:r>
              <a:rPr lang="en-US" altLang="zh-CN" sz="1200" b="1" u="sng" kern="100" dirty="0" err="1" smtClean="0">
                <a:solidFill>
                  <a:srgbClr val="FF0000"/>
                </a:solidFill>
              </a:rPr>
              <a:t>subelement</a:t>
            </a:r>
            <a:endParaRPr lang="en-US" sz="1200" b="1" u="sng" dirty="0">
              <a:solidFill>
                <a:srgbClr val="FF0000"/>
              </a:solidFill>
            </a:endParaRPr>
          </a:p>
        </p:txBody>
      </p:sp>
      <p:sp>
        <p:nvSpPr>
          <p:cNvPr id="18" name="Title 1"/>
          <p:cNvSpPr txBox="1">
            <a:spLocks/>
          </p:cNvSpPr>
          <p:nvPr/>
        </p:nvSpPr>
        <p:spPr>
          <a:xfrm>
            <a:off x="534019" y="634006"/>
            <a:ext cx="8229600" cy="5851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Example Frame Format  </a:t>
            </a:r>
            <a:r>
              <a:rPr lang="en-US" sz="3200" b="1" dirty="0" smtClean="0"/>
              <a:t>(cont.)</a:t>
            </a:r>
            <a:endParaRPr lang="en-US" sz="3200" b="1" dirty="0"/>
          </a:p>
        </p:txBody>
      </p:sp>
      <p:sp>
        <p:nvSpPr>
          <p:cNvPr id="20" name="Content Placeholder 2"/>
          <p:cNvSpPr txBox="1">
            <a:spLocks/>
          </p:cNvSpPr>
          <p:nvPr/>
        </p:nvSpPr>
        <p:spPr>
          <a:xfrm>
            <a:off x="383969" y="1268346"/>
            <a:ext cx="8305800" cy="23892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8925" lvl="1">
              <a:buFont typeface="Wingdings" panose="05000000000000000000" pitchFamily="2" charset="2"/>
              <a:buChar char="§"/>
            </a:pPr>
            <a:r>
              <a:rPr lang="en-US" altLang="zh-CN" sz="1600" kern="100" dirty="0"/>
              <a:t>The Measurement Report Method field indicates the method used by the STA to report the results of concurrent measurements. </a:t>
            </a:r>
          </a:p>
          <a:p>
            <a:pPr marL="746125" lvl="2" indent="-285750">
              <a:buFont typeface="Courier New" panose="02070309020205020404" pitchFamily="49" charset="0"/>
              <a:buChar char="o"/>
            </a:pPr>
            <a:r>
              <a:rPr lang="en-US" altLang="zh-CN" sz="1400" kern="100" dirty="0"/>
              <a:t>If this field is set to 0, it indicates that the results of concurrent measurements during </a:t>
            </a:r>
            <a:r>
              <a:rPr lang="en-US" altLang="zh-CN" sz="1400" kern="100" dirty="0" smtClean="0"/>
              <a:t>each measurement </a:t>
            </a:r>
            <a:r>
              <a:rPr lang="en-US" altLang="zh-CN" sz="1400" kern="100" dirty="0"/>
              <a:t>time block are individually reported. </a:t>
            </a:r>
            <a:endParaRPr lang="en-US" altLang="zh-CN" sz="1400" kern="100" dirty="0" smtClean="0"/>
          </a:p>
          <a:p>
            <a:pPr marL="1203325" lvl="3" indent="-285750">
              <a:buFont typeface="Wingdings" panose="05000000000000000000" pitchFamily="2" charset="2"/>
              <a:buChar char="§"/>
            </a:pPr>
            <a:r>
              <a:rPr lang="en-US" altLang="zh-CN" sz="1200" kern="100" dirty="0" smtClean="0"/>
              <a:t>Measurement r</a:t>
            </a:r>
            <a:r>
              <a:rPr lang="en-US" sz="1200" kern="100" dirty="0" smtClean="0"/>
              <a:t>esults corresponding </a:t>
            </a:r>
            <a:r>
              <a:rPr lang="en-US" sz="1200" kern="100" dirty="0"/>
              <a:t>to one of RX antenna configurations are carried in the </a:t>
            </a:r>
            <a:r>
              <a:rPr lang="en-US" sz="1200" kern="100" dirty="0" smtClean="0"/>
              <a:t>Measurement for Time Blocks fields of Measurement Report field. </a:t>
            </a:r>
          </a:p>
          <a:p>
            <a:pPr marL="1203325" lvl="3" indent="-285750">
              <a:buFont typeface="Wingdings" panose="05000000000000000000" pitchFamily="2" charset="2"/>
              <a:buChar char="§"/>
            </a:pPr>
            <a:r>
              <a:rPr lang="en-US" sz="1200" kern="100" dirty="0" smtClean="0"/>
              <a:t>Measurement results corresponding </a:t>
            </a:r>
            <a:r>
              <a:rPr lang="en-US" sz="1200" kern="100" dirty="0"/>
              <a:t>to the remaining RX antenna </a:t>
            </a:r>
            <a:r>
              <a:rPr lang="en-US" sz="1200" kern="100" dirty="0" smtClean="0"/>
              <a:t>configurations are carried in an Extended </a:t>
            </a:r>
            <a:r>
              <a:rPr lang="en-US" sz="1200" kern="100" dirty="0"/>
              <a:t>Measurement Report </a:t>
            </a:r>
            <a:r>
              <a:rPr lang="en-US" sz="1200" kern="100" dirty="0" err="1" smtClean="0"/>
              <a:t>subelement</a:t>
            </a:r>
            <a:r>
              <a:rPr lang="en-US" sz="1200" kern="100" dirty="0" smtClean="0"/>
              <a:t> of Measurement Report field.</a:t>
            </a:r>
            <a:endParaRPr lang="en-US" altLang="zh-CN" sz="1200" kern="100" dirty="0"/>
          </a:p>
          <a:p>
            <a:pPr marL="746125" lvl="2" indent="-285750">
              <a:buFont typeface="Courier New" panose="02070309020205020404" pitchFamily="49" charset="0"/>
              <a:buChar char="o"/>
            </a:pPr>
            <a:r>
              <a:rPr lang="en-US" altLang="zh-CN" sz="1400" kern="100" dirty="0"/>
              <a:t>If this field is set to 1, it indicates that the average of the results of concurrent measurements during a measurement time block is reported. </a:t>
            </a:r>
            <a:endParaRPr lang="en-US" sz="1600" dirty="0"/>
          </a:p>
          <a:p>
            <a:pPr marL="742950" lvl="3" indent="-285750">
              <a:buFont typeface="Wingdings" panose="05000000000000000000" pitchFamily="2" charset="2"/>
              <a:buChar char="v"/>
            </a:pPr>
            <a:endParaRPr lang="en-US" sz="1400" dirty="0" smtClean="0"/>
          </a:p>
        </p:txBody>
      </p:sp>
      <p:sp>
        <p:nvSpPr>
          <p:cNvPr id="2" name="Left Brace 1"/>
          <p:cNvSpPr/>
          <p:nvPr/>
        </p:nvSpPr>
        <p:spPr>
          <a:xfrm rot="16200000">
            <a:off x="4705431" y="3009901"/>
            <a:ext cx="380999" cy="6095998"/>
          </a:xfrm>
          <a:prstGeom prst="leftBrace">
            <a:avLst>
              <a:gd name="adj1" fmla="val 8333"/>
              <a:gd name="adj2" fmla="val 4952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2590800" y="6172200"/>
            <a:ext cx="4572000" cy="307777"/>
          </a:xfrm>
          <a:prstGeom prst="rect">
            <a:avLst/>
          </a:prstGeom>
          <a:noFill/>
        </p:spPr>
        <p:txBody>
          <a:bodyPr wrap="square" rtlCol="0">
            <a:spAutoFit/>
          </a:bodyPr>
          <a:lstStyle/>
          <a:p>
            <a:pPr algn="ctr"/>
            <a:r>
              <a:rPr lang="en-US" sz="1400" dirty="0" smtClean="0">
                <a:solidFill>
                  <a:schemeClr val="tx1"/>
                </a:solidFill>
              </a:rPr>
              <a:t>N*(Number of RX antenna configurations-1) fields</a:t>
            </a:r>
            <a:endParaRPr lang="en-US" sz="1400" dirty="0">
              <a:solidFill>
                <a:schemeClr val="tx1"/>
              </a:solidFill>
            </a:endParaRPr>
          </a:p>
        </p:txBody>
      </p:sp>
      <p:sp>
        <p:nvSpPr>
          <p:cNvPr id="13" name="Footer Placeholder 4"/>
          <p:cNvSpPr>
            <a:spLocks noGrp="1"/>
          </p:cNvSpPr>
          <p:nvPr>
            <p:ph type="ftr" idx="14"/>
          </p:nvPr>
        </p:nvSpPr>
        <p:spPr>
          <a:xfrm>
            <a:off x="5500694" y="6475413"/>
            <a:ext cx="3041644" cy="180975"/>
          </a:xfrm>
        </p:spPr>
        <p:txBody>
          <a:bodyPr/>
          <a:lstStyle/>
          <a:p>
            <a:r>
              <a:rPr lang="en-GB" dirty="0" smtClean="0"/>
              <a:t>Lei Huang, Panasonic</a:t>
            </a:r>
            <a:endParaRPr lang="en-GB" dirty="0"/>
          </a:p>
        </p:txBody>
      </p:sp>
      <p:sp>
        <p:nvSpPr>
          <p:cNvPr id="14" name="Date Placeholder 3"/>
          <p:cNvSpPr>
            <a:spLocks noGrp="1"/>
          </p:cNvSpPr>
          <p:nvPr>
            <p:ph type="dt" idx="4294967295"/>
          </p:nvPr>
        </p:nvSpPr>
        <p:spPr>
          <a:xfrm>
            <a:off x="696912" y="260350"/>
            <a:ext cx="2303451" cy="273050"/>
          </a:xfrm>
          <a:prstGeom prst="rect">
            <a:avLst/>
          </a:prstGeom>
        </p:spPr>
        <p:txBody>
          <a:bodyPr/>
          <a:lstStyle/>
          <a:p>
            <a:r>
              <a:rPr lang="en-US" sz="1800" b="1" dirty="0" smtClean="0">
                <a:solidFill>
                  <a:schemeClr val="tx1"/>
                </a:solidFill>
              </a:rPr>
              <a:t>September 2016</a:t>
            </a:r>
            <a:endParaRPr lang="en-GB" sz="1800" b="1" dirty="0">
              <a:solidFill>
                <a:schemeClr val="tx1"/>
              </a:solidFill>
            </a:endParaRPr>
          </a:p>
        </p:txBody>
      </p:sp>
    </p:spTree>
    <p:extLst>
      <p:ext uri="{BB962C8B-B14F-4D97-AF65-F5344CB8AC3E}">
        <p14:creationId xmlns:p14="http://schemas.microsoft.com/office/powerpoint/2010/main" val="1236538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647700" y="609600"/>
            <a:ext cx="7772400" cy="685800"/>
          </a:xfrm>
        </p:spPr>
        <p:txBody>
          <a:bodyPr lIns="91440" tIns="45720" rIns="91440" bIns="45720">
            <a:normAutofit fontScale="90000"/>
          </a:bodyPr>
          <a:lstStyle/>
          <a:p>
            <a:r>
              <a:rPr lang="en-US" altLang="zh-CN" sz="4000" b="1" dirty="0" smtClean="0">
                <a:ea typeface="宋体" pitchFamily="2" charset="-122"/>
              </a:rPr>
              <a:t>Reference</a:t>
            </a:r>
            <a:endParaRPr lang="en-US" altLang="zh-CN" sz="4000" b="1" dirty="0" smtClean="0">
              <a:solidFill>
                <a:srgbClr val="FF0000"/>
              </a:solidFill>
              <a:ea typeface="宋体" pitchFamily="2" charset="-122"/>
            </a:endParaRPr>
          </a:p>
        </p:txBody>
      </p:sp>
      <p:sp>
        <p:nvSpPr>
          <p:cNvPr id="29702" name="Text Box 5"/>
          <p:cNvSpPr txBox="1">
            <a:spLocks noChangeArrowheads="1"/>
          </p:cNvSpPr>
          <p:nvPr/>
        </p:nvSpPr>
        <p:spPr bwMode="auto">
          <a:xfrm>
            <a:off x="381000" y="1620083"/>
            <a:ext cx="8305800" cy="923330"/>
          </a:xfrm>
          <a:prstGeom prst="rect">
            <a:avLst/>
          </a:prstGeom>
          <a:noFill/>
          <a:ln w="19050" algn="ctr">
            <a:noFill/>
            <a:miter lim="800000"/>
            <a:headEnd/>
            <a:tailEnd/>
          </a:ln>
        </p:spPr>
        <p:txBody>
          <a:bodyPr>
            <a:spAutoFit/>
          </a:bodyPr>
          <a:lstStyle/>
          <a:p>
            <a:pPr marL="342900" indent="-342900">
              <a:lnSpc>
                <a:spcPct val="150000"/>
              </a:lnSpc>
              <a:buFont typeface="+mj-lt"/>
              <a:buAutoNum type="arabicParenR"/>
              <a:defRPr/>
            </a:pPr>
            <a:r>
              <a:rPr lang="en-US" altLang="zh-CN" sz="1800" dirty="0" smtClean="0">
                <a:solidFill>
                  <a:schemeClr val="tx1"/>
                </a:solidFill>
                <a:ea typeface="宋体" charset="-122"/>
              </a:rPr>
              <a:t>11-15-1358-05-00ay-specification-framework-for-tgay.doc</a:t>
            </a:r>
          </a:p>
          <a:p>
            <a:pPr marL="342900" indent="-342900">
              <a:lnSpc>
                <a:spcPct val="150000"/>
              </a:lnSpc>
              <a:buFont typeface="+mj-lt"/>
              <a:buAutoNum type="arabicParenR"/>
              <a:defRPr/>
            </a:pPr>
            <a:r>
              <a:rPr lang="en-SG" altLang="zh-CN" sz="1800" dirty="0">
                <a:solidFill>
                  <a:schemeClr val="tx1"/>
                </a:solidFill>
                <a:ea typeface="宋体" charset="-122"/>
              </a:rPr>
              <a:t>11-16-0295-02-00ay-spatial sharing enhancement for MIMO.pptx</a:t>
            </a:r>
            <a:endParaRPr lang="en-US" altLang="zh-CN" sz="1800" dirty="0" smtClean="0">
              <a:solidFill>
                <a:schemeClr val="tx1"/>
              </a:solidFill>
              <a:ea typeface="宋体" charset="-122"/>
            </a:endParaRPr>
          </a:p>
        </p:txBody>
      </p:sp>
      <p:sp>
        <p:nvSpPr>
          <p:cNvPr id="3" name="Slide Number Placeholder 2"/>
          <p:cNvSpPr>
            <a:spLocks noGrp="1"/>
          </p:cNvSpPr>
          <p:nvPr>
            <p:ph type="sldNum" sz="quarter" idx="12"/>
          </p:nvPr>
        </p:nvSpPr>
        <p:spPr/>
        <p:txBody>
          <a:bodyPr/>
          <a:lstStyle/>
          <a:p>
            <a:fld id="{4FAB45E9-EDE5-4709-A3AD-78EB74DC85DB}" type="slidenum">
              <a:rPr lang="en-US" smtClean="0"/>
              <a:pPr/>
              <a:t>8</a:t>
            </a:fld>
            <a:endParaRPr lang="en-US"/>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pPr algn="r"/>
            <a:r>
              <a:rPr lang="en-GB" sz="1200" dirty="0" smtClean="0">
                <a:solidFill>
                  <a:schemeClr val="tx1"/>
                </a:solidFill>
              </a:rPr>
              <a:t>Lei Huang, Panasonic</a:t>
            </a:r>
            <a:endParaRPr lang="en-GB" sz="1200" dirty="0">
              <a:solidFill>
                <a:schemeClr val="tx1"/>
              </a:solidFill>
            </a:endParaRPr>
          </a:p>
        </p:txBody>
      </p:sp>
      <p:sp>
        <p:nvSpPr>
          <p:cNvPr id="7" name="Date Placeholder 3"/>
          <p:cNvSpPr>
            <a:spLocks noGrp="1"/>
          </p:cNvSpPr>
          <p:nvPr>
            <p:ph type="dt" idx="4294967295"/>
          </p:nvPr>
        </p:nvSpPr>
        <p:spPr>
          <a:xfrm>
            <a:off x="696912" y="260350"/>
            <a:ext cx="2303451" cy="273050"/>
          </a:xfrm>
          <a:prstGeom prst="rect">
            <a:avLst/>
          </a:prstGeom>
        </p:spPr>
        <p:txBody>
          <a:bodyPr/>
          <a:lstStyle/>
          <a:p>
            <a:r>
              <a:rPr lang="en-US" sz="1800" b="1" dirty="0" smtClean="0">
                <a:solidFill>
                  <a:schemeClr val="tx1"/>
                </a:solidFill>
              </a:rPr>
              <a:t>September 2016</a:t>
            </a:r>
            <a:endParaRPr lang="en-GB" sz="1800" b="1" dirty="0">
              <a:solidFill>
                <a:schemeClr val="tx1"/>
              </a:solidFill>
            </a:endParaRPr>
          </a:p>
        </p:txBody>
      </p:sp>
    </p:spTree>
    <p:extLst>
      <p:ext uri="{BB962C8B-B14F-4D97-AF65-F5344CB8AC3E}">
        <p14:creationId xmlns:p14="http://schemas.microsoft.com/office/powerpoint/2010/main" val="3980922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Lei Huang, Panasonic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839787"/>
          </a:xfrm>
          <a:ln/>
        </p:spPr>
        <p:txBody>
          <a:bodyPr lIns="90000" tIns="46800" rIns="90000" bIns="46800"/>
          <a:lstStyle/>
          <a:p>
            <a:r>
              <a:rPr lang="en-US" dirty="0" smtClean="0"/>
              <a:t>Straw Poll</a:t>
            </a:r>
            <a:endParaRPr lang="en-US" dirty="0"/>
          </a:p>
        </p:txBody>
      </p:sp>
      <p:sp>
        <p:nvSpPr>
          <p:cNvPr id="10242" name="Rectangle 2"/>
          <p:cNvSpPr>
            <a:spLocks noGrp="1" noChangeArrowheads="1"/>
          </p:cNvSpPr>
          <p:nvPr>
            <p:ph type="body" idx="1"/>
          </p:nvPr>
        </p:nvSpPr>
        <p:spPr>
          <a:xfrm>
            <a:off x="609600" y="1828801"/>
            <a:ext cx="7924800" cy="3733800"/>
          </a:xfrm>
          <a:ln/>
        </p:spPr>
        <p:txBody>
          <a:bodyPr/>
          <a:lstStyle/>
          <a:p>
            <a:pPr>
              <a:buFont typeface="Wingdings" panose="05000000000000000000" pitchFamily="2" charset="2"/>
              <a:buChar char="q"/>
            </a:pPr>
            <a:r>
              <a:rPr lang="en-US" altLang="ja-JP" dirty="0"/>
              <a:t>Do you agree to insert the following text into 11ay SFD?</a:t>
            </a:r>
            <a:endParaRPr lang="en-US" dirty="0"/>
          </a:p>
          <a:p>
            <a:pPr lvl="1">
              <a:buFont typeface="Wingdings" panose="05000000000000000000" pitchFamily="2" charset="2"/>
              <a:buChar char="§"/>
            </a:pPr>
            <a:r>
              <a:rPr lang="en-SG" altLang="ja-JP" dirty="0"/>
              <a:t>The EDMG spatial sharing mechanism shall enable an EDMG STA to report the average of the results of concurrent measurements using multiple RX antenna configurations in order to reduce the overhead of the measurement report</a:t>
            </a:r>
            <a:r>
              <a:rPr lang="en-SG" altLang="ja-JP" dirty="0" smtClean="0"/>
              <a:t>.</a:t>
            </a:r>
          </a:p>
          <a:p>
            <a:pPr lvl="1">
              <a:buFont typeface="Wingdings" panose="05000000000000000000" pitchFamily="2" charset="2"/>
              <a:buChar char="§"/>
            </a:pPr>
            <a:endParaRPr lang="en-US" sz="2400" dirty="0"/>
          </a:p>
          <a:p>
            <a:pPr lvl="1"/>
            <a:r>
              <a:rPr lang="en-US" dirty="0"/>
              <a:t>Yes:</a:t>
            </a:r>
          </a:p>
          <a:p>
            <a:pPr lvl="1"/>
            <a:r>
              <a:rPr lang="en-US" dirty="0"/>
              <a:t>No:</a:t>
            </a:r>
          </a:p>
          <a:p>
            <a:pPr lvl="1"/>
            <a:r>
              <a:rPr lang="en-US" dirty="0"/>
              <a:t>Abstain:</a:t>
            </a:r>
          </a:p>
          <a:p>
            <a:endParaRPr lang="en-US" dirty="0"/>
          </a:p>
          <a:p>
            <a:endParaRPr lang="en-US" dirty="0"/>
          </a:p>
          <a:p>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1939</TotalTime>
  <Words>892</Words>
  <Application>Microsoft Office PowerPoint</Application>
  <PresentationFormat>On-screen Show (4:3)</PresentationFormat>
  <Paragraphs>172</Paragraphs>
  <Slides>9</Slides>
  <Notes>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Office Theme</vt:lpstr>
      <vt:lpstr>Document</vt:lpstr>
      <vt:lpstr>Visio</vt:lpstr>
      <vt:lpstr>An Update on Spatial Sharing Enhancement for MIMO Operation</vt:lpstr>
      <vt:lpstr>Background</vt:lpstr>
      <vt:lpstr>Recap: Multi-Antenna Spatial Sharing [2]</vt:lpstr>
      <vt:lpstr>Proposal</vt:lpstr>
      <vt:lpstr>Example Frame Format</vt:lpstr>
      <vt:lpstr>Example Frame Format  (cont.)</vt:lpstr>
      <vt:lpstr>PowerPoint Presentation</vt:lpstr>
      <vt:lpstr>Reference</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Yujin Noh</dc:creator>
  <cp:lastModifiedBy>Lei Huang</cp:lastModifiedBy>
  <cp:revision>305</cp:revision>
  <cp:lastPrinted>2016-01-13T23:55:13Z</cp:lastPrinted>
  <dcterms:created xsi:type="dcterms:W3CDTF">2016-01-12T23:40:51Z</dcterms:created>
  <dcterms:modified xsi:type="dcterms:W3CDTF">2016-09-02T07:38:34Z</dcterms:modified>
</cp:coreProperties>
</file>