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99"/>
  </p:notesMasterIdLst>
  <p:handoutMasterIdLst>
    <p:handoutMasterId r:id="rId100"/>
  </p:handoutMasterIdLst>
  <p:sldIdLst>
    <p:sldId id="269" r:id="rId2"/>
    <p:sldId id="278" r:id="rId3"/>
    <p:sldId id="1454" r:id="rId4"/>
    <p:sldId id="1455" r:id="rId5"/>
    <p:sldId id="358" r:id="rId6"/>
    <p:sldId id="359" r:id="rId7"/>
    <p:sldId id="287" r:id="rId8"/>
    <p:sldId id="1620" r:id="rId9"/>
    <p:sldId id="344" r:id="rId10"/>
    <p:sldId id="345" r:id="rId11"/>
    <p:sldId id="1378" r:id="rId12"/>
    <p:sldId id="1423" r:id="rId13"/>
    <p:sldId id="1164" r:id="rId14"/>
    <p:sldId id="1562" r:id="rId15"/>
    <p:sldId id="1101" r:id="rId16"/>
    <p:sldId id="1581" r:id="rId17"/>
    <p:sldId id="1657" r:id="rId18"/>
    <p:sldId id="1527" r:id="rId19"/>
    <p:sldId id="1526" r:id="rId20"/>
    <p:sldId id="1737" r:id="rId21"/>
    <p:sldId id="1648" r:id="rId22"/>
    <p:sldId id="1735" r:id="rId23"/>
    <p:sldId id="1684" r:id="rId24"/>
    <p:sldId id="1685" r:id="rId25"/>
    <p:sldId id="1686" r:id="rId26"/>
    <p:sldId id="1687" r:id="rId27"/>
    <p:sldId id="1745" r:id="rId28"/>
    <p:sldId id="1746" r:id="rId29"/>
    <p:sldId id="1747" r:id="rId30"/>
    <p:sldId id="1689" r:id="rId31"/>
    <p:sldId id="1690" r:id="rId32"/>
    <p:sldId id="1691" r:id="rId33"/>
    <p:sldId id="1692" r:id="rId34"/>
    <p:sldId id="1694" r:id="rId35"/>
    <p:sldId id="1695" r:id="rId36"/>
    <p:sldId id="1696" r:id="rId37"/>
    <p:sldId id="1697" r:id="rId38"/>
    <p:sldId id="1716" r:id="rId39"/>
    <p:sldId id="1717" r:id="rId40"/>
    <p:sldId id="1718" r:id="rId41"/>
    <p:sldId id="1688" r:id="rId42"/>
    <p:sldId id="1702" r:id="rId43"/>
    <p:sldId id="1703" r:id="rId44"/>
    <p:sldId id="1704" r:id="rId45"/>
    <p:sldId id="1705" r:id="rId46"/>
    <p:sldId id="1706" r:id="rId47"/>
    <p:sldId id="1707" r:id="rId48"/>
    <p:sldId id="1708" r:id="rId49"/>
    <p:sldId id="1709" r:id="rId50"/>
    <p:sldId id="1710" r:id="rId51"/>
    <p:sldId id="1698" r:id="rId52"/>
    <p:sldId id="1699" r:id="rId53"/>
    <p:sldId id="1700" r:id="rId54"/>
    <p:sldId id="1701" r:id="rId55"/>
    <p:sldId id="1711" r:id="rId56"/>
    <p:sldId id="1712" r:id="rId57"/>
    <p:sldId id="1713" r:id="rId58"/>
    <p:sldId id="1679" r:id="rId59"/>
    <p:sldId id="1583" r:id="rId60"/>
    <p:sldId id="1629" r:id="rId61"/>
    <p:sldId id="1742" r:id="rId62"/>
    <p:sldId id="1743" r:id="rId63"/>
    <p:sldId id="1744" r:id="rId64"/>
    <p:sldId id="1572" r:id="rId65"/>
    <p:sldId id="1640" r:id="rId66"/>
    <p:sldId id="1634" r:id="rId67"/>
    <p:sldId id="1635" r:id="rId68"/>
    <p:sldId id="1641" r:id="rId69"/>
    <p:sldId id="1730" r:id="rId70"/>
    <p:sldId id="1375" r:id="rId71"/>
    <p:sldId id="1376" r:id="rId72"/>
    <p:sldId id="1400" r:id="rId73"/>
    <p:sldId id="619" r:id="rId74"/>
    <p:sldId id="621" r:id="rId75"/>
    <p:sldId id="1561" r:id="rId76"/>
    <p:sldId id="1555" r:id="rId77"/>
    <p:sldId id="1601" r:id="rId78"/>
    <p:sldId id="1585" r:id="rId79"/>
    <p:sldId id="1586" r:id="rId80"/>
    <p:sldId id="1587" r:id="rId81"/>
    <p:sldId id="1588" r:id="rId82"/>
    <p:sldId id="1589" r:id="rId83"/>
    <p:sldId id="1590" r:id="rId84"/>
    <p:sldId id="1591" r:id="rId85"/>
    <p:sldId id="1592" r:id="rId86"/>
    <p:sldId id="1593" r:id="rId87"/>
    <p:sldId id="1594" r:id="rId88"/>
    <p:sldId id="1595" r:id="rId89"/>
    <p:sldId id="1596" r:id="rId90"/>
    <p:sldId id="1597" r:id="rId91"/>
    <p:sldId id="1598" r:id="rId92"/>
    <p:sldId id="1599" r:id="rId93"/>
    <p:sldId id="1600" r:id="rId94"/>
    <p:sldId id="1628" r:id="rId95"/>
    <p:sldId id="1638" r:id="rId96"/>
    <p:sldId id="1725" r:id="rId97"/>
    <p:sldId id="1726" r:id="rId9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69" autoAdjust="0"/>
    <p:restoredTop sz="94660" autoAdjust="0"/>
  </p:normalViewPr>
  <p:slideViewPr>
    <p:cSldViewPr>
      <p:cViewPr varScale="1">
        <p:scale>
          <a:sx n="88" d="100"/>
          <a:sy n="88" d="100"/>
        </p:scale>
        <p:origin x="-166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8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802.11-16/1091r1</a:t>
            </a:r>
            <a:endParaRPr lang="en-US" dirty="0"/>
          </a:p>
        </p:txBody>
      </p:sp>
      <p:sp>
        <p:nvSpPr>
          <p:cNvPr id="3075" name="Rectangle 3"/>
          <p:cNvSpPr>
            <a:spLocks noGrp="1" noChangeArrowheads="1"/>
          </p:cNvSpPr>
          <p:nvPr>
            <p:ph type="dt" sz="quarter" idx="1"/>
          </p:nvPr>
        </p:nvSpPr>
        <p:spPr bwMode="auto">
          <a:xfrm>
            <a:off x="695325" y="177284"/>
            <a:ext cx="71654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Sept 2016</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802.11-16/1091r1</a:t>
            </a:r>
            <a:endParaRPr lang="en-US" dirty="0"/>
          </a:p>
        </p:txBody>
      </p:sp>
      <p:sp>
        <p:nvSpPr>
          <p:cNvPr id="2051" name="Rectangle 3"/>
          <p:cNvSpPr>
            <a:spLocks noGrp="1" noChangeArrowheads="1"/>
          </p:cNvSpPr>
          <p:nvPr>
            <p:ph type="dt" idx="1"/>
          </p:nvPr>
        </p:nvSpPr>
        <p:spPr bwMode="auto">
          <a:xfrm>
            <a:off x="654050" y="97909"/>
            <a:ext cx="716543"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Sept 2016</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74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802.11-16/1091r4</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2016</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16/11-16-1092-00-0jtc-ieee-802-jtc1-sc-minutes-for-jul-2016.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ec/dcn/16/ec-16-0144-00-00EC-802-liaison-to-sc6-wg1-29jul2016.pdf" TargetMode="External"/><Relationship Id="rId2" Type="http://schemas.openxmlformats.org/officeDocument/2006/relationships/hyperlink" Target="https://mentor.ieee.org/802.11/dcn/16/11-16-0817-00-0jtc-proposed-lc-to-sc6-wg1.docx"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wmf"/></Relationships>
</file>

<file path=ppt/slides/_rels/slide89.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2.wmf"/><Relationship Id="rId4" Type="http://schemas.openxmlformats.org/officeDocument/2006/relationships/oleObject" Target="../embeddings/oleObject11.bin"/></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3.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4.w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6.wmf"/><Relationship Id="rId5" Type="http://schemas.openxmlformats.org/officeDocument/2006/relationships/oleObject" Target="../embeddings/oleObject15.bin"/><Relationship Id="rId4" Type="http://schemas.openxmlformats.org/officeDocument/2006/relationships/image" Target="../media/image15.wmf"/></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7.w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 2016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13 Sept 2016</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17245814"/>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San Diego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San Diego, in July 2016, as documented </a:t>
            </a:r>
            <a:r>
              <a:rPr lang="en-AU" i="1" smtClean="0"/>
              <a:t>in </a:t>
            </a:r>
            <a:r>
              <a:rPr lang="en-AU" i="1" smtClean="0">
                <a:hlinkClick r:id="rId3"/>
              </a:rPr>
              <a:t>11-16-1092-00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11</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802.21, which is planning to do so soon</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758447529"/>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959"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July 2016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SC6_WG1_N0</a:t>
            </a:r>
            <a:r>
              <a:rPr lang="en-AU" dirty="0" smtClean="0">
                <a:solidFill>
                  <a:srgbClr val="FF0000"/>
                </a:solidFill>
              </a:rPr>
              <a:t>xx</a:t>
            </a:r>
            <a:r>
              <a:rPr lang="en-AU" dirty="0" smtClean="0"/>
              <a:t>)</a:t>
            </a:r>
            <a:endParaRPr lang="en-AU" b="0" dirty="0"/>
          </a:p>
          <a:p>
            <a:pPr lvl="2"/>
            <a:r>
              <a:rPr lang="en-AU" dirty="0"/>
              <a:t>IEEE 802.3 10 Mb/s Single Twisted Pair Ethernet Study </a:t>
            </a:r>
            <a:r>
              <a:rPr lang="en-AU" dirty="0" smtClean="0"/>
              <a:t>Group</a:t>
            </a:r>
          </a:p>
          <a:p>
            <a:pPr lvl="1"/>
            <a:r>
              <a:rPr lang="en-AU" dirty="0" smtClean="0"/>
              <a:t>Another liaison will be sent after the Nov 2016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a:t>
            </a:r>
            <a:r>
              <a:rPr lang="en-AU" dirty="0" smtClean="0">
                <a:solidFill>
                  <a:srgbClr val="FF0000"/>
                </a:solidFill>
              </a:rPr>
              <a:t>(link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1"/>
            <a:r>
              <a:rPr lang="en-AU" dirty="0" smtClean="0"/>
              <a:t>The </a:t>
            </a:r>
            <a:r>
              <a:rPr lang="en-AU" dirty="0"/>
              <a:t>Central Desktop </a:t>
            </a:r>
            <a:r>
              <a:rPr lang="en-AU" dirty="0" smtClean="0"/>
              <a:t>also contains links to various documents (</a:t>
            </a:r>
            <a:r>
              <a:rPr lang="en-AU" dirty="0" smtClean="0">
                <a:solidFill>
                  <a:srgbClr val="FF0000"/>
                </a:solidFill>
              </a:rPr>
              <a:t>updated in Sept 2016</a:t>
            </a:r>
            <a:r>
              <a:rPr lang="en-AU" dirty="0" smtClean="0"/>
              <a:t>)  that explain the processes for interactions between SC6 and IEEE 802, including:</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649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81339167"/>
              </p:ext>
            </p:extLst>
          </p:nvPr>
        </p:nvGraphicFramePr>
        <p:xfrm>
          <a:off x="762000" y="1600200"/>
          <a:ext cx="7620000" cy="4937760"/>
        </p:xfrm>
        <a:graphic>
          <a:graphicData uri="http://schemas.openxmlformats.org/drawingml/2006/table">
            <a:tbl>
              <a:tblPr firstRow="1" bandRow="1">
                <a:tableStyleId>{21E4AEA4-8DFA-4A89-87EB-49C32662AFE0}</a:tableStyleId>
              </a:tblPr>
              <a:tblGrid>
                <a:gridCol w="1371600"/>
                <a:gridCol w="2030186"/>
                <a:gridCol w="2109107"/>
                <a:gridCol w="2109107"/>
              </a:tblGrid>
              <a:tr h="4943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286215">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286215">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286215">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286215">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286215">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286215">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286215">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286215">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286215">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286215">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286215">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286215">
                <a:tc>
                  <a:txBody>
                    <a:bodyPr/>
                    <a:lstStyle/>
                    <a:p>
                      <a:r>
                        <a:rPr lang="en-AU" sz="1600" dirty="0" smtClean="0"/>
                        <a:t>802.1BA</a:t>
                      </a:r>
                      <a:endParaRPr lang="en-AU" sz="1600" dirty="0"/>
                    </a:p>
                  </a:txBody>
                  <a:tcPr marL="115147" marR="115147">
                    <a:lnL w="38100" cap="flat" cmpd="sng" algn="ctr">
                      <a:solidFill>
                        <a:srgbClr val="FF0000"/>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286215">
                <a:tc>
                  <a:txBody>
                    <a:bodyPr/>
                    <a:lstStyle/>
                    <a:p>
                      <a:r>
                        <a:rPr lang="en-AU" sz="1600" dirty="0" smtClean="0"/>
                        <a:t>802.1BR</a:t>
                      </a:r>
                      <a:endParaRPr lang="en-AU" sz="1600" dirty="0"/>
                    </a:p>
                  </a:txBody>
                  <a:tcPr marL="115147" marR="115147">
                    <a:lnL w="38100" cap="flat" cmpd="sng" algn="ctr">
                      <a:solidFill>
                        <a:srgbClr val="FF0000"/>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
        <p:nvSpPr>
          <p:cNvPr id="8" name="Rectangle 7"/>
          <p:cNvSpPr/>
          <p:nvPr/>
        </p:nvSpPr>
        <p:spPr bwMode="auto">
          <a:xfrm rot="16200000">
            <a:off x="-304799" y="5715000"/>
            <a:ext cx="1524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Latest</a:t>
            </a:r>
          </a:p>
        </p:txBody>
      </p:sp>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0904637"/>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smtClean="0">
                <a:solidFill>
                  <a:schemeClr val="accent6"/>
                </a:solidFill>
              </a:rPr>
              <a:t>eleven standards </a:t>
            </a:r>
            <a:r>
              <a:rPr lang="en-AU" dirty="0" smtClean="0">
                <a:solidFill>
                  <a:schemeClr val="accent6"/>
                </a:solidFill>
              </a:rPr>
              <a:t>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05617353"/>
              </p:ext>
            </p:extLst>
          </p:nvPr>
        </p:nvGraphicFramePr>
        <p:xfrm>
          <a:off x="152399" y="1600200"/>
          <a:ext cx="8839199" cy="4534742"/>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 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.1BA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r>
              <a:tr h="359602">
                <a:tc>
                  <a:txBody>
                    <a:bodyPr/>
                    <a:lstStyle/>
                    <a:p>
                      <a:r>
                        <a:rPr lang="en-AU" sz="1600" dirty="0" smtClean="0">
                          <a:latin typeface="+mj-lt"/>
                          <a:cs typeface="Arial" panose="020B0604020202020204" pitchFamily="34" charset="0"/>
                        </a:rPr>
                        <a:t>.1BR</a:t>
                      </a:r>
                      <a:endParaRPr lang="en-AU" sz="1600" dirty="0">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j-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Jan</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 Aug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r>
              <a:tr h="359602">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Sep </a:t>
                      </a:r>
                      <a:r>
                        <a:rPr lang="en-AU" sz="1600" b="0" baseline="0" dirty="0" smtClean="0">
                          <a:solidFill>
                            <a:schemeClr val="tx1"/>
                          </a:solidFill>
                          <a:latin typeface="+mj-lt"/>
                        </a:rPr>
                        <a:t>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a:t>
                      </a:r>
                      <a:endParaRPr lang="en-AU" sz="1600" b="0" kern="1200" dirty="0" smtClean="0">
                        <a:solidFill>
                          <a:schemeClr val="accent6"/>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a:t>
                      </a:r>
                      <a:endParaRPr lang="en-AU" sz="1600" b="0" kern="1200" dirty="0" smtClean="0">
                        <a:solidFill>
                          <a:schemeClr val="accent6"/>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endParaRPr lang="en-AU" sz="1600" b="0" dirty="0" smtClean="0">
                        <a:solidFill>
                          <a:schemeClr val="tx1"/>
                        </a:solidFill>
                        <a:latin typeface="+mj-lt"/>
                      </a:endParaRP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515260002"/>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30619"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09787876"/>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29596"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Warsaw in Sept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a:t>
            </a:r>
            <a:r>
              <a:rPr lang="en-AU" dirty="0" smtClean="0">
                <a:solidFill>
                  <a:schemeClr val="accent6"/>
                </a:solidFill>
              </a:rPr>
              <a:t>is waiting for start of FDIS ballot</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smtClean="0">
                <a:solidFill>
                  <a:srgbClr val="00B050"/>
                </a:solidFill>
              </a:rPr>
              <a:t>&amp; response </a:t>
            </a:r>
            <a:r>
              <a:rPr lang="en-AU" dirty="0" smtClean="0">
                <a:solidFill>
                  <a:srgbClr val="00B050"/>
                </a:solidFill>
              </a:rPr>
              <a:t>liaised</a:t>
            </a:r>
            <a:endParaRPr lang="en-AU" dirty="0" smtClean="0">
              <a:solidFill>
                <a:schemeClr val="accent2"/>
              </a:solidFill>
            </a:endParaRPr>
          </a:p>
          <a:p>
            <a:pPr lvl="1"/>
            <a:r>
              <a:rPr lang="en-AU" dirty="0" smtClean="0"/>
              <a:t>The </a:t>
            </a:r>
            <a:r>
              <a:rPr lang="en-AU" dirty="0"/>
              <a:t>60 ballot pre-ballot on IEEE 802.1Qbv-2015 passed 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p>
          <a:p>
            <a:pPr lvl="1"/>
            <a:r>
              <a:rPr lang="en-AU" dirty="0" smtClean="0"/>
              <a:t>A response was approved in July 2016 </a:t>
            </a:r>
            <a:r>
              <a:rPr lang="en-AU" dirty="0"/>
              <a:t>and liaised in Sep </a:t>
            </a:r>
            <a:r>
              <a:rPr lang="en-AU" dirty="0" smtClean="0"/>
              <a:t>2016</a:t>
            </a:r>
            <a:endParaRPr lang="en-AU" dirty="0"/>
          </a:p>
          <a:p>
            <a:r>
              <a:rPr lang="en-AU" dirty="0"/>
              <a:t>FDIS </a:t>
            </a:r>
            <a:r>
              <a:rPr lang="en-AU" dirty="0" smtClean="0"/>
              <a:t>ballot </a:t>
            </a:r>
            <a:r>
              <a:rPr lang="en-AU" dirty="0">
                <a:solidFill>
                  <a:schemeClr val="accent6"/>
                </a:solidFill>
              </a:rPr>
              <a:t>waiting</a:t>
            </a: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solidFill>
                  <a:schemeClr val="accent6"/>
                </a:solidFill>
              </a:rPr>
              <a:t>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a:t>IEEE </a:t>
            </a:r>
            <a:r>
              <a:rPr lang="en-AU" dirty="0" smtClean="0"/>
              <a:t>802.1QAB-2016 </a:t>
            </a:r>
            <a:r>
              <a:rPr lang="en-AU" dirty="0"/>
              <a:t>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one comment</a:t>
            </a:r>
          </a:p>
          <a:p>
            <a:pPr lvl="1"/>
            <a:r>
              <a:rPr lang="en-AU" dirty="0"/>
              <a:t>A response was approved in July 2016 </a:t>
            </a:r>
            <a:r>
              <a:rPr lang="en-AU" dirty="0"/>
              <a:t>and liaised in Sep </a:t>
            </a:r>
            <a:r>
              <a:rPr lang="en-AU" dirty="0" smtClean="0"/>
              <a:t>2016</a:t>
            </a:r>
            <a:endParaRPr lang="en-AU" dirty="0">
              <a:solidFill>
                <a:srgbClr val="FF0000"/>
              </a:solidFill>
            </a:endParaRPr>
          </a:p>
          <a:p>
            <a:r>
              <a:rPr lang="en-AU" dirty="0" smtClean="0"/>
              <a:t>FDIS ballot: </a:t>
            </a:r>
            <a:r>
              <a:rPr lang="en-AU" dirty="0">
                <a:solidFill>
                  <a:schemeClr val="accent6"/>
                </a:solidFill>
              </a:rPr>
              <a:t>waiting</a:t>
            </a: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solidFill>
                  <a:schemeClr val="accent6"/>
                </a:solidFill>
              </a:rPr>
              <a:t>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IEEE 802.1Qca-2015 passed 60 day pre-ballot 13 July 2016</a:t>
            </a:r>
          </a:p>
          <a:p>
            <a:pPr lvl="2"/>
            <a:r>
              <a:rPr lang="en-AU" dirty="0" smtClean="0"/>
              <a:t>Passed 8/1/9 on need for ISO standard</a:t>
            </a:r>
          </a:p>
          <a:p>
            <a:pPr lvl="2"/>
            <a:r>
              <a:rPr lang="en-AU" dirty="0" smtClean="0"/>
              <a:t>Passed 8/1/9 on support for submission to FDIS</a:t>
            </a:r>
          </a:p>
          <a:p>
            <a:pPr lvl="2"/>
            <a:r>
              <a:rPr lang="en-AU" dirty="0" smtClean="0"/>
              <a:t>China NB voted no with one comment</a:t>
            </a:r>
          </a:p>
          <a:p>
            <a:pPr lvl="1"/>
            <a:r>
              <a:rPr lang="en-AU" dirty="0"/>
              <a:t>A response was approved in July 2016 </a:t>
            </a:r>
            <a:r>
              <a:rPr lang="en-AU" dirty="0" smtClean="0"/>
              <a:t>and liaised in Sep 2016</a:t>
            </a:r>
            <a:endParaRPr lang="en-AU" dirty="0" smtClean="0">
              <a:solidFill>
                <a:srgbClr val="FF0000"/>
              </a:solidFill>
            </a:endParaRPr>
          </a:p>
          <a:p>
            <a:r>
              <a:rPr lang="en-AU" dirty="0" smtClean="0"/>
              <a:t>FDIS ballot: </a:t>
            </a:r>
            <a:r>
              <a:rPr lang="en-AU" dirty="0" smtClean="0">
                <a:solidFill>
                  <a:schemeClr val="accent6"/>
                </a:solidFill>
              </a:rPr>
              <a:t>waiting</a:t>
            </a:r>
            <a:endParaRPr lang="en-AU" dirty="0">
              <a:solidFill>
                <a:schemeClr val="accent6"/>
              </a:solidFill>
            </a:endParaRPr>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will be submitted to PSDO</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a:t>
            </a:r>
          </a:p>
          <a:p>
            <a:pPr marL="342900" lvl="1" indent="-342900">
              <a:buFont typeface="Arial" panose="020B0604020202020204" pitchFamily="34" charset="0"/>
              <a:buChar char="•"/>
            </a:pPr>
            <a:r>
              <a:rPr lang="en-GB" dirty="0"/>
              <a:t>IEEE 802.3br &amp; IEEE 802.1Qbu should be sent for 60 day pre-ballot at roughly the same time, even if there is not a strict binding between the two</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will be submitted to PSDO in due course</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smtClean="0"/>
              <a:t>60-day</a:t>
            </a:r>
            <a:r>
              <a:rPr lang="en-AU" dirty="0" smtClean="0"/>
              <a:t> </a:t>
            </a:r>
            <a:r>
              <a:rPr lang="en-AU" dirty="0"/>
              <a:t>pre-ballot</a:t>
            </a:r>
            <a:r>
              <a:rPr lang="en-AU" dirty="0" smtClean="0"/>
              <a:t>:</a:t>
            </a:r>
          </a:p>
          <a:p>
            <a:pPr lvl="1"/>
            <a:r>
              <a:rPr lang="en-AU" dirty="0"/>
              <a:t>IEEE 802.1Qbz D3.0 </a:t>
            </a:r>
            <a:r>
              <a:rPr lang="en-GB" dirty="0"/>
              <a:t>will not be submitted for a 60-day pre-ballot until IEEE 802.1AC-2016 is published </a:t>
            </a:r>
            <a:endParaRPr lang="en-AU" dirty="0">
              <a:solidFill>
                <a:schemeClr val="accent2"/>
              </a:solidFill>
            </a:endParaRPr>
          </a:p>
          <a:p>
            <a:r>
              <a:rPr lang="en-AU" dirty="0" smtClean="0"/>
              <a:t>FDIS </a:t>
            </a:r>
            <a:r>
              <a:rPr lang="en-AU" dirty="0"/>
              <a:t>ballot FDIS </a:t>
            </a:r>
            <a:r>
              <a:rPr lang="en-AU" dirty="0" smtClean="0"/>
              <a:t>ballot: </a:t>
            </a:r>
            <a:endParaRPr lang="en-AU" dirty="0"/>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802.1AC-Rev D3.0 was liaised for information in Dec 2015</a:t>
            </a:r>
          </a:p>
          <a:p>
            <a:pPr lvl="2"/>
            <a:r>
              <a:rPr lang="en-AU" dirty="0" smtClean="0"/>
              <a:t>It is currently a “bit stalled” in IEEE-SA approval process</a:t>
            </a:r>
          </a:p>
          <a:p>
            <a:pPr lvl="2"/>
            <a:r>
              <a:rPr lang="en-GB" dirty="0" smtClean="0"/>
              <a:t>There’s an </a:t>
            </a:r>
            <a:r>
              <a:rPr lang="en-GB" dirty="0" err="1" smtClean="0"/>
              <a:t>Ethertype</a:t>
            </a:r>
            <a:r>
              <a:rPr lang="en-GB" dirty="0" smtClean="0"/>
              <a:t> allocation problem that is part of that holdup</a:t>
            </a:r>
            <a:endParaRPr lang="en-AU" dirty="0" smtClean="0"/>
          </a:p>
          <a:p>
            <a:pPr lvl="2"/>
            <a:r>
              <a:rPr lang="en-GB" dirty="0" smtClean="0"/>
              <a:t>John Messenger has sent information to the IEEE 802 RAC to clear that up, but it’s not clear how fast the problem will be resolved</a:t>
            </a:r>
            <a:endParaRPr lang="en-AU" dirty="0" smtClean="0"/>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submitted for 60 day pre-ballot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 </a:t>
            </a:r>
            <a:r>
              <a:rPr lang="en-AU" dirty="0" smtClean="0">
                <a:solidFill>
                  <a:schemeClr val="accent6"/>
                </a:solidFill>
              </a:rPr>
              <a:t>closes 23 Oct 2016</a:t>
            </a:r>
          </a:p>
          <a:p>
            <a:pPr lvl="1"/>
            <a:r>
              <a:rPr lang="en-AU" dirty="0" smtClean="0"/>
              <a:t>The submission of </a:t>
            </a:r>
            <a:r>
              <a:rPr lang="en-AU" dirty="0" smtClean="0">
                <a:solidFill>
                  <a:schemeClr val="tx2"/>
                </a:solidFill>
              </a:rPr>
              <a:t>802.1Qcd-2015 was approved in July 2016</a:t>
            </a:r>
          </a:p>
          <a:p>
            <a:pPr lvl="2"/>
            <a:r>
              <a:rPr lang="en-AU" dirty="0" smtClean="0"/>
              <a:t>It was submitted by IEEE staff in August 2016</a:t>
            </a:r>
          </a:p>
          <a:p>
            <a:pPr lvl="1"/>
            <a:r>
              <a:rPr lang="en-AU" dirty="0" smtClean="0"/>
              <a:t>Ballot closes on 23 Oct 2016</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802d </a:t>
            </a:r>
            <a:r>
              <a:rPr lang="en-AU" dirty="0" smtClean="0"/>
              <a:t>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a:t>
            </a:r>
            <a:r>
              <a:rPr lang="en-AU" dirty="0" smtClean="0"/>
              <a:t>802d D1.0 (</a:t>
            </a:r>
            <a:r>
              <a:rPr lang="en-GB" dirty="0"/>
              <a:t>Overview and Architecture—Amendment: Allocation of Uniform Resource Name (URN) values in IEEE 802 </a:t>
            </a:r>
            <a:r>
              <a:rPr lang="en-GB" dirty="0" smtClean="0"/>
              <a:t>standards) </a:t>
            </a:r>
            <a:r>
              <a:rPr lang="en-AU" dirty="0" smtClean="0"/>
              <a:t>was </a:t>
            </a:r>
            <a:r>
              <a:rPr lang="en-AU" dirty="0" smtClean="0"/>
              <a:t>liaised for information in </a:t>
            </a:r>
            <a:r>
              <a:rPr lang="en-AU" dirty="0" smtClean="0"/>
              <a:t>Sep</a:t>
            </a:r>
            <a:r>
              <a:rPr lang="en-AU" dirty="0" smtClean="0"/>
              <a:t> 2016</a:t>
            </a:r>
            <a:endParaRPr lang="en-AU" dirty="0" smtClean="0"/>
          </a:p>
          <a:p>
            <a:r>
              <a:rPr lang="en-US" dirty="0" smtClean="0"/>
              <a:t>60-day</a:t>
            </a:r>
            <a:r>
              <a:rPr lang="en-AU" dirty="0" smtClean="0"/>
              <a:t> </a:t>
            </a:r>
            <a:r>
              <a:rPr lang="en-AU" dirty="0" smtClean="0"/>
              <a:t>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802.1AEcg </a:t>
            </a:r>
            <a:r>
              <a:rPr lang="en-AU" dirty="0" smtClean="0"/>
              <a:t>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a:t>
            </a:r>
            <a:r>
              <a:rPr lang="en-AU" dirty="0" smtClean="0"/>
              <a:t>802.1AEcg D1.4 (</a:t>
            </a:r>
            <a:r>
              <a:rPr lang="en-US" dirty="0"/>
              <a:t>Media Access Control (</a:t>
            </a:r>
            <a:r>
              <a:rPr lang="en-US" dirty="0" smtClean="0"/>
              <a:t>MAC) Security</a:t>
            </a:r>
            <a:r>
              <a:rPr lang="en-US" dirty="0"/>
              <a:t> </a:t>
            </a:r>
            <a:r>
              <a:rPr lang="en-US" dirty="0" smtClean="0"/>
              <a:t>Amendment </a:t>
            </a:r>
            <a:r>
              <a:rPr lang="en-US" dirty="0"/>
              <a:t>3: Ethernet Data Encryption </a:t>
            </a:r>
            <a:r>
              <a:rPr lang="en-US" dirty="0" smtClean="0"/>
              <a:t>devices) </a:t>
            </a:r>
            <a:r>
              <a:rPr lang="en-AU" dirty="0" smtClean="0"/>
              <a:t>was </a:t>
            </a:r>
            <a:r>
              <a:rPr lang="en-AU" dirty="0" smtClean="0"/>
              <a:t>liaised for information in </a:t>
            </a:r>
            <a:r>
              <a:rPr lang="en-AU" dirty="0" smtClean="0"/>
              <a:t>Sep</a:t>
            </a:r>
            <a:r>
              <a:rPr lang="en-AU" dirty="0" smtClean="0"/>
              <a:t> 2016</a:t>
            </a:r>
            <a:endParaRPr lang="en-AU" dirty="0" smtClean="0"/>
          </a:p>
          <a:p>
            <a:r>
              <a:rPr lang="en-US" dirty="0" smtClean="0"/>
              <a:t>60-day</a:t>
            </a:r>
            <a:r>
              <a:rPr lang="en-AU" dirty="0" smtClean="0"/>
              <a:t> </a:t>
            </a:r>
            <a:r>
              <a:rPr lang="en-AU" dirty="0" smtClean="0"/>
              <a:t>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802.1CB will </a:t>
            </a:r>
            <a:r>
              <a:rPr lang="en-AU" dirty="0" smtClean="0"/>
              <a:t>be submitted </a:t>
            </a:r>
            <a:r>
              <a:rPr lang="en-AU" dirty="0" smtClean="0"/>
              <a:t>for information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a:t>
            </a:r>
            <a:endParaRPr lang="en-AU" dirty="0" smtClean="0">
              <a:solidFill>
                <a:srgbClr val="00B050"/>
              </a:solidFill>
            </a:endParaRPr>
          </a:p>
          <a:p>
            <a:pPr lvl="1"/>
            <a:r>
              <a:rPr lang="en-AU" dirty="0" smtClean="0"/>
              <a:t>Likely to be submitted soon</a:t>
            </a:r>
            <a:endParaRPr lang="en-AU" dirty="0" smtClean="0"/>
          </a:p>
          <a:p>
            <a:r>
              <a:rPr lang="en-US" dirty="0" smtClean="0"/>
              <a:t>60-day</a:t>
            </a:r>
            <a:r>
              <a:rPr lang="en-AU" dirty="0" smtClean="0"/>
              <a:t> </a:t>
            </a:r>
            <a:r>
              <a:rPr lang="en-AU" dirty="0" smtClean="0"/>
              <a:t>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6190118"/>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Jul</a:t>
                      </a:r>
                      <a:r>
                        <a:rPr lang="en-AU" sz="1600" baseline="0" dirty="0" smtClean="0">
                          <a:latin typeface="+mj-lt"/>
                        </a:rPr>
                        <a:t> 2016</a:t>
                      </a:r>
                      <a:endParaRPr lang="en-AU" sz="1600" dirty="0">
                        <a:latin typeface="+mj-lt"/>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dirty="0" smtClean="0">
                          <a:solidFill>
                            <a:schemeClr val="accent2"/>
                          </a:solidFill>
                          <a:latin typeface="+mj-lt"/>
                        </a:rPr>
                        <a:t>Closes</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accent2"/>
                          </a:solidFill>
                          <a:latin typeface="+mj-lt"/>
                        </a:rPr>
                        <a:t>Waiting</a:t>
                      </a:r>
                      <a:endParaRPr lang="en-GB" sz="1600" dirty="0">
                        <a:solidFill>
                          <a:schemeClr val="accent2"/>
                        </a:solidFill>
                        <a:latin typeface="+mj-lt"/>
                      </a:endParaRPr>
                    </a:p>
                  </a:txBody>
                  <a:tcPr marR="0"/>
                </a:tc>
                <a:tc>
                  <a:txBody>
                    <a:bodyPr/>
                    <a:lstStyle/>
                    <a:p>
                      <a:pPr algn="ctr"/>
                      <a:r>
                        <a:rPr lang="en-GB" sz="1600" dirty="0" smtClean="0">
                          <a:solidFill>
                            <a:schemeClr val="tx1"/>
                          </a:solidFill>
                          <a:latin typeface="+mj-lt"/>
                        </a:rPr>
                        <a:t>-</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802.3-2015 </a:t>
            </a:r>
            <a:r>
              <a:rPr lang="en-AU" dirty="0" smtClean="0"/>
              <a:t>is waiting for FDIS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802.3bx was approved by </a:t>
            </a:r>
            <a:r>
              <a:rPr lang="en-AU" dirty="0" err="1"/>
              <a:t>RevCom</a:t>
            </a:r>
            <a:r>
              <a:rPr lang="en-AU" dirty="0"/>
              <a:t> in Sept 2015</a:t>
            </a:r>
          </a:p>
          <a:p>
            <a:pPr lvl="1"/>
            <a:r>
              <a:rPr lang="en-AU" dirty="0"/>
              <a:t>It was previously liaised (Apr 2015)  to SC6  to allow them to become familiar with it before submission for approval under the PSDO process</a:t>
            </a:r>
            <a:endParaRPr lang="en-AU" dirty="0" smtClean="0"/>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a:t>IEEE 802.1QAB-2016 passed 60 day pre-ballot 13 July 2016</a:t>
            </a:r>
          </a:p>
          <a:p>
            <a:pPr lvl="2"/>
            <a:r>
              <a:rPr lang="en-AU" dirty="0"/>
              <a:t>Passed 8/1/9 on need for ISO standard</a:t>
            </a:r>
          </a:p>
          <a:p>
            <a:pPr lvl="2"/>
            <a:r>
              <a:rPr lang="en-AU" dirty="0"/>
              <a:t>Passed 8/1/9 on support for submission to FDIS</a:t>
            </a:r>
          </a:p>
          <a:p>
            <a:pPr lvl="2"/>
            <a:r>
              <a:rPr lang="en-AU" dirty="0"/>
              <a:t>China NB voted no with </a:t>
            </a:r>
            <a:r>
              <a:rPr lang="en-AU" dirty="0" smtClean="0"/>
              <a:t>two comments</a:t>
            </a:r>
            <a:endParaRPr lang="en-AU" dirty="0" smtClean="0">
              <a:solidFill>
                <a:srgbClr val="FF0000"/>
              </a:solidFill>
            </a:endParaRPr>
          </a:p>
          <a:p>
            <a:pPr lvl="1"/>
            <a:r>
              <a:rPr lang="en-AU" dirty="0" smtClean="0"/>
              <a:t>IEEE </a:t>
            </a:r>
            <a:r>
              <a:rPr lang="en-AU" dirty="0"/>
              <a:t>802.3 Maintenance </a:t>
            </a:r>
            <a:r>
              <a:rPr lang="en-AU" dirty="0" smtClean="0"/>
              <a:t>group generated responses in Jul 2016 that were liaised to SC6 (see N16458)</a:t>
            </a:r>
          </a:p>
          <a:p>
            <a:pPr lvl="2"/>
            <a:r>
              <a:rPr lang="en-AU" dirty="0" smtClean="0"/>
              <a:t>Jodi </a:t>
            </a:r>
            <a:r>
              <a:rPr lang="en-AU" dirty="0" err="1" smtClean="0"/>
              <a:t>Haasz</a:t>
            </a:r>
            <a:r>
              <a:rPr lang="en-AU" dirty="0" smtClean="0"/>
              <a:t> reports will probably start by end of Sept</a:t>
            </a:r>
          </a:p>
          <a:p>
            <a:r>
              <a:rPr lang="en-AU" dirty="0" smtClean="0"/>
              <a:t>FDIS ballot: </a:t>
            </a:r>
            <a:r>
              <a:rPr lang="en-AU" dirty="0" smtClean="0">
                <a:solidFill>
                  <a:schemeClr val="accent6"/>
                </a:solidFill>
              </a:rPr>
              <a:t>waiting</a:t>
            </a:r>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a:t>
            </a:r>
            <a:r>
              <a:rPr lang="en-US" dirty="0" smtClean="0"/>
              <a:t>60-day</a:t>
            </a:r>
            <a:r>
              <a:rPr lang="en-AU" dirty="0" smtClean="0"/>
              <a:t> pre-ballot closes on 19 Sep 2016</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chemeClr val="accent2"/>
                </a:solidFill>
              </a:rPr>
              <a:t>closes 19 Sep 2016</a:t>
            </a:r>
            <a:endParaRPr lang="en-AU" dirty="0">
              <a:solidFill>
                <a:srgbClr val="FF0000"/>
              </a:solidFill>
            </a:endParaRPr>
          </a:p>
          <a:p>
            <a:pPr lvl="1"/>
            <a:r>
              <a:rPr lang="en-AU" dirty="0" smtClean="0"/>
              <a:t>At the IEEE </a:t>
            </a:r>
            <a:r>
              <a:rPr lang="en-AU" dirty="0"/>
              <a:t>802.3 March plenary we decided to wait until the pre-ballot </a:t>
            </a:r>
            <a:r>
              <a:rPr lang="en-AU" dirty="0" smtClean="0"/>
              <a:t>has finished on </a:t>
            </a:r>
            <a:r>
              <a:rPr lang="en-AU" dirty="0"/>
              <a:t>IEEE </a:t>
            </a:r>
            <a:r>
              <a:rPr lang="en-AU" dirty="0" smtClean="0"/>
              <a:t>802.3-2015 (13 July 2016) before </a:t>
            </a:r>
            <a:r>
              <a:rPr lang="en-AU" dirty="0"/>
              <a:t>requesting a pre-ballot on IEEE </a:t>
            </a:r>
            <a:r>
              <a:rPr lang="en-AU" dirty="0" smtClean="0"/>
              <a:t>802.3bw </a:t>
            </a:r>
            <a:r>
              <a:rPr lang="en-AU" dirty="0"/>
              <a:t>since this is an amendment to IEEE </a:t>
            </a:r>
            <a:r>
              <a:rPr lang="en-AU" dirty="0" smtClean="0"/>
              <a:t>802.3-2015</a:t>
            </a:r>
          </a:p>
          <a:p>
            <a:pPr lvl="1"/>
            <a:r>
              <a:rPr lang="en-AU" dirty="0" smtClean="0"/>
              <a:t>It was been submitted in July 2016 and closes on 19 Sep 2016</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p>
          <a:p>
            <a:pPr lvl="1"/>
            <a:r>
              <a:rPr lang="en-GB" dirty="0"/>
              <a:t>IEEE 802.3br </a:t>
            </a:r>
            <a:r>
              <a:rPr lang="en-GB" dirty="0" smtClean="0"/>
              <a:t>&amp; IEEE </a:t>
            </a:r>
            <a:r>
              <a:rPr lang="en-GB" dirty="0"/>
              <a:t>802.1Qbu should be sent </a:t>
            </a:r>
            <a:r>
              <a:rPr lang="en-GB" dirty="0" smtClean="0"/>
              <a:t>for 60 day pre-ballot at </a:t>
            </a:r>
            <a:r>
              <a:rPr lang="en-GB" dirty="0"/>
              <a:t>roughly the same time, even if </a:t>
            </a:r>
            <a:r>
              <a:rPr lang="en-GB" dirty="0" smtClean="0"/>
              <a:t>there is not a </a:t>
            </a:r>
            <a:r>
              <a:rPr lang="en-GB" dirty="0"/>
              <a:t>strict binding between the two</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was liaised for information in Feb 2016</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will </a:t>
            </a:r>
            <a:r>
              <a:rPr lang="en-AU" dirty="0"/>
              <a:t>be liaised </a:t>
            </a:r>
            <a:r>
              <a:rPr lang="en-AU" dirty="0" smtClean="0"/>
              <a:t>when in 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802.3bv will be liaised when </a:t>
            </a:r>
            <a:r>
              <a:rPr lang="en-AU" dirty="0" smtClean="0"/>
              <a:t>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will </a:t>
            </a:r>
            <a:r>
              <a:rPr lang="en-AU" dirty="0"/>
              <a:t>be liaised </a:t>
            </a:r>
            <a:r>
              <a:rPr lang="en-AU" dirty="0" smtClean="0"/>
              <a:t>when in SB</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chemeClr val="accent2"/>
                </a:solidFill>
              </a:rPr>
              <a:t>waiting</a:t>
            </a:r>
          </a:p>
          <a:p>
            <a:pPr lvl="1"/>
            <a:r>
              <a:rPr lang="en-AU" dirty="0"/>
              <a:t>IEEE </a:t>
            </a:r>
            <a:r>
              <a:rPr lang="en-AU" dirty="0" smtClean="0"/>
              <a:t>802.3bu </a:t>
            </a:r>
            <a:r>
              <a:rPr lang="en-AU" dirty="0"/>
              <a:t>will be liaised </a:t>
            </a:r>
            <a:r>
              <a:rPr lang="en-AU" dirty="0" smtClean="0"/>
              <a:t>when </a:t>
            </a:r>
            <a:r>
              <a:rPr lang="en-AU" dirty="0"/>
              <a:t>in </a:t>
            </a:r>
            <a:r>
              <a:rPr lang="en-AU" dirty="0" smtClean="0"/>
              <a:t>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was liaised in June 2016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solidFill>
                  <a:schemeClr val="tx2"/>
                </a:solidFill>
              </a:rPr>
              <a:t>IEEE </a:t>
            </a:r>
            <a:r>
              <a:rPr lang="en-AU" dirty="0" smtClean="0">
                <a:solidFill>
                  <a:schemeClr val="tx2"/>
                </a:solidFill>
              </a:rPr>
              <a:t>802.3bz was liaised in June 2016 (when in SB)</a:t>
            </a:r>
          </a:p>
          <a:p>
            <a:r>
              <a:rPr lang="en-US" dirty="0" smtClean="0"/>
              <a:t>60-day</a:t>
            </a:r>
            <a:r>
              <a:rPr lang="en-AU" dirty="0" smtClean="0"/>
              <a:t> </a:t>
            </a:r>
            <a:r>
              <a:rPr lang="en-AU" dirty="0"/>
              <a:t>pre-ballot</a:t>
            </a:r>
            <a:r>
              <a:rPr lang="en-AU" dirty="0" smtClean="0"/>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45610338"/>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Sep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41</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was </a:t>
            </a:r>
            <a:r>
              <a:rPr lang="en-AU" dirty="0" smtClean="0"/>
              <a:t>last liaised </a:t>
            </a:r>
            <a:r>
              <a:rPr lang="en-AU" dirty="0" smtClean="0"/>
              <a:t>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a:t>
            </a:r>
            <a:r>
              <a:rPr lang="en-GB" dirty="0" smtClean="0"/>
              <a:t>2016</a:t>
            </a:r>
          </a:p>
          <a:p>
            <a:pPr lvl="2"/>
            <a:r>
              <a:rPr lang="en-GB" dirty="0" smtClean="0"/>
              <a:t>D6.0 in Jul 2016</a:t>
            </a:r>
            <a:endParaRPr lang="en-GB" dirty="0" smtClean="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was </a:t>
            </a:r>
            <a:r>
              <a:rPr lang="en-AU" dirty="0" smtClean="0"/>
              <a:t>last liaised </a:t>
            </a:r>
            <a:r>
              <a:rPr lang="en-AU" dirty="0" smtClean="0"/>
              <a:t>for information in </a:t>
            </a:r>
            <a:r>
              <a:rPr lang="en-AU" dirty="0" smtClean="0"/>
              <a:t>Sep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a:t>
            </a:r>
            <a:r>
              <a:rPr lang="en-GB" dirty="0" smtClean="0"/>
              <a:t>2015</a:t>
            </a:r>
          </a:p>
          <a:p>
            <a:pPr lvl="2"/>
            <a:r>
              <a:rPr lang="en-GB" dirty="0" smtClean="0"/>
              <a:t>D9.0 in Sep 2016</a:t>
            </a:r>
            <a:endParaRPr lang="en-GB" dirty="0" smtClean="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was </a:t>
            </a:r>
            <a:r>
              <a:rPr lang="en-AU" dirty="0" smtClean="0"/>
              <a:t>last liaised </a:t>
            </a:r>
            <a:r>
              <a:rPr lang="en-AU" dirty="0" smtClean="0"/>
              <a:t>for information in </a:t>
            </a:r>
            <a:r>
              <a:rPr lang="en-AU" dirty="0" smtClean="0"/>
              <a:t>Jul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2015</a:t>
            </a:r>
          </a:p>
          <a:p>
            <a:pPr lvl="2"/>
            <a:r>
              <a:rPr lang="en-GB" dirty="0" smtClean="0"/>
              <a:t>D8.0 </a:t>
            </a:r>
            <a:r>
              <a:rPr lang="en-GB" dirty="0"/>
              <a:t>in </a:t>
            </a:r>
            <a:r>
              <a:rPr lang="en-GB" dirty="0" smtClean="0"/>
              <a:t>Jul 2016</a:t>
            </a:r>
            <a:endParaRPr lang="en-GB" dirty="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45</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47</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4632388"/>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err="1" smtClean="0">
                          <a:solidFill>
                            <a:srgbClr val="FF0000"/>
                          </a:solidFill>
                          <a:latin typeface="+mj-lt"/>
                        </a:rPr>
                        <a:t>tbd</a:t>
                      </a:r>
                      <a:endParaRPr lang="en-AU" sz="1600" b="0" dirty="0" smtClean="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60 </a:t>
            </a:r>
            <a:r>
              <a:rPr lang="en-AU" dirty="0"/>
              <a:t>day </a:t>
            </a:r>
            <a:r>
              <a:rPr lang="en-AU" dirty="0" smtClean="0"/>
              <a:t>pre-ballot closes on 23 Oct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smtClean="0">
                <a:solidFill>
                  <a:schemeClr val="accent6"/>
                </a:solidFill>
              </a:rPr>
              <a:t>closes 23 Oct 2016</a:t>
            </a:r>
          </a:p>
          <a:p>
            <a:pPr lvl="1"/>
            <a:r>
              <a:rPr lang="en-GB" dirty="0" smtClean="0"/>
              <a:t>The submission </a:t>
            </a:r>
            <a:r>
              <a:rPr lang="en-GB" dirty="0"/>
              <a:t>of 802.15.3-revA was formally approved in Macau in March </a:t>
            </a:r>
            <a:r>
              <a:rPr lang="en-GB" dirty="0" smtClean="0"/>
              <a:t>2016</a:t>
            </a:r>
          </a:p>
          <a:p>
            <a:pPr lvl="2"/>
            <a:r>
              <a:rPr lang="en-GB" dirty="0" smtClean="0"/>
              <a:t>It was submitted by IEEE staff in August 2016</a:t>
            </a:r>
          </a:p>
          <a:p>
            <a:pPr lvl="1"/>
            <a:r>
              <a:rPr lang="en-GB" dirty="0" smtClean="0"/>
              <a:t>Ballot closes on 23 Oct 2016</a:t>
            </a:r>
            <a:endParaRPr lang="en-GB"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 was supposed to be liaised for information in July 2016</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FF0000"/>
                </a:solidFill>
              </a:rPr>
              <a:t>sent</a:t>
            </a:r>
          </a:p>
          <a:p>
            <a:pPr lvl="1"/>
            <a:r>
              <a:rPr lang="en-GB" dirty="0"/>
              <a:t>IEEE 802.15.4-2006 was adopted by ISO under JTC 1/SC 31 but JTC1/SC6 has responsibility as of June 2015 for IEEE 802.15 </a:t>
            </a:r>
            <a:r>
              <a:rPr lang="en-GB" dirty="0" smtClean="0"/>
              <a:t>standards</a:t>
            </a:r>
          </a:p>
          <a:p>
            <a:pPr lvl="2"/>
            <a:r>
              <a:rPr lang="en-AU" dirty="0"/>
              <a:t>Note that ISO/IEC/IEEE 8802-15.4-2010 is currently being “systematically reviewed” by </a:t>
            </a:r>
            <a:r>
              <a:rPr lang="en-AU" dirty="0" smtClean="0"/>
              <a:t>JTC1 – </a:t>
            </a:r>
            <a:r>
              <a:rPr lang="en-AU" dirty="0" smtClean="0">
                <a:solidFill>
                  <a:srgbClr val="FF0000"/>
                </a:solidFill>
              </a:rPr>
              <a:t>is that still the case?</a:t>
            </a:r>
            <a:endParaRPr lang="en-GB" dirty="0">
              <a:solidFill>
                <a:srgbClr val="FF0000"/>
              </a:solidFill>
            </a:endParaRPr>
          </a:p>
          <a:p>
            <a:pPr lvl="1"/>
            <a:r>
              <a:rPr lang="en-GB" dirty="0" smtClean="0">
                <a:solidFill>
                  <a:srgbClr val="FF0000"/>
                </a:solidFill>
              </a:rPr>
              <a:t>The 802.15.4 standard was supposed to be liaised in Apr 2016 for information but </a:t>
            </a:r>
            <a:r>
              <a:rPr lang="en-GB" dirty="0" smtClean="0">
                <a:solidFill>
                  <a:srgbClr val="FF0000"/>
                </a:solidFill>
              </a:rPr>
              <a:t>it has not been liaised as of July </a:t>
            </a:r>
            <a:r>
              <a:rPr lang="en-GB" dirty="0" smtClean="0">
                <a:solidFill>
                  <a:srgbClr val="FF0000"/>
                </a:solidFill>
              </a:rPr>
              <a:t>2016 </a:t>
            </a:r>
          </a:p>
          <a:p>
            <a:pPr lvl="1"/>
            <a:r>
              <a:rPr lang="en-GB" dirty="0" smtClean="0"/>
              <a:t>Its submission to the PSDO </a:t>
            </a:r>
            <a:r>
              <a:rPr lang="en-GB" dirty="0"/>
              <a:t>was approved in March 2016 </a:t>
            </a:r>
            <a:r>
              <a:rPr lang="en-GB" dirty="0" smtClean="0"/>
              <a:t>and was planned for July 2016 but will need to be delayed until Nov 2016</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 was submitted for 60 ballot in </a:t>
            </a:r>
            <a:r>
              <a:rPr lang="en-AU" dirty="0" smtClean="0">
                <a:solidFill>
                  <a:schemeClr val="accent6"/>
                </a:solidFill>
              </a:rPr>
              <a:t>July 2016</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a:t>
            </a:r>
            <a:r>
              <a:rPr lang="en-AU" dirty="0" smtClean="0"/>
              <a:t>pre-ballot: </a:t>
            </a:r>
            <a:r>
              <a:rPr lang="en-AU" dirty="0" smtClean="0">
                <a:solidFill>
                  <a:schemeClr val="accent2"/>
                </a:solidFill>
              </a:rPr>
              <a:t>waiting</a:t>
            </a:r>
          </a:p>
          <a:p>
            <a:pPr lvl="1"/>
            <a:r>
              <a:rPr lang="en-GB" dirty="0"/>
              <a:t>The plan to submit it to PSDO in July 2016 was delayed</a:t>
            </a:r>
          </a:p>
          <a:p>
            <a:pPr lvl="2"/>
            <a:r>
              <a:rPr lang="en-GB" dirty="0"/>
              <a:t>Submission was approved in EC teleconference in Feb 2016</a:t>
            </a:r>
          </a:p>
          <a:p>
            <a:pPr lvl="2"/>
            <a:r>
              <a:rPr lang="en-GB" dirty="0"/>
              <a:t>Was finally submitted in Sep 3016</a:t>
            </a:r>
          </a:p>
          <a:p>
            <a:r>
              <a:rPr lang="en-AU" dirty="0" smtClean="0"/>
              <a:t>FDIS </a:t>
            </a:r>
            <a:r>
              <a:rPr lang="en-AU" dirty="0" smtClean="0"/>
              <a:t>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1232603"/>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IEEE 802.21-rev </a:t>
            </a:r>
            <a:r>
              <a:rPr lang="en-AU" dirty="0" smtClean="0">
                <a:solidFill>
                  <a:srgbClr val="FF0000"/>
                </a:solidFill>
              </a:rPr>
              <a:t>was supposed to be </a:t>
            </a:r>
            <a:r>
              <a:rPr lang="en-AU" dirty="0">
                <a:solidFill>
                  <a:srgbClr val="FF0000"/>
                </a:solidFill>
              </a:rPr>
              <a:t>liaised for information in July </a:t>
            </a:r>
            <a:r>
              <a:rPr lang="en-AU" dirty="0" smtClean="0">
                <a:solidFill>
                  <a:srgbClr val="FF0000"/>
                </a:solidFill>
              </a:rPr>
              <a:t>2016 when in SB</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will be liaised for information in July 2016</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IEEE </a:t>
            </a:r>
            <a:r>
              <a:rPr lang="en-AU" dirty="0" smtClean="0">
                <a:solidFill>
                  <a:srgbClr val="FF0000"/>
                </a:solidFill>
              </a:rPr>
              <a:t>802.21.1 </a:t>
            </a:r>
            <a:r>
              <a:rPr lang="en-AU" dirty="0">
                <a:solidFill>
                  <a:srgbClr val="FF0000"/>
                </a:solidFill>
              </a:rPr>
              <a:t>was supposed to </a:t>
            </a:r>
            <a:r>
              <a:rPr lang="en-AU" dirty="0" smtClean="0">
                <a:solidFill>
                  <a:srgbClr val="FF0000"/>
                </a:solidFill>
              </a:rPr>
              <a:t>be </a:t>
            </a:r>
            <a:r>
              <a:rPr lang="en-AU" dirty="0">
                <a:solidFill>
                  <a:srgbClr val="FF0000"/>
                </a:solidFill>
              </a:rPr>
              <a:t>liaised for information in July </a:t>
            </a:r>
            <a:r>
              <a:rPr lang="en-AU" dirty="0" smtClean="0">
                <a:solidFill>
                  <a:srgbClr val="FF0000"/>
                </a:solidFill>
              </a:rPr>
              <a:t>2016 when in SB</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054839"/>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is waiting for FDIS ballot to start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t>
            </a:r>
            <a:r>
              <a:rPr lang="en-AU" dirty="0" smtClean="0">
                <a:solidFill>
                  <a:schemeClr val="accent2"/>
                </a:solidFill>
              </a:rPr>
              <a:t>and a response is required</a:t>
            </a:r>
            <a:endParaRPr lang="en-AU" dirty="0">
              <a:solidFill>
                <a:schemeClr val="accent2"/>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solidFill>
                  <a:srgbClr val="FF0000"/>
                </a:solidFill>
              </a:rPr>
              <a:t>802.22 WG response will be approved by LB after July </a:t>
            </a:r>
            <a:r>
              <a:rPr lang="en-AU" dirty="0" smtClean="0">
                <a:solidFill>
                  <a:srgbClr val="FF0000"/>
                </a:solidFill>
              </a:rPr>
              <a:t>2016 (see </a:t>
            </a:r>
            <a:r>
              <a:rPr lang="en-AU" dirty="0" err="1" smtClean="0">
                <a:solidFill>
                  <a:srgbClr val="FF0000"/>
                </a:solidFill>
              </a:rPr>
              <a:t>Nxx</a:t>
            </a:r>
            <a:r>
              <a:rPr lang="en-AU" dirty="0" smtClean="0">
                <a:solidFill>
                  <a:srgbClr val="FF0000"/>
                </a:solidFill>
              </a:rPr>
              <a:t>)</a:t>
            </a:r>
            <a:endParaRPr lang="en-AU" dirty="0">
              <a:solidFill>
                <a:srgbClr val="FF0000"/>
              </a:solidFill>
            </a:endParaRPr>
          </a:p>
          <a:p>
            <a:r>
              <a:rPr lang="en-AU" dirty="0" smtClean="0"/>
              <a:t>FDIS ballot:</a:t>
            </a:r>
            <a:endParaRPr lang="en-AU" dirty="0"/>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is waiting for FDIS </a:t>
            </a:r>
            <a:r>
              <a:rPr lang="en-AU" dirty="0"/>
              <a:t>ballot to start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t>
            </a:r>
            <a:r>
              <a:rPr lang="en-AU" dirty="0">
                <a:solidFill>
                  <a:schemeClr val="accent2"/>
                </a:solidFill>
              </a:rPr>
              <a:t>and a response is required</a:t>
            </a: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solidFill>
                  <a:srgbClr val="FF0000"/>
                </a:solidFill>
              </a:rPr>
              <a:t>802.22 WG </a:t>
            </a:r>
            <a:r>
              <a:rPr lang="en-AU" dirty="0" smtClean="0">
                <a:solidFill>
                  <a:srgbClr val="FF0000"/>
                </a:solidFill>
              </a:rPr>
              <a:t>response will be approved by LB after July 2016 (see </a:t>
            </a:r>
            <a:r>
              <a:rPr lang="en-AU" dirty="0" err="1" smtClean="0">
                <a:solidFill>
                  <a:srgbClr val="FF0000"/>
                </a:solidFill>
              </a:rPr>
              <a:t>Nxx</a:t>
            </a:r>
            <a:r>
              <a:rPr lang="en-AU" dirty="0" smtClean="0">
                <a:solidFill>
                  <a:srgbClr val="FF0000"/>
                </a:solidFill>
              </a:rPr>
              <a:t>)</a:t>
            </a:r>
            <a:endParaRPr lang="en-AU" dirty="0">
              <a:solidFill>
                <a:srgbClr val="FF0000"/>
              </a:solidFill>
            </a:endParaRPr>
          </a:p>
          <a:p>
            <a:r>
              <a:rPr lang="en-AU" dirty="0"/>
              <a:t>FDIS ballot: </a:t>
            </a:r>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numbering in Nov 2016</a:t>
            </a:r>
            <a:endParaRPr lang="en-AU" dirty="0"/>
          </a:p>
        </p:txBody>
      </p:sp>
      <p:sp>
        <p:nvSpPr>
          <p:cNvPr id="3" name="Content Placeholder 2"/>
          <p:cNvSpPr>
            <a:spLocks noGrp="1"/>
          </p:cNvSpPr>
          <p:nvPr>
            <p:ph idx="1"/>
          </p:nvPr>
        </p:nvSpPr>
        <p:spPr/>
        <p:txBody>
          <a:bodyPr/>
          <a:lstStyle/>
          <a:p>
            <a:pPr lvl="1"/>
            <a:r>
              <a:rPr lang="en-GB" dirty="0"/>
              <a:t>Jodi </a:t>
            </a:r>
            <a:r>
              <a:rPr lang="en-GB" dirty="0" err="1"/>
              <a:t>Haasz</a:t>
            </a:r>
            <a:r>
              <a:rPr lang="en-GB" dirty="0"/>
              <a:t> </a:t>
            </a:r>
            <a:r>
              <a:rPr lang="en-GB" dirty="0" smtClean="0"/>
              <a:t>agreed in July 2016 </a:t>
            </a:r>
            <a:r>
              <a:rPr lang="en-GB" dirty="0"/>
              <a:t>t</a:t>
            </a:r>
            <a:r>
              <a:rPr lang="en-GB" dirty="0" smtClean="0"/>
              <a:t>o </a:t>
            </a:r>
            <a:r>
              <a:rPr lang="en-GB" dirty="0" smtClean="0"/>
              <a:t>work </a:t>
            </a:r>
            <a:r>
              <a:rPr lang="en-GB" dirty="0"/>
              <a:t>with Karen Randall and John Messenger in IEEE 802.1 to make sure that IEEE 802.1 revisions are numbered to match JTC1/SC6’s amendment numbering scheme.</a:t>
            </a:r>
            <a:endParaRPr lang="en-AU" dirty="0"/>
          </a:p>
          <a:p>
            <a:pPr lvl="1"/>
            <a:r>
              <a:rPr lang="en-AU" dirty="0"/>
              <a:t>Jodi </a:t>
            </a:r>
            <a:r>
              <a:rPr lang="en-AU" dirty="0" err="1"/>
              <a:t>Haasz</a:t>
            </a:r>
            <a:r>
              <a:rPr lang="en-AU" dirty="0"/>
              <a:t>  reports that as ISO begins numbering amendments with each new base standard, ISO cannot match the IEEE 802.1 numbering </a:t>
            </a:r>
            <a:r>
              <a:rPr lang="en-AU" dirty="0" smtClean="0"/>
              <a:t>schema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1243440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general issue of security comments from China NB in Nov 2016</a:t>
            </a:r>
            <a:endParaRPr lang="en-AU" dirty="0"/>
          </a:p>
        </p:txBody>
      </p:sp>
      <p:sp>
        <p:nvSpPr>
          <p:cNvPr id="3" name="Content Placeholder 2"/>
          <p:cNvSpPr>
            <a:spLocks noGrp="1"/>
          </p:cNvSpPr>
          <p:nvPr>
            <p:ph idx="1"/>
          </p:nvPr>
        </p:nvSpPr>
        <p:spPr/>
        <p:txBody>
          <a:bodyPr/>
          <a:lstStyle/>
          <a:p>
            <a:pPr lvl="1"/>
            <a:r>
              <a:rPr lang="en-GB" dirty="0" smtClean="0"/>
              <a:t>It’s </a:t>
            </a:r>
            <a:r>
              <a:rPr lang="en-GB" dirty="0"/>
              <a:t>been noted that there have been an increasing number of abstentions on </a:t>
            </a:r>
            <a:r>
              <a:rPr lang="en-GB" dirty="0" smtClean="0"/>
              <a:t>60 day pre-ballots</a:t>
            </a:r>
            <a:r>
              <a:rPr lang="en-GB" dirty="0"/>
              <a:t> </a:t>
            </a:r>
            <a:r>
              <a:rPr lang="en-GB" dirty="0" smtClean="0"/>
              <a:t>and FDIS ballots</a:t>
            </a:r>
            <a:endParaRPr lang="en-AU" dirty="0"/>
          </a:p>
          <a:p>
            <a:pPr lvl="1"/>
            <a:r>
              <a:rPr lang="en-GB" dirty="0" smtClean="0"/>
              <a:t>There </a:t>
            </a:r>
            <a:r>
              <a:rPr lang="en-GB" dirty="0"/>
              <a:t>is a concern that the China </a:t>
            </a:r>
            <a:r>
              <a:rPr lang="en-GB" dirty="0" smtClean="0"/>
              <a:t>NBs unsubstantiated </a:t>
            </a:r>
            <a:r>
              <a:rPr lang="en-GB" dirty="0"/>
              <a:t>negative comments on IEEE 802.1X-based standards (and even ones that are not even based on IEEE 802.1X but are incorrectly claimed to be based on IEEE 802.1X) is having a corrosive effect on the participation of other countries</a:t>
            </a:r>
            <a:endParaRPr lang="en-AU" dirty="0"/>
          </a:p>
          <a:p>
            <a:pPr lvl="1"/>
            <a:r>
              <a:rPr lang="en-GB" dirty="0"/>
              <a:t>For the </a:t>
            </a:r>
            <a:r>
              <a:rPr lang="en-GB" dirty="0" smtClean="0"/>
              <a:t>Nov </a:t>
            </a:r>
            <a:r>
              <a:rPr lang="en-GB" dirty="0"/>
              <a:t>plenary meeting in San Antonio, the </a:t>
            </a:r>
            <a:r>
              <a:rPr lang="en-GB" dirty="0" smtClean="0"/>
              <a:t>SC </a:t>
            </a:r>
            <a:r>
              <a:rPr lang="en-GB" dirty="0"/>
              <a:t>will consider a potential liaison to SC6 or JTC1 about the on-going problem of comments from the China NB, in which our comment responses are not answered but simply lead to repetition of these comments</a:t>
            </a:r>
            <a:endParaRPr lang="en-AU" dirty="0"/>
          </a:p>
          <a:p>
            <a:pPr lvl="1"/>
            <a:r>
              <a:rPr lang="en-GB" dirty="0"/>
              <a:t>We aren’t trying to change the China NB’s position, but we do not want those comments to have a negative effect on the reputation of IEEE 802 standards and their internationally ratified </a:t>
            </a:r>
            <a:r>
              <a:rPr lang="en-GB" dirty="0" smtClean="0"/>
              <a:t>counterparts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26414295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question of sending corrigenda to SC6</a:t>
            </a:r>
            <a:endParaRPr lang="en-AU" dirty="0"/>
          </a:p>
        </p:txBody>
      </p:sp>
      <p:sp>
        <p:nvSpPr>
          <p:cNvPr id="3" name="Content Placeholder 2"/>
          <p:cNvSpPr>
            <a:spLocks noGrp="1"/>
          </p:cNvSpPr>
          <p:nvPr>
            <p:ph idx="1"/>
          </p:nvPr>
        </p:nvSpPr>
        <p:spPr>
          <a:xfrm>
            <a:off x="685800" y="1600200"/>
            <a:ext cx="7772400" cy="4114800"/>
          </a:xfrm>
        </p:spPr>
        <p:txBody>
          <a:bodyPr/>
          <a:lstStyle/>
          <a:p>
            <a:pPr lvl="1"/>
            <a:r>
              <a:rPr lang="en-GB" dirty="0" smtClean="0"/>
              <a:t>It was noted in July </a:t>
            </a:r>
            <a:r>
              <a:rPr lang="en-GB" dirty="0" smtClean="0"/>
              <a:t>2016 </a:t>
            </a:r>
            <a:r>
              <a:rPr lang="en-GB" dirty="0" smtClean="0"/>
              <a:t>that </a:t>
            </a:r>
            <a:r>
              <a:rPr lang="en-GB" dirty="0"/>
              <a:t>Jodi </a:t>
            </a:r>
            <a:r>
              <a:rPr lang="en-GB" dirty="0" err="1"/>
              <a:t>Haasz</a:t>
            </a:r>
            <a:r>
              <a:rPr lang="en-GB" dirty="0"/>
              <a:t> has inquired whether IEEE 802 is interested in submitting IEEE 802.1Q-2014/</a:t>
            </a:r>
            <a:r>
              <a:rPr lang="en-GB" dirty="0" err="1"/>
              <a:t>Cor</a:t>
            </a:r>
            <a:r>
              <a:rPr lang="en-GB" dirty="0"/>
              <a:t> 1-2015 to </a:t>
            </a:r>
            <a:r>
              <a:rPr lang="en-GB" dirty="0" smtClean="0"/>
              <a:t>SC6</a:t>
            </a:r>
            <a:endParaRPr lang="en-AU" dirty="0"/>
          </a:p>
          <a:p>
            <a:pPr lvl="1"/>
            <a:r>
              <a:rPr lang="en-GB" dirty="0"/>
              <a:t>Apparently, JTC1/SC6 is now interested in receiving corrigenda where they had previously indicated that they were not interested in receiving these documents.  </a:t>
            </a:r>
            <a:endParaRPr lang="en-AU" dirty="0"/>
          </a:p>
          <a:p>
            <a:pPr lvl="1"/>
            <a:r>
              <a:rPr lang="en-GB" dirty="0" smtClean="0"/>
              <a:t>It was noted </a:t>
            </a:r>
            <a:r>
              <a:rPr lang="en-GB" dirty="0"/>
              <a:t>that corrigenda are time-critical documents, so it would not make a lot of sense to send these through the PSDO process for 60-day pre-ballots and 5-month FDIS ballots.  </a:t>
            </a:r>
            <a:endParaRPr lang="en-AU" dirty="0"/>
          </a:p>
          <a:p>
            <a:pPr lvl="1"/>
            <a:r>
              <a:rPr lang="en-GB" dirty="0" smtClean="0"/>
              <a:t>It was suggested to just send </a:t>
            </a:r>
            <a:r>
              <a:rPr lang="en-GB" dirty="0"/>
              <a:t>the document for </a:t>
            </a:r>
            <a:r>
              <a:rPr lang="en-GB" dirty="0" smtClean="0"/>
              <a:t>information</a:t>
            </a:r>
            <a:r>
              <a:rPr lang="en-GB" dirty="0"/>
              <a:t> </a:t>
            </a:r>
            <a:r>
              <a:rPr lang="en-GB" dirty="0" smtClean="0"/>
              <a:t>on basis that corrigenda </a:t>
            </a:r>
            <a:r>
              <a:rPr lang="en-GB" dirty="0"/>
              <a:t>are made freely available by IEEE and are not subject to the 6-month Get IEEE 802 access </a:t>
            </a:r>
            <a:r>
              <a:rPr lang="en-GB" dirty="0" smtClean="0"/>
              <a:t>delay</a:t>
            </a:r>
            <a:endParaRPr lang="en-AU" dirty="0"/>
          </a:p>
          <a:p>
            <a:pPr lvl="1"/>
            <a:r>
              <a:rPr lang="en-GB" dirty="0"/>
              <a:t>Jodi </a:t>
            </a:r>
            <a:r>
              <a:rPr lang="en-GB" dirty="0" err="1"/>
              <a:t>Haasz</a:t>
            </a:r>
            <a:r>
              <a:rPr lang="en-GB" dirty="0"/>
              <a:t> will confer with her ISO colleagues to optimize the transfer of IEEE </a:t>
            </a:r>
            <a:r>
              <a:rPr lang="en-GB" dirty="0" smtClean="0"/>
              <a:t>corrigenda</a:t>
            </a:r>
          </a:p>
          <a:p>
            <a:pPr lvl="1"/>
            <a:r>
              <a:rPr lang="en-AU" dirty="0"/>
              <a:t>This action is still </a:t>
            </a:r>
            <a:r>
              <a:rPr lang="en-AU" dirty="0" smtClean="0"/>
              <a:t>open; Jodi  </a:t>
            </a:r>
            <a:r>
              <a:rPr lang="en-AU" dirty="0"/>
              <a:t>will be meeting with ISO staff prior to the November plenary and will discuss this with </a:t>
            </a:r>
            <a:r>
              <a:rPr lang="en-AU" dirty="0" smtClean="0"/>
              <a:t>them</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11614957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last SC6 meeting was held in late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pic>
        <p:nvPicPr>
          <p:cNvPr id="2344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3810000" cy="254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WG1 discussed </a:t>
            </a:r>
            <a:r>
              <a:rPr lang="en-US" dirty="0"/>
              <a:t>Low Power Wide Area </a:t>
            </a:r>
            <a:r>
              <a:rPr lang="en-US" dirty="0" smtClean="0"/>
              <a:t>Networks and approved a SG formation</a:t>
            </a:r>
            <a:endParaRPr lang="en-AU" dirty="0"/>
          </a:p>
        </p:txBody>
      </p:sp>
      <p:sp>
        <p:nvSpPr>
          <p:cNvPr id="3" name="Content Placeholder 2"/>
          <p:cNvSpPr>
            <a:spLocks noGrp="1"/>
          </p:cNvSpPr>
          <p:nvPr>
            <p:ph idx="1"/>
          </p:nvPr>
        </p:nvSpPr>
        <p:spPr/>
        <p:txBody>
          <a:bodyPr/>
          <a:lstStyle/>
          <a:p>
            <a:pPr lvl="1"/>
            <a:r>
              <a:rPr lang="en-US" dirty="0" smtClean="0"/>
              <a:t>WG1 apparently discussed </a:t>
            </a:r>
            <a:r>
              <a:rPr lang="en-US" dirty="0"/>
              <a:t>Low Power Wide Area </a:t>
            </a:r>
            <a:r>
              <a:rPr lang="en-US" dirty="0" smtClean="0"/>
              <a:t>Network</a:t>
            </a:r>
          </a:p>
          <a:p>
            <a:pPr lvl="2"/>
            <a:r>
              <a:rPr lang="en-US" dirty="0" smtClean="0"/>
              <a:t>This was not actually on agenda published before hand</a:t>
            </a:r>
          </a:p>
          <a:p>
            <a:pPr lvl="2"/>
            <a:r>
              <a:rPr lang="en-US" dirty="0" smtClean="0"/>
              <a:t>See WG1 N0044</a:t>
            </a:r>
          </a:p>
          <a:p>
            <a:pPr lvl="1"/>
            <a:r>
              <a:rPr lang="en-US" dirty="0" smtClean="0"/>
              <a:t>SC6 then agreed to form a SG</a:t>
            </a:r>
          </a:p>
          <a:p>
            <a:pPr lvl="2"/>
            <a:r>
              <a:rPr lang="en-US" dirty="0" smtClean="0"/>
              <a:t>Terms of reference are in SC6 N16396</a:t>
            </a:r>
          </a:p>
          <a:p>
            <a:pPr lvl="2"/>
            <a:r>
              <a:rPr lang="en-US" dirty="0" smtClean="0"/>
              <a:t>The plan is to finish work by early 2017</a:t>
            </a:r>
          </a:p>
          <a:p>
            <a:pPr lvl="2"/>
            <a:r>
              <a:rPr lang="en-US" dirty="0" smtClean="0"/>
              <a:t>This decision was subject to an SC6 ballot</a:t>
            </a:r>
          </a:p>
          <a:p>
            <a:pPr lvl="3"/>
            <a:r>
              <a:rPr lang="en-US" dirty="0" smtClean="0"/>
              <a:t>Approved in June 2016 by 8/0/9</a:t>
            </a:r>
          </a:p>
          <a:p>
            <a:pPr lvl="3"/>
            <a:r>
              <a:rPr lang="en-US" dirty="0" smtClean="0"/>
              <a:t>Approval by </a:t>
            </a:r>
            <a:r>
              <a:rPr lang="en-AU" dirty="0" smtClean="0"/>
              <a:t>Canada, China, Japan, Kazakhstan, Korea, Netherlands, Russia, Spain</a:t>
            </a:r>
          </a:p>
          <a:p>
            <a:pPr lvl="3"/>
            <a:r>
              <a:rPr lang="en-AU" dirty="0" smtClean="0"/>
              <a:t>Canada suggested expansion of scope to include SIGFOX, </a:t>
            </a:r>
            <a:r>
              <a:rPr lang="en-AU" dirty="0" err="1" smtClean="0"/>
              <a:t>LoRa</a:t>
            </a:r>
            <a:r>
              <a:rPr lang="en-AU" dirty="0" smtClean="0"/>
              <a:t>, IEEE 802.11ah, IEEE 802.16sm 3GPP </a:t>
            </a:r>
            <a:r>
              <a:rPr lang="en-AU" dirty="0"/>
              <a:t>LTE </a:t>
            </a:r>
            <a:r>
              <a:rPr lang="en-AU" dirty="0" smtClean="0"/>
              <a:t>cat-0, 3GPP </a:t>
            </a:r>
            <a:r>
              <a:rPr lang="en-AU" dirty="0"/>
              <a:t>LTE </a:t>
            </a:r>
            <a:r>
              <a:rPr lang="en-AU" dirty="0" smtClean="0"/>
              <a:t>cat-M, SCADA, Weightless W, Weightless </a:t>
            </a:r>
            <a:r>
              <a:rPr lang="en-AU" dirty="0"/>
              <a:t>N</a:t>
            </a:r>
            <a:endParaRPr lang="en-US" dirty="0" smtClean="0"/>
          </a:p>
          <a:p>
            <a:pPr lvl="1"/>
            <a:r>
              <a:rPr lang="en-US" dirty="0" smtClean="0"/>
              <a:t>IEEE 802.11 WG could respond by noting that we already have a similar activity</a:t>
            </a:r>
          </a:p>
          <a:p>
            <a:pPr lvl="2"/>
            <a:r>
              <a:rPr lang="en-US" dirty="0" smtClean="0">
                <a:solidFill>
                  <a:srgbClr val="FF0000"/>
                </a:solidFill>
              </a:rPr>
              <a:t>Any interest?</a:t>
            </a:r>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127453324"/>
              </p:ext>
            </p:extLst>
          </p:nvPr>
        </p:nvGraphicFramePr>
        <p:xfrm>
          <a:off x="-152400" y="2209800"/>
          <a:ext cx="914400" cy="771525"/>
        </p:xfrm>
        <a:graphic>
          <a:graphicData uri="http://schemas.openxmlformats.org/presentationml/2006/ole">
            <mc:AlternateContent xmlns:mc="http://schemas.openxmlformats.org/markup-compatibility/2006">
              <mc:Choice xmlns:v="urn:schemas-microsoft-com:vml" Requires="v">
                <p:oleObj spid="_x0000_s23583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52400" y="22098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00928235"/>
              </p:ext>
            </p:extLst>
          </p:nvPr>
        </p:nvGraphicFramePr>
        <p:xfrm>
          <a:off x="-152400" y="3048000"/>
          <a:ext cx="914400" cy="771525"/>
        </p:xfrm>
        <a:graphic>
          <a:graphicData uri="http://schemas.openxmlformats.org/presentationml/2006/ole">
            <mc:AlternateContent xmlns:mc="http://schemas.openxmlformats.org/markup-compatibility/2006">
              <mc:Choice xmlns:v="urn:schemas-microsoft-com:vml" Requires="v">
                <p:oleObj spid="_x0000_s235835"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52400" y="3048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104372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discussed wireless access </a:t>
            </a:r>
            <a:r>
              <a:rPr lang="en-AU" dirty="0"/>
              <a:t>controllers but the result is currently unknown</a:t>
            </a:r>
          </a:p>
        </p:txBody>
      </p:sp>
      <p:sp>
        <p:nvSpPr>
          <p:cNvPr id="3" name="Content Placeholder 2"/>
          <p:cNvSpPr>
            <a:spLocks noGrp="1"/>
          </p:cNvSpPr>
          <p:nvPr>
            <p:ph idx="1"/>
          </p:nvPr>
        </p:nvSpPr>
        <p:spPr/>
        <p:txBody>
          <a:bodyPr/>
          <a:lstStyle/>
          <a:p>
            <a:pPr lvl="1"/>
            <a:r>
              <a:rPr lang="en-AU" dirty="0" smtClean="0"/>
              <a:t>China Telecom and IWNCOMM submitted a document to WG7</a:t>
            </a:r>
          </a:p>
          <a:p>
            <a:pPr lvl="2"/>
            <a:r>
              <a:rPr lang="en-AU" dirty="0" smtClean="0"/>
              <a:t>“Proposal </a:t>
            </a:r>
            <a:r>
              <a:rPr lang="en-AU" dirty="0"/>
              <a:t>on WLAN Access </a:t>
            </a:r>
            <a:r>
              <a:rPr lang="en-AU" dirty="0" smtClean="0"/>
              <a:t>Controller (</a:t>
            </a:r>
            <a:r>
              <a:rPr lang="en-AU" dirty="0"/>
              <a:t>AC) Coordination </a:t>
            </a:r>
            <a:r>
              <a:rPr lang="en-AU" dirty="0" smtClean="0"/>
              <a:t>Technology”</a:t>
            </a:r>
          </a:p>
          <a:p>
            <a:pPr lvl="2"/>
            <a:endParaRPr lang="en-AU" dirty="0"/>
          </a:p>
          <a:p>
            <a:pPr lvl="2"/>
            <a:endParaRPr lang="en-AU" dirty="0" smtClean="0"/>
          </a:p>
          <a:p>
            <a:pPr lvl="2"/>
            <a:endParaRPr lang="en-AU" dirty="0"/>
          </a:p>
          <a:p>
            <a:pPr lvl="1"/>
            <a:r>
              <a:rPr lang="en-AU" dirty="0" smtClean="0"/>
              <a:t>What happened in Xian?</a:t>
            </a:r>
          </a:p>
          <a:p>
            <a:pPr lvl="2"/>
            <a:r>
              <a:rPr lang="en-AU" dirty="0"/>
              <a:t>Minutes are not yet </a:t>
            </a:r>
            <a:r>
              <a:rPr lang="en-AU" dirty="0" smtClean="0"/>
              <a:t>available (as of July 2016 – 4 months later)</a:t>
            </a:r>
            <a:endParaRPr lang="en-AU" dirty="0"/>
          </a:p>
          <a:p>
            <a:pPr lvl="2"/>
            <a:r>
              <a:rPr lang="en-AU" dirty="0"/>
              <a:t>The discussion did not lead to a resolution</a:t>
            </a:r>
            <a:endParaRPr lang="en-AU" dirty="0" smtClean="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76058535"/>
              </p:ext>
            </p:extLst>
          </p:nvPr>
        </p:nvGraphicFramePr>
        <p:xfrm>
          <a:off x="1219200" y="2743200"/>
          <a:ext cx="914400" cy="771525"/>
        </p:xfrm>
        <a:graphic>
          <a:graphicData uri="http://schemas.openxmlformats.org/presentationml/2006/ole">
            <mc:AlternateContent xmlns:mc="http://schemas.openxmlformats.org/markup-compatibility/2006">
              <mc:Choice xmlns:v="urn:schemas-microsoft-com:vml" Requires="v">
                <p:oleObj spid="_x0000_s23163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19200" y="2743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758659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WG7 </a:t>
            </a:r>
            <a:r>
              <a:rPr lang="en-AU" dirty="0" smtClean="0"/>
              <a:t>discussed interworking of wireless </a:t>
            </a:r>
            <a:r>
              <a:rPr lang="en-AU" dirty="0"/>
              <a:t>networks but the result is currently unknown</a:t>
            </a:r>
          </a:p>
        </p:txBody>
      </p:sp>
      <p:sp>
        <p:nvSpPr>
          <p:cNvPr id="3" name="Content Placeholder 2"/>
          <p:cNvSpPr>
            <a:spLocks noGrp="1"/>
          </p:cNvSpPr>
          <p:nvPr>
            <p:ph idx="1"/>
          </p:nvPr>
        </p:nvSpPr>
        <p:spPr/>
        <p:txBody>
          <a:bodyPr/>
          <a:lstStyle/>
          <a:p>
            <a:pPr lvl="1"/>
            <a:r>
              <a:rPr lang="en-AU" dirty="0" smtClean="0"/>
              <a:t>Peking University submitted </a:t>
            </a:r>
            <a:r>
              <a:rPr lang="en-AU" dirty="0"/>
              <a:t>a document to WG7</a:t>
            </a:r>
          </a:p>
          <a:p>
            <a:pPr lvl="2"/>
            <a:r>
              <a:rPr lang="en-AU" dirty="0" smtClean="0"/>
              <a:t>“</a:t>
            </a:r>
            <a:r>
              <a:rPr lang="en-AU" i="1" dirty="0"/>
              <a:t>Convergence Service for </a:t>
            </a:r>
            <a:r>
              <a:rPr lang="en-AU" i="1" dirty="0" smtClean="0"/>
              <a:t>Interworking </a:t>
            </a:r>
            <a:r>
              <a:rPr lang="en-AU" i="1" dirty="0"/>
              <a:t>of Heterogeneous Wireless </a:t>
            </a:r>
            <a:r>
              <a:rPr lang="en-AU" i="1" dirty="0" smtClean="0"/>
              <a:t>Networks</a:t>
            </a:r>
            <a:r>
              <a:rPr lang="en-AU" dirty="0" smtClean="0"/>
              <a:t>”</a:t>
            </a:r>
            <a:endParaRPr lang="en-AU" dirty="0"/>
          </a:p>
          <a:p>
            <a:pPr lvl="2"/>
            <a:endParaRPr lang="en-AU" dirty="0"/>
          </a:p>
          <a:p>
            <a:pPr lvl="2"/>
            <a:endParaRPr lang="en-AU" dirty="0"/>
          </a:p>
          <a:p>
            <a:pPr lvl="2"/>
            <a:endParaRPr lang="en-AU" dirty="0"/>
          </a:p>
          <a:p>
            <a:pPr lvl="1"/>
            <a:r>
              <a:rPr lang="en-AU" dirty="0"/>
              <a:t>What happened in Xian</a:t>
            </a:r>
            <a:r>
              <a:rPr lang="en-AU" dirty="0" smtClean="0"/>
              <a:t>?</a:t>
            </a:r>
          </a:p>
          <a:p>
            <a:pPr lvl="2"/>
            <a:r>
              <a:rPr lang="en-AU" dirty="0"/>
              <a:t>Minutes are not yet available (as of July 2016 – 4 months later)</a:t>
            </a:r>
          </a:p>
          <a:p>
            <a:pPr lvl="2"/>
            <a:r>
              <a:rPr lang="en-AU" dirty="0"/>
              <a:t>The discussion did not lead to a resolution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76516792"/>
              </p:ext>
            </p:extLst>
          </p:nvPr>
        </p:nvGraphicFramePr>
        <p:xfrm>
          <a:off x="1295400" y="2733675"/>
          <a:ext cx="914400" cy="771525"/>
        </p:xfrm>
        <a:graphic>
          <a:graphicData uri="http://schemas.openxmlformats.org/presentationml/2006/ole">
            <mc:AlternateContent xmlns:mc="http://schemas.openxmlformats.org/markup-compatibility/2006">
              <mc:Choice xmlns:v="urn:schemas-microsoft-com:vml" Requires="v">
                <p:oleObj spid="_x0000_s23265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295400" y="27336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010439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SC6 meeting is scheduled for February 2017  in Tunisia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Tunisia</a:t>
            </a:r>
          </a:p>
          <a:p>
            <a:r>
              <a:rPr lang="en-AU" dirty="0" smtClean="0"/>
              <a:t>Date</a:t>
            </a:r>
          </a:p>
          <a:p>
            <a:pPr lvl="1"/>
            <a:r>
              <a:rPr lang="en-AU" dirty="0" smtClean="0"/>
              <a:t>6-10 February 2017</a:t>
            </a:r>
          </a:p>
          <a:p>
            <a:r>
              <a:rPr lang="en-AU" dirty="0" smtClean="0"/>
              <a:t>Location</a:t>
            </a:r>
          </a:p>
          <a:p>
            <a:pPr lvl="1"/>
            <a:r>
              <a:rPr lang="en-AU" dirty="0" smtClean="0"/>
              <a:t>Technological Pole of El-Ghazala Tunisia</a:t>
            </a:r>
          </a:p>
        </p:txBody>
      </p:sp>
      <p:sp>
        <p:nvSpPr>
          <p:cNvPr id="6" name="Content Placeholder 5"/>
          <p:cNvSpPr>
            <a:spLocks noGrp="1"/>
          </p:cNvSpPr>
          <p:nvPr>
            <p:ph sz="half" idx="2"/>
          </p:nvPr>
        </p:nvSpPr>
        <p:spPr/>
        <p:txBody>
          <a:bodyPr/>
          <a:lstStyle/>
          <a:p>
            <a:r>
              <a:rPr lang="en-AU" dirty="0" smtClean="0"/>
              <a:t>Comments</a:t>
            </a:r>
          </a:p>
          <a:p>
            <a:pPr lvl="1"/>
            <a:r>
              <a:rPr lang="en-GB" altLang="en-US" dirty="0" smtClean="0"/>
              <a:t>Next meeting date highlights lack of work in SC6</a:t>
            </a:r>
          </a:p>
          <a:p>
            <a:pPr lvl="1"/>
            <a:r>
              <a:rPr lang="en-GB" dirty="0" smtClean="0"/>
              <a:t>Tunisia seems to be getting increasingly involved in SC6 – through a professor</a:t>
            </a:r>
          </a:p>
          <a:p>
            <a:pPr lvl="1"/>
            <a:r>
              <a:rPr lang="en-GB" dirty="0" smtClean="0"/>
              <a:t>Is this location secure?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9" y="4866744"/>
            <a:ext cx="2895601" cy="149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agreed in July 2016 to send a liaison to SC6 in reponse to a liaison by SC6</a:t>
            </a:r>
            <a:endParaRPr lang="en-AU" dirty="0"/>
          </a:p>
        </p:txBody>
      </p:sp>
      <p:sp>
        <p:nvSpPr>
          <p:cNvPr id="3" name="Content Placeholder 2"/>
          <p:cNvSpPr>
            <a:spLocks noGrp="1"/>
          </p:cNvSpPr>
          <p:nvPr>
            <p:ph idx="1"/>
          </p:nvPr>
        </p:nvSpPr>
        <p:spPr/>
        <p:txBody>
          <a:bodyPr/>
          <a:lstStyle/>
          <a:p>
            <a:pPr lvl="1"/>
            <a:r>
              <a:rPr lang="en-AU" dirty="0" smtClean="0"/>
              <a:t>A motion was passed in July 2016 to respond to the SC6 liaison (</a:t>
            </a:r>
            <a:r>
              <a:rPr lang="en-US" dirty="0" smtClean="0"/>
              <a:t>WG1N46) from February 2016</a:t>
            </a:r>
            <a:endParaRPr lang="en-AU" dirty="0" smtClean="0"/>
          </a:p>
          <a:p>
            <a:pPr lvl="2"/>
            <a:r>
              <a:rPr lang="en-AU" i="1" dirty="0" smtClean="0"/>
              <a:t>IEEE 802 JTC1 SC recommends to IEEE 802 EC the approval of </a:t>
            </a:r>
            <a:r>
              <a:rPr lang="en-AU" i="1" dirty="0" smtClean="0">
                <a:hlinkClick r:id="rId2"/>
              </a:rPr>
              <a:t>11-16-0817-01</a:t>
            </a:r>
            <a:r>
              <a:rPr lang="en-AU" i="1" dirty="0" smtClean="0"/>
              <a:t> as response to the liaison statement from ISO/IEC JTC1/SC6/WG1 (doc: </a:t>
            </a:r>
            <a:r>
              <a:rPr lang="en-US" i="1" dirty="0" smtClean="0"/>
              <a:t>SC6_WG1_N0046) dated 16 March 2016</a:t>
            </a:r>
          </a:p>
          <a:p>
            <a:pPr lvl="1"/>
            <a:r>
              <a:rPr lang="en-US" dirty="0" smtClean="0">
                <a:solidFill>
                  <a:srgbClr val="000000"/>
                </a:solidFill>
              </a:rPr>
              <a:t>The IEEE 802 Chair sent the liaison in August 2016</a:t>
            </a:r>
          </a:p>
          <a:p>
            <a:pPr lvl="2"/>
            <a:r>
              <a:rPr lang="en-US" dirty="0" smtClean="0">
                <a:solidFill>
                  <a:srgbClr val="000000"/>
                </a:solidFill>
              </a:rPr>
              <a:t>See </a:t>
            </a:r>
            <a:r>
              <a:rPr lang="en-US" dirty="0" smtClean="0">
                <a:solidFill>
                  <a:srgbClr val="000000"/>
                </a:solidFill>
                <a:hlinkClick r:id="rId3"/>
              </a:rPr>
              <a:t>ec-16-0144-00</a:t>
            </a:r>
            <a:endParaRPr lang="en-US" dirty="0" smtClean="0">
              <a:solidFill>
                <a:srgbClr val="000000"/>
              </a:solidFill>
            </a:endParaRPr>
          </a:p>
          <a:p>
            <a:pPr lvl="1"/>
            <a:r>
              <a:rPr lang="en-US" dirty="0" smtClean="0">
                <a:solidFill>
                  <a:srgbClr val="000000"/>
                </a:solidFill>
              </a:rPr>
              <a:t>The SC6 Chair (Yun-Jae Won) replied on 29 August 2016</a:t>
            </a:r>
          </a:p>
          <a:p>
            <a:pPr lvl="2" latinLnBrk="1"/>
            <a:r>
              <a:rPr lang="en-US" i="1" dirty="0"/>
              <a:t>Thank you for your response </a:t>
            </a:r>
            <a:r>
              <a:rPr lang="en-US" i="1" dirty="0" smtClean="0"/>
              <a:t>letter. I </a:t>
            </a:r>
            <a:r>
              <a:rPr lang="en-US" i="1" dirty="0"/>
              <a:t>will find the best solution for our </a:t>
            </a:r>
            <a:r>
              <a:rPr lang="en-US" i="1" dirty="0" smtClean="0"/>
              <a:t>collaboration and </a:t>
            </a:r>
            <a:r>
              <a:rPr lang="en-US" i="1" dirty="0"/>
              <a:t>send a reply letter to you as soon as possible. </a:t>
            </a:r>
            <a:endParaRPr lang="en-AU" sz="2600" i="1" dirty="0"/>
          </a:p>
          <a:p>
            <a:pPr lvl="1"/>
            <a:endParaRPr lang="en-US" dirty="0" smtClean="0">
              <a:solidFill>
                <a:srgbClr val="00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2171319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one slot at the Sept interim meeting in Warsaw</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13 Sept 2016,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7</a:t>
            </a:fld>
            <a:endParaRPr lang="en-US" dirty="0">
              <a:latin typeface="+mn-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22850212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9312439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15941415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Warsaw in Sept 2016,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3233178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32852344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July 2016 in San Diego</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82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2379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2379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89</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537"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9</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Warsaw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Warsaw in Sept 2016, as documented on slide 8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90</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561"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58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61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94</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95</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95</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485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4856"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96</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64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8075</Words>
  <Application>Microsoft Office PowerPoint</Application>
  <PresentationFormat>On-screen Show (4:3)</PresentationFormat>
  <Paragraphs>1397</Paragraphs>
  <Slides>97</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97</vt:i4>
      </vt:variant>
    </vt:vector>
  </HeadingPairs>
  <TitlesOfParts>
    <vt:vector size="100" baseType="lpstr">
      <vt:lpstr>802-11-Submission</vt:lpstr>
      <vt:lpstr>Acrobat Document</vt:lpstr>
      <vt:lpstr>Packager Shell Object</vt:lpstr>
      <vt:lpstr>IEEE 802 JTC1 Standing Committee Sept 2016 agenda</vt:lpstr>
      <vt:lpstr>This document will be used to run the IEEE 802 JTC1 SC meetings in Warsaw in Sept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one slot at the Sept interim meeting in Warsaw</vt:lpstr>
      <vt:lpstr>The IEEE 802 JTC1 SC regular meeting has a high level list of agenda items to be considered</vt:lpstr>
      <vt:lpstr>The IEEE 802 JTC1 SC will consider approving its agenda for the Warsaw meeting</vt:lpstr>
      <vt:lpstr>The IEEE 802 JTC1 SC will consider approval of the minutes of its San Diego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IEEE 802 has pushed 22 standards completely through the PSDO ratification process</vt:lpstr>
      <vt:lpstr>IEEE 802 has pushed 22 standards completely through the PSDO ratification process</vt:lpstr>
      <vt:lpstr>IEEE 802.1 has eleven standards in the pipeline for ratification under the PSDO</vt:lpstr>
      <vt:lpstr>IEEE 802.1BA-2011 FDIS passed on 17 Aug 2016 and no comments were received</vt:lpstr>
      <vt:lpstr>IEEE 802.1BR-2012 FDIS passed on 17 Aug 2016 and no comments were received</vt:lpstr>
      <vt:lpstr>IEEE 802.1Qbv-2015 is waiting for start of FDIS ballot</vt:lpstr>
      <vt:lpstr>IEEE 802.1AB-2016 is waiting for start of FDIS ballot</vt:lpstr>
      <vt:lpstr>IEEE 802.1Qca-2015 is waiting for start of FDIS ballot</vt:lpstr>
      <vt:lpstr>IEEE 802.1Qbu will be submitted to PSDO</vt:lpstr>
      <vt:lpstr>IEEE 802.1Qbz will be submitted to PSDO in due course</vt:lpstr>
      <vt:lpstr>IEEE 802.1AC-Rev will be submitted to PSDO</vt:lpstr>
      <vt:lpstr>IEEE 802.1Qcd-2015 has been submitted for 60 day pre-ballot</vt:lpstr>
      <vt:lpstr>IEEE 802d will be submitted to PSDO</vt:lpstr>
      <vt:lpstr>IEEE 802.1AEcg will be submitted to PSDO</vt:lpstr>
      <vt:lpstr>IEEE 802.1CB will be submitted for information soon</vt:lpstr>
      <vt:lpstr>IEEE 802.3 has ten standards in the pipeline for ratification under the PSDO</vt:lpstr>
      <vt:lpstr>IEEE 802.3-2015 is waiting for FDIS start</vt:lpstr>
      <vt:lpstr>IEEE 802.3bw 60-day pre-ballot closes on 19 Sep 2016</vt:lpstr>
      <vt:lpstr>IEEE 802.3bp was liaised for information in Feb 2016</vt:lpstr>
      <vt:lpstr>IEEE 802.3bn was liaised for information in Feb 2016</vt:lpstr>
      <vt:lpstr>IEEE 802.3bq was liaised for information in Feb 2016</vt:lpstr>
      <vt:lpstr>IEEE 802.3br was liaised for information in Feb 2016</vt:lpstr>
      <vt:lpstr>IEEE 802.3by was liaised for information in Feb 2016</vt:lpstr>
      <vt:lpstr>IEEE 802.3bv will be liaised when in SB</vt:lpstr>
      <vt:lpstr>IEEE 802.3bu will be liaised when in SB</vt:lpstr>
      <vt:lpstr>IEEE 802.3bz was liaised in June 2016 </vt:lpstr>
      <vt:lpstr>IEEE 802.11 has nine standards in the pipeline for ratification under the PSDO</vt:lpstr>
      <vt:lpstr>IEEE 802.11mc was last liaised for information in July 2016</vt:lpstr>
      <vt:lpstr>IEEE 802.11ah was last liaised for information in Sep 2016</vt:lpstr>
      <vt:lpstr>IEEE 802.11ai was last liaised for information in Jul 2016</vt:lpstr>
      <vt:lpstr>IEEE 802.11aj will be liaised when appropriate</vt:lpstr>
      <vt:lpstr>IEEE 802.11ak will be liaised when appropriate</vt:lpstr>
      <vt:lpstr>IEEE 802.11aq will be liaised when appropriate</vt:lpstr>
      <vt:lpstr>IEEE 802.11ax will be liaised when appropriate</vt:lpstr>
      <vt:lpstr>IEEE 802.11ay will be liaised when appropriate</vt:lpstr>
      <vt:lpstr>IEEE 802.11az will be liaised when appropriate</vt:lpstr>
      <vt:lpstr>IEEE 802.15 has three standards in the pipeline for ratification under the PSDO</vt:lpstr>
      <vt:lpstr>IEEE 802.15.3-2016 60 day pre-ballot closes on 23 Oct 2016</vt:lpstr>
      <vt:lpstr>IEEE 802.15.4 was supposed to be liaised for information in July 2016</vt:lpstr>
      <vt:lpstr>IEEE 802.15.6 was submitted for 60 ballot in July 2016</vt:lpstr>
      <vt:lpstr>IEEE 802.21 has two standards in the pipeline for ratification under the PSDO</vt:lpstr>
      <vt:lpstr>IEEE 802.21-rev will be liaised for information in July 2016</vt:lpstr>
      <vt:lpstr>IEEE 802.21.1 will be liaised for information in July 2016</vt:lpstr>
      <vt:lpstr>IEEE 802.22 has two standards in the pipeline for ratification under the PSDO</vt:lpstr>
      <vt:lpstr>IEEE 802.22a is waiting for FDIS ballot to start</vt:lpstr>
      <vt:lpstr>IEEE 802.22b is waiting for FDIS ballot to start</vt:lpstr>
      <vt:lpstr>The SC will discuss numbering in Nov 2016</vt:lpstr>
      <vt:lpstr>The SC will discuss the general issue of security comments from China NB in Nov 2016</vt:lpstr>
      <vt:lpstr>The SC will discuss the question of sending corrigenda to SC6</vt:lpstr>
      <vt:lpstr>The last SC6 meeting was held in late February 2016  in Xi'an, China </vt:lpstr>
      <vt:lpstr>WG1 discussed Low Power Wide Area Networks and approved a SG formation</vt:lpstr>
      <vt:lpstr>WG7 discussed wireless access controllers but the result is currently unknown</vt:lpstr>
      <vt:lpstr>WG7 discussed interworking of wireless networks but the result is currently unknown</vt:lpstr>
      <vt:lpstr>The next SC6 meeting is scheduled for February 2017  in Tunisia</vt:lpstr>
      <vt:lpstr>The SC agreed in July 2016 to send a liaison to SC6 in reponse to a liaison by SC6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2016-09-13T12:11:48Z</dcterms:modified>
</cp:coreProperties>
</file>