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98"/>
  </p:notesMasterIdLst>
  <p:handoutMasterIdLst>
    <p:handoutMasterId r:id="rId99"/>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648" r:id="rId22"/>
    <p:sldId id="1735" r:id="rId23"/>
    <p:sldId id="1684" r:id="rId24"/>
    <p:sldId id="1685" r:id="rId25"/>
    <p:sldId id="1686" r:id="rId26"/>
    <p:sldId id="1687" r:id="rId27"/>
    <p:sldId id="1745" r:id="rId28"/>
    <p:sldId id="1746" r:id="rId29"/>
    <p:sldId id="1689" r:id="rId30"/>
    <p:sldId id="1690" r:id="rId31"/>
    <p:sldId id="1691" r:id="rId32"/>
    <p:sldId id="1692" r:id="rId33"/>
    <p:sldId id="1694" r:id="rId34"/>
    <p:sldId id="1695" r:id="rId35"/>
    <p:sldId id="1696" r:id="rId36"/>
    <p:sldId id="1697" r:id="rId37"/>
    <p:sldId id="1716" r:id="rId38"/>
    <p:sldId id="1717" r:id="rId39"/>
    <p:sldId id="1718" r:id="rId40"/>
    <p:sldId id="1688" r:id="rId41"/>
    <p:sldId id="1702" r:id="rId42"/>
    <p:sldId id="1703" r:id="rId43"/>
    <p:sldId id="1704" r:id="rId44"/>
    <p:sldId id="1705" r:id="rId45"/>
    <p:sldId id="1706" r:id="rId46"/>
    <p:sldId id="1707" r:id="rId47"/>
    <p:sldId id="1708" r:id="rId48"/>
    <p:sldId id="1709" r:id="rId49"/>
    <p:sldId id="1710" r:id="rId50"/>
    <p:sldId id="1698" r:id="rId51"/>
    <p:sldId id="1699" r:id="rId52"/>
    <p:sldId id="1700" r:id="rId53"/>
    <p:sldId id="1701" r:id="rId54"/>
    <p:sldId id="1711" r:id="rId55"/>
    <p:sldId id="1712" r:id="rId56"/>
    <p:sldId id="1713" r:id="rId57"/>
    <p:sldId id="1679" r:id="rId58"/>
    <p:sldId id="1583" r:id="rId59"/>
    <p:sldId id="1629" r:id="rId60"/>
    <p:sldId id="1742" r:id="rId61"/>
    <p:sldId id="1743" r:id="rId62"/>
    <p:sldId id="1744" r:id="rId63"/>
    <p:sldId id="1572" r:id="rId64"/>
    <p:sldId id="1640" r:id="rId65"/>
    <p:sldId id="1634" r:id="rId66"/>
    <p:sldId id="1635" r:id="rId67"/>
    <p:sldId id="1641" r:id="rId68"/>
    <p:sldId id="1730" r:id="rId69"/>
    <p:sldId id="1375" r:id="rId70"/>
    <p:sldId id="1376" r:id="rId71"/>
    <p:sldId id="1400" r:id="rId72"/>
    <p:sldId id="619" r:id="rId73"/>
    <p:sldId id="621" r:id="rId74"/>
    <p:sldId id="1561" r:id="rId75"/>
    <p:sldId id="1555" r:id="rId76"/>
    <p:sldId id="1601" r:id="rId77"/>
    <p:sldId id="1585" r:id="rId78"/>
    <p:sldId id="1586" r:id="rId79"/>
    <p:sldId id="1587" r:id="rId80"/>
    <p:sldId id="1588" r:id="rId81"/>
    <p:sldId id="1589" r:id="rId82"/>
    <p:sldId id="1590" r:id="rId83"/>
    <p:sldId id="1591" r:id="rId84"/>
    <p:sldId id="1592" r:id="rId85"/>
    <p:sldId id="1593" r:id="rId86"/>
    <p:sldId id="1594" r:id="rId87"/>
    <p:sldId id="1595" r:id="rId88"/>
    <p:sldId id="1596" r:id="rId89"/>
    <p:sldId id="1597" r:id="rId90"/>
    <p:sldId id="1598" r:id="rId91"/>
    <p:sldId id="1599" r:id="rId92"/>
    <p:sldId id="1600" r:id="rId93"/>
    <p:sldId id="1628" r:id="rId94"/>
    <p:sldId id="1638" r:id="rId95"/>
    <p:sldId id="1725" r:id="rId96"/>
    <p:sldId id="1726" r:id="rId9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autoAdjust="0"/>
    <p:restoredTop sz="94660" autoAdjust="0"/>
  </p:normalViewPr>
  <p:slideViewPr>
    <p:cSldViewPr>
      <p:cViewPr varScale="1">
        <p:scale>
          <a:sx n="88" d="100"/>
          <a:sy n="88" d="100"/>
        </p:scale>
        <p:origin x="-145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802.11-16/1091r1</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802.11-16/1091r1</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802.11-16/1091r3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1092-00-0jtc-ieee-802-jtc1-sc-minutes-for-jul-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88.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89.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13 Sept 2016</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Diego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Diego, in July 2016, as documented </a:t>
            </a:r>
            <a:r>
              <a:rPr lang="en-AU" i="1" smtClean="0"/>
              <a:t>in </a:t>
            </a:r>
            <a:r>
              <a:rPr lang="en-AU" i="1" smtClean="0">
                <a:hlinkClick r:id="rId3"/>
              </a:rPr>
              <a:t>11-16-1092-00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955"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dirty="0"/>
              <a:t>IEEE 802.3 10 Mb/s Single Twisted Pair Ethernet Study </a:t>
            </a:r>
            <a:r>
              <a:rPr lang="en-AU" dirty="0" smtClean="0"/>
              <a:t>Group</a:t>
            </a:r>
          </a:p>
          <a:p>
            <a:pPr lvl="1"/>
            <a:r>
              <a:rPr lang="en-AU" dirty="0" smtClean="0"/>
              <a:t>Another liaison will be sent after the Nov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a:t>
            </a:r>
            <a:r>
              <a:rPr lang="en-AU" dirty="0" smtClean="0">
                <a:solidFill>
                  <a:srgbClr val="FF0000"/>
                </a:solidFill>
              </a:rPr>
              <a:t>(link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a:t>
            </a:r>
            <a:r>
              <a:rPr lang="en-AU" dirty="0" smtClean="0">
                <a:solidFill>
                  <a:srgbClr val="FF0000"/>
                </a:solidFill>
              </a:rPr>
              <a:t>updated in Sept 2016</a:t>
            </a:r>
            <a:r>
              <a:rPr lang="en-AU" dirty="0" smtClean="0"/>
              <a:t>)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1339167"/>
              </p:ext>
            </p:extLst>
          </p:nvPr>
        </p:nvGraphicFramePr>
        <p:xfrm>
          <a:off x="762000" y="1600200"/>
          <a:ext cx="7620000" cy="4937760"/>
        </p:xfrm>
        <a:graphic>
          <a:graphicData uri="http://schemas.openxmlformats.org/drawingml/2006/table">
            <a:tbl>
              <a:tblPr firstRow="1" bandRow="1">
                <a:tableStyleId>{21E4AEA4-8DFA-4A89-87EB-49C32662AFE0}</a:tableStyleId>
              </a:tblPr>
              <a:tblGrid>
                <a:gridCol w="1371600"/>
                <a:gridCol w="2030186"/>
                <a:gridCol w="2109107"/>
                <a:gridCol w="2109107"/>
              </a:tblGrid>
              <a:tr h="4943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286215">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286215">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286215">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286215">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286215">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286215">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286215">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286215">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286215">
                <a:tc>
                  <a:txBody>
                    <a:bodyPr/>
                    <a:lstStyle/>
                    <a:p>
                      <a:r>
                        <a:rPr lang="en-AU" sz="1600" dirty="0" smtClean="0"/>
                        <a:t>802.1BA</a:t>
                      </a:r>
                      <a:endParaRPr lang="en-AU" sz="1600" dirty="0"/>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286215">
                <a:tc>
                  <a:txBody>
                    <a:bodyPr/>
                    <a:lstStyle/>
                    <a:p>
                      <a:r>
                        <a:rPr lang="en-AU" sz="1600" dirty="0" smtClean="0"/>
                        <a:t>802.1BR</a:t>
                      </a:r>
                      <a:endParaRPr lang="en-AU" sz="1600" dirty="0"/>
                    </a:p>
                  </a:txBody>
                  <a:tcPr marL="115147" marR="115147">
                    <a:lnL w="38100" cap="flat" cmpd="sng" algn="ctr">
                      <a:solidFill>
                        <a:srgbClr val="FF0000"/>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
        <p:nvSpPr>
          <p:cNvPr id="8" name="Rectangle 7"/>
          <p:cNvSpPr/>
          <p:nvPr/>
        </p:nvSpPr>
        <p:spPr bwMode="auto">
          <a:xfrm rot="16200000">
            <a:off x="-304799" y="5715000"/>
            <a:ext cx="1524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Latest</a:t>
            </a:r>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0904637"/>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eleven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05617353"/>
              </p:ext>
            </p:extLst>
          </p:nvPr>
        </p:nvGraphicFramePr>
        <p:xfrm>
          <a:off x="152399" y="1600200"/>
          <a:ext cx="8839199" cy="4534742"/>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a:t>
                      </a:r>
                      <a:endParaRPr lang="en-AU" sz="1600" b="0"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a:t>
                      </a:r>
                      <a:endParaRPr lang="en-AU" sz="1600" b="0"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5260002"/>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61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59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Warsaw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solidFill>
                  <a:schemeClr val="accent6"/>
                </a:solidFill>
              </a:rPr>
              <a:t>is waiting for start of FDIS 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rgbClr val="00B050"/>
                </a:solidFill>
              </a:rPr>
              <a:t>&amp; response </a:t>
            </a:r>
            <a:r>
              <a:rPr lang="en-AU" dirty="0" smtClean="0">
                <a:solidFill>
                  <a:srgbClr val="00B050"/>
                </a:solidFill>
              </a:rPr>
              <a:t>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Sep </a:t>
            </a:r>
            <a:r>
              <a:rPr lang="en-AU" dirty="0" smtClean="0"/>
              <a:t>2016</a:t>
            </a:r>
            <a:endParaRPr lang="en-AU" dirty="0"/>
          </a:p>
          <a:p>
            <a:r>
              <a:rPr lang="en-AU" dirty="0"/>
              <a:t>FDIS </a:t>
            </a:r>
            <a:r>
              <a:rPr lang="en-AU" dirty="0" smtClean="0"/>
              <a:t>ballot </a:t>
            </a:r>
            <a:r>
              <a:rPr lang="en-AU" dirty="0">
                <a:solidFill>
                  <a:schemeClr val="accent6"/>
                </a:solidFill>
              </a:rPr>
              <a:t>waiting</a:t>
            </a: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t>
            </a:r>
            <a:r>
              <a:rPr lang="en-AU" dirty="0"/>
              <a:t>and liaised in Sep </a:t>
            </a:r>
            <a:r>
              <a:rPr lang="en-AU" dirty="0" smtClean="0"/>
              <a:t>2016</a:t>
            </a:r>
            <a:endParaRPr lang="en-AU" dirty="0">
              <a:solidFill>
                <a:srgbClr val="FF0000"/>
              </a:solidFill>
            </a:endParaRPr>
          </a:p>
          <a:p>
            <a:r>
              <a:rPr lang="en-AU" dirty="0" smtClean="0"/>
              <a:t>FDIS ballot: </a:t>
            </a:r>
            <a:r>
              <a:rPr lang="en-AU" dirty="0">
                <a:solidFill>
                  <a:schemeClr val="accent6"/>
                </a:solidFill>
              </a:rPr>
              <a:t>waiting</a:t>
            </a: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Sep 2016</a:t>
            </a:r>
            <a:endParaRPr lang="en-AU" dirty="0" smtClean="0">
              <a:solidFill>
                <a:srgbClr val="FF0000"/>
              </a:solidFill>
            </a:endParaRPr>
          </a:p>
          <a:p>
            <a:r>
              <a:rPr lang="en-AU" dirty="0" smtClean="0"/>
              <a:t>FDIS ballot: </a:t>
            </a:r>
            <a:r>
              <a:rPr lang="en-AU" dirty="0" smtClean="0">
                <a:solidFill>
                  <a:schemeClr val="accent6"/>
                </a:solidFill>
              </a:rPr>
              <a:t>waiting</a:t>
            </a:r>
            <a:endParaRPr lang="en-AU" dirty="0">
              <a:solidFill>
                <a:schemeClr val="accent6"/>
              </a:solidFill>
            </a:endParaRP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p>
          <a:p>
            <a:pPr marL="342900" lvl="1" indent="-342900">
              <a:buFont typeface="Arial" panose="020B0604020202020204" pitchFamily="34" charset="0"/>
              <a:buChar char="•"/>
            </a:pPr>
            <a:r>
              <a:rPr lang="en-GB" dirty="0"/>
              <a:t>IEEE 802.3br &amp; IEEE 802.1Qbu should be sent for 60 day pre-ballot at roughly the same time, even if there is not a strict binding between the two</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 in due course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a:t>
            </a:r>
          </a:p>
          <a:p>
            <a:pPr lvl="1"/>
            <a:r>
              <a:rPr lang="en-AU" dirty="0"/>
              <a:t>IEEE 802.1Qbz D3.0 </a:t>
            </a:r>
            <a:r>
              <a:rPr lang="en-GB" dirty="0"/>
              <a:t>will not be submitted for a 60-day pre-ballot until IEEE 802.1AC-2016 is published </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pPr lvl="2"/>
            <a:r>
              <a:rPr lang="en-AU" dirty="0" smtClean="0"/>
              <a:t>It is currently a “bit stalled” in IEEE-SA approval process</a:t>
            </a:r>
          </a:p>
          <a:p>
            <a:pPr lvl="2"/>
            <a:r>
              <a:rPr lang="en-GB" dirty="0" smtClean="0"/>
              <a:t>There’s an </a:t>
            </a:r>
            <a:r>
              <a:rPr lang="en-GB" dirty="0" err="1" smtClean="0"/>
              <a:t>Ethertype</a:t>
            </a:r>
            <a:r>
              <a:rPr lang="en-GB" dirty="0" smtClean="0"/>
              <a:t> allocation problem that is part of that holdup</a:t>
            </a:r>
            <a:endParaRPr lang="en-AU" dirty="0" smtClean="0"/>
          </a:p>
          <a:p>
            <a:pPr lvl="2"/>
            <a:r>
              <a:rPr lang="en-GB" dirty="0" smtClean="0"/>
              <a:t>John Messenger has sent information to the IEEE 802 RAC to clear that up, but it’s not clear how fast the problem will be resolved</a:t>
            </a:r>
            <a:endParaRPr lang="en-AU" dirty="0" smtClean="0"/>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submitted for 60 day pre-ballot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chemeClr val="accent6"/>
                </a:solidFill>
              </a:rPr>
              <a:t>closes 23 Oct 2016</a:t>
            </a:r>
          </a:p>
          <a:p>
            <a:pPr lvl="1"/>
            <a:r>
              <a:rPr lang="en-AU" dirty="0" smtClean="0"/>
              <a:t>The submission of </a:t>
            </a:r>
            <a:r>
              <a:rPr lang="en-AU" dirty="0" smtClean="0">
                <a:solidFill>
                  <a:schemeClr val="tx2"/>
                </a:solidFill>
              </a:rPr>
              <a:t>802.1Qcd-2015 was approved in July 2016</a:t>
            </a:r>
          </a:p>
          <a:p>
            <a:pPr lvl="2"/>
            <a:r>
              <a:rPr lang="en-AU" dirty="0" smtClean="0"/>
              <a:t>It was submitted by IEEE staff in August 2016</a:t>
            </a:r>
          </a:p>
          <a:p>
            <a:pPr lvl="1"/>
            <a:r>
              <a:rPr lang="en-AU" dirty="0" smtClean="0"/>
              <a:t>Ballot closes on 23 Oct 2016</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802d </a:t>
            </a:r>
            <a:r>
              <a:rPr lang="en-AU" dirty="0" smtClean="0"/>
              <a:t>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a:t>
            </a:r>
            <a:r>
              <a:rPr lang="en-AU" dirty="0" smtClean="0"/>
              <a:t>802d D1.0 (</a:t>
            </a:r>
            <a:r>
              <a:rPr lang="en-GB" dirty="0"/>
              <a:t>Overview and Architecture—Amendment: Allocation of Uniform Resource Name (URN) values in IEEE 802 </a:t>
            </a:r>
            <a:r>
              <a:rPr lang="en-GB" dirty="0" smtClean="0"/>
              <a:t>standards) </a:t>
            </a:r>
            <a:r>
              <a:rPr lang="en-AU" dirty="0" smtClean="0"/>
              <a:t>was </a:t>
            </a:r>
            <a:r>
              <a:rPr lang="en-AU" dirty="0" smtClean="0"/>
              <a:t>liaised for information in </a:t>
            </a:r>
            <a:r>
              <a:rPr lang="en-AU" dirty="0" smtClean="0"/>
              <a:t>Sep</a:t>
            </a:r>
            <a:r>
              <a:rPr lang="en-AU" dirty="0" smtClean="0"/>
              <a:t> 2016</a:t>
            </a:r>
            <a:endParaRPr lang="en-AU" dirty="0" smtClean="0"/>
          </a:p>
          <a:p>
            <a:r>
              <a:rPr lang="en-US" dirty="0" smtClean="0"/>
              <a:t>60-day</a:t>
            </a:r>
            <a:r>
              <a:rPr lang="en-AU" dirty="0" smtClean="0"/>
              <a:t> </a:t>
            </a:r>
            <a:r>
              <a:rPr lang="en-AU" dirty="0" smtClean="0"/>
              <a:t>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802.1AEcg </a:t>
            </a:r>
            <a:r>
              <a:rPr lang="en-AU" dirty="0" smtClean="0"/>
              <a:t>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a:t>
            </a:r>
            <a:r>
              <a:rPr lang="en-AU" dirty="0" smtClean="0"/>
              <a:t>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a:t>
            </a:r>
            <a:r>
              <a:rPr lang="en-AU" dirty="0" smtClean="0"/>
              <a:t>liaised for information in </a:t>
            </a:r>
            <a:r>
              <a:rPr lang="en-AU" dirty="0" smtClean="0"/>
              <a:t>Sep</a:t>
            </a:r>
            <a:r>
              <a:rPr lang="en-AU" dirty="0" smtClean="0"/>
              <a:t> 2016</a:t>
            </a:r>
            <a:endParaRPr lang="en-AU" dirty="0" smtClean="0"/>
          </a:p>
          <a:p>
            <a:r>
              <a:rPr lang="en-US" dirty="0" smtClean="0"/>
              <a:t>60-day</a:t>
            </a:r>
            <a:r>
              <a:rPr lang="en-AU" dirty="0" smtClean="0"/>
              <a:t> </a:t>
            </a:r>
            <a:r>
              <a:rPr lang="en-AU" dirty="0" smtClean="0"/>
              <a:t>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6190118"/>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802.1QAB-2016 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pPr lvl="2"/>
            <a:r>
              <a:rPr lang="en-AU" dirty="0" smtClean="0"/>
              <a:t>Jodi </a:t>
            </a:r>
            <a:r>
              <a:rPr lang="en-AU" dirty="0" err="1" smtClean="0"/>
              <a:t>Haasz</a:t>
            </a:r>
            <a:r>
              <a:rPr lang="en-AU" dirty="0" smtClean="0"/>
              <a:t> reports will probably start by end of Sept</a:t>
            </a:r>
          </a:p>
          <a:p>
            <a:r>
              <a:rPr lang="en-AU" dirty="0" smtClean="0"/>
              <a:t>FDIS ballot: </a:t>
            </a:r>
            <a:r>
              <a:rPr lang="en-AU" dirty="0" smtClean="0">
                <a:solidFill>
                  <a:schemeClr val="accent6"/>
                </a:solidFill>
              </a:rPr>
              <a:t>waiting</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closes on 19 Sep 2016</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closes 19 Sep 2016</a:t>
            </a:r>
            <a:endParaRPr lang="en-AU" dirty="0">
              <a:solidFill>
                <a:srgbClr val="FF0000"/>
              </a:solidFill>
            </a:endParaRPr>
          </a:p>
          <a:p>
            <a:pPr lvl="1"/>
            <a:r>
              <a:rPr lang="en-AU" dirty="0" smtClean="0"/>
              <a:t>At the IEEE </a:t>
            </a:r>
            <a:r>
              <a:rPr lang="en-AU" dirty="0"/>
              <a:t>802.3 March plenary we decided to wait until the pre-ballot </a:t>
            </a:r>
            <a:r>
              <a:rPr lang="en-AU" dirty="0" smtClean="0"/>
              <a:t>has finished on </a:t>
            </a:r>
            <a:r>
              <a:rPr lang="en-AU" dirty="0"/>
              <a:t>IEEE </a:t>
            </a:r>
            <a:r>
              <a:rPr lang="en-AU" dirty="0" smtClean="0"/>
              <a:t>802.3-2015 (13 July 2016) before </a:t>
            </a:r>
            <a:r>
              <a:rPr lang="en-AU" dirty="0"/>
              <a:t>requesting a pre-ballot on IEEE </a:t>
            </a:r>
            <a:r>
              <a:rPr lang="en-AU" dirty="0" smtClean="0"/>
              <a:t>802.3bw </a:t>
            </a:r>
            <a:r>
              <a:rPr lang="en-AU" dirty="0"/>
              <a:t>since this is an amendment to IEEE </a:t>
            </a:r>
            <a:r>
              <a:rPr lang="en-AU" dirty="0" smtClean="0"/>
              <a:t>802.3-2015</a:t>
            </a:r>
          </a:p>
          <a:p>
            <a:pPr lvl="1"/>
            <a:r>
              <a:rPr lang="en-AU" dirty="0" smtClean="0"/>
              <a:t>It was been submitted in July 2016 and closes on 19 Sep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two</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solidFill>
                  <a:schemeClr val="tx2"/>
                </a:solidFill>
              </a:rPr>
              <a:t>IEEE </a:t>
            </a:r>
            <a:r>
              <a:rPr lang="en-AU" dirty="0" smtClean="0">
                <a:solidFill>
                  <a:schemeClr val="tx2"/>
                </a:solidFill>
              </a:rPr>
              <a:t>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5880902"/>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D8.0</a:t>
                      </a: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a:t>
            </a:r>
            <a:r>
              <a:rPr lang="en-AU" smtClean="0"/>
              <a:t>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p>
          <a:p>
            <a:pPr lvl="2"/>
            <a:r>
              <a:rPr lang="en-GB" dirty="0" smtClean="0"/>
              <a:t>D6.0 </a:t>
            </a:r>
            <a:r>
              <a:rPr lang="en-GB" dirty="0"/>
              <a:t>in Oct 2015</a:t>
            </a:r>
          </a:p>
          <a:p>
            <a:pPr lvl="2"/>
            <a:r>
              <a:rPr lang="en-GB" dirty="0" smtClean="0"/>
              <a:t>D9.0 </a:t>
            </a:r>
            <a:r>
              <a:rPr lang="en-GB" dirty="0"/>
              <a:t>in </a:t>
            </a:r>
            <a:r>
              <a:rPr lang="en-GB" dirty="0" smtClean="0"/>
              <a:t>Sep 2016</a:t>
            </a:r>
            <a:endParaRPr lang="en-GB" dirty="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632388"/>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rgbClr val="FF0000"/>
                          </a:solidFill>
                          <a:latin typeface="+mj-lt"/>
                        </a:rPr>
                        <a:t>tbd</a:t>
                      </a:r>
                      <a:endParaRPr lang="en-AU" sz="1600" b="0" dirty="0" smtClean="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60 </a:t>
            </a:r>
            <a:r>
              <a:rPr lang="en-AU" dirty="0"/>
              <a:t>day </a:t>
            </a:r>
            <a:r>
              <a:rPr lang="en-AU" dirty="0" smtClean="0"/>
              <a:t>pre-ballot closes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smtClean="0">
                <a:solidFill>
                  <a:schemeClr val="accent6"/>
                </a:solidFill>
              </a:rPr>
              <a:t>closes 23 Oct 2016</a:t>
            </a:r>
          </a:p>
          <a:p>
            <a:pPr lvl="1"/>
            <a:r>
              <a:rPr lang="en-GB" dirty="0" smtClean="0"/>
              <a:t>The submission </a:t>
            </a:r>
            <a:r>
              <a:rPr lang="en-GB" dirty="0"/>
              <a:t>of 802.15.3-revA was formally approved in Macau in March </a:t>
            </a:r>
            <a:r>
              <a:rPr lang="en-GB" dirty="0" smtClean="0"/>
              <a:t>2016</a:t>
            </a:r>
          </a:p>
          <a:p>
            <a:pPr lvl="2"/>
            <a:r>
              <a:rPr lang="en-GB" dirty="0" smtClean="0"/>
              <a:t>It was submitted by IEEE staff in August 2016</a:t>
            </a:r>
          </a:p>
          <a:p>
            <a:pPr lvl="1"/>
            <a:r>
              <a:rPr lang="en-GB" dirty="0" smtClean="0"/>
              <a:t>Ballot closes on 23 Oct 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supposed to be liaised for information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solidFill>
                  <a:srgbClr val="FF0000"/>
                </a:solidFill>
              </a:rPr>
              <a:t>The 802.15.4 standard was supposed to be liaised in Apr 2016 for information but plans were in place to actually liaise it in July 2016 </a:t>
            </a:r>
          </a:p>
          <a:p>
            <a:pPr lvl="1"/>
            <a:r>
              <a:rPr lang="en-GB" dirty="0" smtClean="0"/>
              <a:t>Its submission to the PSDO </a:t>
            </a:r>
            <a:r>
              <a:rPr lang="en-GB" dirty="0"/>
              <a:t>was approved in March 2016 </a:t>
            </a:r>
            <a:r>
              <a:rPr lang="en-GB" dirty="0" smtClean="0"/>
              <a:t>and was planned for July 2016 but will need to be delayed until Nov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submitted for 60 ballot in </a:t>
            </a:r>
            <a:r>
              <a:rPr lang="en-AU" dirty="0" smtClean="0">
                <a:solidFill>
                  <a:schemeClr val="accent6"/>
                </a:solidFill>
              </a:rPr>
              <a:t>July 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pPr lvl="1"/>
            <a:r>
              <a:rPr lang="en-GB" dirty="0" smtClean="0"/>
              <a:t>The plan to submit it to PSDO in July 2016 was delayed</a:t>
            </a:r>
          </a:p>
          <a:p>
            <a:pPr lvl="2"/>
            <a:r>
              <a:rPr lang="en-GB" dirty="0" smtClean="0"/>
              <a:t>Submission was approved in EC teleconference in Feb 2016</a:t>
            </a:r>
          </a:p>
          <a:p>
            <a:pPr lvl="2"/>
            <a:r>
              <a:rPr lang="en-GB" dirty="0" smtClean="0"/>
              <a:t>Was finally submitted in Sep 3016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IEEE 802.21-rev </a:t>
            </a:r>
            <a:r>
              <a:rPr lang="en-AU" dirty="0" smtClean="0">
                <a:solidFill>
                  <a:srgbClr val="FF0000"/>
                </a:solidFill>
              </a:rPr>
              <a:t>was supposed to be </a:t>
            </a:r>
            <a:r>
              <a:rPr lang="en-AU" dirty="0">
                <a:solidFill>
                  <a:srgbClr val="FF0000"/>
                </a:solidFill>
              </a:rPr>
              <a:t>liaised for information in July </a:t>
            </a:r>
            <a:r>
              <a:rPr lang="en-AU" dirty="0" smtClean="0">
                <a:solidFill>
                  <a:srgbClr val="FF0000"/>
                </a:solidFill>
              </a:rPr>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IEEE </a:t>
            </a:r>
            <a:r>
              <a:rPr lang="en-AU" dirty="0" smtClean="0">
                <a:solidFill>
                  <a:srgbClr val="FF0000"/>
                </a:solidFill>
              </a:rPr>
              <a:t>802.21.1 </a:t>
            </a:r>
            <a:r>
              <a:rPr lang="en-AU" dirty="0">
                <a:solidFill>
                  <a:srgbClr val="FF0000"/>
                </a:solidFill>
              </a:rPr>
              <a:t>was supposed to </a:t>
            </a:r>
            <a:r>
              <a:rPr lang="en-AU" dirty="0" smtClean="0">
                <a:solidFill>
                  <a:srgbClr val="FF0000"/>
                </a:solidFill>
              </a:rPr>
              <a:t>be </a:t>
            </a:r>
            <a:r>
              <a:rPr lang="en-AU" dirty="0">
                <a:solidFill>
                  <a:srgbClr val="FF0000"/>
                </a:solidFill>
              </a:rPr>
              <a:t>liaised for information in July </a:t>
            </a:r>
            <a:r>
              <a:rPr lang="en-AU" dirty="0" smtClean="0">
                <a:solidFill>
                  <a:srgbClr val="FF0000"/>
                </a:solidFill>
              </a:rPr>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solidFill>
                  <a:srgbClr val="FF0000"/>
                </a:solidFill>
              </a:rPr>
              <a:t>802.22 WG response will be approved by LB after July </a:t>
            </a:r>
            <a:r>
              <a:rPr lang="en-AU" dirty="0" smtClean="0">
                <a:solidFill>
                  <a:srgbClr val="FF0000"/>
                </a:solidFill>
              </a:rPr>
              <a:t>2016 (see </a:t>
            </a:r>
            <a:r>
              <a:rPr lang="en-AU" dirty="0" err="1" smtClean="0">
                <a:solidFill>
                  <a:srgbClr val="FF0000"/>
                </a:solidFill>
              </a:rPr>
              <a:t>Nxx</a:t>
            </a:r>
            <a:r>
              <a:rPr lang="en-AU" dirty="0" smtClean="0">
                <a:solidFill>
                  <a:srgbClr val="FF0000"/>
                </a:solidFill>
              </a:rPr>
              <a:t>)</a:t>
            </a:r>
            <a:endParaRPr lang="en-AU" dirty="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a:t>
            </a:r>
            <a:r>
              <a:rPr lang="en-AU" dirty="0" smtClean="0">
                <a:solidFill>
                  <a:srgbClr val="FF0000"/>
                </a:solidFill>
              </a:rPr>
              <a:t>response will be approved by LB after July 2016 (see </a:t>
            </a:r>
            <a:r>
              <a:rPr lang="en-AU" dirty="0" err="1" smtClean="0">
                <a:solidFill>
                  <a:srgbClr val="FF0000"/>
                </a:solidFill>
              </a:rPr>
              <a:t>Nxx</a:t>
            </a:r>
            <a:r>
              <a:rPr lang="en-AU" dirty="0" smtClean="0">
                <a:solidFill>
                  <a:srgbClr val="FF0000"/>
                </a:solidFill>
              </a:rPr>
              <a:t>)</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numbering in Nov 2016</a:t>
            </a:r>
            <a:endParaRPr lang="en-AU" dirty="0"/>
          </a:p>
        </p:txBody>
      </p:sp>
      <p:sp>
        <p:nvSpPr>
          <p:cNvPr id="3" name="Content Placeholder 2"/>
          <p:cNvSpPr>
            <a:spLocks noGrp="1"/>
          </p:cNvSpPr>
          <p:nvPr>
            <p:ph idx="1"/>
          </p:nvPr>
        </p:nvSpPr>
        <p:spPr/>
        <p:txBody>
          <a:bodyPr/>
          <a:lstStyle/>
          <a:p>
            <a:pPr lvl="1"/>
            <a:r>
              <a:rPr lang="en-GB" dirty="0"/>
              <a:t>Jodi </a:t>
            </a:r>
            <a:r>
              <a:rPr lang="en-GB" dirty="0" err="1"/>
              <a:t>Haasz</a:t>
            </a:r>
            <a:r>
              <a:rPr lang="en-GB" dirty="0"/>
              <a:t> </a:t>
            </a:r>
            <a:r>
              <a:rPr lang="en-GB" dirty="0" smtClean="0"/>
              <a:t>agreed in July 2016 </a:t>
            </a:r>
            <a:r>
              <a:rPr lang="en-GB" dirty="0" err="1" smtClean="0"/>
              <a:t>ro</a:t>
            </a:r>
            <a:r>
              <a:rPr lang="en-GB" dirty="0" smtClean="0"/>
              <a:t> work </a:t>
            </a:r>
            <a:r>
              <a:rPr lang="en-GB" dirty="0"/>
              <a:t>with Karen Randall and John Messenger in IEEE 802.1 to make sure that IEEE 802.1 revisions are numbered to match JTC1/SC6’s amendment numbering scheme.</a:t>
            </a:r>
            <a:endParaRPr lang="en-AU" dirty="0"/>
          </a:p>
          <a:p>
            <a:pPr lvl="1"/>
            <a:r>
              <a:rPr lang="en-AU" dirty="0"/>
              <a:t>Jodi </a:t>
            </a:r>
            <a:r>
              <a:rPr lang="en-AU" dirty="0" err="1"/>
              <a:t>Haasz</a:t>
            </a:r>
            <a:r>
              <a:rPr lang="en-AU" dirty="0"/>
              <a:t>  reports that as ISO begins numbering amendments with each new base standard, ISO cannot match the IEEE 802.1 numbering </a:t>
            </a:r>
            <a:r>
              <a:rPr lang="en-AU" dirty="0" smtClean="0"/>
              <a:t>schema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124344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It’s </a:t>
            </a:r>
            <a:r>
              <a:rPr lang="en-GB" dirty="0"/>
              <a:t>been noted 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a:t>
            </a:r>
            <a:r>
              <a:rPr lang="en-GB" dirty="0"/>
              <a:t>is a 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a:t>For the </a:t>
            </a:r>
            <a:r>
              <a:rPr lang="en-GB" dirty="0" smtClean="0"/>
              <a:t>Nov </a:t>
            </a:r>
            <a:r>
              <a:rPr lang="en-GB" dirty="0"/>
              <a:t>plenary meeting in San Antonio, the </a:t>
            </a:r>
            <a:r>
              <a:rPr lang="en-GB" dirty="0" smtClean="0"/>
              <a:t>SC </a:t>
            </a:r>
            <a:r>
              <a:rPr lang="en-GB" dirty="0"/>
              <a:t>will consider a potential liaison to SC6 or JTC1 about the on-going problem of comments from the China NB, in which our comment responses are not answered but simply lead to repetition of these comments</a:t>
            </a:r>
            <a:endParaRPr lang="en-AU" dirty="0"/>
          </a:p>
          <a:p>
            <a:pPr lvl="1"/>
            <a:r>
              <a:rPr lang="en-GB" dirty="0"/>
              <a:t>We aren’t 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641429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question of sending corrigenda to SC6</a:t>
            </a:r>
            <a:endParaRPr lang="en-AU" dirty="0"/>
          </a:p>
        </p:txBody>
      </p:sp>
      <p:sp>
        <p:nvSpPr>
          <p:cNvPr id="3" name="Content Placeholder 2"/>
          <p:cNvSpPr>
            <a:spLocks noGrp="1"/>
          </p:cNvSpPr>
          <p:nvPr>
            <p:ph idx="1"/>
          </p:nvPr>
        </p:nvSpPr>
        <p:spPr>
          <a:xfrm>
            <a:off x="685800" y="1600200"/>
            <a:ext cx="7772400" cy="4114800"/>
          </a:xfrm>
        </p:spPr>
        <p:txBody>
          <a:bodyPr/>
          <a:lstStyle/>
          <a:p>
            <a:pPr lvl="1"/>
            <a:r>
              <a:rPr lang="en-GB" dirty="0" smtClean="0"/>
              <a:t>It was noted in July 20916 that </a:t>
            </a:r>
            <a:r>
              <a:rPr lang="en-GB" dirty="0"/>
              <a:t>Jodi </a:t>
            </a:r>
            <a:r>
              <a:rPr lang="en-GB" dirty="0" err="1"/>
              <a:t>Haasz</a:t>
            </a:r>
            <a:r>
              <a:rPr lang="en-GB" dirty="0"/>
              <a:t> has inquired whether IEEE 802 is interested in submitting IEEE 802.1Q-2014/</a:t>
            </a:r>
            <a:r>
              <a:rPr lang="en-GB" dirty="0" err="1"/>
              <a:t>Cor</a:t>
            </a:r>
            <a:r>
              <a:rPr lang="en-GB" dirty="0"/>
              <a:t> 1-2015 to </a:t>
            </a:r>
            <a:r>
              <a:rPr lang="en-GB" dirty="0" smtClean="0"/>
              <a:t>SC6</a:t>
            </a:r>
            <a:endParaRPr lang="en-AU" dirty="0"/>
          </a:p>
          <a:p>
            <a:pPr lvl="1"/>
            <a:r>
              <a:rPr lang="en-GB" dirty="0"/>
              <a:t>Apparently, JTC1/SC6 is now interested in receiving corrigenda where they had previously indicated that they were not interested in receiving these documents.  </a:t>
            </a:r>
            <a:endParaRPr lang="en-AU" dirty="0"/>
          </a:p>
          <a:p>
            <a:pPr lvl="1"/>
            <a:r>
              <a:rPr lang="en-GB" dirty="0" smtClean="0"/>
              <a:t>It was noted </a:t>
            </a:r>
            <a:r>
              <a:rPr lang="en-GB" dirty="0"/>
              <a:t>that corrigenda are time-critical documents, so it would not make a lot of sense to send these through the PSDO process for 60-day pre-ballots and 5-month FDIS ballots.  </a:t>
            </a:r>
            <a:endParaRPr lang="en-AU" dirty="0"/>
          </a:p>
          <a:p>
            <a:pPr lvl="1"/>
            <a:r>
              <a:rPr lang="en-GB" dirty="0" smtClean="0"/>
              <a:t>It was suggested to just send </a:t>
            </a:r>
            <a:r>
              <a:rPr lang="en-GB" dirty="0"/>
              <a:t>the document for </a:t>
            </a:r>
            <a:r>
              <a:rPr lang="en-GB" dirty="0" smtClean="0"/>
              <a:t>information</a:t>
            </a:r>
            <a:r>
              <a:rPr lang="en-GB" dirty="0"/>
              <a:t> </a:t>
            </a:r>
            <a:r>
              <a:rPr lang="en-GB" dirty="0" smtClean="0"/>
              <a:t>on basis that corrigenda </a:t>
            </a:r>
            <a:r>
              <a:rPr lang="en-GB" dirty="0"/>
              <a:t>are made freely available by IEEE and are not subject to the 6-month Get IEEE 802 access </a:t>
            </a:r>
            <a:r>
              <a:rPr lang="en-GB" dirty="0" smtClean="0"/>
              <a:t>delay</a:t>
            </a:r>
            <a:endParaRPr lang="en-AU" dirty="0"/>
          </a:p>
          <a:p>
            <a:pPr lvl="1"/>
            <a:r>
              <a:rPr lang="en-GB" dirty="0"/>
              <a:t>Jodi </a:t>
            </a:r>
            <a:r>
              <a:rPr lang="en-GB" dirty="0" err="1"/>
              <a:t>Haasz</a:t>
            </a:r>
            <a:r>
              <a:rPr lang="en-GB" dirty="0"/>
              <a:t> will confer with her ISO colleagues to optimize the transfer of IEEE </a:t>
            </a:r>
            <a:r>
              <a:rPr lang="en-GB" dirty="0" smtClean="0"/>
              <a:t>corrigenda</a:t>
            </a:r>
          </a:p>
          <a:p>
            <a:pPr lvl="1"/>
            <a:r>
              <a:rPr lang="en-AU" dirty="0"/>
              <a:t>This action is still </a:t>
            </a:r>
            <a:r>
              <a:rPr lang="en-AU" dirty="0" smtClean="0"/>
              <a:t>open; Jodi  </a:t>
            </a:r>
            <a:r>
              <a:rPr lang="en-AU" dirty="0"/>
              <a:t>will be meeting with ISO staff prior to the November plenary and will discuss this with </a:t>
            </a:r>
            <a:r>
              <a:rPr lang="en-AU" dirty="0" smtClean="0"/>
              <a:t>them</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161495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was subject to an SC6 ballot</a:t>
            </a:r>
          </a:p>
          <a:p>
            <a:pPr lvl="3"/>
            <a:r>
              <a:rPr lang="en-US" dirty="0" smtClean="0"/>
              <a:t>Approved in June 2016 by 8/0/9</a:t>
            </a:r>
          </a:p>
          <a:p>
            <a:pPr lvl="3"/>
            <a:r>
              <a:rPr lang="en-US" dirty="0" smtClean="0"/>
              <a:t>Approval by </a:t>
            </a:r>
            <a:r>
              <a:rPr lang="en-AU" dirty="0" smtClean="0"/>
              <a:t>Canada, China, Japan, Kazakhstan, Korea, Netherlands, Russia, Spain</a:t>
            </a:r>
          </a:p>
          <a:p>
            <a:pPr lvl="3"/>
            <a:r>
              <a:rPr lang="en-AU" dirty="0" smtClean="0"/>
              <a:t>Canada suggested expansion of scope to include SIGFOX, </a:t>
            </a:r>
            <a:r>
              <a:rPr lang="en-AU" dirty="0" err="1" smtClean="0"/>
              <a:t>LoRa</a:t>
            </a:r>
            <a:r>
              <a:rPr lang="en-AU" dirty="0" smtClean="0"/>
              <a:t>, IEEE 802.11ah, IEEE 802.16sm 3GPP </a:t>
            </a:r>
            <a:r>
              <a:rPr lang="en-AU" dirty="0"/>
              <a:t>LTE </a:t>
            </a:r>
            <a:r>
              <a:rPr lang="en-AU" dirty="0" smtClean="0"/>
              <a:t>cat-0, 3GPP </a:t>
            </a:r>
            <a:r>
              <a:rPr lang="en-AU" dirty="0"/>
              <a:t>LTE </a:t>
            </a:r>
            <a:r>
              <a:rPr lang="en-AU" dirty="0" smtClean="0"/>
              <a:t>cat-M, SCADA, Weightless W, Weightless </a:t>
            </a:r>
            <a:r>
              <a:rPr lang="en-AU" dirty="0"/>
              <a:t>N</a:t>
            </a:r>
            <a:endParaRPr lang="en-US" dirty="0" smtClean="0"/>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27453324"/>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82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00928235"/>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82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t>
            </a:r>
            <a:r>
              <a:rPr lang="en-AU" dirty="0" smtClean="0"/>
              <a:t>available (as of July 2016 – 4 months later)</a:t>
            </a:r>
            <a:endParaRPr lang="en-AU" dirty="0"/>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63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 (as of July 2016 – 4 months later)</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65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agreed in July 2016 to send a liaison to SC6 in reponse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possible. </a:t>
            </a:r>
            <a:endParaRPr lang="en-AU" sz="2600" i="1" dirty="0"/>
          </a:p>
          <a:p>
            <a:pPr lvl="1"/>
            <a:endParaRPr lang="en-US" dirty="0" smtClean="0">
              <a:solidFill>
                <a:srgbClr val="00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171319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28502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Sept interim meeting in Warsaw</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13 Sept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931243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1594141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Warsaw in Sept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323317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2852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July 2016 in San Diego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81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78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78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88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53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89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55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Warsaw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Warsaw in Sept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58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60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94</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84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84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63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8033</Words>
  <Application>Microsoft Office PowerPoint</Application>
  <PresentationFormat>On-screen Show (4:3)</PresentationFormat>
  <Paragraphs>1388</Paragraphs>
  <Slides>96</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96</vt:i4>
      </vt:variant>
    </vt:vector>
  </HeadingPairs>
  <TitlesOfParts>
    <vt:vector size="99" baseType="lpstr">
      <vt:lpstr>802-11-Submission</vt:lpstr>
      <vt:lpstr>Acrobat Document</vt:lpstr>
      <vt:lpstr>Packager Shell Object</vt:lpstr>
      <vt:lpstr>IEEE 802 JTC1 Standing Committee Sept 2016 agenda</vt:lpstr>
      <vt:lpstr>This document will be used to run the IEEE 802 JTC1 SC meetings in Warsaw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Sept interim meeting in Warsaw</vt:lpstr>
      <vt:lpstr>The IEEE 802 JTC1 SC regular meeting has a high level list of agenda items to be considered</vt:lpstr>
      <vt:lpstr>The IEEE 802 JTC1 SC will consider approving its agenda for the Warsaw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eleven standards in the pipeline for ratification under the PSDO</vt:lpstr>
      <vt:lpstr>IEEE 802.1BA-2011 FDIS passed on 17 Aug 2016 and no comments were received</vt:lpstr>
      <vt:lpstr>IEEE 802.1BR-2012 FDIS passed on 17 Aug 2016 and no comments were received</vt:lpstr>
      <vt:lpstr>IEEE 802.1Qbv-2015 is waiting for start of FDIS ballot</vt:lpstr>
      <vt:lpstr>IEEE 802.1AB-2016 is waiting for start of FDIS ballot</vt:lpstr>
      <vt:lpstr>IEEE 802.1Qca-2015 is waiting for start of FDIS ballot</vt:lpstr>
      <vt:lpstr>IEEE 802.1Qbu will be submitted to PSDO</vt:lpstr>
      <vt:lpstr>IEEE 802.1Qbz will be submitted to PSDO in due course</vt:lpstr>
      <vt:lpstr>IEEE 802.1AC-Rev will be submitted to PSDO</vt:lpstr>
      <vt:lpstr>IEEE 802.1Qcd-2015 has been submitted for 60 day pre-ballot</vt:lpstr>
      <vt:lpstr>IEEE 802d will be submitted to PSDO</vt:lpstr>
      <vt:lpstr>IEEE 802.1AEcg will be submitted to PSDO</vt:lpstr>
      <vt:lpstr>IEEE 802.3 has ten standards in the pipeline for ratification under the PSDO</vt:lpstr>
      <vt:lpstr>IEEE 802.3-2015 is waiting for FDIS start</vt:lpstr>
      <vt:lpstr>IEEE 802.3bw 60-day pre-ballot closes on 19 Sep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was liaised in June 2016 </vt:lpstr>
      <vt:lpstr>IEEE 802.11 has nine standards in the pipeline for ratification under the PSDO</vt:lpstr>
      <vt:lpstr>IEEE 802.11mc was liaised for information in July 2016</vt:lpstr>
      <vt:lpstr>IEEE 802.11ah was liaised for information in July 2016</vt:lpstr>
      <vt:lpstr>IEEE 802.11ai was liaised for information in Sep 2016</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802.15.3-2016 60 day pre-ballot closes on 23 Oct 2016</vt:lpstr>
      <vt:lpstr>IEEE 802.15.4 was supposed to be liaised for information in July 2016</vt:lpstr>
      <vt:lpstr>IEEE 802.15.6 was submitted for 60 ballot in July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is waiting for FDIS ballot to start</vt:lpstr>
      <vt:lpstr>IEEE 802.22b is waiting for FDIS ballot to start</vt:lpstr>
      <vt:lpstr>The SC will discuss numbering in Nov 2016</vt:lpstr>
      <vt:lpstr>The SC will discuss the general issue of security comments from China NB in Nov 2016</vt:lpstr>
      <vt:lpstr>The SC will discuss the question of sending corrigenda to SC6</vt:lpstr>
      <vt:lpstr>The last SC6 meeting was held in late February 2016  in Xi'an, China </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scheduled for February 2017  in Tunisia</vt:lpstr>
      <vt:lpstr>The SC agreed in July 2016 to send a liaison to SC6 in reponse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2016-09-13T11:27:01Z</dcterms:modified>
</cp:coreProperties>
</file>