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98"/>
  </p:notesMasterIdLst>
  <p:handoutMasterIdLst>
    <p:handoutMasterId r:id="rId99"/>
  </p:handoutMasterIdLst>
  <p:sldIdLst>
    <p:sldId id="269" r:id="rId2"/>
    <p:sldId id="278" r:id="rId3"/>
    <p:sldId id="1454" r:id="rId4"/>
    <p:sldId id="1455" r:id="rId5"/>
    <p:sldId id="358" r:id="rId6"/>
    <p:sldId id="359" r:id="rId7"/>
    <p:sldId id="287" r:id="rId8"/>
    <p:sldId id="1620" r:id="rId9"/>
    <p:sldId id="344" r:id="rId10"/>
    <p:sldId id="345" r:id="rId11"/>
    <p:sldId id="1378" r:id="rId12"/>
    <p:sldId id="1423" r:id="rId13"/>
    <p:sldId id="1164" r:id="rId14"/>
    <p:sldId id="1562" r:id="rId15"/>
    <p:sldId id="1101" r:id="rId16"/>
    <p:sldId id="1581" r:id="rId17"/>
    <p:sldId id="1657" r:id="rId18"/>
    <p:sldId id="1527" r:id="rId19"/>
    <p:sldId id="1526" r:id="rId20"/>
    <p:sldId id="1737" r:id="rId21"/>
    <p:sldId id="1648" r:id="rId22"/>
    <p:sldId id="1735" r:id="rId23"/>
    <p:sldId id="1684" r:id="rId24"/>
    <p:sldId id="1685" r:id="rId25"/>
    <p:sldId id="1686" r:id="rId26"/>
    <p:sldId id="1687" r:id="rId27"/>
    <p:sldId id="1689" r:id="rId28"/>
    <p:sldId id="1690" r:id="rId29"/>
    <p:sldId id="1691" r:id="rId30"/>
    <p:sldId id="1692" r:id="rId31"/>
    <p:sldId id="1694" r:id="rId32"/>
    <p:sldId id="1695" r:id="rId33"/>
    <p:sldId id="1696" r:id="rId34"/>
    <p:sldId id="1697" r:id="rId35"/>
    <p:sldId id="1716" r:id="rId36"/>
    <p:sldId id="1717" r:id="rId37"/>
    <p:sldId id="1718" r:id="rId38"/>
    <p:sldId id="1688" r:id="rId39"/>
    <p:sldId id="1702" r:id="rId40"/>
    <p:sldId id="1703" r:id="rId41"/>
    <p:sldId id="1704" r:id="rId42"/>
    <p:sldId id="1705" r:id="rId43"/>
    <p:sldId id="1706" r:id="rId44"/>
    <p:sldId id="1707" r:id="rId45"/>
    <p:sldId id="1708" r:id="rId46"/>
    <p:sldId id="1709" r:id="rId47"/>
    <p:sldId id="1710" r:id="rId48"/>
    <p:sldId id="1698" r:id="rId49"/>
    <p:sldId id="1699" r:id="rId50"/>
    <p:sldId id="1700" r:id="rId51"/>
    <p:sldId id="1701" r:id="rId52"/>
    <p:sldId id="1711" r:id="rId53"/>
    <p:sldId id="1712" r:id="rId54"/>
    <p:sldId id="1713" r:id="rId55"/>
    <p:sldId id="1679" r:id="rId56"/>
    <p:sldId id="1583" r:id="rId57"/>
    <p:sldId id="1629" r:id="rId58"/>
    <p:sldId id="1572" r:id="rId59"/>
    <p:sldId id="1633" r:id="rId60"/>
    <p:sldId id="1719" r:id="rId61"/>
    <p:sldId id="1720" r:id="rId62"/>
    <p:sldId id="1640" r:id="rId63"/>
    <p:sldId id="1634" r:id="rId64"/>
    <p:sldId id="1635" r:id="rId65"/>
    <p:sldId id="1641" r:id="rId66"/>
    <p:sldId id="1741" r:id="rId67"/>
    <p:sldId id="1729" r:id="rId68"/>
    <p:sldId id="1730" r:id="rId69"/>
    <p:sldId id="1375" r:id="rId70"/>
    <p:sldId id="1376" r:id="rId71"/>
    <p:sldId id="1400" r:id="rId72"/>
    <p:sldId id="619" r:id="rId73"/>
    <p:sldId id="621" r:id="rId74"/>
    <p:sldId id="1561" r:id="rId75"/>
    <p:sldId id="1555" r:id="rId76"/>
    <p:sldId id="1601" r:id="rId77"/>
    <p:sldId id="1585" r:id="rId78"/>
    <p:sldId id="1586" r:id="rId79"/>
    <p:sldId id="1587" r:id="rId80"/>
    <p:sldId id="1588" r:id="rId81"/>
    <p:sldId id="1589" r:id="rId82"/>
    <p:sldId id="1590" r:id="rId83"/>
    <p:sldId id="1591" r:id="rId84"/>
    <p:sldId id="1592" r:id="rId85"/>
    <p:sldId id="1593" r:id="rId86"/>
    <p:sldId id="1594" r:id="rId87"/>
    <p:sldId id="1595" r:id="rId88"/>
    <p:sldId id="1596" r:id="rId89"/>
    <p:sldId id="1597" r:id="rId90"/>
    <p:sldId id="1598" r:id="rId91"/>
    <p:sldId id="1599" r:id="rId92"/>
    <p:sldId id="1600" r:id="rId93"/>
    <p:sldId id="1628" r:id="rId94"/>
    <p:sldId id="1638" r:id="rId95"/>
    <p:sldId id="1725" r:id="rId96"/>
    <p:sldId id="1726" r:id="rId97"/>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27" autoAdjust="0"/>
    <p:restoredTop sz="94660" autoAdjust="0"/>
  </p:normalViewPr>
  <p:slideViewPr>
    <p:cSldViewPr>
      <p:cViewPr varScale="1">
        <p:scale>
          <a:sx n="88" d="100"/>
          <a:sy n="88" d="100"/>
        </p:scale>
        <p:origin x="-1464"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72"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802.11-16/0761r1</a:t>
            </a:r>
            <a:endParaRPr lang="en-US" dirty="0"/>
          </a:p>
        </p:txBody>
      </p:sp>
      <p:sp>
        <p:nvSpPr>
          <p:cNvPr id="3075" name="Rectangle 3"/>
          <p:cNvSpPr>
            <a:spLocks noGrp="1" noChangeArrowheads="1"/>
          </p:cNvSpPr>
          <p:nvPr>
            <p:ph type="dt" sz="quarter" idx="1"/>
          </p:nvPr>
        </p:nvSpPr>
        <p:spPr bwMode="auto">
          <a:xfrm>
            <a:off x="695325" y="177284"/>
            <a:ext cx="69089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July 2016</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802.11-16/0761r1</a:t>
            </a:r>
            <a:endParaRPr lang="en-US" dirty="0"/>
          </a:p>
        </p:txBody>
      </p:sp>
      <p:sp>
        <p:nvSpPr>
          <p:cNvPr id="2051" name="Rectangle 3"/>
          <p:cNvSpPr>
            <a:spLocks noGrp="1" noChangeArrowheads="1"/>
          </p:cNvSpPr>
          <p:nvPr>
            <p:ph type="dt" idx="1"/>
          </p:nvPr>
        </p:nvSpPr>
        <p:spPr bwMode="auto">
          <a:xfrm>
            <a:off x="654050" y="97909"/>
            <a:ext cx="69089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July 2016</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72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73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smtClean="0"/>
              <a:t>Andrew Myles, Cisco</a:t>
            </a:r>
          </a:p>
        </p:txBody>
      </p:sp>
      <p:sp>
        <p:nvSpPr>
          <p:cNvPr id="52229" name="Rectangle 7"/>
          <p:cNvSpPr>
            <a:spLocks noGrp="1" noChangeArrowheads="1"/>
          </p:cNvSpPr>
          <p:nvPr>
            <p:ph type="sldNum" sz="quarter" idx="5"/>
          </p:nvPr>
        </p:nvSpPr>
        <p:spPr/>
        <p:txBody>
          <a:bodyPr/>
          <a:lstStyle/>
          <a:p>
            <a:pPr>
              <a:defRPr/>
            </a:pPr>
            <a:r>
              <a:rPr lang="en-US" smtClean="0"/>
              <a:t>Page </a:t>
            </a:r>
            <a:fld id="{19B6D425-D6D0-4B30-A6C8-1418EA409DD4}" type="slidenum">
              <a:rPr lang="en-US" smtClean="0"/>
              <a:pPr>
                <a:defRPr/>
              </a:pPr>
              <a:t>2</a:t>
            </a:fld>
            <a:endParaRPr lang="en-US"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5</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6</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7</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802.11-16/1091r0</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569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Sept 2016</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ieee-sa.centraldesktop.com/802psdo/"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3.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standards.ieee.org/about/sasb/patcom/index.html" TargetMode="External"/><Relationship Id="rId2" Type="http://schemas.openxmlformats.org/officeDocument/2006/relationships/hyperlink" Target="mailto:patcom@ieee.org" TargetMode="External"/><Relationship Id="rId1" Type="http://schemas.openxmlformats.org/officeDocument/2006/relationships/slideLayout" Target="../slideLayouts/slideLayout1.xml"/><Relationship Id="rId4" Type="http://schemas.openxmlformats.org/officeDocument/2006/relationships/hyperlink" Target="development.standards.ieee.org/myproject/Public/mytools/mob/slideset.pp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6.wmf"/></Relationships>
</file>

<file path=ppt/slides/_rels/slide61.xml.rels><?xml version="1.0" encoding="UTF-8" standalone="yes"?>
<Relationships xmlns="http://schemas.openxmlformats.org/package/2006/relationships"><Relationship Id="rId2" Type="http://schemas.openxmlformats.org/officeDocument/2006/relationships/hyperlink" Target="https://standards.ieee.org/findstds/standard/802.15.6-2012.html" TargetMode="Externa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8.wmf"/><Relationship Id="rId5" Type="http://schemas.openxmlformats.org/officeDocument/2006/relationships/oleObject" Target="../embeddings/oleObject7.bin"/><Relationship Id="rId4" Type="http://schemas.openxmlformats.org/officeDocument/2006/relationships/image" Target="../media/image7.w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9.w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0.wmf"/></Relationships>
</file>

<file path=ppt/slides/_rels/slide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hyperlink" Target="https://mentor.ieee.org/802.11/dcn/16/11-16-0817-01-0jtc-proposed-lc-to-sc6-wg1.docx" TargetMode="Externa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hyperlink" Target="https://mentor.ieee.org/802.11/dcn/16/11-16-0817-00-0jtc-proposed-lc-to-sc6-wg1.docx" TargetMode="Externa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hyperlink" Target="mailto:karen@randall-consulting.com" TargetMode="External"/><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 Id="rId4" Type="http://schemas.openxmlformats.org/officeDocument/2006/relationships/hyperlink" Target="mailto:dorothy.stanley@hpe.com" TargetMode="Externa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image" Target="../media/image13.wmf"/><Relationship Id="rId5" Type="http://schemas.openxmlformats.org/officeDocument/2006/relationships/oleObject" Target="../embeddings/oleObject11.bin"/><Relationship Id="rId4" Type="http://schemas.openxmlformats.org/officeDocument/2006/relationships/image" Target="../media/image12.wmf"/></Relationships>
</file>

<file path=ppt/slides/_rels/slide88.xml.rels><?xml version="1.0" encoding="UTF-8" standalone="yes"?>
<Relationships xmlns="http://schemas.openxmlformats.org/package/2006/relationships"><Relationship Id="rId3" Type="http://schemas.openxmlformats.org/officeDocument/2006/relationships/hyperlink" Target="http://ieee802.org/1/files/public/docs2014/liaison-ieee802response-AEbn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10.vml"/><Relationship Id="rId5" Type="http://schemas.openxmlformats.org/officeDocument/2006/relationships/image" Target="../media/image14.wmf"/><Relationship Id="rId4" Type="http://schemas.openxmlformats.org/officeDocument/2006/relationships/oleObject" Target="../embeddings/oleObject12.bin"/></Relationships>
</file>

<file path=ppt/slides/_rels/slide89.xml.rels><?xml version="1.0" encoding="UTF-8" standalone="yes"?>
<Relationships xmlns="http://schemas.openxmlformats.org/package/2006/relationships"><Relationship Id="rId3" Type="http://schemas.openxmlformats.org/officeDocument/2006/relationships/hyperlink" Target="http://ieee802.org/1/files/public/docs2014/liaison-ieee802response-AEbw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11.vml"/><Relationship Id="rId5" Type="http://schemas.openxmlformats.org/officeDocument/2006/relationships/image" Target="../media/image15.wmf"/><Relationship Id="rId4" Type="http://schemas.openxmlformats.org/officeDocument/2006/relationships/oleObject" Target="../embeddings/oleObject13.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16.wmf"/></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image" Target="../media/image17.wmf"/></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image" Target="../media/image19.wmf"/><Relationship Id="rId5" Type="http://schemas.openxmlformats.org/officeDocument/2006/relationships/oleObject" Target="../embeddings/oleObject17.bin"/><Relationship Id="rId4" Type="http://schemas.openxmlformats.org/officeDocument/2006/relationships/image" Target="../media/image18.wmf"/></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image" Target="../media/image20.wmf"/></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Sept 2016 </a:t>
            </a:r>
            <a:r>
              <a:rPr lang="en-US" dirty="0" smtClean="0">
                <a:solidFill>
                  <a:schemeClr val="accent2">
                    <a:lumMod val="75000"/>
                  </a:schemeClr>
                </a:solidFill>
              </a:rPr>
              <a:t>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9 August 2016</a:t>
            </a:r>
            <a:endParaRPr lang="en-US" b="0" dirty="0" smtClean="0">
              <a:solidFill>
                <a:schemeClr val="accent2">
                  <a:lumMod val="50000"/>
                </a:schemeClr>
              </a:solidFill>
            </a:endParaRP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817245814"/>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gridCol w="1924050"/>
                <a:gridCol w="1924050"/>
                <a:gridCol w="1924050"/>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a:effectLst/>
                        </a:rPr>
                        <a:t>Phone</a:t>
                      </a:r>
                      <a:endParaRPr lang="en-AU" sz="1200">
                        <a:effectLst/>
                        <a:latin typeface="Times New Roman"/>
                        <a:ea typeface="Times New Roman"/>
                      </a:endParaRPr>
                    </a:p>
                  </a:txBody>
                  <a:tcPr marL="68580" marR="68580" marT="0" marB="0" anchor="ctr"/>
                </a:tc>
                <a:tc>
                  <a:txBody>
                    <a:bodyPr/>
                    <a:lstStyle/>
                    <a:p>
                      <a:pPr>
                        <a:spcAft>
                          <a:spcPts val="0"/>
                        </a:spcAft>
                      </a:pPr>
                      <a:r>
                        <a:rPr lang="en-US" sz="1200">
                          <a:effectLst/>
                        </a:rPr>
                        <a:t>email</a:t>
                      </a:r>
                      <a:endParaRPr lang="en-AU" sz="1200">
                        <a:effectLst/>
                        <a:latin typeface="Times New Roman"/>
                        <a:ea typeface="Times New Roman"/>
                      </a:endParaRPr>
                    </a:p>
                  </a:txBody>
                  <a:tcPr marL="68580" marR="68580" marT="0" marB="0" anchor="ctr"/>
                </a:tc>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+61 2 84461010</a:t>
                      </a:r>
                      <a:endParaRPr lang="en-AU" sz="1200" dirty="0">
                        <a:effectLst/>
                      </a:endParaRPr>
                    </a:p>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tr>
            </a:tbl>
          </a:graphicData>
        </a:graphic>
      </p:graphicFrame>
      <p:sp>
        <p:nvSpPr>
          <p:cNvPr id="3" name="Rectangle 2"/>
          <p:cNvSpPr/>
          <p:nvPr/>
        </p:nvSpPr>
        <p:spPr bwMode="auto">
          <a:xfrm rot="19632591">
            <a:off x="1047456" y="2819108"/>
            <a:ext cx="6172200" cy="174456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9600" b="1" i="0" u="none" strike="noStrike" cap="none" normalizeH="0" baseline="0" dirty="0" smtClean="0">
                <a:ln>
                  <a:noFill/>
                </a:ln>
                <a:solidFill>
                  <a:srgbClr val="FF0000"/>
                </a:solidFill>
                <a:effectLst/>
                <a:latin typeface="+mj-lt"/>
              </a:rPr>
              <a:t>First draft</a:t>
            </a:r>
            <a:endParaRPr kumimoji="0" lang="en-AU" sz="9600" b="1" i="0" u="none" strike="noStrike" cap="none" normalizeH="0" baseline="0" dirty="0" smtClean="0">
              <a:ln>
                <a:noFill/>
              </a:ln>
              <a:solidFill>
                <a:srgbClr val="FF0000"/>
              </a:solidFill>
              <a:effectLst/>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a:t>
            </a:r>
            <a:r>
              <a:rPr lang="en-AU" dirty="0" smtClean="0"/>
              <a:t>San Diego meeting</a:t>
            </a:r>
            <a:endParaRPr lang="en-AU" dirty="0" smtClean="0"/>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a:t>
            </a:r>
            <a:r>
              <a:rPr lang="en-AU" i="1" dirty="0" smtClean="0"/>
              <a:t>San Diego, </a:t>
            </a:r>
            <a:r>
              <a:rPr lang="en-AU" i="1" dirty="0" smtClean="0"/>
              <a:t>in </a:t>
            </a:r>
            <a:r>
              <a:rPr lang="en-AU" i="1" dirty="0" smtClean="0"/>
              <a:t>July 2016</a:t>
            </a:r>
            <a:r>
              <a:rPr lang="en-AU" i="1" dirty="0" smtClean="0"/>
              <a:t>, as documented in </a:t>
            </a:r>
            <a:r>
              <a:rPr lang="en-AU" i="1" dirty="0" smtClean="0">
                <a:solidFill>
                  <a:srgbClr val="FF0000"/>
                </a:solidFill>
              </a:rPr>
              <a:t>11-16-0xxx</a:t>
            </a:r>
            <a:endParaRPr lang="en-AU" i="1" dirty="0" smtClean="0">
              <a:solidFill>
                <a:srgbClr val="FF0000"/>
              </a:solidFill>
            </a:endParaRPr>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11</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Except 802.16 …</a:t>
            </a:r>
          </a:p>
          <a:p>
            <a:pPr lvl="2"/>
            <a:r>
              <a:rPr lang="en-AU" dirty="0" smtClean="0"/>
              <a:t>… and 802.21, which is planning to do so soon</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758447529"/>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87921" name="Acrobat Document" showAsIcon="1" r:id="rId3" imgW="914400" imgH="771480" progId="AcroExch.Document.11">
                  <p:embed/>
                </p:oleObj>
              </mc:Choice>
              <mc:Fallback>
                <p:oleObj name="Acrobat Document" showAsIcon="1" r:id="rId3" imgW="914400" imgH="771480" progId="AcroExch.Document.11">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After the </a:t>
            </a:r>
            <a:r>
              <a:rPr lang="en-AU" dirty="0" smtClean="0"/>
              <a:t>July 2016 </a:t>
            </a:r>
            <a:r>
              <a:rPr lang="en-AU" dirty="0"/>
              <a:t>plenary, the IEEE 802 notified SC6 </a:t>
            </a:r>
            <a:r>
              <a:rPr lang="en-AU" dirty="0" smtClean="0"/>
              <a:t>of </a:t>
            </a:r>
            <a:r>
              <a:rPr lang="en-AU" dirty="0"/>
              <a:t>the approval </a:t>
            </a:r>
            <a:r>
              <a:rPr lang="en-AU" dirty="0" smtClean="0"/>
              <a:t>of</a:t>
            </a:r>
            <a:r>
              <a:rPr lang="en-AU" dirty="0"/>
              <a:t> </a:t>
            </a:r>
            <a:r>
              <a:rPr lang="en-AU" dirty="0" smtClean="0"/>
              <a:t>the following </a:t>
            </a:r>
            <a:r>
              <a:rPr lang="en-AU" b="0" dirty="0" smtClean="0"/>
              <a:t>Study Groups  (see </a:t>
            </a:r>
            <a:r>
              <a:rPr lang="en-AU" dirty="0" smtClean="0"/>
              <a:t>SC6_WG1_N0</a:t>
            </a:r>
            <a:r>
              <a:rPr lang="en-AU" dirty="0" smtClean="0">
                <a:solidFill>
                  <a:srgbClr val="FF0000"/>
                </a:solidFill>
              </a:rPr>
              <a:t>xx</a:t>
            </a:r>
            <a:r>
              <a:rPr lang="en-AU" dirty="0" smtClean="0"/>
              <a:t>)</a:t>
            </a:r>
            <a:endParaRPr lang="en-AU" b="0" dirty="0"/>
          </a:p>
          <a:p>
            <a:pPr lvl="2"/>
            <a:r>
              <a:rPr lang="en-AU" b="0" dirty="0" err="1" smtClean="0">
                <a:solidFill>
                  <a:srgbClr val="FF0000"/>
                </a:solidFill>
              </a:rPr>
              <a:t>tbd</a:t>
            </a:r>
            <a:endParaRPr lang="en-AU" b="0" dirty="0">
              <a:solidFill>
                <a:srgbClr val="FF0000"/>
              </a:solidFill>
            </a:endParaRPr>
          </a:p>
          <a:p>
            <a:pPr lvl="1"/>
            <a:r>
              <a:rPr lang="en-AU" dirty="0" smtClean="0"/>
              <a:t>Another liaison will be sent after the July 2016 plenary</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a:t>Central Desktop area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a:t>Central Desktop area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a:t>
            </a:r>
            <a:r>
              <a:rPr lang="en-AU" u="sng" dirty="0" smtClean="0">
                <a:hlinkClick r:id="rId2"/>
              </a:rPr>
              <a:t>ieee-sa.centraldesktop.com/802psdo/</a:t>
            </a:r>
            <a:endParaRPr lang="en-AU" dirty="0" smtClean="0"/>
          </a:p>
          <a:p>
            <a:pPr lvl="1"/>
            <a:r>
              <a:rPr lang="en-AU" dirty="0" smtClean="0"/>
              <a:t>WG Chairs (and some others) will have management access, which will allow them to update the process steps</a:t>
            </a:r>
          </a:p>
          <a:p>
            <a:pPr lvl="1"/>
            <a:r>
              <a:rPr lang="en-AU" dirty="0" smtClean="0"/>
              <a:t>Training will be available to WG Chairs as they need to use the new tool</a:t>
            </a:r>
            <a:endParaRPr lang="en-AU" dirty="0"/>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296495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twenty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24340312"/>
              </p:ext>
            </p:extLst>
          </p:nvPr>
        </p:nvGraphicFramePr>
        <p:xfrm>
          <a:off x="762000" y="1600200"/>
          <a:ext cx="7620000" cy="4477926"/>
        </p:xfrm>
        <a:graphic>
          <a:graphicData uri="http://schemas.openxmlformats.org/drawingml/2006/table">
            <a:tbl>
              <a:tblPr firstRow="1" bandRow="1">
                <a:tableStyleId>{21E4AEA4-8DFA-4A89-87EB-49C32662AFE0}</a:tableStyleId>
              </a:tblPr>
              <a:tblGrid>
                <a:gridCol w="1371600"/>
                <a:gridCol w="2030186"/>
                <a:gridCol w="2109107"/>
                <a:gridCol w="2109107"/>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1837">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tr>
              <a:tr h="351837">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r>
              <a:tr h="351837">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r>
              <a:tr h="351837">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51837">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51837">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51837">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51837">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51837">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Not required</a:t>
                      </a:r>
                    </a:p>
                  </a:txBody>
                  <a:tcPr marL="115147" marR="115147"/>
                </a:tc>
              </a:tr>
              <a:tr h="351837">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lnL w="38100" cap="flat" cmpd="sng" algn="ctr">
                      <a:solidFill>
                        <a:srgbClr val="FF0000"/>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r>
              <a:tr h="351837">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L w="38100" cap="flat" cmpd="sng" algn="ctr">
                      <a:solidFill>
                        <a:srgbClr val="FF0000"/>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r>
            </a:tbl>
          </a:graphicData>
        </a:graphic>
      </p:graphicFrame>
      <p:sp>
        <p:nvSpPr>
          <p:cNvPr id="8" name="Rectangle 7"/>
          <p:cNvSpPr/>
          <p:nvPr/>
        </p:nvSpPr>
        <p:spPr bwMode="auto">
          <a:xfrm rot="16200000">
            <a:off x="-304799" y="5181600"/>
            <a:ext cx="15240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FF0000"/>
                </a:solidFill>
                <a:effectLst/>
                <a:latin typeface="+mj-lt"/>
              </a:rPr>
              <a:t>Latest</a:t>
            </a:r>
          </a:p>
        </p:txBody>
      </p:sp>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twenty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9305600"/>
              </p:ext>
            </p:extLst>
          </p:nvPr>
        </p:nvGraphicFramePr>
        <p:xfrm>
          <a:off x="761999" y="1712148"/>
          <a:ext cx="7696200" cy="3774252"/>
        </p:xfrm>
        <a:graphic>
          <a:graphicData uri="http://schemas.openxmlformats.org/drawingml/2006/table">
            <a:tbl>
              <a:tblPr firstRow="1" bandRow="1">
                <a:tableStyleId>{21E4AEA4-8DFA-4A89-87EB-49C32662AFE0}</a:tableStyleId>
              </a:tblPr>
              <a:tblGrid>
                <a:gridCol w="1371601"/>
                <a:gridCol w="2064203"/>
                <a:gridCol w="2130198"/>
                <a:gridCol w="2130198"/>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Not required</a:t>
                      </a:r>
                    </a:p>
                  </a:txBody>
                  <a:tcPr marL="115147" marR="115147"/>
                </a:tc>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Not required</a:t>
                      </a:r>
                    </a:p>
                  </a:txBody>
                  <a:tcPr marL="115147" marR="115147"/>
                </a:tc>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nine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289304673"/>
              </p:ext>
            </p:extLst>
          </p:nvPr>
        </p:nvGraphicFramePr>
        <p:xfrm>
          <a:off x="152399" y="1600200"/>
          <a:ext cx="8839199" cy="3815538"/>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 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cs typeface="Arial" panose="020B0604020202020204" pitchFamily="34" charset="0"/>
                        </a:rPr>
                        <a:t>.1BA</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Apr 15</a:t>
                      </a:r>
                      <a:endParaRPr lang="en-AU" sz="1600" dirty="0">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j-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Jan</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17 Aug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Jan</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r>
              <a:tr h="359602">
                <a:tc>
                  <a:txBody>
                    <a:bodyPr/>
                    <a:lstStyle/>
                    <a:p>
                      <a:r>
                        <a:rPr lang="en-AU" sz="1600" dirty="0" smtClean="0">
                          <a:latin typeface="+mj-lt"/>
                          <a:cs typeface="Arial" panose="020B0604020202020204" pitchFamily="34" charset="0"/>
                        </a:rPr>
                        <a:t>.1BR</a:t>
                      </a:r>
                      <a:endParaRPr lang="en-AU" sz="1600" dirty="0">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j-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Jan</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17 Aug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Jan</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r>
              <a:tr h="359602">
                <a:tc>
                  <a:txBody>
                    <a:bodyPr/>
                    <a:lstStyle/>
                    <a:p>
                      <a:r>
                        <a:rPr lang="en-AU" sz="1600" kern="1200" dirty="0" smtClean="0">
                          <a:solidFill>
                            <a:schemeClr val="dk1"/>
                          </a:solidFill>
                          <a:latin typeface="+mj-lt"/>
                          <a:ea typeface="+mn-ea"/>
                          <a:cs typeface="Arial" panose="020B0604020202020204" pitchFamily="34" charset="0"/>
                        </a:rPr>
                        <a:t>.1Qbv-2015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30</a:t>
                      </a:r>
                      <a:r>
                        <a:rPr lang="en-AU" sz="1600" b="0" baseline="0" dirty="0" smtClean="0">
                          <a:solidFill>
                            <a:schemeClr val="tx1"/>
                          </a:solidFill>
                          <a:latin typeface="+mj-lt"/>
                        </a:rPr>
                        <a:t> May 16</a:t>
                      </a:r>
                      <a:endParaRPr lang="en-AU" sz="1600" b="0" dirty="0" smtClean="0">
                        <a:solidFill>
                          <a:schemeClr val="tx1"/>
                        </a:solidFill>
                        <a:latin typeface="+mj-lt"/>
                      </a:endParaRPr>
                    </a:p>
                  </a:txBody>
                  <a:tcPr marL="0" marR="0" marT="468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6"/>
                          </a:solidFill>
                          <a:latin typeface="+mj-lt"/>
                        </a:rPr>
                        <a:t>Waiting</a:t>
                      </a:r>
                      <a:endParaRPr lang="en-AU" sz="1600" b="0"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Jul</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r>
              <a:tr h="359602">
                <a:tc>
                  <a:txBody>
                    <a:bodyPr/>
                    <a:lstStyle/>
                    <a:p>
                      <a:r>
                        <a:rPr lang="en-AU" sz="1600" dirty="0" smtClean="0">
                          <a:latin typeface="+mj-lt"/>
                          <a:cs typeface="Arial" panose="020B0604020202020204" pitchFamily="34" charset="0"/>
                        </a:rPr>
                        <a:t>.1AB-2016</a:t>
                      </a:r>
                      <a:endParaRPr lang="en-AU" sz="1600" dirty="0">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D1.2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13 Jul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6"/>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Jul</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r>
              <a:tr h="359602">
                <a:tc>
                  <a:txBody>
                    <a:bodyPr/>
                    <a:lstStyle/>
                    <a:p>
                      <a:r>
                        <a:rPr lang="en-AU" sz="1600" dirty="0" smtClean="0">
                          <a:latin typeface="+mj-lt"/>
                          <a:cs typeface="Arial" panose="020B0604020202020204" pitchFamily="34" charset="0"/>
                        </a:rPr>
                        <a:t>.1Qca-2015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13 Jul</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6"/>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Jul</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r>
              <a:tr h="359602">
                <a:tc>
                  <a:txBody>
                    <a:bodyPr/>
                    <a:lstStyle/>
                    <a:p>
                      <a:r>
                        <a:rPr lang="en-AU" sz="1600" dirty="0" smtClean="0">
                          <a:latin typeface="+mj-lt"/>
                        </a:rPr>
                        <a:t>.1Qbu</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AU" sz="1600" dirty="0" smtClean="0">
                          <a:latin typeface="+mj-lt"/>
                        </a:rPr>
                        <a:t>.1Qbz</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D2.3</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AU" sz="1600" dirty="0" smtClean="0">
                          <a:latin typeface="+mj-lt"/>
                        </a:rPr>
                        <a:t>.1AC-Rev</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AU" sz="1600" dirty="0" smtClean="0">
                          <a:latin typeface="+mj-lt"/>
                          <a:cs typeface="Arial" panose="020B0604020202020204" pitchFamily="34" charset="0"/>
                        </a:rPr>
                        <a:t>.1Qcd-2015</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May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dirty="0" smtClean="0"/>
              <a:t> </a:t>
            </a:r>
            <a:r>
              <a:rPr lang="en-AU" dirty="0" smtClean="0"/>
              <a:t>FDIS </a:t>
            </a:r>
            <a:r>
              <a:rPr lang="en-AU" dirty="0">
                <a:solidFill>
                  <a:schemeClr val="accent6"/>
                </a:solidFill>
              </a:rPr>
              <a:t>closes on 17 Aug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smtClean="0">
                <a:solidFill>
                  <a:schemeClr val="accent6"/>
                </a:solidFill>
              </a:rPr>
              <a:t>closes on 17 Aug 2016</a:t>
            </a:r>
            <a:endParaRPr lang="en-AU" dirty="0"/>
          </a:p>
          <a:p>
            <a:endParaRPr lang="en-AU" dirty="0" smtClean="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192667196"/>
              </p:ext>
            </p:extLst>
          </p:nvPr>
        </p:nvGraphicFramePr>
        <p:xfrm>
          <a:off x="4724400" y="4572000"/>
          <a:ext cx="914400" cy="771525"/>
        </p:xfrm>
        <a:graphic>
          <a:graphicData uri="http://schemas.openxmlformats.org/presentationml/2006/ole">
            <mc:AlternateContent xmlns:mc="http://schemas.openxmlformats.org/markup-compatibility/2006">
              <mc:Choice xmlns:v="urn:schemas-microsoft-com:vml" Requires="v">
                <p:oleObj spid="_x0000_s230580" name="Acrobat Document" showAsIcon="1" r:id="rId3" imgW="914400" imgH="771480" progId="AcroExch.Document.11">
                  <p:embed/>
                </p:oleObj>
              </mc:Choice>
              <mc:Fallback>
                <p:oleObj name="Acrobat Document" showAsIcon="1" r:id="rId3" imgW="914400" imgH="771480" progId="AcroExch.Document.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5720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693219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dirty="0" smtClean="0"/>
              <a:t> </a:t>
            </a:r>
            <a:r>
              <a:rPr lang="en-AU" dirty="0" smtClean="0"/>
              <a:t>FDIS </a:t>
            </a:r>
            <a:r>
              <a:rPr lang="en-AU" dirty="0">
                <a:solidFill>
                  <a:schemeClr val="accent6"/>
                </a:solidFill>
              </a:rPr>
              <a:t>closes on 17 Aug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a:solidFill>
                  <a:schemeClr val="accent6"/>
                </a:solidFill>
              </a:rPr>
              <a:t>closes on 17 Aug 2016</a:t>
            </a:r>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209787876"/>
              </p:ext>
            </p:extLst>
          </p:nvPr>
        </p:nvGraphicFramePr>
        <p:xfrm>
          <a:off x="4724400" y="4572000"/>
          <a:ext cx="914400" cy="771525"/>
        </p:xfrm>
        <a:graphic>
          <a:graphicData uri="http://schemas.openxmlformats.org/presentationml/2006/ole">
            <mc:AlternateContent xmlns:mc="http://schemas.openxmlformats.org/markup-compatibility/2006">
              <mc:Choice xmlns:v="urn:schemas-microsoft-com:vml" Requires="v">
                <p:oleObj spid="_x0000_s229557"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4724400" y="4572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525992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a:t>
            </a:r>
            <a:r>
              <a:rPr lang="en-US" dirty="0" smtClean="0"/>
              <a:t>Warsaw </a:t>
            </a:r>
            <a:r>
              <a:rPr lang="en-US" dirty="0" smtClean="0"/>
              <a:t>in Sept 2016</a:t>
            </a:r>
            <a:endParaRPr lang="en-US" dirty="0" smtClean="0"/>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81B19452-AD8F-4A10-B8E5-1701707FC4DF}"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a:t>
            </a:r>
            <a:r>
              <a:rPr lang="en-AU" dirty="0" smtClean="0">
                <a:solidFill>
                  <a:schemeClr val="accent6"/>
                </a:solidFill>
              </a:rPr>
              <a:t>is waiting for start of FDIS ballot</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and response liaised</a:t>
            </a:r>
            <a:endParaRPr lang="en-AU" dirty="0" smtClean="0">
              <a:solidFill>
                <a:schemeClr val="accent2"/>
              </a:solidFill>
            </a:endParaRPr>
          </a:p>
          <a:p>
            <a:pPr lvl="1"/>
            <a:r>
              <a:rPr lang="en-AU" dirty="0" smtClean="0"/>
              <a:t>The </a:t>
            </a:r>
            <a:r>
              <a:rPr lang="en-AU" dirty="0"/>
              <a:t>60 ballot pre-ballot on IEEE 802.1Qbv-2015 passed on 30 May 2016</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2"/>
            <a:r>
              <a:rPr lang="en-AU" dirty="0"/>
              <a:t>Only one </a:t>
            </a:r>
            <a:r>
              <a:rPr lang="en-AU" dirty="0" smtClean="0"/>
              <a:t>comment (from China NB) that </a:t>
            </a:r>
            <a:r>
              <a:rPr lang="en-AU" dirty="0"/>
              <a:t>needs a </a:t>
            </a:r>
            <a:r>
              <a:rPr lang="en-AU" dirty="0" smtClean="0"/>
              <a:t>response (see N16412)</a:t>
            </a:r>
          </a:p>
          <a:p>
            <a:pPr lvl="1"/>
            <a:r>
              <a:rPr lang="en-AU" dirty="0" smtClean="0"/>
              <a:t>A response </a:t>
            </a:r>
            <a:r>
              <a:rPr lang="en-AU" dirty="0" smtClean="0"/>
              <a:t>was approved in </a:t>
            </a:r>
            <a:r>
              <a:rPr lang="en-AU" dirty="0" smtClean="0"/>
              <a:t>July </a:t>
            </a:r>
            <a:r>
              <a:rPr lang="en-AU" dirty="0" smtClean="0"/>
              <a:t>2016 (see </a:t>
            </a:r>
            <a:r>
              <a:rPr lang="en-AU" dirty="0" err="1" smtClean="0">
                <a:solidFill>
                  <a:srgbClr val="FF0000"/>
                </a:solidFill>
              </a:rPr>
              <a:t>Nxx</a:t>
            </a:r>
            <a:r>
              <a:rPr lang="en-AU" dirty="0" smtClean="0"/>
              <a:t>)</a:t>
            </a:r>
            <a:endParaRPr lang="en-AU" dirty="0"/>
          </a:p>
          <a:p>
            <a:r>
              <a:rPr lang="en-AU" dirty="0"/>
              <a:t>FDIS </a:t>
            </a:r>
            <a:r>
              <a:rPr lang="en-AU" dirty="0" smtClean="0"/>
              <a:t>ballot </a:t>
            </a:r>
            <a:r>
              <a:rPr lang="en-AU" dirty="0">
                <a:solidFill>
                  <a:schemeClr val="accent6"/>
                </a:solidFill>
              </a:rPr>
              <a:t>waiting</a:t>
            </a:r>
          </a:p>
          <a:p>
            <a:endParaRPr lang="en-AU" dirty="0"/>
          </a:p>
        </p:txBody>
      </p:sp>
    </p:spTree>
    <p:extLst>
      <p:ext uri="{BB962C8B-B14F-4D97-AF65-F5344CB8AC3E}">
        <p14:creationId xmlns:p14="http://schemas.microsoft.com/office/powerpoint/2010/main" val="8850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a:t>
            </a:r>
            <a:r>
              <a:rPr lang="en-AU" dirty="0">
                <a:solidFill>
                  <a:schemeClr val="accent6"/>
                </a:solidFill>
              </a:rPr>
              <a:t>is waiting for start of FDIS ballot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and response liaised</a:t>
            </a:r>
            <a:endParaRPr lang="en-AU" dirty="0">
              <a:solidFill>
                <a:schemeClr val="accent6"/>
              </a:solidFill>
            </a:endParaRPr>
          </a:p>
          <a:p>
            <a:pPr lvl="1"/>
            <a:r>
              <a:rPr lang="en-AU" dirty="0"/>
              <a:t>IEEE </a:t>
            </a:r>
            <a:r>
              <a:rPr lang="en-AU" dirty="0" smtClean="0"/>
              <a:t>802.1QAB-2016 </a:t>
            </a:r>
            <a:r>
              <a:rPr lang="en-AU" dirty="0"/>
              <a:t>passed 60 day pre-ballot 13 July 2016</a:t>
            </a:r>
          </a:p>
          <a:p>
            <a:pPr lvl="2"/>
            <a:r>
              <a:rPr lang="en-AU" dirty="0"/>
              <a:t>Passed 8/1/9 on need for ISO standard</a:t>
            </a:r>
          </a:p>
          <a:p>
            <a:pPr lvl="2"/>
            <a:r>
              <a:rPr lang="en-AU" dirty="0"/>
              <a:t>Passed 8/1/9 on support for submission to FDIS</a:t>
            </a:r>
          </a:p>
          <a:p>
            <a:pPr lvl="2"/>
            <a:r>
              <a:rPr lang="en-AU" dirty="0"/>
              <a:t>China NB voted no with one comment</a:t>
            </a:r>
          </a:p>
          <a:p>
            <a:pPr lvl="1"/>
            <a:r>
              <a:rPr lang="en-AU" dirty="0"/>
              <a:t>A response was approved in July 2016 (see </a:t>
            </a:r>
            <a:r>
              <a:rPr lang="en-AU" dirty="0" err="1">
                <a:solidFill>
                  <a:srgbClr val="FF0000"/>
                </a:solidFill>
              </a:rPr>
              <a:t>Nxx</a:t>
            </a:r>
            <a:r>
              <a:rPr lang="en-AU" dirty="0"/>
              <a:t>)</a:t>
            </a:r>
          </a:p>
          <a:p>
            <a:r>
              <a:rPr lang="en-AU" dirty="0" smtClean="0"/>
              <a:t>FDIS </a:t>
            </a:r>
            <a:r>
              <a:rPr lang="en-AU" dirty="0" smtClean="0"/>
              <a:t>ballot: </a:t>
            </a:r>
            <a:r>
              <a:rPr lang="en-AU" dirty="0">
                <a:solidFill>
                  <a:schemeClr val="accent6"/>
                </a:solidFill>
              </a:rPr>
              <a:t>waiting</a:t>
            </a:r>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37630156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a:solidFill>
                  <a:schemeClr val="accent6"/>
                </a:solidFill>
              </a:rPr>
              <a:t>is waiting for start of FDIS ballot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342900" lvl="1" indent="-342900"/>
            <a:r>
              <a:rPr lang="en-AU" dirty="0"/>
              <a:t>IEEE 802.1Qca 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and response liaised</a:t>
            </a:r>
            <a:endParaRPr lang="en-AU" dirty="0">
              <a:solidFill>
                <a:schemeClr val="accent6"/>
              </a:solidFill>
            </a:endParaRPr>
          </a:p>
          <a:p>
            <a:pPr lvl="1"/>
            <a:r>
              <a:rPr lang="en-AU" dirty="0" smtClean="0"/>
              <a:t>IEEE 802.1Qca-2015 passed 60 day pre-ballot 13 July 2016</a:t>
            </a:r>
          </a:p>
          <a:p>
            <a:pPr lvl="2"/>
            <a:r>
              <a:rPr lang="en-AU" dirty="0" smtClean="0"/>
              <a:t>Passed 8/1/9 on need for ISO standard</a:t>
            </a:r>
          </a:p>
          <a:p>
            <a:pPr lvl="2"/>
            <a:r>
              <a:rPr lang="en-AU" dirty="0" smtClean="0"/>
              <a:t>Passed 8/1/9 on support for submission to FDIS</a:t>
            </a:r>
          </a:p>
          <a:p>
            <a:pPr lvl="2"/>
            <a:r>
              <a:rPr lang="en-AU" dirty="0" smtClean="0"/>
              <a:t>China NB voted no with one comment</a:t>
            </a:r>
          </a:p>
          <a:p>
            <a:pPr lvl="1"/>
            <a:r>
              <a:rPr lang="en-AU" dirty="0"/>
              <a:t>IEEE </a:t>
            </a:r>
            <a:r>
              <a:rPr lang="en-AU" dirty="0" smtClean="0"/>
              <a:t>802.1 WG will </a:t>
            </a:r>
            <a:r>
              <a:rPr lang="en-AU" dirty="0"/>
              <a:t>generate </a:t>
            </a:r>
            <a:r>
              <a:rPr lang="en-AU" dirty="0" smtClean="0"/>
              <a:t>response to comment </a:t>
            </a:r>
            <a:r>
              <a:rPr lang="en-AU" dirty="0"/>
              <a:t>in San </a:t>
            </a:r>
            <a:r>
              <a:rPr lang="en-AU" dirty="0" smtClean="0"/>
              <a:t>Diego</a:t>
            </a:r>
            <a:endParaRPr lang="en-AU" dirty="0">
              <a:solidFill>
                <a:srgbClr val="FF0000"/>
              </a:solidFill>
            </a:endParaRPr>
          </a:p>
          <a:p>
            <a:r>
              <a:rPr lang="en-AU" dirty="0" smtClean="0"/>
              <a:t>FDIS </a:t>
            </a:r>
            <a:r>
              <a:rPr lang="en-AU" dirty="0" smtClean="0"/>
              <a:t>ballot: </a:t>
            </a:r>
            <a:r>
              <a:rPr lang="en-AU" dirty="0" smtClean="0">
                <a:solidFill>
                  <a:schemeClr val="accent6"/>
                </a:solidFill>
              </a:rPr>
              <a:t>waiting</a:t>
            </a:r>
            <a:endParaRPr lang="en-AU" dirty="0">
              <a:solidFill>
                <a:schemeClr val="accent6"/>
              </a:solidFill>
            </a:endParaRPr>
          </a:p>
        </p:txBody>
      </p:sp>
    </p:spTree>
    <p:extLst>
      <p:ext uri="{BB962C8B-B14F-4D97-AF65-F5344CB8AC3E}">
        <p14:creationId xmlns:p14="http://schemas.microsoft.com/office/powerpoint/2010/main" val="12231583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802.1Qbu will be submitted to PSDO</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IEEE </a:t>
            </a:r>
            <a:r>
              <a:rPr lang="en-AU" dirty="0" smtClean="0"/>
              <a:t>802.1Qbu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a:t>
            </a:r>
            <a:r>
              <a:rPr lang="en-AU" dirty="0"/>
              <a:t>ballot FDIS </a:t>
            </a:r>
            <a:r>
              <a:rPr lang="en-AU" dirty="0" smtClean="0"/>
              <a:t>ballot: </a:t>
            </a:r>
            <a:endParaRPr lang="en-AU" dirty="0"/>
          </a:p>
        </p:txBody>
      </p:sp>
    </p:spTree>
    <p:extLst>
      <p:ext uri="{BB962C8B-B14F-4D97-AF65-F5344CB8AC3E}">
        <p14:creationId xmlns:p14="http://schemas.microsoft.com/office/powerpoint/2010/main" val="18224603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802.1Qbz will be submitted to PSDO</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pPr marL="525462" lvl="2" indent="-342900"/>
            <a:r>
              <a:rPr lang="en-AU" dirty="0" smtClean="0">
                <a:solidFill>
                  <a:srgbClr val="FF0000"/>
                </a:solidFill>
              </a:rPr>
              <a:t>It has been updated since then and probably needs to be re-liaised</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a:t>
            </a:r>
            <a:r>
              <a:rPr lang="en-AU" dirty="0"/>
              <a:t>ballot FDIS </a:t>
            </a:r>
            <a:r>
              <a:rPr lang="en-AU" dirty="0" smtClean="0"/>
              <a:t>ballot: </a:t>
            </a:r>
            <a:endParaRPr lang="en-AU" dirty="0"/>
          </a:p>
        </p:txBody>
      </p:sp>
    </p:spTree>
    <p:extLst>
      <p:ext uri="{BB962C8B-B14F-4D97-AF65-F5344CB8AC3E}">
        <p14:creationId xmlns:p14="http://schemas.microsoft.com/office/powerpoint/2010/main" val="36761330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802.1AC-Rev will be submitted to PSDO</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802.1AC-Rev D3.0 </a:t>
            </a:r>
            <a:r>
              <a:rPr lang="en-AU" dirty="0"/>
              <a:t>was liaised for information in </a:t>
            </a:r>
            <a:r>
              <a:rPr lang="en-AU" dirty="0" smtClean="0"/>
              <a:t>Dec 2015</a:t>
            </a:r>
          </a:p>
          <a:p>
            <a:pPr marL="525462" lvl="2" indent="-342900"/>
            <a:r>
              <a:rPr lang="en-AU" dirty="0" smtClean="0"/>
              <a:t>It is currently a “bit stalled” in IEEE-SA approval process</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a:t>
            </a:r>
            <a:r>
              <a:rPr lang="en-AU" dirty="0"/>
              <a:t>ballot FDIS </a:t>
            </a:r>
            <a:r>
              <a:rPr lang="en-AU" dirty="0" smtClean="0"/>
              <a:t>ballot: </a:t>
            </a:r>
            <a:endParaRPr lang="en-AU" dirty="0"/>
          </a:p>
        </p:txBody>
      </p:sp>
    </p:spTree>
    <p:extLst>
      <p:ext uri="{BB962C8B-B14F-4D97-AF65-F5344CB8AC3E}">
        <p14:creationId xmlns:p14="http://schemas.microsoft.com/office/powerpoint/2010/main" val="851874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IEEE 802.1Qcd-2015 will be submitted to PSDO</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pPr lvl="2"/>
            <a:r>
              <a:rPr lang="en-AU" dirty="0" smtClean="0">
                <a:solidFill>
                  <a:schemeClr val="tx2"/>
                </a:solidFill>
              </a:rPr>
              <a:t>See WG1 N54</a:t>
            </a:r>
            <a:endParaRPr lang="en-AU" dirty="0">
              <a:solidFill>
                <a:schemeClr val="tx2"/>
              </a:solidFill>
            </a:endParaRPr>
          </a:p>
          <a:p>
            <a:r>
              <a:rPr lang="en-US" dirty="0" smtClean="0"/>
              <a:t>60-day</a:t>
            </a:r>
            <a:r>
              <a:rPr lang="en-AU" dirty="0" smtClean="0"/>
              <a:t> pre-ballot:</a:t>
            </a:r>
          </a:p>
          <a:p>
            <a:pPr lvl="1"/>
            <a:r>
              <a:rPr lang="en-AU" dirty="0" smtClean="0"/>
              <a:t>The submission of </a:t>
            </a:r>
            <a:r>
              <a:rPr lang="en-AU" dirty="0" smtClean="0">
                <a:solidFill>
                  <a:schemeClr val="tx2"/>
                </a:solidFill>
              </a:rPr>
              <a:t>802.1Qcd-2015 was approved in July 2016</a:t>
            </a:r>
          </a:p>
          <a:p>
            <a:pPr lvl="2"/>
            <a:r>
              <a:rPr lang="en-AU" dirty="0" smtClean="0">
                <a:solidFill>
                  <a:srgbClr val="FF0000"/>
                </a:solidFill>
              </a:rPr>
              <a:t>Waiting for IEEE staff</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26</a:t>
            </a:fld>
            <a:endParaRPr lang="en-US"/>
          </a:p>
        </p:txBody>
      </p:sp>
    </p:spTree>
    <p:extLst>
      <p:ext uri="{BB962C8B-B14F-4D97-AF65-F5344CB8AC3E}">
        <p14:creationId xmlns:p14="http://schemas.microsoft.com/office/powerpoint/2010/main" val="41982445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48101115"/>
              </p:ext>
            </p:extLst>
          </p:nvPr>
        </p:nvGraphicFramePr>
        <p:xfrm>
          <a:off x="152399" y="1600200"/>
          <a:ext cx="8839199" cy="4175140"/>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cs typeface="Arial" panose="020B0604020202020204" pitchFamily="34" charset="0"/>
                        </a:rPr>
                        <a:t>.3-2015</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D3.0</a:t>
                      </a:r>
                      <a:endParaRPr lang="en-AU" sz="1600" dirty="0">
                        <a:latin typeface="+mj-lt"/>
                      </a:endParaRPr>
                    </a:p>
                  </a:txBody>
                  <a:tcPr marL="115147" marR="115147"/>
                </a:tc>
                <a:tc>
                  <a:txBody>
                    <a:bodyPr/>
                    <a:lstStyle/>
                    <a:p>
                      <a:pPr algn="ctr"/>
                      <a:r>
                        <a:rPr lang="en-AU" sz="1600" dirty="0" smtClean="0">
                          <a:latin typeface="+mj-lt"/>
                        </a:rPr>
                        <a:t>Apr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solidFill>
                            <a:schemeClr val="tx1"/>
                          </a:solidFill>
                          <a:latin typeface="+mj-lt"/>
                        </a:rPr>
                        <a:t>13 Jul 16</a:t>
                      </a:r>
                      <a:endParaRPr lang="en-AU" sz="1600" dirty="0">
                        <a:solidFill>
                          <a:schemeClr val="tx1"/>
                        </a:solidFill>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r>
              <a:tr h="359602">
                <a:tc>
                  <a:txBody>
                    <a:bodyPr/>
                    <a:lstStyle/>
                    <a:p>
                      <a:r>
                        <a:rPr lang="en-AU" sz="1600" dirty="0" smtClean="0">
                          <a:latin typeface="+mj-lt"/>
                          <a:cs typeface="Arial" panose="020B0604020202020204" pitchFamily="34" charset="0"/>
                        </a:rPr>
                        <a:t>.3bw</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D3.3</a:t>
                      </a:r>
                      <a:endParaRPr lang="en-AU" sz="1600" dirty="0">
                        <a:latin typeface="+mj-lt"/>
                      </a:endParaRPr>
                    </a:p>
                  </a:txBody>
                  <a:tcPr marL="115147" marR="115147"/>
                </a:tc>
                <a:tc>
                  <a:txBody>
                    <a:bodyPr/>
                    <a:lstStyle/>
                    <a:p>
                      <a:pPr algn="ctr"/>
                      <a:r>
                        <a:rPr lang="en-AU" sz="1600" dirty="0" smtClean="0">
                          <a:latin typeface="+mj-lt"/>
                        </a:rPr>
                        <a:t>Nov 15</a:t>
                      </a:r>
                      <a:endParaRPr lang="en-AU" sz="1600" dirty="0">
                        <a:latin typeface="+mj-lt"/>
                      </a:endParaRPr>
                    </a:p>
                  </a:txBody>
                  <a:tcPr marL="115147" marR="115147"/>
                </a:tc>
                <a:tc>
                  <a:txBody>
                    <a:bodyPr/>
                    <a:lstStyle/>
                    <a:p>
                      <a:pPr algn="ctr"/>
                      <a:r>
                        <a:rPr lang="en-AU" sz="1600" dirty="0" smtClean="0">
                          <a:solidFill>
                            <a:schemeClr val="accent2"/>
                          </a:solidFill>
                          <a:latin typeface="+mj-lt"/>
                        </a:rPr>
                        <a:t>Closes</a:t>
                      </a:r>
                      <a:endParaRPr lang="en-AU" sz="1600" dirty="0">
                        <a:solidFill>
                          <a:schemeClr val="accent2"/>
                        </a:solidFill>
                        <a:latin typeface="+mj-lt"/>
                      </a:endParaRPr>
                    </a:p>
                  </a:txBody>
                  <a:tcPr marL="115147" marR="115147"/>
                </a:tc>
                <a:tc>
                  <a:txBody>
                    <a:bodyPr/>
                    <a:lstStyle/>
                    <a:p>
                      <a:pPr algn="ctr"/>
                      <a:r>
                        <a:rPr lang="en-AU" sz="1600" dirty="0" smtClean="0">
                          <a:solidFill>
                            <a:schemeClr val="tx1"/>
                          </a:solidFill>
                          <a:latin typeface="+mj-lt"/>
                        </a:rPr>
                        <a:t>19</a:t>
                      </a:r>
                      <a:r>
                        <a:rPr lang="en-AU" sz="1600" baseline="0" dirty="0" smtClean="0">
                          <a:solidFill>
                            <a:schemeClr val="tx1"/>
                          </a:solidFill>
                          <a:latin typeface="+mj-lt"/>
                        </a:rPr>
                        <a:t> Sep 16 </a:t>
                      </a:r>
                      <a:endParaRPr lang="en-AU" sz="1600" dirty="0">
                        <a:solidFill>
                          <a:schemeClr val="tx1"/>
                        </a:solidFill>
                        <a:latin typeface="+mj-lt"/>
                      </a:endParaRPr>
                    </a:p>
                  </a:txBody>
                  <a:tcPr marL="0" marR="0"/>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r>
              <a:tr h="359602">
                <a:tc>
                  <a:txBody>
                    <a:bodyPr/>
                    <a:lstStyle/>
                    <a:p>
                      <a:r>
                        <a:rPr lang="en-GB" sz="1600" b="0" dirty="0" smtClean="0">
                          <a:solidFill>
                            <a:schemeClr val="tx1"/>
                          </a:solidFill>
                          <a:latin typeface="+mj-lt"/>
                        </a:rPr>
                        <a:t>.3bp</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.3bn</a:t>
                      </a:r>
                    </a:p>
                  </a:txBody>
                  <a:tcPr/>
                </a:tc>
                <a:tc>
                  <a:txBody>
                    <a:bodyPr/>
                    <a:lstStyle/>
                    <a:p>
                      <a:pPr algn="ctr"/>
                      <a:r>
                        <a:rPr lang="en-GB" sz="1600" dirty="0" smtClean="0">
                          <a:latin typeface="+mj-lt"/>
                        </a:rPr>
                        <a:t>D3.0</a:t>
                      </a:r>
                      <a:endParaRPr lang="en-GB" sz="1600" dirty="0">
                        <a:latin typeface="+mj-lt"/>
                      </a:endParaRPr>
                    </a:p>
                  </a:txBody>
                  <a:tcPr/>
                </a:tc>
                <a:tc>
                  <a:txBody>
                    <a:bodyPr/>
                    <a:lstStyle/>
                    <a:p>
                      <a:pPr algn="ctr"/>
                      <a:r>
                        <a:rPr lang="en-GB" sz="1600" dirty="0" smtClean="0">
                          <a:solidFill>
                            <a:schemeClr val="tx1"/>
                          </a:solidFill>
                          <a:latin typeface="+mj-lt"/>
                        </a:rPr>
                        <a:t>Feb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.3bq</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.3br</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.3by</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.3bv</a:t>
                      </a:r>
                    </a:p>
                  </a:txBody>
                  <a:tcPr/>
                </a:tc>
                <a:tc>
                  <a:txBody>
                    <a:bodyPr/>
                    <a:lstStyle/>
                    <a:p>
                      <a:pPr algn="ctr"/>
                      <a:r>
                        <a:rPr lang="en-GB" sz="1600" dirty="0" smtClean="0">
                          <a:solidFill>
                            <a:schemeClr val="accent2"/>
                          </a:solidFill>
                          <a:latin typeface="+mj-lt"/>
                        </a:rPr>
                        <a:t>Waiting</a:t>
                      </a:r>
                      <a:endParaRPr lang="en-GB" sz="1600" dirty="0">
                        <a:solidFill>
                          <a:schemeClr val="accent2"/>
                        </a:solidFill>
                        <a:latin typeface="+mj-lt"/>
                      </a:endParaRPr>
                    </a:p>
                  </a:txBody>
                  <a:tcPr marR="0"/>
                </a:tc>
                <a:tc>
                  <a:txBody>
                    <a:bodyPr/>
                    <a:lstStyle/>
                    <a:p>
                      <a:pPr algn="ctr"/>
                      <a:r>
                        <a:rPr lang="en-GB" sz="1600" dirty="0" smtClean="0">
                          <a:solidFill>
                            <a:schemeClr val="tx1"/>
                          </a:solidFill>
                          <a:latin typeface="+mj-lt"/>
                        </a:rPr>
                        <a:t>-</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.3bu</a:t>
                      </a:r>
                    </a:p>
                  </a:txBody>
                  <a:tcPr/>
                </a:tc>
                <a:tc>
                  <a:txBody>
                    <a:bodyPr/>
                    <a:lstStyle/>
                    <a:p>
                      <a:pPr algn="ctr"/>
                      <a:r>
                        <a:rPr lang="en-GB" sz="1600" dirty="0" smtClean="0">
                          <a:solidFill>
                            <a:schemeClr val="accent2"/>
                          </a:solidFill>
                          <a:latin typeface="+mj-lt"/>
                        </a:rPr>
                        <a:t>Waiting</a:t>
                      </a:r>
                      <a:endParaRPr lang="en-GB" sz="1600" dirty="0">
                        <a:solidFill>
                          <a:schemeClr val="accent2"/>
                        </a:solidFill>
                        <a:latin typeface="+mj-lt"/>
                      </a:endParaRPr>
                    </a:p>
                  </a:txBody>
                  <a:tcPr marR="0"/>
                </a:tc>
                <a:tc>
                  <a:txBody>
                    <a:bodyPr/>
                    <a:lstStyle/>
                    <a:p>
                      <a:pPr algn="ctr"/>
                      <a:r>
                        <a:rPr lang="en-GB" sz="1600" dirty="0" smtClean="0">
                          <a:solidFill>
                            <a:schemeClr val="tx1"/>
                          </a:solidFill>
                          <a:latin typeface="+mj-lt"/>
                        </a:rPr>
                        <a:t>-</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.3bz</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16</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27</a:t>
            </a:fld>
            <a:endParaRPr lang="en-US"/>
          </a:p>
        </p:txBody>
      </p:sp>
    </p:spTree>
    <p:extLst>
      <p:ext uri="{BB962C8B-B14F-4D97-AF65-F5344CB8AC3E}">
        <p14:creationId xmlns:p14="http://schemas.microsoft.com/office/powerpoint/2010/main" val="27947111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802.3-2015 </a:t>
            </a:r>
            <a:r>
              <a:rPr lang="en-AU" dirty="0" smtClean="0"/>
              <a:t>is waiting for FDIS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802.3bx was approved by </a:t>
            </a:r>
            <a:r>
              <a:rPr lang="en-AU" dirty="0" err="1"/>
              <a:t>RevCom</a:t>
            </a:r>
            <a:r>
              <a:rPr lang="en-AU" dirty="0"/>
              <a:t> in Sept 2015</a:t>
            </a:r>
          </a:p>
          <a:p>
            <a:pPr lvl="1"/>
            <a:r>
              <a:rPr lang="en-AU" dirty="0"/>
              <a:t>It was previously liaised (Apr 2015)  to SC6  to allow them to become familiar with it before submission for approval under the PSDO process</a:t>
            </a:r>
            <a:endParaRPr lang="en-AU" dirty="0" smtClean="0"/>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and responses </a:t>
            </a:r>
            <a:r>
              <a:rPr lang="en-AU" dirty="0" err="1" smtClean="0">
                <a:solidFill>
                  <a:srgbClr val="00B050"/>
                </a:solidFill>
              </a:rPr>
              <a:t>liaisied</a:t>
            </a:r>
            <a:endParaRPr lang="en-AU" dirty="0">
              <a:solidFill>
                <a:schemeClr val="accent6"/>
              </a:solidFill>
            </a:endParaRPr>
          </a:p>
          <a:p>
            <a:pPr lvl="1"/>
            <a:r>
              <a:rPr lang="en-AU" dirty="0"/>
              <a:t>IEEE 802.1QAB-2016 passed 60 day pre-ballot 13 July 2016</a:t>
            </a:r>
          </a:p>
          <a:p>
            <a:pPr lvl="2"/>
            <a:r>
              <a:rPr lang="en-AU" dirty="0"/>
              <a:t>Passed 8/1/9 on need for ISO standard</a:t>
            </a:r>
          </a:p>
          <a:p>
            <a:pPr lvl="2"/>
            <a:r>
              <a:rPr lang="en-AU" dirty="0"/>
              <a:t>Passed 8/1/9 on support for submission to FDIS</a:t>
            </a:r>
          </a:p>
          <a:p>
            <a:pPr lvl="2"/>
            <a:r>
              <a:rPr lang="en-AU" dirty="0"/>
              <a:t>China NB voted no with </a:t>
            </a:r>
            <a:r>
              <a:rPr lang="en-AU" dirty="0" smtClean="0"/>
              <a:t>two comments</a:t>
            </a:r>
            <a:endParaRPr lang="en-AU" dirty="0" smtClean="0">
              <a:solidFill>
                <a:srgbClr val="FF0000"/>
              </a:solidFill>
            </a:endParaRPr>
          </a:p>
          <a:p>
            <a:pPr lvl="1"/>
            <a:r>
              <a:rPr lang="en-AU" dirty="0" smtClean="0"/>
              <a:t>IEEE </a:t>
            </a:r>
            <a:r>
              <a:rPr lang="en-AU" dirty="0"/>
              <a:t>802.3 Maintenance </a:t>
            </a:r>
            <a:r>
              <a:rPr lang="en-AU" dirty="0" smtClean="0"/>
              <a:t>group </a:t>
            </a:r>
            <a:r>
              <a:rPr lang="en-AU" dirty="0" smtClean="0"/>
              <a:t>generates </a:t>
            </a:r>
            <a:r>
              <a:rPr lang="en-AU" dirty="0" smtClean="0"/>
              <a:t>responses in </a:t>
            </a:r>
            <a:r>
              <a:rPr lang="en-AU" dirty="0" smtClean="0"/>
              <a:t>Jul 2016 (see </a:t>
            </a:r>
            <a:r>
              <a:rPr lang="en-AU" dirty="0" err="1" smtClean="0">
                <a:solidFill>
                  <a:srgbClr val="FF0000"/>
                </a:solidFill>
              </a:rPr>
              <a:t>Nxx</a:t>
            </a:r>
            <a:r>
              <a:rPr lang="en-AU" dirty="0" smtClean="0"/>
              <a:t>)</a:t>
            </a:r>
            <a:endParaRPr lang="en-AU" dirty="0" smtClean="0"/>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6188564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802.3bw </a:t>
            </a:r>
            <a:r>
              <a:rPr lang="en-US" dirty="0" smtClean="0"/>
              <a:t>60-day</a:t>
            </a:r>
            <a:r>
              <a:rPr lang="en-AU" dirty="0" smtClean="0"/>
              <a:t> pre-ballot closes on 19 Sep 2016</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802.3bw </a:t>
            </a:r>
            <a:r>
              <a:rPr lang="en-AU" dirty="0" smtClean="0"/>
              <a:t>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chemeClr val="accent2"/>
                </a:solidFill>
              </a:rPr>
              <a:t>closes 19 Sep 2016</a:t>
            </a:r>
            <a:endParaRPr lang="en-AU" dirty="0">
              <a:solidFill>
                <a:srgbClr val="FF0000"/>
              </a:solidFill>
            </a:endParaRPr>
          </a:p>
          <a:p>
            <a:pPr lvl="1"/>
            <a:r>
              <a:rPr lang="en-AU" dirty="0" smtClean="0"/>
              <a:t>At the IEEE </a:t>
            </a:r>
            <a:r>
              <a:rPr lang="en-AU" dirty="0"/>
              <a:t>802.3 March plenary we decided to wait until the pre-ballot </a:t>
            </a:r>
            <a:r>
              <a:rPr lang="en-AU" dirty="0" smtClean="0"/>
              <a:t>has finished on </a:t>
            </a:r>
            <a:r>
              <a:rPr lang="en-AU" dirty="0"/>
              <a:t>IEEE </a:t>
            </a:r>
            <a:r>
              <a:rPr lang="en-AU" dirty="0" smtClean="0"/>
              <a:t>802.3-2015 (13 July 2016) before </a:t>
            </a:r>
            <a:r>
              <a:rPr lang="en-AU" dirty="0"/>
              <a:t>requesting a pre-ballot on IEEE </a:t>
            </a:r>
            <a:r>
              <a:rPr lang="en-AU" dirty="0" smtClean="0"/>
              <a:t>802.3bw </a:t>
            </a:r>
            <a:r>
              <a:rPr lang="en-AU" dirty="0"/>
              <a:t>since this is an amendment to IEEE </a:t>
            </a:r>
            <a:r>
              <a:rPr lang="en-AU" dirty="0" smtClean="0"/>
              <a:t>802.3-2015</a:t>
            </a:r>
          </a:p>
          <a:p>
            <a:pPr lvl="1"/>
            <a:r>
              <a:rPr lang="en-AU" dirty="0" smtClean="0"/>
              <a:t>It was been submitted in July 2016 and closes on 19 Sep 2016</a:t>
            </a:r>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16762018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3" name="Content Placeholder 2"/>
          <p:cNvSpPr>
            <a:spLocks noGrp="1"/>
          </p:cNvSpPr>
          <p:nvPr>
            <p:ph idx="1"/>
          </p:nvPr>
        </p:nvSpPr>
        <p:spPr/>
        <p:txBody>
          <a:bodyPr/>
          <a:lstStyle/>
          <a:p>
            <a:pPr lvl="1"/>
            <a:r>
              <a:rPr lang="en-US" altLang="en-US" dirty="0" smtClean="0"/>
              <a:t>All IEEE-SA standards meetings shall be conducted in compliance with all applicable laws, including antitrust and competition laws.</a:t>
            </a:r>
          </a:p>
          <a:p>
            <a:pPr lvl="1"/>
            <a:r>
              <a:rPr lang="en-US" altLang="en-US" dirty="0" smtClean="0"/>
              <a:t>Don’t discuss the interpretation, validity, or essentiality of patents/patent claims. </a:t>
            </a:r>
          </a:p>
          <a:p>
            <a:pPr lvl="1"/>
            <a:r>
              <a:rPr lang="en-US" altLang="en-US" dirty="0" smtClean="0"/>
              <a:t>Don’t discuss specific license rates, terms, or conditions.</a:t>
            </a:r>
          </a:p>
          <a:p>
            <a:pPr lvl="2"/>
            <a:r>
              <a:rPr lang="en-US" altLang="en-US" dirty="0" smtClean="0"/>
              <a:t>Relative costs, including licensing costs of essential patent claims, of different technical approaches may be discussed in standards development meetings. </a:t>
            </a:r>
          </a:p>
          <a:p>
            <a:pPr lvl="3"/>
            <a:r>
              <a:rPr lang="en-GB" altLang="en-US" dirty="0" smtClean="0"/>
              <a:t>Technical considerations remain primary focus</a:t>
            </a:r>
            <a:endParaRPr lang="en-US" altLang="en-US" dirty="0" smtClean="0"/>
          </a:p>
          <a:p>
            <a:pPr lvl="1"/>
            <a:r>
              <a:rPr lang="en-US" altLang="en-US" dirty="0" smtClean="0"/>
              <a:t>Don’t discuss or engage in the fixing of product prices, allocation of customers, or division of sales markets.</a:t>
            </a:r>
          </a:p>
          <a:p>
            <a:pPr lvl="1"/>
            <a:r>
              <a:rPr lang="en-US" altLang="en-US" dirty="0" smtClean="0"/>
              <a:t>Don’t discuss the status or substance of ongoing or threatened litigation.</a:t>
            </a:r>
          </a:p>
          <a:p>
            <a:pPr lvl="1"/>
            <a:r>
              <a:rPr lang="en-US" altLang="en-US" dirty="0" smtClean="0"/>
              <a:t>Don’t be silent if inappropriate topics are discussed… do formally object.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a:t>
            </a:fld>
            <a:endParaRPr lang="en-US"/>
          </a:p>
        </p:txBody>
      </p:sp>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802.3bp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0828046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9101144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802.3bq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34754094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802.3br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36322161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802.3by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8817606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a:t>
            </a:r>
            <a:r>
              <a:rPr lang="en-AU" dirty="0" smtClean="0"/>
              <a:t>will </a:t>
            </a:r>
            <a:r>
              <a:rPr lang="en-AU" dirty="0"/>
              <a:t>be liaised </a:t>
            </a:r>
            <a:r>
              <a:rPr lang="en-AU" dirty="0" smtClean="0"/>
              <a:t>when in SB</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chemeClr val="accent2"/>
                </a:solidFill>
              </a:rPr>
              <a:t>waiting</a:t>
            </a:r>
          </a:p>
          <a:p>
            <a:pPr lvl="1"/>
            <a:r>
              <a:rPr lang="en-AU" dirty="0"/>
              <a:t>IEEE 802.3bv will be liaised when </a:t>
            </a:r>
            <a:r>
              <a:rPr lang="en-AU" dirty="0" smtClean="0"/>
              <a:t>in SB</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36178594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will </a:t>
            </a:r>
            <a:r>
              <a:rPr lang="en-AU" dirty="0"/>
              <a:t>be liaised </a:t>
            </a:r>
            <a:r>
              <a:rPr lang="en-AU" dirty="0" smtClean="0"/>
              <a:t>when in SB</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chemeClr val="accent2"/>
                </a:solidFill>
              </a:rPr>
              <a:t>waiting</a:t>
            </a:r>
          </a:p>
          <a:p>
            <a:pPr lvl="1"/>
            <a:r>
              <a:rPr lang="en-AU" dirty="0"/>
              <a:t>IEEE </a:t>
            </a:r>
            <a:r>
              <a:rPr lang="en-AU" dirty="0" smtClean="0"/>
              <a:t>802.3bu </a:t>
            </a:r>
            <a:r>
              <a:rPr lang="en-AU" dirty="0"/>
              <a:t>will be liaised </a:t>
            </a:r>
            <a:r>
              <a:rPr lang="en-AU" dirty="0" smtClean="0"/>
              <a:t>when </a:t>
            </a:r>
            <a:r>
              <a:rPr lang="en-AU" dirty="0"/>
              <a:t>in </a:t>
            </a:r>
            <a:r>
              <a:rPr lang="en-AU" dirty="0" smtClean="0"/>
              <a:t>SB</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802.3bz was liaised in June 2016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solidFill>
                  <a:schemeClr val="tx2"/>
                </a:solidFill>
              </a:rPr>
              <a:t>IEEE </a:t>
            </a:r>
            <a:r>
              <a:rPr lang="en-AU" dirty="0" smtClean="0">
                <a:solidFill>
                  <a:schemeClr val="tx2"/>
                </a:solidFill>
              </a:rPr>
              <a:t>802.3bz was liaised in June 2016 (when in SB)</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nine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55880902"/>
              </p:ext>
            </p:extLst>
          </p:nvPr>
        </p:nvGraphicFramePr>
        <p:xfrm>
          <a:off x="152399" y="1600200"/>
          <a:ext cx="8839199" cy="3815538"/>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rPr>
                        <a:t>11mc</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D8.0</a:t>
                      </a:r>
                    </a:p>
                  </a:txBody>
                  <a:tcPr marL="115147" marR="115147"/>
                </a:tc>
                <a:tc>
                  <a:txBody>
                    <a:bodyPr/>
                    <a:lstStyle/>
                    <a:p>
                      <a:pPr algn="ctr"/>
                      <a:r>
                        <a:rPr lang="en-AU" sz="1600" b="0" dirty="0" smtClean="0">
                          <a:solidFill>
                            <a:schemeClr val="tx1"/>
                          </a:solidFill>
                          <a:latin typeface="+mj-lt"/>
                        </a:rPr>
                        <a:t>Jul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accent2"/>
                          </a:solidFill>
                          <a:latin typeface="+mj-lt"/>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38</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was liaised for information in July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a:t>
            </a:r>
          </a:p>
          <a:p>
            <a:pPr lvl="2"/>
            <a:r>
              <a:rPr lang="en-GB" dirty="0" smtClean="0"/>
              <a:t>D6.0 in Jul 2016</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39</a:t>
            </a:fld>
            <a:endParaRPr lang="en-US"/>
          </a:p>
        </p:txBody>
      </p:sp>
    </p:spTree>
    <p:extLst>
      <p:ext uri="{BB962C8B-B14F-4D97-AF65-F5344CB8AC3E}">
        <p14:creationId xmlns:p14="http://schemas.microsoft.com/office/powerpoint/2010/main" val="29926120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3" name="Content Placeholder 2"/>
          <p:cNvSpPr>
            <a:spLocks noGrp="1"/>
          </p:cNvSpPr>
          <p:nvPr>
            <p:ph idx="1"/>
          </p:nvPr>
        </p:nvSpPr>
        <p:spPr/>
        <p:txBody>
          <a:bodyPr/>
          <a:lstStyle/>
          <a:p>
            <a:pPr lvl="1"/>
            <a:r>
              <a:rPr lang="en-US" altLang="en-US" dirty="0" smtClean="0"/>
              <a:t>If you have questions:</a:t>
            </a:r>
          </a:p>
          <a:p>
            <a:pPr lvl="2"/>
            <a:r>
              <a:rPr lang="en-US" altLang="en-US" dirty="0" smtClean="0"/>
              <a:t>Contact the IEEE-SA Standards Board Patent Committee Administrator at </a:t>
            </a:r>
            <a:r>
              <a:rPr lang="en-US" altLang="en-US" dirty="0" smtClean="0">
                <a:hlinkClick r:id="rId2"/>
              </a:rPr>
              <a:t>patcom@ieee.org</a:t>
            </a:r>
            <a:endParaRPr lang="en-US" altLang="en-US" dirty="0" smtClean="0"/>
          </a:p>
          <a:p>
            <a:pPr lvl="2"/>
            <a:r>
              <a:rPr lang="en-US" altLang="en-US" dirty="0" smtClean="0"/>
              <a:t>Visit </a:t>
            </a:r>
            <a:r>
              <a:rPr lang="en-US" altLang="en-US" dirty="0" smtClean="0">
                <a:hlinkClick r:id="rId3" action="ppaction://hlinkfile"/>
              </a:rPr>
              <a:t>standards.ieee.org/about/</a:t>
            </a:r>
            <a:r>
              <a:rPr lang="en-US" altLang="en-US" dirty="0" err="1" smtClean="0">
                <a:hlinkClick r:id="rId3" action="ppaction://hlinkfile"/>
              </a:rPr>
              <a:t>sasb</a:t>
            </a:r>
            <a:r>
              <a:rPr lang="en-US" altLang="en-US" dirty="0" smtClean="0">
                <a:hlinkClick r:id="rId3" action="ppaction://hlinkfile"/>
              </a:rPr>
              <a:t>/</a:t>
            </a:r>
            <a:r>
              <a:rPr lang="en-US" altLang="en-US" dirty="0" err="1" smtClean="0">
                <a:hlinkClick r:id="rId3" action="ppaction://hlinkfile"/>
              </a:rPr>
              <a:t>patcom</a:t>
            </a:r>
            <a:r>
              <a:rPr lang="en-US" altLang="en-US" dirty="0" smtClean="0">
                <a:hlinkClick r:id="rId3" action="ppaction://hlinkfile"/>
              </a:rPr>
              <a:t>/index.html </a:t>
            </a:r>
            <a:endParaRPr lang="en-US" altLang="en-US" dirty="0" smtClean="0"/>
          </a:p>
          <a:p>
            <a:pPr lvl="1"/>
            <a:r>
              <a:rPr lang="en-US" altLang="en-US" dirty="0" smtClean="0"/>
              <a:t>See IEEE-SA Standards Board Operations Manual, clause 5.3.10 and </a:t>
            </a:r>
            <a:r>
              <a:rPr lang="en-GB" altLang="en-US" dirty="0" smtClean="0"/>
              <a:t>“</a:t>
            </a:r>
            <a:r>
              <a:rPr lang="en-GB" altLang="en-US" i="1" dirty="0" smtClean="0"/>
              <a:t>Promoting Competition and Innovation: What You Need to Know about the IEEE Standards Association's Antitrust and Competition Policy</a:t>
            </a:r>
            <a:r>
              <a:rPr lang="en-GB" altLang="en-US" dirty="0" smtClean="0"/>
              <a:t>”</a:t>
            </a:r>
            <a:r>
              <a:rPr lang="en-US" altLang="en-US" dirty="0" smtClean="0"/>
              <a:t> for more details.</a:t>
            </a:r>
          </a:p>
          <a:p>
            <a:pPr lvl="1"/>
            <a:r>
              <a:rPr lang="en-US" altLang="en-US" dirty="0" smtClean="0"/>
              <a:t>This slide set is available at:</a:t>
            </a:r>
          </a:p>
          <a:p>
            <a:pPr lvl="2"/>
            <a:r>
              <a:rPr lang="en-US" altLang="en-US" dirty="0" smtClean="0">
                <a:hlinkClick r:id="rId4" action="ppaction://hlinkpres?slideindex=1&amp;slidetitle="/>
              </a:rPr>
              <a:t>development.standards.ieee.org/</a:t>
            </a:r>
            <a:r>
              <a:rPr lang="en-US" altLang="en-US" dirty="0" err="1" smtClean="0">
                <a:hlinkClick r:id="rId4" action="ppaction://hlinkpres?slideindex=1&amp;slidetitle="/>
              </a:rPr>
              <a:t>myproject</a:t>
            </a:r>
            <a:r>
              <a:rPr lang="en-US" altLang="en-US" dirty="0" smtClean="0">
                <a:hlinkClick r:id="rId4" action="ppaction://hlinkpres?slideindex=1&amp;slidetitle="/>
              </a:rPr>
              <a:t>/Public/</a:t>
            </a:r>
            <a:r>
              <a:rPr lang="en-US" altLang="en-US" dirty="0" err="1" smtClean="0">
                <a:hlinkClick r:id="rId4" action="ppaction://hlinkpres?slideindex=1&amp;slidetitle="/>
              </a:rPr>
              <a:t>mytools</a:t>
            </a:r>
            <a:r>
              <a:rPr lang="en-US" altLang="en-US" dirty="0" smtClean="0">
                <a:hlinkClick r:id="rId4" action="ppaction://hlinkpres?slideindex=1&amp;slidetitle="/>
              </a:rPr>
              <a:t>/mob/slideset.ppt</a:t>
            </a:r>
            <a:endParaRPr lang="en-US" alt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a:t>
            </a:fld>
            <a:endParaRPr lang="en-US"/>
          </a:p>
        </p:txBody>
      </p:sp>
    </p:spTree>
    <p:extLst>
      <p:ext uri="{BB962C8B-B14F-4D97-AF65-F5344CB8AC3E}">
        <p14:creationId xmlns:p14="http://schemas.microsoft.com/office/powerpoint/2010/main" val="3004630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was liaised for information in July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D8.0 </a:t>
            </a:r>
            <a:r>
              <a:rPr lang="en-GB" dirty="0"/>
              <a:t>in </a:t>
            </a:r>
            <a:r>
              <a:rPr lang="en-GB" dirty="0" smtClean="0"/>
              <a:t>Jul 2016</a:t>
            </a:r>
            <a:endParaRPr lang="en-GB" dirty="0"/>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40</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802.11ai was liaised for information in July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p>
          <a:p>
            <a:pPr lvl="2"/>
            <a:r>
              <a:rPr lang="en-GB" dirty="0" smtClean="0"/>
              <a:t>D6.0 </a:t>
            </a:r>
            <a:r>
              <a:rPr lang="en-GB" dirty="0"/>
              <a:t>in Oct 2015</a:t>
            </a:r>
          </a:p>
          <a:p>
            <a:pPr lvl="2"/>
            <a:r>
              <a:rPr lang="en-GB" dirty="0"/>
              <a:t>D8.0 in Jul 2016</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41</a:t>
            </a:fld>
            <a:endParaRPr lang="en-US"/>
          </a:p>
        </p:txBody>
      </p:sp>
    </p:spTree>
    <p:extLst>
      <p:ext uri="{BB962C8B-B14F-4D97-AF65-F5344CB8AC3E}">
        <p14:creationId xmlns:p14="http://schemas.microsoft.com/office/powerpoint/2010/main" val="14516292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solidFill>
                  <a:srgbClr val="FF0000"/>
                </a:solidFill>
              </a:rPr>
              <a:t>It is time to liaise it?</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42</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IEEE 802.11ak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solidFill>
                  <a:srgbClr val="FF0000"/>
                </a:solidFill>
              </a:rPr>
              <a:t>It is time to liaise it?</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43</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solidFill>
                  <a:srgbClr val="FF0000"/>
                </a:solidFill>
              </a:rPr>
              <a:t>It is time to liaise it</a:t>
            </a:r>
            <a:r>
              <a:rPr lang="en-AU" dirty="0" smtClean="0">
                <a:solidFill>
                  <a:srgbClr val="FF0000"/>
                </a:solidFill>
              </a:rPr>
              <a:t>?</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44</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45</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solidFill>
                  <a:srgbClr val="FF0000"/>
                </a:solidFill>
              </a:rPr>
              <a:t>It is time to liaise it?</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46</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802.11az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47</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three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75016841"/>
              </p:ext>
            </p:extLst>
          </p:nvPr>
        </p:nvGraphicFramePr>
        <p:xfrm>
          <a:off x="152399" y="1600200"/>
          <a:ext cx="8839199" cy="1657926"/>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cs typeface="+mn-cs"/>
                        </a:rPr>
                        <a:t>.15.3-revA</a:t>
                      </a:r>
                      <a:endParaRPr lang="en-AU" sz="1600" b="0" dirty="0">
                        <a:solidFill>
                          <a:schemeClr val="tx1"/>
                        </a:solidFill>
                        <a:latin typeface="+mj-lt"/>
                        <a:cs typeface="Arial" panose="020B0604020202020204" pitchFamily="34" charset="0"/>
                      </a:endParaRPr>
                    </a:p>
                  </a:txBody>
                  <a:tcPr marL="46800" marR="0" marT="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rPr>
                        <a:t>.15.4</a:t>
                      </a:r>
                    </a:p>
                  </a:txBody>
                  <a:tcPr marL="115147" marR="115147"/>
                </a:tc>
                <a:tc>
                  <a:txBody>
                    <a:bodyPr/>
                    <a:lstStyle/>
                    <a:p>
                      <a:pPr algn="ctr"/>
                      <a:r>
                        <a:rPr lang="en-AU" sz="1600" b="0" dirty="0" err="1" smtClean="0">
                          <a:solidFill>
                            <a:schemeClr val="tx1"/>
                          </a:solidFill>
                          <a:latin typeface="+mj-lt"/>
                        </a:rPr>
                        <a:t>Std</a:t>
                      </a:r>
                      <a:endParaRPr lang="en-AU" sz="1600" b="0" dirty="0" smtClean="0">
                        <a:solidFill>
                          <a:schemeClr val="tx1"/>
                        </a:solidFill>
                        <a:latin typeface="+mj-lt"/>
                      </a:endParaRPr>
                    </a:p>
                  </a:txBody>
                  <a:tcPr marL="115147" marR="115147"/>
                </a:tc>
                <a:tc>
                  <a:txBody>
                    <a:bodyPr/>
                    <a:lstStyle/>
                    <a:p>
                      <a:pPr algn="ctr"/>
                      <a:r>
                        <a:rPr lang="en-AU" sz="1600" b="0" dirty="0" smtClean="0">
                          <a:solidFill>
                            <a:srgbClr val="FF0000"/>
                          </a:solidFill>
                          <a:latin typeface="+mj-lt"/>
                        </a:rPr>
                        <a:t>Jul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48</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IEEE 802.15.3-revA was liaised for information in Dec 2015</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pPr lvl="1"/>
            <a:r>
              <a:rPr lang="en-GB" dirty="0" smtClean="0"/>
              <a:t>It appears that it is likely to sent to PSDO in July 2016</a:t>
            </a:r>
          </a:p>
          <a:p>
            <a:pPr lvl="2"/>
            <a:r>
              <a:rPr lang="en-GB" dirty="0" smtClean="0"/>
              <a:t>It was formally approved in Macau in March 2016</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49</a:t>
            </a:fld>
            <a:endParaRPr lang="en-US"/>
          </a:p>
        </p:txBody>
      </p:sp>
    </p:spTree>
    <p:extLst>
      <p:ext uri="{BB962C8B-B14F-4D97-AF65-F5344CB8AC3E}">
        <p14:creationId xmlns:p14="http://schemas.microsoft.com/office/powerpoint/2010/main" val="3348233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5</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 will be liaised for information in July 2016</a:t>
            </a:r>
            <a:endParaRPr lang="en-AU" dirty="0">
              <a:solidFill>
                <a:srgbClr val="FF0000"/>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FF0000"/>
                </a:solidFill>
              </a:rPr>
              <a:t>sent</a:t>
            </a:r>
          </a:p>
          <a:p>
            <a:pPr lvl="1"/>
            <a:r>
              <a:rPr lang="en-GB" dirty="0"/>
              <a:t>IEEE 802.15.4-2006 was adopted by ISO under JTC 1/SC 31 but JTC1/SC6 has responsibility as of June 2015 for IEEE 802.15 </a:t>
            </a:r>
            <a:r>
              <a:rPr lang="en-GB" dirty="0" smtClean="0"/>
              <a:t>standards</a:t>
            </a:r>
          </a:p>
          <a:p>
            <a:pPr lvl="2"/>
            <a:r>
              <a:rPr lang="en-AU" dirty="0"/>
              <a:t>Note that ISO/IEC/IEEE 8802-15.4-2010 is currently being “systematically reviewed” by </a:t>
            </a:r>
            <a:r>
              <a:rPr lang="en-AU" dirty="0" smtClean="0"/>
              <a:t>JTC1 – </a:t>
            </a:r>
            <a:r>
              <a:rPr lang="en-AU" dirty="0" smtClean="0">
                <a:solidFill>
                  <a:srgbClr val="FF0000"/>
                </a:solidFill>
              </a:rPr>
              <a:t>is that still the case?</a:t>
            </a:r>
            <a:endParaRPr lang="en-GB" dirty="0">
              <a:solidFill>
                <a:srgbClr val="FF0000"/>
              </a:solidFill>
            </a:endParaRPr>
          </a:p>
          <a:p>
            <a:pPr lvl="1"/>
            <a:r>
              <a:rPr lang="en-GB" dirty="0" smtClean="0"/>
              <a:t>The 802.15.4 standard was supposed to be liaised in Apr 2016 for information but plans are in place to actually liaise it in July 2016 </a:t>
            </a:r>
          </a:p>
          <a:p>
            <a:pPr lvl="1"/>
            <a:r>
              <a:rPr lang="en-GB" dirty="0" smtClean="0"/>
              <a:t>Its submission to the PSDO </a:t>
            </a:r>
            <a:r>
              <a:rPr lang="en-GB" dirty="0"/>
              <a:t>was approved in March 2016 </a:t>
            </a:r>
            <a:r>
              <a:rPr lang="en-GB" dirty="0" smtClean="0"/>
              <a:t>and was planned for July 2016 but will need to be delayed until Nov 2016</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50</a:t>
            </a:fld>
            <a:endParaRPr lang="en-US"/>
          </a:p>
        </p:txBody>
      </p:sp>
    </p:spTree>
    <p:extLst>
      <p:ext uri="{BB962C8B-B14F-4D97-AF65-F5344CB8AC3E}">
        <p14:creationId xmlns:p14="http://schemas.microsoft.com/office/powerpoint/2010/main" val="23434248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 was liaised for information in </a:t>
            </a:r>
            <a:r>
              <a:rPr lang="en-AU" dirty="0" smtClean="0">
                <a:solidFill>
                  <a:schemeClr val="accent6"/>
                </a:solidFill>
              </a:rPr>
              <a:t>July 2016</a:t>
            </a:r>
            <a:endParaRPr lang="en-AU" dirty="0">
              <a:solidFill>
                <a:schemeClr val="accent6"/>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It was decided to submit 802.15.6 in response to the body area networking discussions in SC6 in March 2016</a:t>
            </a:r>
          </a:p>
          <a:p>
            <a:pPr lvl="1"/>
            <a:r>
              <a:rPr lang="en-GB" dirty="0" smtClean="0"/>
              <a:t>The 802.15.6 standard was </a:t>
            </a:r>
            <a:r>
              <a:rPr lang="en-GB" dirty="0"/>
              <a:t>supposed to be liaised in Apr 2016 for </a:t>
            </a:r>
            <a:r>
              <a:rPr lang="en-GB" dirty="0" smtClean="0"/>
              <a:t>information but was eventually liaised in late July 2016</a:t>
            </a:r>
          </a:p>
          <a:p>
            <a:pPr lvl="1"/>
            <a:r>
              <a:rPr lang="en-GB" dirty="0" smtClean="0"/>
              <a:t>The plan to submit it to PSDO in July 2016 will need to be delayed until Nov 2016</a:t>
            </a:r>
          </a:p>
          <a:p>
            <a:pPr lvl="2"/>
            <a:r>
              <a:rPr lang="en-GB" dirty="0" smtClean="0"/>
              <a:t>Submission was approved in EC teleconference in Feb 2016</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51</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two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91232603"/>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cs typeface="+mn-cs"/>
                        </a:rPr>
                        <a:t>.21-rev</a:t>
                      </a:r>
                      <a:endParaRPr lang="en-AU" sz="1600" b="0" dirty="0">
                        <a:solidFill>
                          <a:schemeClr val="tx1"/>
                        </a:solidFill>
                        <a:latin typeface="+mj-lt"/>
                        <a:cs typeface="Arial" panose="020B0604020202020204" pitchFamily="34" charset="0"/>
                      </a:endParaRPr>
                    </a:p>
                  </a:txBody>
                  <a:tcPr marL="46800" marR="115147" marT="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rPr>
                        <a:t>.21.1</a:t>
                      </a:r>
                    </a:p>
                  </a:txBody>
                  <a:tcPr marL="115147" marR="115147"/>
                </a:tc>
                <a:tc>
                  <a:txBody>
                    <a:bodyPr/>
                    <a:lstStyle/>
                    <a:p>
                      <a:pPr algn="ctr"/>
                      <a:r>
                        <a:rPr lang="en-AU" sz="1600" b="0" dirty="0" smtClean="0">
                          <a:solidFill>
                            <a:schemeClr val="tx1"/>
                          </a:solidFill>
                          <a:latin typeface="+mj-lt"/>
                        </a:rPr>
                        <a:t>-</a:t>
                      </a:r>
                    </a:p>
                  </a:txBody>
                  <a:tcPr marL="115147" marR="115147"/>
                </a:tc>
                <a:tc>
                  <a:txBody>
                    <a:bodyPr/>
                    <a:lstStyle/>
                    <a:p>
                      <a:pPr algn="ct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52</a:t>
            </a:fld>
            <a:endParaRPr lang="en-US"/>
          </a:p>
        </p:txBody>
      </p:sp>
    </p:spTree>
    <p:extLst>
      <p:ext uri="{BB962C8B-B14F-4D97-AF65-F5344CB8AC3E}">
        <p14:creationId xmlns:p14="http://schemas.microsoft.com/office/powerpoint/2010/main" val="28922642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802.21-rev will be liaised for information in July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IEEE 802.21-rev will be liaised for information in July </a:t>
            </a:r>
            <a:r>
              <a:rPr lang="en-AU" dirty="0" smtClean="0"/>
              <a:t>2016 when in SB</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53</a:t>
            </a:fld>
            <a:endParaRPr lang="en-US"/>
          </a:p>
        </p:txBody>
      </p:sp>
    </p:spTree>
    <p:extLst>
      <p:ext uri="{BB962C8B-B14F-4D97-AF65-F5344CB8AC3E}">
        <p14:creationId xmlns:p14="http://schemas.microsoft.com/office/powerpoint/2010/main" val="27106812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will be liaised for information in July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IEEE </a:t>
            </a:r>
            <a:r>
              <a:rPr lang="en-AU" dirty="0" smtClean="0"/>
              <a:t>802.21.1 </a:t>
            </a:r>
            <a:r>
              <a:rPr lang="en-AU" dirty="0"/>
              <a:t>will be liaised for information in July </a:t>
            </a:r>
            <a:r>
              <a:rPr lang="en-AU" dirty="0" smtClean="0"/>
              <a:t>2016 when in SB</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54</a:t>
            </a:fld>
            <a:endParaRPr lang="en-US"/>
          </a:p>
        </p:txBody>
      </p:sp>
    </p:spTree>
    <p:extLst>
      <p:ext uri="{BB962C8B-B14F-4D97-AF65-F5344CB8AC3E}">
        <p14:creationId xmlns:p14="http://schemas.microsoft.com/office/powerpoint/2010/main" val="58523052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two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13448004"/>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cs typeface="Arial" panose="020B0604020202020204" pitchFamily="34" charset="0"/>
                        </a:rPr>
                        <a:t>.22a</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solidFill>
                            <a:schemeClr val="accent2"/>
                          </a:solidFill>
                          <a:latin typeface="+mj-lt"/>
                        </a:rPr>
                        <a:t>Waiting</a:t>
                      </a:r>
                      <a:endParaRPr lang="en-AU" sz="1600" dirty="0">
                        <a:solidFill>
                          <a:schemeClr val="accent2"/>
                        </a:solidFill>
                        <a:latin typeface="+mj-lt"/>
                      </a:endParaRPr>
                    </a:p>
                  </a:txBody>
                  <a:tcPr marL="115147" marR="115147"/>
                </a:tc>
              </a:tr>
              <a:tr h="359602">
                <a:tc>
                  <a:txBody>
                    <a:bodyPr/>
                    <a:lstStyle/>
                    <a:p>
                      <a:r>
                        <a:rPr lang="en-AU" sz="1600" dirty="0" smtClean="0">
                          <a:latin typeface="+mj-lt"/>
                          <a:cs typeface="Arial" panose="020B0604020202020204" pitchFamily="34" charset="0"/>
                        </a:rPr>
                        <a:t>.22b</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solidFill>
                            <a:schemeClr val="accent2"/>
                          </a:solidFill>
                          <a:latin typeface="+mj-lt"/>
                        </a:rPr>
                        <a:t>Waiting</a:t>
                      </a:r>
                      <a:endParaRPr lang="en-AU" sz="1600" dirty="0">
                        <a:solidFill>
                          <a:schemeClr val="accent2"/>
                        </a:solidFill>
                        <a:latin typeface="+mj-lt"/>
                      </a:endParaRP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55</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a:t>
            </a:r>
            <a:r>
              <a:rPr lang="en-US" dirty="0" smtClean="0"/>
              <a:t>60-day</a:t>
            </a:r>
            <a:r>
              <a:rPr lang="en-GB" dirty="0" smtClean="0"/>
              <a:t> pre-ballot passed on 3 April 2016 but a response is required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on 3 April 2016 </a:t>
            </a:r>
            <a:r>
              <a:rPr lang="en-AU" dirty="0" smtClean="0">
                <a:solidFill>
                  <a:schemeClr val="accent2"/>
                </a:solidFill>
              </a:rPr>
              <a:t>and a response is required</a:t>
            </a:r>
            <a:endParaRPr lang="en-AU" dirty="0">
              <a:solidFill>
                <a:schemeClr val="accent2"/>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2"/>
            <a:r>
              <a:rPr lang="en-AU" dirty="0" smtClean="0"/>
              <a:t>The only substantive comment was the usual security related comment from the China NB</a:t>
            </a:r>
          </a:p>
          <a:p>
            <a:pPr lvl="1"/>
            <a:r>
              <a:rPr lang="en-AU" dirty="0">
                <a:solidFill>
                  <a:srgbClr val="FF0000"/>
                </a:solidFill>
              </a:rPr>
              <a:t>802.22 WG response will be approved by LB after July 2016</a:t>
            </a:r>
          </a:p>
          <a:p>
            <a:r>
              <a:rPr lang="en-AU" dirty="0" smtClean="0"/>
              <a:t>FDIS ballot:</a:t>
            </a:r>
            <a:endParaRPr lang="en-AU" dirty="0"/>
          </a:p>
        </p:txBody>
      </p:sp>
    </p:spTree>
    <p:extLst>
      <p:ext uri="{BB962C8B-B14F-4D97-AF65-F5344CB8AC3E}">
        <p14:creationId xmlns:p14="http://schemas.microsoft.com/office/powerpoint/2010/main" val="22256172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a:t>
            </a:r>
            <a:r>
              <a:rPr lang="en-US" dirty="0" smtClean="0"/>
              <a:t>60-day</a:t>
            </a:r>
            <a:r>
              <a:rPr lang="en-GB" dirty="0" smtClean="0"/>
              <a:t> </a:t>
            </a:r>
            <a:r>
              <a:rPr lang="en-GB" dirty="0"/>
              <a:t>pre-ballot </a:t>
            </a:r>
            <a:r>
              <a:rPr lang="en-GB" dirty="0" smtClean="0"/>
              <a:t>passed </a:t>
            </a:r>
            <a:r>
              <a:rPr lang="en-GB" dirty="0"/>
              <a:t>on 3 April 2016 but a response is required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t>
            </a:r>
            <a:r>
              <a:rPr lang="en-AU" dirty="0">
                <a:solidFill>
                  <a:schemeClr val="accent2"/>
                </a:solidFill>
              </a:rPr>
              <a:t>and a response is required</a:t>
            </a: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2"/>
            <a:r>
              <a:rPr lang="en-AU" dirty="0"/>
              <a:t>S</a:t>
            </a:r>
            <a:r>
              <a:rPr lang="en-AU" dirty="0" smtClean="0"/>
              <a:t>ubstantive comments  were received from China NB &amp; Japan NB</a:t>
            </a:r>
          </a:p>
          <a:p>
            <a:pPr lvl="1"/>
            <a:r>
              <a:rPr lang="en-AU" dirty="0">
                <a:solidFill>
                  <a:srgbClr val="FF0000"/>
                </a:solidFill>
              </a:rPr>
              <a:t>802.22 WG </a:t>
            </a:r>
            <a:r>
              <a:rPr lang="en-AU" dirty="0" smtClean="0">
                <a:solidFill>
                  <a:srgbClr val="FF0000"/>
                </a:solidFill>
              </a:rPr>
              <a:t>response will be approved by LB after July 2016</a:t>
            </a:r>
            <a:endParaRPr lang="en-AU" dirty="0">
              <a:solidFill>
                <a:srgbClr val="FF0000"/>
              </a:solidFill>
            </a:endParaRPr>
          </a:p>
          <a:p>
            <a:r>
              <a:rPr lang="en-AU" dirty="0"/>
              <a:t>FDIS ballot: </a:t>
            </a:r>
          </a:p>
          <a:p>
            <a:endParaRPr lang="en-AU" dirty="0" smtClean="0">
              <a:solidFill>
                <a:schemeClr val="accent2"/>
              </a:solidFill>
            </a:endParaRPr>
          </a:p>
        </p:txBody>
      </p:sp>
    </p:spTree>
    <p:extLst>
      <p:ext uri="{BB962C8B-B14F-4D97-AF65-F5344CB8AC3E}">
        <p14:creationId xmlns:p14="http://schemas.microsoft.com/office/powerpoint/2010/main" val="2018486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last SC6 meeting was held in late February 2016  in Xi'an, China </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a:t>
            </a:r>
          </a:p>
          <a:p>
            <a:pPr lvl="1"/>
            <a:r>
              <a:rPr lang="en-US" dirty="0" smtClean="0"/>
              <a:t>China</a:t>
            </a:r>
          </a:p>
          <a:p>
            <a:r>
              <a:rPr lang="en-AU" dirty="0" smtClean="0"/>
              <a:t>Date</a:t>
            </a:r>
          </a:p>
          <a:p>
            <a:pPr lvl="1"/>
            <a:r>
              <a:rPr lang="en-AU" dirty="0" smtClean="0"/>
              <a:t>Week of 29 February</a:t>
            </a:r>
          </a:p>
          <a:p>
            <a:r>
              <a:rPr lang="en-AU" dirty="0" smtClean="0"/>
              <a:t>Location</a:t>
            </a:r>
          </a:p>
          <a:p>
            <a:pPr lvl="1"/>
            <a:r>
              <a:rPr lang="en-AU" dirty="0" smtClean="0"/>
              <a:t>Xi'an, China </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58</a:t>
            </a:fld>
            <a:endParaRPr lang="en-US"/>
          </a:p>
        </p:txBody>
      </p:sp>
      <p:pic>
        <p:nvPicPr>
          <p:cNvPr id="2344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981200"/>
            <a:ext cx="3810000" cy="2540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85101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WG1 discussed human body communication and encouraged the proposal of a new work item</a:t>
            </a:r>
            <a:endParaRPr lang="en-AU" dirty="0"/>
          </a:p>
        </p:txBody>
      </p:sp>
      <p:sp>
        <p:nvSpPr>
          <p:cNvPr id="9" name="Content Placeholder 8"/>
          <p:cNvSpPr>
            <a:spLocks noGrp="1"/>
          </p:cNvSpPr>
          <p:nvPr>
            <p:ph idx="1"/>
          </p:nvPr>
        </p:nvSpPr>
        <p:spPr/>
        <p:txBody>
          <a:bodyPr/>
          <a:lstStyle/>
          <a:p>
            <a:pPr lvl="1"/>
            <a:r>
              <a:rPr lang="en-US" dirty="0" smtClean="0"/>
              <a:t>The Korea NB submitted a document  on human body communications to WG1</a:t>
            </a:r>
          </a:p>
          <a:p>
            <a:pPr lvl="1"/>
            <a:r>
              <a:rPr lang="en-US" dirty="0" smtClean="0"/>
              <a:t>One of the sponsors is from ETRI, who were also involved in 802.15.6</a:t>
            </a:r>
          </a:p>
          <a:p>
            <a:pPr lvl="2"/>
            <a:r>
              <a:rPr lang="en-US" dirty="0" smtClean="0"/>
              <a:t>This might be worthwhile discussing with ETRI representatives</a:t>
            </a:r>
          </a:p>
          <a:p>
            <a:pPr lvl="2"/>
            <a:r>
              <a:rPr lang="en-US" dirty="0" smtClean="0"/>
              <a:t>802.15.6 will be submitted to PSDO</a:t>
            </a:r>
          </a:p>
          <a:p>
            <a:pPr lvl="1"/>
            <a:r>
              <a:rPr lang="en-AU" dirty="0" smtClean="0"/>
              <a:t>The proposers were encouraged to propose a project</a:t>
            </a:r>
          </a:p>
          <a:p>
            <a:pPr lvl="2"/>
            <a:r>
              <a:rPr lang="en-AU" i="1" dirty="0" smtClean="0"/>
              <a:t>Mr. Oh presented the Human Body Communications (HBC) Protocol for Capsule Endoscopy (WG1N031) on behalf of Mr. </a:t>
            </a:r>
            <a:r>
              <a:rPr lang="en-AU" i="1" dirty="0" err="1" smtClean="0"/>
              <a:t>Byoung</a:t>
            </a:r>
            <a:r>
              <a:rPr lang="en-AU" i="1" dirty="0" smtClean="0"/>
              <a:t> Nam Lee due to sudden change of meeting schedule during the meeting</a:t>
            </a:r>
          </a:p>
          <a:p>
            <a:pPr lvl="2"/>
            <a:r>
              <a:rPr lang="en-AU" i="1" dirty="0" smtClean="0"/>
              <a:t>WG 1 encouraged Korea NB to propose NWIP of HBC.</a:t>
            </a:r>
          </a:p>
          <a:p>
            <a:pPr lvl="2"/>
            <a:r>
              <a:rPr lang="en-AU" i="1" dirty="0" smtClean="0"/>
              <a:t>WG 1 asked </a:t>
            </a:r>
            <a:r>
              <a:rPr lang="en-AU" i="1" dirty="0" err="1" smtClean="0"/>
              <a:t>Mr.</a:t>
            </a:r>
            <a:r>
              <a:rPr lang="en-AU" i="1" dirty="0" smtClean="0"/>
              <a:t> Oh to take the expansion of scope for this item into consideration </a:t>
            </a:r>
            <a:r>
              <a:rPr lang="en-US" dirty="0" smtClean="0"/>
              <a:t/>
            </a:r>
            <a:br>
              <a:rPr lang="en-US" dirty="0" smtClean="0"/>
            </a:b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59</a:t>
            </a:fld>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860737787"/>
              </p:ext>
            </p:extLst>
          </p:nvPr>
        </p:nvGraphicFramePr>
        <p:xfrm>
          <a:off x="8077200" y="2057400"/>
          <a:ext cx="914400" cy="771525"/>
        </p:xfrm>
        <a:graphic>
          <a:graphicData uri="http://schemas.openxmlformats.org/presentationml/2006/ole">
            <mc:AlternateContent xmlns:mc="http://schemas.openxmlformats.org/markup-compatibility/2006">
              <mc:Choice xmlns:v="urn:schemas-microsoft-com:vml" Requires="v">
                <p:oleObj spid="_x0000_s233647"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8077200" y="2057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141707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6</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proposed SC6 human </a:t>
            </a:r>
            <a:r>
              <a:rPr lang="en-AU" dirty="0"/>
              <a:t>body </a:t>
            </a:r>
            <a:r>
              <a:rPr lang="en-AU" dirty="0" smtClean="0"/>
              <a:t>communications NP asserts IEEE 802.15.6 is insufficient</a:t>
            </a:r>
            <a:endParaRPr lang="en-AU" dirty="0"/>
          </a:p>
        </p:txBody>
      </p:sp>
      <p:sp>
        <p:nvSpPr>
          <p:cNvPr id="3" name="Content Placeholder 2"/>
          <p:cNvSpPr>
            <a:spLocks noGrp="1"/>
          </p:cNvSpPr>
          <p:nvPr>
            <p:ph idx="1"/>
          </p:nvPr>
        </p:nvSpPr>
        <p:spPr/>
        <p:txBody>
          <a:bodyPr/>
          <a:lstStyle/>
          <a:p>
            <a:pPr lvl="1"/>
            <a:r>
              <a:rPr lang="en-AU" dirty="0" smtClean="0"/>
              <a:t>SC6 is currently considering an NP ballot on human </a:t>
            </a:r>
            <a:r>
              <a:rPr lang="en-AU" dirty="0"/>
              <a:t>body communications (see </a:t>
            </a:r>
            <a:r>
              <a:rPr lang="en-AU" dirty="0" smtClean="0"/>
              <a:t>SC6_N16422)</a:t>
            </a:r>
          </a:p>
          <a:p>
            <a:pPr lvl="1"/>
            <a:r>
              <a:rPr lang="en-AU" dirty="0" smtClean="0"/>
              <a:t>The justification mentions IEEE 802.15.6, asserting that it does not meet the </a:t>
            </a:r>
            <a:r>
              <a:rPr lang="en-AU" dirty="0"/>
              <a:t>6Mb/s requirement of a </a:t>
            </a:r>
            <a:r>
              <a:rPr lang="en-AU" dirty="0" smtClean="0"/>
              <a:t>capsule endoscope application</a:t>
            </a:r>
          </a:p>
          <a:p>
            <a:pPr lvl="2"/>
            <a:r>
              <a:rPr lang="en-AU" i="1" dirty="0"/>
              <a:t>HBC in IEEE 802.15.6 standard provides these features by utilizing Frequency Selective Digital Transmission (FSDT), a type of direct digital signalling</a:t>
            </a:r>
            <a:r>
              <a:rPr lang="en-AU" i="1" dirty="0" smtClean="0"/>
              <a:t>.</a:t>
            </a:r>
          </a:p>
          <a:p>
            <a:pPr lvl="2"/>
            <a:r>
              <a:rPr lang="en-AU" i="1" dirty="0" smtClean="0"/>
              <a:t>However</a:t>
            </a:r>
            <a:r>
              <a:rPr lang="en-AU" i="1" dirty="0"/>
              <a:t>, IEEE 802.15.6 standard does not meet the requirement, up to 6 Mbps for the capsule endoscope application, since the maximum data rate of IEEE 802.15.6 standard is less than 2 </a:t>
            </a:r>
            <a:r>
              <a:rPr lang="en-AU" i="1" dirty="0" smtClean="0"/>
              <a:t>Mbps</a:t>
            </a:r>
          </a:p>
          <a:p>
            <a:pPr lvl="2"/>
            <a:r>
              <a:rPr lang="en-AU" i="1" dirty="0" smtClean="0"/>
              <a:t>Therefore</a:t>
            </a:r>
            <a:r>
              <a:rPr lang="en-AU" i="1" dirty="0"/>
              <a:t>, the physical layer protocol of human body communication should be defined to meet the requirement and to secure the interoperability </a:t>
            </a:r>
            <a:r>
              <a:rPr lang="en-AU" i="1" dirty="0" smtClean="0"/>
              <a:t>of communication </a:t>
            </a:r>
            <a:r>
              <a:rPr lang="en-AU" i="1" dirty="0"/>
              <a:t>between various capsule endoscope devices and receiving devices that are implemented on/inside the human body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60</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456404200"/>
              </p:ext>
            </p:extLst>
          </p:nvPr>
        </p:nvGraphicFramePr>
        <p:xfrm>
          <a:off x="7239000" y="2057400"/>
          <a:ext cx="914400" cy="771525"/>
        </p:xfrm>
        <a:graphic>
          <a:graphicData uri="http://schemas.openxmlformats.org/presentationml/2006/ole">
            <mc:AlternateContent xmlns:mc="http://schemas.openxmlformats.org/markup-compatibility/2006">
              <mc:Choice xmlns:v="urn:schemas-microsoft-com:vml" Requires="v">
                <p:oleObj spid="_x0000_s236634"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239000" y="2057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1494518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Does IEEE 802.15 WG want to send a liaison to SC6 responding to the HBC NP?</a:t>
            </a:r>
            <a:endParaRPr lang="en-AU" dirty="0"/>
          </a:p>
        </p:txBody>
      </p:sp>
      <p:sp>
        <p:nvSpPr>
          <p:cNvPr id="3" name="Content Placeholder 2"/>
          <p:cNvSpPr>
            <a:spLocks noGrp="1"/>
          </p:cNvSpPr>
          <p:nvPr>
            <p:ph idx="1"/>
          </p:nvPr>
        </p:nvSpPr>
        <p:spPr/>
        <p:txBody>
          <a:bodyPr/>
          <a:lstStyle/>
          <a:p>
            <a:pPr lvl="1"/>
            <a:r>
              <a:rPr lang="en-AU" dirty="0" smtClean="0"/>
              <a:t>The justification on the NP asserts that </a:t>
            </a:r>
            <a:r>
              <a:rPr lang="en-AU" dirty="0"/>
              <a:t>IEEE </a:t>
            </a:r>
            <a:r>
              <a:rPr lang="en-AU" dirty="0" smtClean="0"/>
              <a:t>802.15.6  does not meet the 6Mb/s requirement of a capsule endoscope application</a:t>
            </a:r>
          </a:p>
          <a:p>
            <a:pPr lvl="1"/>
            <a:r>
              <a:rPr lang="en-AU" dirty="0" smtClean="0"/>
              <a:t>However, the </a:t>
            </a:r>
            <a:r>
              <a:rPr lang="en-AU" dirty="0" smtClean="0">
                <a:hlinkClick r:id="rId2"/>
              </a:rPr>
              <a:t>IEEE 802.15.6 standard</a:t>
            </a:r>
            <a:r>
              <a:rPr lang="en-AU" dirty="0" smtClean="0"/>
              <a:t> description asserts it operates at data rates up to 10Mb/s</a:t>
            </a:r>
          </a:p>
          <a:p>
            <a:pPr lvl="1"/>
            <a:r>
              <a:rPr lang="en-AU" dirty="0" smtClean="0"/>
              <a:t>Which assertion is correct?</a:t>
            </a:r>
          </a:p>
          <a:p>
            <a:pPr lvl="2"/>
            <a:r>
              <a:rPr lang="en-AU" dirty="0" smtClean="0"/>
              <a:t>Assuming the IEEE 802.15.6 assertion is correct, does the IEEE 802.15 WG want to respond to the NP ballot by sending a liaison to SC6 correcting the record?</a:t>
            </a:r>
          </a:p>
          <a:p>
            <a:pPr lvl="3"/>
            <a:r>
              <a:rPr lang="en-AU" dirty="0" smtClean="0"/>
              <a:t>If so, this should be done sooner rather than later to ensure NBs have the correct information when voting</a:t>
            </a:r>
          </a:p>
          <a:p>
            <a:pPr lvl="3"/>
            <a:r>
              <a:rPr lang="en-AU" dirty="0" smtClean="0"/>
              <a:t>The NP ballot closed on 3 August 2016</a:t>
            </a:r>
            <a:br>
              <a:rPr lang="en-AU" dirty="0" smtClean="0"/>
            </a:br>
            <a:r>
              <a:rPr lang="en-AU" dirty="0" smtClean="0"/>
              <a:t>It failed 4/1/13, with only 3 participants (5 needed)</a:t>
            </a:r>
          </a:p>
          <a:p>
            <a:pPr lvl="1"/>
            <a:r>
              <a:rPr lang="en-AU" dirty="0" smtClean="0"/>
              <a:t>Bob Heile (Chair of 802.15 WG)  has been informed about this agenda item</a:t>
            </a:r>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61</a:t>
            </a:fld>
            <a:endParaRPr lang="en-US"/>
          </a:p>
        </p:txBody>
      </p:sp>
    </p:spTree>
    <p:extLst>
      <p:ext uri="{BB962C8B-B14F-4D97-AF65-F5344CB8AC3E}">
        <p14:creationId xmlns:p14="http://schemas.microsoft.com/office/powerpoint/2010/main" val="38605283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WG1 discussed </a:t>
            </a:r>
            <a:r>
              <a:rPr lang="en-US" dirty="0"/>
              <a:t>Low Power Wide Area </a:t>
            </a:r>
            <a:r>
              <a:rPr lang="en-US" dirty="0" smtClean="0"/>
              <a:t>Networks and approved a SG formation</a:t>
            </a:r>
            <a:endParaRPr lang="en-AU" dirty="0"/>
          </a:p>
        </p:txBody>
      </p:sp>
      <p:sp>
        <p:nvSpPr>
          <p:cNvPr id="3" name="Content Placeholder 2"/>
          <p:cNvSpPr>
            <a:spLocks noGrp="1"/>
          </p:cNvSpPr>
          <p:nvPr>
            <p:ph idx="1"/>
          </p:nvPr>
        </p:nvSpPr>
        <p:spPr/>
        <p:txBody>
          <a:bodyPr/>
          <a:lstStyle/>
          <a:p>
            <a:pPr lvl="1"/>
            <a:r>
              <a:rPr lang="en-US" dirty="0" smtClean="0"/>
              <a:t>WG1 apparently discussed </a:t>
            </a:r>
            <a:r>
              <a:rPr lang="en-US" dirty="0"/>
              <a:t>Low Power Wide Area </a:t>
            </a:r>
            <a:r>
              <a:rPr lang="en-US" dirty="0" smtClean="0"/>
              <a:t>Network</a:t>
            </a:r>
          </a:p>
          <a:p>
            <a:pPr lvl="2"/>
            <a:r>
              <a:rPr lang="en-US" dirty="0" smtClean="0"/>
              <a:t>This was not actually on agenda published before hand</a:t>
            </a:r>
          </a:p>
          <a:p>
            <a:pPr lvl="2"/>
            <a:r>
              <a:rPr lang="en-US" dirty="0" smtClean="0"/>
              <a:t>See WG1 N0044</a:t>
            </a:r>
          </a:p>
          <a:p>
            <a:pPr lvl="1"/>
            <a:r>
              <a:rPr lang="en-US" dirty="0" smtClean="0"/>
              <a:t>SC6 then agreed to form a SG</a:t>
            </a:r>
          </a:p>
          <a:p>
            <a:pPr lvl="2"/>
            <a:r>
              <a:rPr lang="en-US" dirty="0" smtClean="0"/>
              <a:t>Terms of reference are in SC6 N16396</a:t>
            </a:r>
          </a:p>
          <a:p>
            <a:pPr lvl="2"/>
            <a:r>
              <a:rPr lang="en-US" dirty="0" smtClean="0"/>
              <a:t>The plan is to finish work by early 2017</a:t>
            </a:r>
          </a:p>
          <a:p>
            <a:pPr lvl="2"/>
            <a:r>
              <a:rPr lang="en-US" dirty="0" smtClean="0"/>
              <a:t>This decision was subject to an SC6 ballot</a:t>
            </a:r>
          </a:p>
          <a:p>
            <a:pPr lvl="3"/>
            <a:r>
              <a:rPr lang="en-US" dirty="0" smtClean="0"/>
              <a:t>Approved in June 2016 by 8/0/9</a:t>
            </a:r>
          </a:p>
          <a:p>
            <a:pPr lvl="3"/>
            <a:r>
              <a:rPr lang="en-US" dirty="0" smtClean="0"/>
              <a:t>Approval by </a:t>
            </a:r>
            <a:r>
              <a:rPr lang="en-AU" dirty="0" smtClean="0"/>
              <a:t>Canada, China, Japan, Kazakhstan, Korea, Netherlands, Russia, Spain</a:t>
            </a:r>
          </a:p>
          <a:p>
            <a:pPr lvl="3"/>
            <a:r>
              <a:rPr lang="en-AU" dirty="0" smtClean="0"/>
              <a:t>Canada suggested expansion of scope to include SIGFOX, </a:t>
            </a:r>
            <a:r>
              <a:rPr lang="en-AU" dirty="0" err="1" smtClean="0"/>
              <a:t>LoRa</a:t>
            </a:r>
            <a:r>
              <a:rPr lang="en-AU" dirty="0" smtClean="0"/>
              <a:t>, IEEE 802.11ah, IEEE 802.16sm 3GPP </a:t>
            </a:r>
            <a:r>
              <a:rPr lang="en-AU" dirty="0"/>
              <a:t>LTE </a:t>
            </a:r>
            <a:r>
              <a:rPr lang="en-AU" dirty="0" smtClean="0"/>
              <a:t>cat-0, 3GPP </a:t>
            </a:r>
            <a:r>
              <a:rPr lang="en-AU" dirty="0"/>
              <a:t>LTE </a:t>
            </a:r>
            <a:r>
              <a:rPr lang="en-AU" dirty="0" smtClean="0"/>
              <a:t>cat-M, SCADA, Weightless W, Weightless </a:t>
            </a:r>
            <a:r>
              <a:rPr lang="en-AU" dirty="0"/>
              <a:t>N</a:t>
            </a:r>
            <a:endParaRPr lang="en-US" dirty="0" smtClean="0"/>
          </a:p>
          <a:p>
            <a:pPr lvl="1"/>
            <a:r>
              <a:rPr lang="en-US" dirty="0" smtClean="0"/>
              <a:t>IEEE 802.11 WG could respond by noting that we already have a similar activity</a:t>
            </a:r>
          </a:p>
          <a:p>
            <a:pPr lvl="2"/>
            <a:r>
              <a:rPr lang="en-US" dirty="0" smtClean="0">
                <a:solidFill>
                  <a:srgbClr val="FF0000"/>
                </a:solidFill>
              </a:rPr>
              <a:t>Any interest?</a:t>
            </a:r>
            <a:endParaRPr lang="en-AU" dirty="0">
              <a:solidFill>
                <a:srgbClr val="FF0000"/>
              </a:solidFill>
            </a:endParaRP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62</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127453324"/>
              </p:ext>
            </p:extLst>
          </p:nvPr>
        </p:nvGraphicFramePr>
        <p:xfrm>
          <a:off x="-152400" y="2209800"/>
          <a:ext cx="914400" cy="771525"/>
        </p:xfrm>
        <a:graphic>
          <a:graphicData uri="http://schemas.openxmlformats.org/presentationml/2006/ole">
            <mc:AlternateContent xmlns:mc="http://schemas.openxmlformats.org/markup-compatibility/2006">
              <mc:Choice xmlns:v="urn:schemas-microsoft-com:vml" Requires="v">
                <p:oleObj spid="_x0000_s235758"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52400" y="2209800"/>
                        <a:ext cx="914400" cy="7715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100928235"/>
              </p:ext>
            </p:extLst>
          </p:nvPr>
        </p:nvGraphicFramePr>
        <p:xfrm>
          <a:off x="-152400" y="3048000"/>
          <a:ext cx="914400" cy="771525"/>
        </p:xfrm>
        <a:graphic>
          <a:graphicData uri="http://schemas.openxmlformats.org/presentationml/2006/ole">
            <mc:AlternateContent xmlns:mc="http://schemas.openxmlformats.org/markup-compatibility/2006">
              <mc:Choice xmlns:v="urn:schemas-microsoft-com:vml" Requires="v">
                <p:oleObj spid="_x0000_s235759"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152400" y="3048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7104372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WG7 discussed wireless access </a:t>
            </a:r>
            <a:r>
              <a:rPr lang="en-AU" dirty="0"/>
              <a:t>controllers but the result is currently unknown</a:t>
            </a:r>
          </a:p>
        </p:txBody>
      </p:sp>
      <p:sp>
        <p:nvSpPr>
          <p:cNvPr id="3" name="Content Placeholder 2"/>
          <p:cNvSpPr>
            <a:spLocks noGrp="1"/>
          </p:cNvSpPr>
          <p:nvPr>
            <p:ph idx="1"/>
          </p:nvPr>
        </p:nvSpPr>
        <p:spPr/>
        <p:txBody>
          <a:bodyPr/>
          <a:lstStyle/>
          <a:p>
            <a:pPr lvl="1"/>
            <a:r>
              <a:rPr lang="en-AU" dirty="0" smtClean="0"/>
              <a:t>China Telecom and IWNCOMM submitted a document to WG7</a:t>
            </a:r>
          </a:p>
          <a:p>
            <a:pPr lvl="2"/>
            <a:r>
              <a:rPr lang="en-AU" dirty="0" smtClean="0"/>
              <a:t>“Proposal </a:t>
            </a:r>
            <a:r>
              <a:rPr lang="en-AU" dirty="0"/>
              <a:t>on WLAN Access </a:t>
            </a:r>
            <a:r>
              <a:rPr lang="en-AU" dirty="0" smtClean="0"/>
              <a:t>Controller (</a:t>
            </a:r>
            <a:r>
              <a:rPr lang="en-AU" dirty="0"/>
              <a:t>AC) Coordination </a:t>
            </a:r>
            <a:r>
              <a:rPr lang="en-AU" dirty="0" smtClean="0"/>
              <a:t>Technology”</a:t>
            </a:r>
          </a:p>
          <a:p>
            <a:pPr lvl="2"/>
            <a:endParaRPr lang="en-AU" dirty="0"/>
          </a:p>
          <a:p>
            <a:pPr lvl="2"/>
            <a:endParaRPr lang="en-AU" dirty="0" smtClean="0"/>
          </a:p>
          <a:p>
            <a:pPr lvl="2"/>
            <a:endParaRPr lang="en-AU" dirty="0"/>
          </a:p>
          <a:p>
            <a:pPr lvl="1"/>
            <a:r>
              <a:rPr lang="en-AU" dirty="0" smtClean="0"/>
              <a:t>What happened in Xian?</a:t>
            </a:r>
          </a:p>
          <a:p>
            <a:pPr lvl="2"/>
            <a:r>
              <a:rPr lang="en-AU" dirty="0"/>
              <a:t>Minutes are not yet </a:t>
            </a:r>
            <a:r>
              <a:rPr lang="en-AU" dirty="0" smtClean="0"/>
              <a:t>available (as of July 2016 – 4 months later)</a:t>
            </a:r>
            <a:endParaRPr lang="en-AU" dirty="0"/>
          </a:p>
          <a:p>
            <a:pPr lvl="2"/>
            <a:r>
              <a:rPr lang="en-AU" dirty="0"/>
              <a:t>The discussion did not lead to a resolution</a:t>
            </a:r>
            <a:endParaRPr lang="en-AU" dirty="0" smtClean="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63</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576058535"/>
              </p:ext>
            </p:extLst>
          </p:nvPr>
        </p:nvGraphicFramePr>
        <p:xfrm>
          <a:off x="1219200" y="2743200"/>
          <a:ext cx="914400" cy="771525"/>
        </p:xfrm>
        <a:graphic>
          <a:graphicData uri="http://schemas.openxmlformats.org/presentationml/2006/ole">
            <mc:AlternateContent xmlns:mc="http://schemas.openxmlformats.org/markup-compatibility/2006">
              <mc:Choice xmlns:v="urn:schemas-microsoft-com:vml" Requires="v">
                <p:oleObj spid="_x0000_s231601"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219200" y="2743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07586593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WG7 </a:t>
            </a:r>
            <a:r>
              <a:rPr lang="en-AU" dirty="0" smtClean="0"/>
              <a:t>discussed interworking of wireless </a:t>
            </a:r>
            <a:r>
              <a:rPr lang="en-AU" dirty="0"/>
              <a:t>networks but the result is currently unknown</a:t>
            </a:r>
          </a:p>
        </p:txBody>
      </p:sp>
      <p:sp>
        <p:nvSpPr>
          <p:cNvPr id="3" name="Content Placeholder 2"/>
          <p:cNvSpPr>
            <a:spLocks noGrp="1"/>
          </p:cNvSpPr>
          <p:nvPr>
            <p:ph idx="1"/>
          </p:nvPr>
        </p:nvSpPr>
        <p:spPr/>
        <p:txBody>
          <a:bodyPr/>
          <a:lstStyle/>
          <a:p>
            <a:pPr lvl="1"/>
            <a:r>
              <a:rPr lang="en-AU" dirty="0" smtClean="0"/>
              <a:t>Peking University submitted </a:t>
            </a:r>
            <a:r>
              <a:rPr lang="en-AU" dirty="0"/>
              <a:t>a document to WG7</a:t>
            </a:r>
          </a:p>
          <a:p>
            <a:pPr lvl="2"/>
            <a:r>
              <a:rPr lang="en-AU" dirty="0" smtClean="0"/>
              <a:t>“</a:t>
            </a:r>
            <a:r>
              <a:rPr lang="en-AU" i="1" dirty="0"/>
              <a:t>Convergence Service for </a:t>
            </a:r>
            <a:r>
              <a:rPr lang="en-AU" i="1" dirty="0" smtClean="0"/>
              <a:t>Interworking </a:t>
            </a:r>
            <a:r>
              <a:rPr lang="en-AU" i="1" dirty="0"/>
              <a:t>of Heterogeneous Wireless </a:t>
            </a:r>
            <a:r>
              <a:rPr lang="en-AU" i="1" dirty="0" smtClean="0"/>
              <a:t>Networks</a:t>
            </a:r>
            <a:r>
              <a:rPr lang="en-AU" dirty="0" smtClean="0"/>
              <a:t>”</a:t>
            </a:r>
            <a:endParaRPr lang="en-AU" dirty="0"/>
          </a:p>
          <a:p>
            <a:pPr lvl="2"/>
            <a:endParaRPr lang="en-AU" dirty="0"/>
          </a:p>
          <a:p>
            <a:pPr lvl="2"/>
            <a:endParaRPr lang="en-AU" dirty="0"/>
          </a:p>
          <a:p>
            <a:pPr lvl="2"/>
            <a:endParaRPr lang="en-AU" dirty="0"/>
          </a:p>
          <a:p>
            <a:pPr lvl="1"/>
            <a:r>
              <a:rPr lang="en-AU" dirty="0"/>
              <a:t>What happened in Xian</a:t>
            </a:r>
            <a:r>
              <a:rPr lang="en-AU" dirty="0" smtClean="0"/>
              <a:t>?</a:t>
            </a:r>
          </a:p>
          <a:p>
            <a:pPr lvl="2"/>
            <a:r>
              <a:rPr lang="en-AU" dirty="0"/>
              <a:t>Minutes are not yet available (as of July 2016 – 4 months later)</a:t>
            </a:r>
          </a:p>
          <a:p>
            <a:pPr lvl="2"/>
            <a:r>
              <a:rPr lang="en-AU" dirty="0"/>
              <a:t>The discussion did not lead to a resolution</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64</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576516792"/>
              </p:ext>
            </p:extLst>
          </p:nvPr>
        </p:nvGraphicFramePr>
        <p:xfrm>
          <a:off x="1295400" y="2733675"/>
          <a:ext cx="914400" cy="771525"/>
        </p:xfrm>
        <a:graphic>
          <a:graphicData uri="http://schemas.openxmlformats.org/presentationml/2006/ole">
            <mc:AlternateContent xmlns:mc="http://schemas.openxmlformats.org/markup-compatibility/2006">
              <mc:Choice xmlns:v="urn:schemas-microsoft-com:vml" Requires="v">
                <p:oleObj spid="_x0000_s232620"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295400" y="27336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80104396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next SC6 meeting is scheduled for February 2017  in Tunisia</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a:t>
            </a:r>
          </a:p>
          <a:p>
            <a:pPr lvl="1"/>
            <a:r>
              <a:rPr lang="en-US" dirty="0" smtClean="0"/>
              <a:t>Tunisia</a:t>
            </a:r>
          </a:p>
          <a:p>
            <a:r>
              <a:rPr lang="en-AU" dirty="0" smtClean="0"/>
              <a:t>Date</a:t>
            </a:r>
          </a:p>
          <a:p>
            <a:pPr lvl="1"/>
            <a:r>
              <a:rPr lang="en-AU" dirty="0" smtClean="0"/>
              <a:t>6-10 February 2017</a:t>
            </a:r>
          </a:p>
          <a:p>
            <a:r>
              <a:rPr lang="en-AU" dirty="0" smtClean="0"/>
              <a:t>Location</a:t>
            </a:r>
          </a:p>
          <a:p>
            <a:pPr lvl="1"/>
            <a:r>
              <a:rPr lang="en-AU" dirty="0" smtClean="0"/>
              <a:t>Technological Pole of El-Ghazala Tunisia</a:t>
            </a:r>
          </a:p>
        </p:txBody>
      </p:sp>
      <p:sp>
        <p:nvSpPr>
          <p:cNvPr id="6" name="Content Placeholder 5"/>
          <p:cNvSpPr>
            <a:spLocks noGrp="1"/>
          </p:cNvSpPr>
          <p:nvPr>
            <p:ph sz="half" idx="2"/>
          </p:nvPr>
        </p:nvSpPr>
        <p:spPr/>
        <p:txBody>
          <a:bodyPr/>
          <a:lstStyle/>
          <a:p>
            <a:r>
              <a:rPr lang="en-AU" dirty="0" smtClean="0"/>
              <a:t>Comments</a:t>
            </a:r>
          </a:p>
          <a:p>
            <a:pPr lvl="1"/>
            <a:r>
              <a:rPr lang="en-GB" altLang="en-US" dirty="0" smtClean="0"/>
              <a:t>Next meeting date highlights lack of work in SC6</a:t>
            </a:r>
          </a:p>
          <a:p>
            <a:pPr lvl="1"/>
            <a:r>
              <a:rPr lang="en-GB" dirty="0" smtClean="0"/>
              <a:t>Tunisia seems to be getting increasingly involved in SC6 – through a professor</a:t>
            </a:r>
          </a:p>
          <a:p>
            <a:pPr lvl="1"/>
            <a:r>
              <a:rPr lang="en-GB" dirty="0" smtClean="0"/>
              <a:t>Is this location secure?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65</a:t>
            </a:fld>
            <a:endParaRPr lang="en-US"/>
          </a:p>
        </p:txBody>
      </p:sp>
      <p:pic>
        <p:nvPicPr>
          <p:cNvPr id="2355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999" y="4866744"/>
            <a:ext cx="2895601" cy="1493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881237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WG1 has sent a liaison to IEEE 802 in relation to the “</a:t>
            </a:r>
            <a:r>
              <a:rPr lang="en-US" i="1" dirty="0"/>
              <a:t>status of progressing IEEE projects in SC </a:t>
            </a:r>
            <a:r>
              <a:rPr lang="en-US" i="1" dirty="0" smtClean="0"/>
              <a:t>6”</a:t>
            </a:r>
            <a:endParaRPr lang="en-AU" dirty="0"/>
          </a:p>
        </p:txBody>
      </p:sp>
      <p:sp>
        <p:nvSpPr>
          <p:cNvPr id="3" name="Content Placeholder 2"/>
          <p:cNvSpPr>
            <a:spLocks noGrp="1"/>
          </p:cNvSpPr>
          <p:nvPr>
            <p:ph idx="1"/>
          </p:nvPr>
        </p:nvSpPr>
        <p:spPr/>
        <p:txBody>
          <a:bodyPr/>
          <a:lstStyle/>
          <a:p>
            <a:pPr lvl="1"/>
            <a:r>
              <a:rPr lang="en-US" dirty="0" smtClean="0"/>
              <a:t>SC6 approved a liaison to IEEE 802 (see WG1N46) in February 2016</a:t>
            </a:r>
          </a:p>
          <a:p>
            <a:pPr lvl="2"/>
            <a:r>
              <a:rPr lang="en-US" i="1" dirty="0" smtClean="0"/>
              <a:t>ISO/IEC </a:t>
            </a:r>
            <a:r>
              <a:rPr lang="en-US" i="1" dirty="0"/>
              <a:t>JTC 1/SC 6/WG 1 thanks IEEE 802 for collaboration on the related issues. We reviewed your Liaison Report documents SC6 N16381, N16382, N16383, N16384 and N 16388.</a:t>
            </a:r>
            <a:endParaRPr lang="en-AU" i="1" dirty="0"/>
          </a:p>
          <a:p>
            <a:pPr lvl="2"/>
            <a:r>
              <a:rPr lang="en-US" i="1" dirty="0"/>
              <a:t>IEEE’s Liaison Reports don’t include the status of projects which IEEE 802 proposed in SC 6 as a fast track. ISO/IEC JTC 1/SC 6/WG 1 would like to know the status of progressing IEEE projects in SC 6. ISO/IEC JTC 1/SC 6/WG 1 requests IEEE 802 to report the status of ongoing projects of IEEE 802 at SC 6/WG 1 meetings.</a:t>
            </a:r>
            <a:endParaRPr lang="en-AU" i="1"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19149612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sent a response to the Liaison Statement from SC6</a:t>
            </a:r>
            <a:endParaRPr lang="en-AU" dirty="0"/>
          </a:p>
        </p:txBody>
      </p:sp>
      <p:sp>
        <p:nvSpPr>
          <p:cNvPr id="3" name="Content Placeholder 2"/>
          <p:cNvSpPr>
            <a:spLocks noGrp="1"/>
          </p:cNvSpPr>
          <p:nvPr>
            <p:ph idx="1"/>
          </p:nvPr>
        </p:nvSpPr>
        <p:spPr/>
        <p:txBody>
          <a:bodyPr/>
          <a:lstStyle/>
          <a:p>
            <a:pPr lvl="1"/>
            <a:r>
              <a:rPr lang="en-AU" dirty="0" smtClean="0"/>
              <a:t>The response from IEEE </a:t>
            </a:r>
            <a:r>
              <a:rPr lang="en-AU" dirty="0"/>
              <a:t>802 to SC6/WG1had </a:t>
            </a:r>
            <a:r>
              <a:rPr lang="en-AU" dirty="0" smtClean="0"/>
              <a:t>the following outline</a:t>
            </a:r>
          </a:p>
          <a:p>
            <a:pPr lvl="2"/>
            <a:r>
              <a:rPr lang="en-AU" dirty="0" smtClean="0"/>
              <a:t>Thanked them and summarised our interpretation of the request</a:t>
            </a:r>
          </a:p>
          <a:p>
            <a:pPr lvl="2"/>
            <a:r>
              <a:rPr lang="en-US" dirty="0" smtClean="0"/>
              <a:t>Agreed that information sharing is important</a:t>
            </a:r>
          </a:p>
          <a:p>
            <a:pPr lvl="2"/>
            <a:r>
              <a:rPr lang="en-US" dirty="0" smtClean="0"/>
              <a:t>Noted IEEE 802 reps will not always be able to attend SC6 meetings</a:t>
            </a:r>
          </a:p>
          <a:p>
            <a:pPr lvl="2"/>
            <a:r>
              <a:rPr lang="en-US" dirty="0" smtClean="0"/>
              <a:t>Suggested information be held in a teleconference before each SC6 meeting</a:t>
            </a:r>
          </a:p>
          <a:p>
            <a:pPr lvl="3"/>
            <a:r>
              <a:rPr lang="en-US" dirty="0" smtClean="0"/>
              <a:t>Effectively once or twice per year</a:t>
            </a:r>
          </a:p>
          <a:p>
            <a:pPr lvl="2"/>
            <a:r>
              <a:rPr lang="en-US" dirty="0" smtClean="0"/>
              <a:t>Noted we hope this satisfies request</a:t>
            </a:r>
            <a:endParaRPr lang="en-AU" dirty="0" smtClean="0"/>
          </a:p>
          <a:p>
            <a:pPr lvl="1"/>
            <a:r>
              <a:rPr lang="en-AU" dirty="0" smtClean="0"/>
              <a:t>The approved text </a:t>
            </a:r>
            <a:r>
              <a:rPr lang="en-AU" dirty="0"/>
              <a:t>is </a:t>
            </a:r>
            <a:r>
              <a:rPr lang="en-AU" dirty="0" smtClean="0"/>
              <a:t>documented in </a:t>
            </a:r>
            <a:r>
              <a:rPr lang="en-AU" dirty="0" smtClean="0">
                <a:hlinkClick r:id="rId2"/>
              </a:rPr>
              <a:t>11-16-0817-01</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67</a:t>
            </a:fld>
            <a:endParaRPr lang="en-US"/>
          </a:p>
        </p:txBody>
      </p:sp>
    </p:spTree>
    <p:extLst>
      <p:ext uri="{BB962C8B-B14F-4D97-AF65-F5344CB8AC3E}">
        <p14:creationId xmlns:p14="http://schemas.microsoft.com/office/powerpoint/2010/main" val="56528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SC consider approving a response to the Liaison Statement from SC6</a:t>
            </a:r>
            <a:endParaRPr lang="en-AU" dirty="0"/>
          </a:p>
        </p:txBody>
      </p:sp>
      <p:sp>
        <p:nvSpPr>
          <p:cNvPr id="3" name="Content Placeholder 2"/>
          <p:cNvSpPr>
            <a:spLocks noGrp="1"/>
          </p:cNvSpPr>
          <p:nvPr>
            <p:ph idx="1"/>
          </p:nvPr>
        </p:nvSpPr>
        <p:spPr/>
        <p:txBody>
          <a:bodyPr/>
          <a:lstStyle/>
          <a:p>
            <a:r>
              <a:rPr lang="en-AU" dirty="0" smtClean="0"/>
              <a:t>Motion</a:t>
            </a:r>
          </a:p>
          <a:p>
            <a:pPr lvl="1"/>
            <a:r>
              <a:rPr lang="en-AU" i="1" dirty="0" smtClean="0"/>
              <a:t>IEEE 802 JTC1 SC recommends to IEEE 802 EC the approval of </a:t>
            </a:r>
            <a:r>
              <a:rPr lang="en-AU" i="1" dirty="0" smtClean="0">
                <a:hlinkClick r:id="rId2"/>
              </a:rPr>
              <a:t>11-16-0817-01</a:t>
            </a:r>
            <a:r>
              <a:rPr lang="en-AU" i="1" dirty="0" smtClean="0"/>
              <a:t> as response to the liaison statement from ISO/IEC JTC1/SC6/WG1 (doc: </a:t>
            </a:r>
            <a:r>
              <a:rPr lang="en-US" i="1" dirty="0" smtClean="0"/>
              <a:t>SC6_WG1_N0046) dated 16 March 2016</a:t>
            </a:r>
          </a:p>
          <a:p>
            <a:pPr lvl="1"/>
            <a:r>
              <a:rPr lang="en-US" dirty="0" smtClean="0"/>
              <a:t>Moved:</a:t>
            </a:r>
          </a:p>
          <a:p>
            <a:pPr lvl="1"/>
            <a:r>
              <a:rPr lang="en-US" dirty="0" smtClean="0"/>
              <a:t>Seconded:</a:t>
            </a:r>
          </a:p>
          <a:p>
            <a:pPr lvl="1"/>
            <a:r>
              <a:rPr lang="en-US" dirty="0" smtClean="0"/>
              <a:t>Result: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68</a:t>
            </a:fld>
            <a:endParaRPr lang="en-US"/>
          </a:p>
        </p:txBody>
      </p:sp>
    </p:spTree>
    <p:extLst>
      <p:ext uri="{BB962C8B-B14F-4D97-AF65-F5344CB8AC3E}">
        <p14:creationId xmlns:p14="http://schemas.microsoft.com/office/powerpoint/2010/main" val="21713190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69</a:t>
            </a:fld>
            <a:endParaRPr lang="en-US"/>
          </a:p>
        </p:txBody>
      </p:sp>
    </p:spTree>
    <p:extLst>
      <p:ext uri="{BB962C8B-B14F-4D97-AF65-F5344CB8AC3E}">
        <p14:creationId xmlns:p14="http://schemas.microsoft.com/office/powerpoint/2010/main" val="2285021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has one slot at the </a:t>
            </a:r>
            <a:r>
              <a:rPr lang="en-US" dirty="0" smtClean="0"/>
              <a:t>Sept </a:t>
            </a:r>
            <a:r>
              <a:rPr lang="en-US" dirty="0" smtClean="0"/>
              <a:t>interim </a:t>
            </a:r>
            <a:r>
              <a:rPr lang="en-US" dirty="0" smtClean="0"/>
              <a:t>meeting </a:t>
            </a:r>
            <a:r>
              <a:rPr lang="en-US" dirty="0" smtClean="0"/>
              <a:t>in </a:t>
            </a:r>
            <a:r>
              <a:rPr lang="en-US" dirty="0" smtClean="0"/>
              <a:t>Warsaw</a:t>
            </a:r>
            <a:endParaRPr lang="en-US" dirty="0" smtClean="0"/>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13 Sept 2016</a:t>
            </a:r>
            <a:r>
              <a:rPr lang="en-US" sz="1600" b="1" dirty="0" smtClean="0">
                <a:latin typeface="+mj-lt"/>
              </a:rPr>
              <a:t>,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7</a:t>
            </a:fld>
            <a:endParaRPr lang="en-US" dirty="0">
              <a:latin typeface="+mn-lt"/>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70</a:t>
            </a:fld>
            <a:endParaRPr lang="en-US"/>
          </a:p>
        </p:txBody>
      </p:sp>
    </p:spTree>
    <p:extLst>
      <p:ext uri="{BB962C8B-B14F-4D97-AF65-F5344CB8AC3E}">
        <p14:creationId xmlns:p14="http://schemas.microsoft.com/office/powerpoint/2010/main" val="9312439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Others have been added since</a:t>
            </a:r>
          </a:p>
          <a:p>
            <a:pPr lvl="2"/>
            <a:r>
              <a:rPr lang="en-AU" dirty="0" smtClean="0"/>
              <a:t>Karen Randall - </a:t>
            </a:r>
            <a:r>
              <a:rPr lang="en-AU" dirty="0" smtClean="0">
                <a:hlinkClick r:id="rId3"/>
              </a:rPr>
              <a:t>karen@randall-consulting.com</a:t>
            </a:r>
            <a:r>
              <a:rPr lang="en-AU" dirty="0" smtClean="0"/>
              <a:t> - added Sept 2015</a:t>
            </a:r>
          </a:p>
          <a:p>
            <a:pPr lvl="2"/>
            <a:r>
              <a:rPr lang="en-AU" dirty="0" smtClean="0"/>
              <a:t>Dorothy Stanley - </a:t>
            </a:r>
            <a:r>
              <a:rPr lang="en-AU" dirty="0" smtClean="0">
                <a:hlinkClick r:id="rId4"/>
              </a:rPr>
              <a:t>dorothy.stanley@hpe.com</a:t>
            </a:r>
            <a:r>
              <a:rPr lang="en-AU" dirty="0" smtClean="0"/>
              <a:t> – added Mar 2016</a:t>
            </a: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71</a:t>
            </a:fld>
            <a:endParaRPr lang="en-US"/>
          </a:p>
        </p:txBody>
      </p:sp>
    </p:spTree>
    <p:extLst>
      <p:ext uri="{BB962C8B-B14F-4D97-AF65-F5344CB8AC3E}">
        <p14:creationId xmlns:p14="http://schemas.microsoft.com/office/powerpoint/2010/main" val="15941415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72</a:t>
            </a:fld>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San Diego in July 2016,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73</a:t>
            </a:fld>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33233178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32852344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plenary meeting in May 2016 in Hawaii</a:t>
            </a:r>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smtClean="0"/>
              <a:t>Review </a:t>
            </a:r>
            <a:r>
              <a:rPr lang="en-AU" dirty="0" smtClean="0"/>
              <a:t>SC6 activities</a:t>
            </a:r>
            <a:endParaRPr lang="en-AU" dirty="0" smtClean="0"/>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8</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80</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81</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82</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a:t>
            </a:r>
            <a:r>
              <a:rPr lang="en-AU" dirty="0" smtClean="0"/>
              <a:t>1:2014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86</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AU" dirty="0"/>
              <a:t>has been ratified as ISO/IEC </a:t>
            </a:r>
            <a:r>
              <a:rPr lang="en-AU" dirty="0" smtClean="0"/>
              <a:t>8802-22:2015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graphicFrame>
        <p:nvGraphicFramePr>
          <p:cNvPr id="3" name="Object 2"/>
          <p:cNvGraphicFramePr>
            <a:graphicFrameLocks noChangeAspect="1"/>
          </p:cNvGraphicFramePr>
          <p:nvPr>
            <p:extLst>
              <p:ext uri="{D42A27DB-BD31-4B8C-83A1-F6EECF244321}">
                <p14:modId xmlns:p14="http://schemas.microsoft.com/office/powerpoint/2010/main" val="3567165876"/>
              </p:ext>
            </p:extLst>
          </p:nvPr>
        </p:nvGraphicFramePr>
        <p:xfrm>
          <a:off x="16625" y="2438400"/>
          <a:ext cx="914400" cy="771525"/>
        </p:xfrm>
        <a:graphic>
          <a:graphicData uri="http://schemas.openxmlformats.org/presentationml/2006/ole">
            <mc:AlternateContent xmlns:mc="http://schemas.openxmlformats.org/markup-compatibility/2006">
              <mc:Choice xmlns:v="urn:schemas-microsoft-com:vml" Requires="v">
                <p:oleObj spid="_x0000_s223715"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6625" y="2438400"/>
                        <a:ext cx="914400" cy="7715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683687627"/>
              </p:ext>
            </p:extLst>
          </p:nvPr>
        </p:nvGraphicFramePr>
        <p:xfrm>
          <a:off x="-4156" y="3505200"/>
          <a:ext cx="914400" cy="771525"/>
        </p:xfrm>
        <a:graphic>
          <a:graphicData uri="http://schemas.openxmlformats.org/presentationml/2006/ole">
            <mc:AlternateContent xmlns:mc="http://schemas.openxmlformats.org/markup-compatibility/2006">
              <mc:Choice xmlns:v="urn:schemas-microsoft-com:vml" Requires="v">
                <p:oleObj spid="_x0000_s223716"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4156" y="3505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802.1AEbn-2011 has been ratified as ISO/IEC </a:t>
            </a:r>
            <a:r>
              <a:rPr lang="en-AU" dirty="0" smtClean="0"/>
              <a:t>8802-1AE:2015/</a:t>
            </a:r>
            <a:r>
              <a:rPr lang="en-AU" dirty="0" err="1" smtClean="0"/>
              <a:t>Amd</a:t>
            </a:r>
            <a:r>
              <a:rPr lang="en-AU" dirty="0" smtClean="0"/>
              <a:t> 1</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88</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3"/>
              </a:rPr>
              <a:t>Pre-ballot </a:t>
            </a:r>
            <a:r>
              <a:rPr lang="en-AU" dirty="0">
                <a:hlinkClick r:id="rId3"/>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923477449"/>
              </p:ext>
            </p:extLst>
          </p:nvPr>
        </p:nvGraphicFramePr>
        <p:xfrm>
          <a:off x="17929" y="2819400"/>
          <a:ext cx="914400" cy="771525"/>
        </p:xfrm>
        <a:graphic>
          <a:graphicData uri="http://schemas.openxmlformats.org/presentationml/2006/ole">
            <mc:AlternateContent xmlns:mc="http://schemas.openxmlformats.org/markup-compatibility/2006">
              <mc:Choice xmlns:v="urn:schemas-microsoft-com:vml" Requires="v">
                <p:oleObj spid="_x0000_s224499"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17929"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802.1AEbw-2013 has been ratified as </a:t>
            </a:r>
            <a:r>
              <a:rPr lang="en-AU" dirty="0"/>
              <a:t>ISO/IEC 8802-1AE:2015/</a:t>
            </a:r>
            <a:r>
              <a:rPr lang="en-AU" dirty="0" err="1"/>
              <a:t>Amd</a:t>
            </a:r>
            <a:r>
              <a:rPr lang="en-AU" dirty="0"/>
              <a:t> </a:t>
            </a:r>
            <a:r>
              <a:rPr lang="en-AU" dirty="0" smtClean="0"/>
              <a:t>2</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89</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3"/>
              </a:rPr>
              <a:t>Pre-ballot </a:t>
            </a:r>
            <a:r>
              <a:rPr lang="en-AU" dirty="0">
                <a:hlinkClick r:id="rId3"/>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255066040"/>
              </p:ext>
            </p:extLst>
          </p:nvPr>
        </p:nvGraphicFramePr>
        <p:xfrm>
          <a:off x="0" y="2819400"/>
          <a:ext cx="914400" cy="771525"/>
        </p:xfrm>
        <a:graphic>
          <a:graphicData uri="http://schemas.openxmlformats.org/presentationml/2006/ole">
            <mc:AlternateContent xmlns:mc="http://schemas.openxmlformats.org/markup-compatibility/2006">
              <mc:Choice xmlns:v="urn:schemas-microsoft-com:vml" Requires="v">
                <p:oleObj spid="_x0000_s225523"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0"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9</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the </a:t>
            </a:r>
            <a:r>
              <a:rPr lang="en-AU" dirty="0" smtClean="0"/>
              <a:t>Warsaw meeting</a:t>
            </a:r>
            <a:endParaRPr lang="en-AU" dirty="0" smtClean="0"/>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a:t>
            </a:r>
            <a:r>
              <a:rPr lang="en-AU" i="1" dirty="0" smtClean="0"/>
              <a:t>Warsaw </a:t>
            </a:r>
            <a:r>
              <a:rPr lang="en-AU" i="1" dirty="0" smtClean="0"/>
              <a:t>in </a:t>
            </a:r>
            <a:r>
              <a:rPr lang="en-AU" i="1" dirty="0" smtClean="0"/>
              <a:t>Sept 2016</a:t>
            </a:r>
            <a:r>
              <a:rPr lang="en-AU" i="1" dirty="0" smtClean="0"/>
              <a:t>, as documented on slide 8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has been published as “Definitions </a:t>
            </a:r>
            <a:r>
              <a:rPr lang="en-AU" dirty="0"/>
              <a:t>for Ethernet — Part </a:t>
            </a:r>
            <a:r>
              <a:rPr lang="en-AU" dirty="0" smtClean="0"/>
              <a:t>3-1”</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graphicFrame>
        <p:nvGraphicFramePr>
          <p:cNvPr id="4" name="Object 3"/>
          <p:cNvGraphicFramePr>
            <a:graphicFrameLocks noChangeAspect="1"/>
          </p:cNvGraphicFramePr>
          <p:nvPr>
            <p:extLst>
              <p:ext uri="{D42A27DB-BD31-4B8C-83A1-F6EECF244321}">
                <p14:modId xmlns:p14="http://schemas.microsoft.com/office/powerpoint/2010/main" val="2942364077"/>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6547"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has been ratified as </a:t>
            </a:r>
            <a:r>
              <a:rPr lang="en-AU" kern="1200" dirty="0"/>
              <a:t>ISO/IEC/IEEE </a:t>
            </a:r>
            <a:r>
              <a:rPr lang="en-AU" dirty="0" smtClean="0"/>
              <a:t>8802-11:2015/</a:t>
            </a:r>
            <a:r>
              <a:rPr lang="en-AU" dirty="0" err="1" smtClean="0"/>
              <a:t>Amd</a:t>
            </a:r>
            <a:r>
              <a:rPr lang="en-AU" dirty="0" smtClean="0"/>
              <a:t> 4</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7572"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smtClean="0"/>
              <a:t>has </a:t>
            </a:r>
            <a:r>
              <a:rPr lang="en-GB" dirty="0"/>
              <a:t>been ratified as </a:t>
            </a:r>
            <a:r>
              <a:rPr lang="en-AU" dirty="0"/>
              <a:t>8802-11:2015/</a:t>
            </a:r>
            <a:r>
              <a:rPr lang="en-AU" dirty="0" err="1"/>
              <a:t>Amd</a:t>
            </a:r>
            <a:r>
              <a:rPr lang="en-AU" dirty="0"/>
              <a:t> 5</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92</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802.1AX-2014 </a:t>
            </a:r>
            <a:r>
              <a:rPr lang="en-GB" dirty="0" smtClean="0"/>
              <a:t>FDIS ballot closes on 20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93</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FDIS ballot passed on 2 Nov 2015 and comment response liaised </a:t>
            </a:r>
            <a:r>
              <a:rPr lang="en-GB" dirty="0"/>
              <a:t>i</a:t>
            </a:r>
            <a:r>
              <a:rPr lang="en-GB" dirty="0" smtClean="0"/>
              <a:t>n Jan 16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94</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16</a:t>
            </a:r>
            <a:fld id="{6840C84E-14C7-48AC-90D9-054B6866C0EE}" type="slidenum">
              <a:rPr lang="en-AU" smtClean="0"/>
              <a:t>94</a:t>
            </a:fld>
            <a:endParaRPr lang="en-AU" dirty="0" smtClean="0"/>
          </a:p>
          <a:p>
            <a:pPr lvl="1"/>
            <a:r>
              <a:rPr lang="en-AU" dirty="0" smtClean="0"/>
              <a:t>It is likely the final standard will be known as ISO/IEC/IEEE 8802</a:t>
            </a:r>
            <a:endParaRPr lang="en-AU" dirty="0"/>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195020480"/>
              </p:ext>
            </p:extLst>
          </p:nvPr>
        </p:nvGraphicFramePr>
        <p:xfrm>
          <a:off x="0" y="3190875"/>
          <a:ext cx="914400" cy="771525"/>
        </p:xfrm>
        <a:graphic>
          <a:graphicData uri="http://schemas.openxmlformats.org/presentationml/2006/ole">
            <mc:AlternateContent xmlns:mc="http://schemas.openxmlformats.org/markup-compatibility/2006">
              <mc:Choice xmlns:v="urn:schemas-microsoft-com:vml" Requires="v">
                <p:oleObj spid="_x0000_s234779"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190875"/>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126654211"/>
              </p:ext>
            </p:extLst>
          </p:nvPr>
        </p:nvGraphicFramePr>
        <p:xfrm>
          <a:off x="10886" y="5257800"/>
          <a:ext cx="914400" cy="771525"/>
        </p:xfrm>
        <a:graphic>
          <a:graphicData uri="http://schemas.openxmlformats.org/presentationml/2006/ole">
            <mc:AlternateContent xmlns:mc="http://schemas.openxmlformats.org/markup-compatibility/2006">
              <mc:Choice xmlns:v="urn:schemas-microsoft-com:vml" Requires="v">
                <p:oleObj spid="_x0000_s234780"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10886" y="5257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95</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37605"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7873</Words>
  <Application>Microsoft Office PowerPoint</Application>
  <PresentationFormat>On-screen Show (4:3)</PresentationFormat>
  <Paragraphs>1362</Paragraphs>
  <Slides>96</Slides>
  <Notes>11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96</vt:i4>
      </vt:variant>
    </vt:vector>
  </HeadingPairs>
  <TitlesOfParts>
    <vt:vector size="99" baseType="lpstr">
      <vt:lpstr>802-11-Submission</vt:lpstr>
      <vt:lpstr>Acrobat Document</vt:lpstr>
      <vt:lpstr>Packager Shell Object</vt:lpstr>
      <vt:lpstr>IEEE 802 JTC1 Standing Committee Sept 2016 agenda</vt:lpstr>
      <vt:lpstr>This document will be used to run the IEEE 802 JTC1 SC meetings in Warsaw in Sept 2016</vt:lpstr>
      <vt:lpstr>The SC will review the official IEEE-SA patent material for pre-PAR groups</vt:lpstr>
      <vt:lpstr>The SC will review the official IEEE-SA patent material for pre-PAR groups</vt:lpstr>
      <vt:lpstr>Links are available to a variety of other useful resources</vt:lpstr>
      <vt:lpstr>The IEEE 802 JTC1 SC will operate using accepted principles of meeting etiquette</vt:lpstr>
      <vt:lpstr>The IEEE 802 JTC1 SC has one slot at the Sept interim meeting in Warsaw</vt:lpstr>
      <vt:lpstr>The IEEE 802 JTC1 SC regular meeting has a high level list of agenda items to be considered</vt:lpstr>
      <vt:lpstr>The IEEE 802 JTC1 SC will consider approving its agenda for the Warsaw meeting</vt:lpstr>
      <vt:lpstr>The IEEE 802 JTC1 SC will consider approval of the minutes of its San Diego meeting</vt:lpstr>
      <vt:lpstr>The goals of the IEEE 802 JTC1 SC were reaffirmed by the IEEE 802 EC in March 2014</vt:lpstr>
      <vt:lpstr>The IEEE 802 WGs continue to liaise drafts to SC6 for their information</vt:lpstr>
      <vt:lpstr>IEEE 802 continues to notify SC6 of various new projects</vt:lpstr>
      <vt:lpstr>The new Central Desktop area for the “Adoption of IEEE 802 standards by ISO/IEC JTC1” is operational</vt:lpstr>
      <vt:lpstr>IEEE 802 has pushed twenty standards completely through the PSDO ratification process</vt:lpstr>
      <vt:lpstr>IEEE 802 has pushed twenty standards completely through the PSDO ratification process</vt:lpstr>
      <vt:lpstr>IEEE 802.1 has nine standards in the pipeline for ratification under the PSDO</vt:lpstr>
      <vt:lpstr>IEEE 802.1BA-2011 FDIS closes on 17 Aug 2016</vt:lpstr>
      <vt:lpstr>IEEE 802.1BR-2012 FDIS closes on 17 Aug 2016</vt:lpstr>
      <vt:lpstr>IEEE 802.1Qbv-2015 is waiting for start of FDIS ballot</vt:lpstr>
      <vt:lpstr>IEEE 802.1AB-2016 is waiting for start of FDIS ballot</vt:lpstr>
      <vt:lpstr>IEEE 802.1Qca-2015 is waiting for start of FDIS ballot</vt:lpstr>
      <vt:lpstr>IEEE 802.1Qbu will be submitted to PSDO</vt:lpstr>
      <vt:lpstr>IEEE 802.1Qbz will be submitted to PSDO</vt:lpstr>
      <vt:lpstr>IEEE 802.1AC-Rev will be submitted to PSDO</vt:lpstr>
      <vt:lpstr>IEEE 802.1Qcd-2015 will be submitted to PSDO</vt:lpstr>
      <vt:lpstr>IEEE 802.3 has ten standards in the pipeline for ratification under the PSDO</vt:lpstr>
      <vt:lpstr>IEEE 802.3-2015 is waiting for FDIS</vt:lpstr>
      <vt:lpstr>IEEE 802.3bw 60-day pre-ballot closes on 19 Sep 2016</vt:lpstr>
      <vt:lpstr>IEEE 802.3bp was liaised for information in Feb 2016</vt:lpstr>
      <vt:lpstr>IEEE 802.3bn was liaised for information in Feb 2016</vt:lpstr>
      <vt:lpstr>IEEE 802.3bq was liaised for information in Feb 2016</vt:lpstr>
      <vt:lpstr>IEEE 802.3br was liaised for information in Feb 2016</vt:lpstr>
      <vt:lpstr>IEEE 802.3by was liaised for information in Feb 2016</vt:lpstr>
      <vt:lpstr>IEEE 802.3bv will be liaised when in SB</vt:lpstr>
      <vt:lpstr>IEEE 802.3bu will be liaised when in SB</vt:lpstr>
      <vt:lpstr>IEEE 802.3bz was liaised in June 2016 </vt:lpstr>
      <vt:lpstr>IEEE 802.11 has nine standards in the pipeline for ratification under the PSDO</vt:lpstr>
      <vt:lpstr>IEEE 802.11mc was liaised for information in July 2016</vt:lpstr>
      <vt:lpstr>IEEE 802.11ah was liaised for information in July 2016</vt:lpstr>
      <vt:lpstr>IEEE 802.11ai was liaised for information in July 2016</vt:lpstr>
      <vt:lpstr>IEEE 802.11aj will be liaised when appropriate</vt:lpstr>
      <vt:lpstr>IEEE 802.11ak will be liaised when appropriate</vt:lpstr>
      <vt:lpstr>IEEE 802.11aq will be liaised when appropriate</vt:lpstr>
      <vt:lpstr>IEEE 802.11ax will be liaised when appropriate</vt:lpstr>
      <vt:lpstr>IEEE 802.11ay will be liaised when appropriate</vt:lpstr>
      <vt:lpstr>IEEE 802.11az will be liaised when appropriate</vt:lpstr>
      <vt:lpstr>IEEE 802.15 has three standards in the pipeline for ratification under the PSDO</vt:lpstr>
      <vt:lpstr>IEEE 802.15.3-revA was liaised for information in Dec 2015</vt:lpstr>
      <vt:lpstr>IEEE 802.15.4 will be liaised for information in July 2016</vt:lpstr>
      <vt:lpstr>IEEE 802.15.6 was liaised for information in July 2016</vt:lpstr>
      <vt:lpstr>IEEE 802.21 has two standards in the pipeline for ratification under the PSDO</vt:lpstr>
      <vt:lpstr>IEEE 802.21-rev will be liaised for information in July 2016</vt:lpstr>
      <vt:lpstr>IEEE 802.21.1 will be liaised for information in July 2016</vt:lpstr>
      <vt:lpstr>IEEE 802.22 has two standards in the pipeline for ratification under the PSDO</vt:lpstr>
      <vt:lpstr>IEEE 802.22a 60-day pre-ballot passed on 3 April 2016 but a response is required</vt:lpstr>
      <vt:lpstr>IEEE 802.22b 60-day pre-ballot passed on 3 April 2016 but a response is required</vt:lpstr>
      <vt:lpstr>The last SC6 meeting was held in late February 2016  in Xi'an, China </vt:lpstr>
      <vt:lpstr>WG1 discussed human body communication and encouraged the proposal of a new work item</vt:lpstr>
      <vt:lpstr>The proposed SC6 human body communications NP asserts IEEE 802.15.6 is insufficient</vt:lpstr>
      <vt:lpstr>Does IEEE 802.15 WG want to send a liaison to SC6 responding to the HBC NP?</vt:lpstr>
      <vt:lpstr>WG1 discussed Low Power Wide Area Networks and approved a SG formation</vt:lpstr>
      <vt:lpstr>WG7 discussed wireless access controllers but the result is currently unknown</vt:lpstr>
      <vt:lpstr>WG7 discussed interworking of wireless networks but the result is currently unknown</vt:lpstr>
      <vt:lpstr>The next SC6 meeting is scheduled for February 2017  in Tunisia</vt:lpstr>
      <vt:lpstr>WG1 has sent a liaison to IEEE 802 in relation to the “status of progressing IEEE projects in SC 6”</vt:lpstr>
      <vt:lpstr>The SC sent a response to the Liaison Statement from SC6</vt:lpstr>
      <vt:lpstr>The SC consider approving a response to the Liaison Statement from SC6</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ratified as ISO/IEC/IEEE 8802-11:2012</vt:lpstr>
      <vt:lpstr>IEEE 802.1X-2010 has been ratified as ISO/IEC/IEEE 8802-1X:2013</vt:lpstr>
      <vt:lpstr>IEEE 802.1AE-2006 has been ratified as ISO/IEC/IEEE 8802-1AE:2013</vt:lpstr>
      <vt:lpstr>IEEE 802.1AB-2009 has been ratified as ISO/IEC/IEEE 8802-1AB:2014</vt:lpstr>
      <vt:lpstr>IEEE 802.1AR-2009 has been ratified as ISO/IEC/IEEE 8802-1AR:2014</vt:lpstr>
      <vt:lpstr>IEEE 802.1AS-2011 has been ratified as ISO/IEC 8802-1AS:2014</vt:lpstr>
      <vt:lpstr>IEEE 802.3-2012 has been ratified as ISO/IEC/IEEE 8802-3:2014</vt:lpstr>
      <vt:lpstr>IEEE 802.11ae-2012 has been ratified as ISO/IEC 8802-11:2012/Amd 1:2014</vt:lpstr>
      <vt:lpstr>IEEE 802.11aa-2012 has been ratified as ISO/IEC 8802-11:2012/Amd 2:2014</vt:lpstr>
      <vt:lpstr>IEEE 802.11ad-2012 has been ratified as ISO/IEC 8802-11:2012/Amd 3:2014</vt:lpstr>
      <vt:lpstr>IEEE 802.22 has been ratified as ISO/IEC 8802-22:2015</vt:lpstr>
      <vt:lpstr>IEEE 802.1AEbn-2011 has been ratified as ISO/IEC 8802-1AE:2015/Amd 1</vt:lpstr>
      <vt:lpstr>IEEE 802.1AEbw-2013 has been ratified as ISO/IEC 8802-1AE:2015/Amd 2</vt:lpstr>
      <vt:lpstr>IEEE 802.3.1-2013 has been published as “Definitions for Ethernet — Part 3-1”</vt:lpstr>
      <vt:lpstr>IEEE 802.11ac-2013 has been ratified as ISO/IEC/IEEE 8802-11:2015/Amd 4</vt:lpstr>
      <vt:lpstr>IEEE 802.11af-2013 has been ratified as 8802-11:2015/Amd 5</vt:lpstr>
      <vt:lpstr>IEEE 802.1AX-2014 FDIS ballot closes on 20 Nov 2015</vt:lpstr>
      <vt:lpstr>IEEE 802-2014 FDIS ballot passed on 2 Nov 2015 and comment response liaised in Jan 16 </vt:lpstr>
      <vt:lpstr>IEEE 802.1Xbx-2014 has been published as a ISO/IEC/IEEE standard </vt:lpstr>
      <vt:lpstr>IEEE 802.1Q-Rev-2014 has been published as a ISO/IEC/IEEE standard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2016-08-09T06:55:06Z</dcterms:modified>
</cp:coreProperties>
</file>