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Override PartName="/ppt/notesSlides/notesSlide16.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Override PartName="/ppt/slides/slide30.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7.xml" ContentType="application/vnd.openxmlformats-officedocument.presentationml.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Override PartName="/ppt/slides/slide23.xml" ContentType="application/vnd.openxmlformats-officedocument.presentationml.slide+xml"/>
  <Override PartName="/ppt/slides/slide31.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slides/slide28.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29.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33"/>
  </p:notesMasterIdLst>
  <p:handoutMasterIdLst>
    <p:handoutMasterId r:id="rId34"/>
  </p:handoutMasterIdLst>
  <p:sldIdLst>
    <p:sldId id="269" r:id="rId2"/>
    <p:sldId id="257" r:id="rId3"/>
    <p:sldId id="296" r:id="rId4"/>
    <p:sldId id="297" r:id="rId5"/>
    <p:sldId id="298" r:id="rId6"/>
    <p:sldId id="486" r:id="rId7"/>
    <p:sldId id="487" r:id="rId8"/>
    <p:sldId id="488" r:id="rId9"/>
    <p:sldId id="489" r:id="rId10"/>
    <p:sldId id="490" r:id="rId11"/>
    <p:sldId id="429" r:id="rId12"/>
    <p:sldId id="485" r:id="rId13"/>
    <p:sldId id="469" r:id="rId14"/>
    <p:sldId id="491" r:id="rId15"/>
    <p:sldId id="492" r:id="rId16"/>
    <p:sldId id="498" r:id="rId17"/>
    <p:sldId id="502" r:id="rId18"/>
    <p:sldId id="503" r:id="rId19"/>
    <p:sldId id="504" r:id="rId20"/>
    <p:sldId id="472" r:id="rId21"/>
    <p:sldId id="505" r:id="rId22"/>
    <p:sldId id="493" r:id="rId23"/>
    <p:sldId id="305" r:id="rId24"/>
    <p:sldId id="322" r:id="rId25"/>
    <p:sldId id="497" r:id="rId26"/>
    <p:sldId id="494" r:id="rId27"/>
    <p:sldId id="495" r:id="rId28"/>
    <p:sldId id="496" r:id="rId29"/>
    <p:sldId id="426" r:id="rId30"/>
    <p:sldId id="293" r:id="rId31"/>
    <p:sldId id="484" r:id="rId3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extLst>
    <p:ext uri="{EFAFB233-063F-42B5-8137-9DF3F51BA10A}">
      <p15:sldGuideLst xmlns="" xmlns:a="http://schemas.openxmlformats.org/drawingml/2006/main" xmlns:r="http://schemas.openxmlformats.org/officeDocument/2006/relationships" xmlns:p="http://schemas.openxmlformats.org/presentationml/2006/main" xmlns:p15="http://schemas.microsoft.com/office/powerpoint/2012/main" xmlns:mv="urn:schemas-microsoft-com:mac:vml" xmlns:mc="http://schemas.openxmlformats.org/markup-compatibility/2006">
        <p15:guide id="1" orient="horz" pos="2160">
          <p15:clr>
            <a:srgbClr val="A4A3A4"/>
          </p15:clr>
        </p15:guide>
        <p15:guide id="2" pos="2880">
          <p15:clr>
            <a:srgbClr val="A4A3A4"/>
          </p15:clr>
        </p15:guide>
      </p15:sldGuideLst>
    </p:ext>
    <p:ext uri="{2D200454-40CA-4A62-9FC3-DE9A4176ACB9}">
      <p15:notesGuideLst xmlns="" xmlns:a="http://schemas.openxmlformats.org/drawingml/2006/main" xmlns:r="http://schemas.openxmlformats.org/officeDocument/2006/relationships" xmlns:p="http://schemas.openxmlformats.org/presentationml/2006/main" xmlns:p15="http://schemas.microsoft.com/office/powerpoint/2012/main" xmlns:mv="urn:schemas-microsoft-com:mac:vml" xmlns:mc="http://schemas.openxmlformats.org/markup-compatibility/2006">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 uri="{FD5EFAAD-0ECE-453E-9831-46B23BE46B34}">
      <p15:chartTrackingRefBased xmlns="" xmlns:a="http://schemas.openxmlformats.org/drawingml/2006/main" xmlns:r="http://schemas.openxmlformats.org/officeDocument/2006/relationships" xmlns:p="http://schemas.openxmlformats.org/presentationml/2006/main" xmlns:p15="http://schemas.microsoft.com/office/powerpoint/2012/main" xmlns:mv="urn:schemas-microsoft-com:mac:vml" xmlns:mc="http://schemas.openxmlformats.org/markup-compatibility/2006"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20000" autoAdjust="0"/>
    <p:restoredTop sz="95037" autoAdjust="0"/>
  </p:normalViewPr>
  <p:slideViewPr>
    <p:cSldViewPr showGuides="1">
      <p:cViewPr>
        <p:scale>
          <a:sx n="115" d="100"/>
          <a:sy n="115" d="100"/>
        </p:scale>
        <p:origin x="-800" y="1608"/>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150" d="100"/>
        <a:sy n="150" d="100"/>
      </p:scale>
      <p:origin x="0" y="10344"/>
    </p:cViewPr>
  </p:sorterViewPr>
  <p:notesViewPr>
    <p:cSldViewPr showGuides="1">
      <p:cViewPr varScale="1">
        <p:scale>
          <a:sx n="76" d="100"/>
          <a:sy n="76" d="100"/>
        </p:scale>
        <p:origin x="2096" y="20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notesMaster" Target="notesMasters/notesMaster1.xml"/><Relationship Id="rId34" Type="http://schemas.openxmlformats.org/officeDocument/2006/relationships/handoutMaster" Target="handoutMasters/handoutMaster1.xml"/><Relationship Id="rId35" Type="http://schemas.openxmlformats.org/officeDocument/2006/relationships/printerSettings" Target="printerSettings/printerSettings1.bin"/><Relationship Id="rId36" Type="http://schemas.openxmlformats.org/officeDocument/2006/relationships/commentAuthors" Target="commentAuthor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dirty="0"/>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dirty="0"/>
              <a:t>Hiroshi Mano (Root,Inc.)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dirty="0"/>
              <a:t>Page </a:t>
            </a:r>
            <a:fld id="{1E0BDAB5-0E9A-0944-83A9-C1762299F6AC}" type="slidenum">
              <a:rPr lang="en-US" altLang="ja-JP"/>
              <a:pPr>
                <a:defRPr/>
              </a:pPr>
              <a:t>‹Nr.›</a:t>
            </a:fld>
            <a:endParaRPr lang="en-US" altLang="ja-JP"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dirty="0"/>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dirty="0"/>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dirty="0"/>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dirty="0"/>
              <a:t>Page </a:t>
            </a:r>
            <a:fld id="{658DDA19-48F8-D54F-B94A-B5244F20A2C8}" type="slidenum">
              <a:rPr lang="en-US" altLang="ja-JP"/>
              <a:pPr>
                <a:defRPr/>
              </a:pPr>
              <a:t>‹Nr.›</a:t>
            </a:fld>
            <a:endParaRPr lang="en-US" altLang="ja-JP"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dirty="0">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dirty="0">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dirty="0">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dirty="0">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dirty="0">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33582338"/>
      </p:ext>
    </p:extLst>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dirty="0"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dirty="0"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dirty="0"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dirty="0"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20</a:t>
            </a:fld>
            <a:endParaRPr lang="en-US" altLang="ja-JP" dirty="0" smtClean="0">
              <a:latin typeface="Times New Roman" pitchFamily="-84" charset="0"/>
              <a:cs typeface="ＭＳ Ｐゴシック" pitchFamily="-84" charset="-128"/>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529324764"/>
      </p:ext>
    </p:extLst>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dirty="0"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dirty="0"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dirty="0"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dirty="0"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21</a:t>
            </a:fld>
            <a:endParaRPr lang="en-US" altLang="ja-JP" dirty="0" smtClean="0">
              <a:latin typeface="Times New Roman" pitchFamily="-84" charset="0"/>
              <a:cs typeface="ＭＳ Ｐゴシック" pitchFamily="-84" charset="-128"/>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529324764"/>
      </p:ext>
    </p:extLst>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normAutofit/>
          </a:bodyPr>
          <a:lstStyle/>
          <a:p>
            <a:r>
              <a:rPr lang="en-US" dirty="0" smtClean="0"/>
              <a:t>Unanimously approved</a:t>
            </a:r>
            <a:endParaRPr lang="en-US" dirty="0"/>
          </a:p>
        </p:txBody>
      </p:sp>
      <p:sp>
        <p:nvSpPr>
          <p:cNvPr id="4" name="Kopfzeilenplatzhalter 3"/>
          <p:cNvSpPr>
            <a:spLocks noGrp="1"/>
          </p:cNvSpPr>
          <p:nvPr>
            <p:ph type="hdr" sz="quarter" idx="10"/>
          </p:nvPr>
        </p:nvSpPr>
        <p:spPr/>
        <p:txBody>
          <a:bodyPr/>
          <a:lstStyle/>
          <a:p>
            <a:pPr>
              <a:defRPr/>
            </a:pPr>
            <a:r>
              <a:rPr lang="en-US" smtClean="0"/>
              <a:t>doc.: IEEE 802.19-09/xxxxr0</a:t>
            </a:r>
            <a:endParaRPr lang="en-US" dirty="0"/>
          </a:p>
        </p:txBody>
      </p:sp>
      <p:sp>
        <p:nvSpPr>
          <p:cNvPr id="5" name="Datumsplatzhalter 4"/>
          <p:cNvSpPr>
            <a:spLocks noGrp="1"/>
          </p:cNvSpPr>
          <p:nvPr>
            <p:ph type="dt" idx="11"/>
          </p:nvPr>
        </p:nvSpPr>
        <p:spPr/>
        <p:txBody>
          <a:bodyPr/>
          <a:lstStyle/>
          <a:p>
            <a:pPr>
              <a:defRPr/>
            </a:pPr>
            <a:r>
              <a:rPr lang="en-US" smtClean="0"/>
              <a:t>April 2009</a:t>
            </a:r>
            <a:endParaRPr lang="en-US" dirty="0"/>
          </a:p>
        </p:txBody>
      </p:sp>
      <p:sp>
        <p:nvSpPr>
          <p:cNvPr id="6" name="Fußzeilenplatzhalter 5"/>
          <p:cNvSpPr>
            <a:spLocks noGrp="1"/>
          </p:cNvSpPr>
          <p:nvPr>
            <p:ph type="ftr" sz="quarter" idx="12"/>
          </p:nvPr>
        </p:nvSpPr>
        <p:spPr/>
        <p:txBody>
          <a:bodyPr/>
          <a:lstStyle/>
          <a:p>
            <a:pPr lvl="4">
              <a:defRPr/>
            </a:pPr>
            <a:r>
              <a:rPr lang="en-US" smtClean="0"/>
              <a:t>Rich Kennedy, Research In Motion</a:t>
            </a:r>
            <a:endParaRPr lang="en-US" dirty="0"/>
          </a:p>
        </p:txBody>
      </p:sp>
      <p:sp>
        <p:nvSpPr>
          <p:cNvPr id="7" name="Foliennummernplatzhalter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22</a:t>
            </a:fld>
            <a:endParaRPr lang="en-US" altLang="ja-JP"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normAutofit/>
          </a:bodyPr>
          <a:lstStyle/>
          <a:p>
            <a:pPr marL="0" marR="0" indent="0" algn="l" defTabSz="933450" rtl="0" eaLnBrk="0" fontAlgn="base" latinLnBrk="0" hangingPunct="0">
              <a:lnSpc>
                <a:spcPct val="100000"/>
              </a:lnSpc>
              <a:spcBef>
                <a:spcPct val="30000"/>
              </a:spcBef>
              <a:spcAft>
                <a:spcPct val="0"/>
              </a:spcAft>
              <a:buClrTx/>
              <a:buSzTx/>
              <a:buFontTx/>
              <a:buNone/>
              <a:tabLst/>
              <a:defRPr/>
            </a:pPr>
            <a:r>
              <a:rPr lang="en-US" dirty="0" smtClean="0"/>
              <a:t>Unanimously approved</a:t>
            </a:r>
          </a:p>
          <a:p>
            <a:endParaRPr lang="en-US" dirty="0"/>
          </a:p>
        </p:txBody>
      </p:sp>
      <p:sp>
        <p:nvSpPr>
          <p:cNvPr id="4" name="Kopfzeilenplatzhalter 3"/>
          <p:cNvSpPr>
            <a:spLocks noGrp="1"/>
          </p:cNvSpPr>
          <p:nvPr>
            <p:ph type="hdr" sz="quarter" idx="10"/>
          </p:nvPr>
        </p:nvSpPr>
        <p:spPr/>
        <p:txBody>
          <a:bodyPr/>
          <a:lstStyle/>
          <a:p>
            <a:pPr>
              <a:defRPr/>
            </a:pPr>
            <a:r>
              <a:rPr lang="en-US" smtClean="0"/>
              <a:t>doc.: IEEE 802.19-09/xxxxr0</a:t>
            </a:r>
            <a:endParaRPr lang="en-US" dirty="0"/>
          </a:p>
        </p:txBody>
      </p:sp>
      <p:sp>
        <p:nvSpPr>
          <p:cNvPr id="5" name="Datumsplatzhalter 4"/>
          <p:cNvSpPr>
            <a:spLocks noGrp="1"/>
          </p:cNvSpPr>
          <p:nvPr>
            <p:ph type="dt" idx="11"/>
          </p:nvPr>
        </p:nvSpPr>
        <p:spPr/>
        <p:txBody>
          <a:bodyPr/>
          <a:lstStyle/>
          <a:p>
            <a:pPr>
              <a:defRPr/>
            </a:pPr>
            <a:r>
              <a:rPr lang="en-US" smtClean="0"/>
              <a:t>April 2009</a:t>
            </a:r>
            <a:endParaRPr lang="en-US" dirty="0"/>
          </a:p>
        </p:txBody>
      </p:sp>
      <p:sp>
        <p:nvSpPr>
          <p:cNvPr id="6" name="Fußzeilenplatzhalter 5"/>
          <p:cNvSpPr>
            <a:spLocks noGrp="1"/>
          </p:cNvSpPr>
          <p:nvPr>
            <p:ph type="ftr" sz="quarter" idx="12"/>
          </p:nvPr>
        </p:nvSpPr>
        <p:spPr/>
        <p:txBody>
          <a:bodyPr/>
          <a:lstStyle/>
          <a:p>
            <a:pPr lvl="4">
              <a:defRPr/>
            </a:pPr>
            <a:r>
              <a:rPr lang="en-US" smtClean="0"/>
              <a:t>Rich Kennedy, Research In Motion</a:t>
            </a:r>
            <a:endParaRPr lang="en-US" dirty="0"/>
          </a:p>
        </p:txBody>
      </p:sp>
      <p:sp>
        <p:nvSpPr>
          <p:cNvPr id="7" name="Foliennummernplatzhalter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23</a:t>
            </a:fld>
            <a:endParaRPr lang="en-US" altLang="ja-JP"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normAutofit/>
          </a:bodyPr>
          <a:lstStyle/>
          <a:p>
            <a:pPr marL="0" marR="0" indent="0" algn="l" defTabSz="933450" rtl="0" eaLnBrk="0" fontAlgn="base" latinLnBrk="0" hangingPunct="0">
              <a:lnSpc>
                <a:spcPct val="100000"/>
              </a:lnSpc>
              <a:spcBef>
                <a:spcPct val="30000"/>
              </a:spcBef>
              <a:spcAft>
                <a:spcPct val="0"/>
              </a:spcAft>
              <a:buClrTx/>
              <a:buSzTx/>
              <a:buFontTx/>
              <a:buNone/>
              <a:tabLst/>
              <a:defRPr/>
            </a:pPr>
            <a:r>
              <a:rPr lang="en-US" dirty="0" smtClean="0"/>
              <a:t>Unanimously approved</a:t>
            </a:r>
          </a:p>
          <a:p>
            <a:endParaRPr lang="en-US" dirty="0"/>
          </a:p>
        </p:txBody>
      </p:sp>
      <p:sp>
        <p:nvSpPr>
          <p:cNvPr id="4" name="Kopfzeilenplatzhalter 3"/>
          <p:cNvSpPr>
            <a:spLocks noGrp="1"/>
          </p:cNvSpPr>
          <p:nvPr>
            <p:ph type="hdr" sz="quarter" idx="10"/>
          </p:nvPr>
        </p:nvSpPr>
        <p:spPr/>
        <p:txBody>
          <a:bodyPr/>
          <a:lstStyle/>
          <a:p>
            <a:pPr>
              <a:defRPr/>
            </a:pPr>
            <a:r>
              <a:rPr lang="en-US" smtClean="0"/>
              <a:t>doc.: IEEE 802.19-09/xxxxr0</a:t>
            </a:r>
            <a:endParaRPr lang="en-US" dirty="0"/>
          </a:p>
        </p:txBody>
      </p:sp>
      <p:sp>
        <p:nvSpPr>
          <p:cNvPr id="5" name="Datumsplatzhalter 4"/>
          <p:cNvSpPr>
            <a:spLocks noGrp="1"/>
          </p:cNvSpPr>
          <p:nvPr>
            <p:ph type="dt" idx="11"/>
          </p:nvPr>
        </p:nvSpPr>
        <p:spPr/>
        <p:txBody>
          <a:bodyPr/>
          <a:lstStyle/>
          <a:p>
            <a:pPr>
              <a:defRPr/>
            </a:pPr>
            <a:r>
              <a:rPr lang="en-US" smtClean="0"/>
              <a:t>April 2009</a:t>
            </a:r>
            <a:endParaRPr lang="en-US" dirty="0"/>
          </a:p>
        </p:txBody>
      </p:sp>
      <p:sp>
        <p:nvSpPr>
          <p:cNvPr id="6" name="Fußzeilenplatzhalter 5"/>
          <p:cNvSpPr>
            <a:spLocks noGrp="1"/>
          </p:cNvSpPr>
          <p:nvPr>
            <p:ph type="ftr" sz="quarter" idx="12"/>
          </p:nvPr>
        </p:nvSpPr>
        <p:spPr/>
        <p:txBody>
          <a:bodyPr/>
          <a:lstStyle/>
          <a:p>
            <a:pPr lvl="4">
              <a:defRPr/>
            </a:pPr>
            <a:r>
              <a:rPr lang="en-US" smtClean="0"/>
              <a:t>Rich Kennedy, Research In Motion</a:t>
            </a:r>
            <a:endParaRPr lang="en-US" dirty="0"/>
          </a:p>
        </p:txBody>
      </p:sp>
      <p:sp>
        <p:nvSpPr>
          <p:cNvPr id="7" name="Foliennummernplatzhalter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24</a:t>
            </a:fld>
            <a:endParaRPr lang="en-US" altLang="ja-JP"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dirty="0">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dirty="0">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dirty="0">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dirty="0">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29</a:t>
            </a:fld>
            <a:endParaRPr lang="en-US" altLang="ja-JP" dirty="0">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dirty="0">
              <a:latin typeface="Times New Roman" pitchFamily="-84" charset="0"/>
              <a:ea typeface="ＭＳ Ｐゴシック" pitchFamily="-84" charset="-128"/>
              <a:cs typeface="ＭＳ Ｐゴシック" pitchFamily="-84" charset="-128"/>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985433483"/>
      </p:ext>
    </p:extLst>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normAutofit/>
          </a:bodyPr>
          <a:lstStyle/>
          <a:p>
            <a:r>
              <a:rPr lang="en-US" dirty="0" smtClean="0"/>
              <a:t>Need</a:t>
            </a:r>
            <a:r>
              <a:rPr lang="en-US" baseline="0" dirty="0" smtClean="0"/>
              <a:t> to be in SB on Oct 17 final SB on draft unchanged.</a:t>
            </a:r>
          </a:p>
          <a:p>
            <a:pPr lvl="2"/>
            <a:r>
              <a:rPr lang="en-US" altLang="ja-JP" dirty="0" smtClean="0">
                <a:solidFill>
                  <a:srgbClr val="FF0000"/>
                </a:solidFill>
              </a:rPr>
              <a:t>Note: Aug16 </a:t>
            </a:r>
            <a:r>
              <a:rPr lang="en-US" altLang="ja-JP" dirty="0" err="1" smtClean="0">
                <a:solidFill>
                  <a:srgbClr val="FF0000"/>
                </a:solidFill>
              </a:rPr>
              <a:t>recirc</a:t>
            </a:r>
            <a:r>
              <a:rPr lang="en-US" altLang="ja-JP" dirty="0" smtClean="0">
                <a:solidFill>
                  <a:srgbClr val="FF0000"/>
                </a:solidFill>
              </a:rPr>
              <a:t> to make final technical changes (D9.0) based on comment resolutions this week</a:t>
            </a:r>
          </a:p>
          <a:p>
            <a:pPr lvl="2"/>
            <a:r>
              <a:rPr lang="en-US" altLang="ja-JP" dirty="0" smtClean="0">
                <a:solidFill>
                  <a:srgbClr val="FF0000"/>
                </a:solidFill>
              </a:rPr>
              <a:t>Sep 16 (D10.0) only changes due to merging </a:t>
            </a:r>
            <a:r>
              <a:rPr lang="en-US" altLang="ja-JP" dirty="0" err="1" smtClean="0">
                <a:solidFill>
                  <a:srgbClr val="FF0000"/>
                </a:solidFill>
              </a:rPr>
              <a:t>REVmc</a:t>
            </a:r>
            <a:endParaRPr lang="en-US" altLang="ja-JP" dirty="0" smtClean="0">
              <a:solidFill>
                <a:srgbClr val="FF0000"/>
              </a:solidFill>
            </a:endParaRPr>
          </a:p>
          <a:p>
            <a:pPr lvl="2"/>
            <a:r>
              <a:rPr lang="en-US" altLang="ja-JP" dirty="0" smtClean="0">
                <a:solidFill>
                  <a:srgbClr val="FF0000"/>
                </a:solidFill>
              </a:rPr>
              <a:t>Oct 16 (D10.0-unchanged) </a:t>
            </a:r>
            <a:r>
              <a:rPr lang="en-US" altLang="ja-JP" dirty="0" err="1" smtClean="0">
                <a:solidFill>
                  <a:srgbClr val="FF0000"/>
                </a:solidFill>
              </a:rPr>
              <a:t>recirc</a:t>
            </a:r>
            <a:r>
              <a:rPr lang="en-US" altLang="ja-JP" dirty="0" smtClean="0">
                <a:solidFill>
                  <a:srgbClr val="FF0000"/>
                </a:solidFill>
              </a:rPr>
              <a:t> of unchanged draft</a:t>
            </a:r>
          </a:p>
          <a:p>
            <a:endParaRPr lang="en-US" dirty="0"/>
          </a:p>
        </p:txBody>
      </p:sp>
      <p:sp>
        <p:nvSpPr>
          <p:cNvPr id="4" name="Kopfzeilenplatzhalter 3"/>
          <p:cNvSpPr>
            <a:spLocks noGrp="1"/>
          </p:cNvSpPr>
          <p:nvPr>
            <p:ph type="hdr" sz="quarter" idx="10"/>
          </p:nvPr>
        </p:nvSpPr>
        <p:spPr/>
        <p:txBody>
          <a:bodyPr/>
          <a:lstStyle/>
          <a:p>
            <a:pPr>
              <a:defRPr/>
            </a:pPr>
            <a:r>
              <a:rPr lang="de-DE" smtClean="0"/>
              <a:t>doc.: IEEE 802.11-16/xxxxr0</a:t>
            </a:r>
            <a:endParaRPr lang="en-US"/>
          </a:p>
        </p:txBody>
      </p:sp>
      <p:sp>
        <p:nvSpPr>
          <p:cNvPr id="5" name="Datumsplatzhalter 4"/>
          <p:cNvSpPr>
            <a:spLocks noGrp="1"/>
          </p:cNvSpPr>
          <p:nvPr>
            <p:ph type="dt" idx="11"/>
          </p:nvPr>
        </p:nvSpPr>
        <p:spPr/>
        <p:txBody>
          <a:bodyPr/>
          <a:lstStyle/>
          <a:p>
            <a:pPr>
              <a:defRPr/>
            </a:pPr>
            <a:r>
              <a:rPr lang="de-DE" smtClean="0"/>
              <a:t>July 2016</a:t>
            </a:r>
            <a:endParaRPr lang="en-US"/>
          </a:p>
        </p:txBody>
      </p:sp>
      <p:sp>
        <p:nvSpPr>
          <p:cNvPr id="6" name="Fußzeilenplatzhalter 5"/>
          <p:cNvSpPr>
            <a:spLocks noGrp="1"/>
          </p:cNvSpPr>
          <p:nvPr>
            <p:ph type="ftr" sz="quarter" idx="12"/>
          </p:nvPr>
        </p:nvSpPr>
        <p:spPr/>
        <p:txBody>
          <a:bodyPr/>
          <a:lstStyle/>
          <a:p>
            <a:pPr lvl="4">
              <a:defRPr/>
            </a:pPr>
            <a:r>
              <a:rPr lang="de-DE" smtClean="0"/>
              <a:t>Marc Emmelmann, SELF</a:t>
            </a:r>
            <a:endParaRPr lang="en-US"/>
          </a:p>
        </p:txBody>
      </p:sp>
      <p:sp>
        <p:nvSpPr>
          <p:cNvPr id="7" name="Foliennummernplatzhalter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31</a:t>
            </a:fld>
            <a:endParaRPr lang="en-US" altLang="ja-JP"/>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81795685"/>
      </p:ext>
    </p:extLst>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dirty="0">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dirty="0">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dirty="0">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dirty="0">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dirty="0">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628974580"/>
      </p:ext>
    </p:extLst>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6</a:t>
            </a:fld>
            <a:endParaRPr lang="en-US" altLang="ja-JP" smtClean="0">
              <a:latin typeface="Times New Roman" pitchFamily="-84" charset="0"/>
              <a:cs typeface="ＭＳ Ｐゴシック" pitchFamily="-84" charset="-128"/>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338299904"/>
      </p:ext>
    </p:extLst>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8</a:t>
            </a:fld>
            <a:endParaRPr lang="en-US" altLang="ja-JP"/>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766805375"/>
      </p:ext>
    </p:extLst>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658444" y="8985250"/>
            <a:ext cx="76944" cy="184666"/>
          </a:xfrm>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 uri="{91240B29-F687-4F45-9708-019B960494DF}">
              <a14:hiddenLine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w="9525">
                <a:solidFill>
                  <a:srgbClr val="000000"/>
                </a:solidFill>
                <a:miter lim="800000"/>
                <a:headEnd/>
                <a:tailEnd/>
              </a14:hiddenLine>
            </a:ext>
          </a:extLst>
        </p:spPr>
        <p:txBody>
          <a:bodyPr/>
          <a:lstStyle/>
          <a:p>
            <a:fld id="{78E30CDE-C948-7B49-AE34-C50883FF4445}" type="slidenum">
              <a:rPr lang="en-US"/>
              <a:pPr/>
              <a:t>10</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atin typeface="Times New Roman" pitchFamily="-101"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543324176"/>
      </p:ext>
    </p:extLst>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dirty="0">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dirty="0">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dirty="0">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dirty="0">
                <a:latin typeface="Times New Roman" pitchFamily="-65" charset="0"/>
                <a:cs typeface="ＭＳ Ｐゴシック" pitchFamily="-65" charset="-128"/>
              </a:rPr>
              <a:t>Page </a:t>
            </a:r>
            <a:fld id="{4F3CD8BA-0884-4840-B956-EE9BA92DD1F2}" type="slidenum">
              <a:rPr lang="en-US" altLang="ja-JP">
                <a:latin typeface="Times New Roman" pitchFamily="-65" charset="0"/>
                <a:cs typeface="ＭＳ Ｐゴシック" pitchFamily="-65" charset="-128"/>
              </a:rPr>
              <a:pPr/>
              <a:t>11</a:t>
            </a:fld>
            <a:endParaRPr lang="en-US" altLang="ja-JP" dirty="0">
              <a:latin typeface="Times New Roman" pitchFamily="-65" charset="0"/>
              <a:cs typeface="ＭＳ Ｐゴシック" pitchFamily="-65"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dirty="0">
              <a:latin typeface="Times New Roman" pitchFamily="-65" charset="0"/>
              <a:ea typeface="ＭＳ Ｐゴシック" pitchFamily="-65" charset="-128"/>
              <a:cs typeface="ＭＳ Ｐゴシック" pitchFamily="-65" charset="-128"/>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894519218"/>
      </p:ext>
    </p:extLst>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dirty="0"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dirty="0"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dirty="0"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dirty="0"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13</a:t>
            </a:fld>
            <a:endParaRPr lang="en-US" altLang="ja-JP" dirty="0" smtClean="0">
              <a:latin typeface="Times New Roman" pitchFamily="-84" charset="0"/>
              <a:cs typeface="ＭＳ Ｐゴシック" pitchFamily="-84" charset="-128"/>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674792036"/>
      </p:ext>
    </p:extLst>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dirty="0"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dirty="0"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dirty="0"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dirty="0"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14</a:t>
            </a:fld>
            <a:endParaRPr lang="en-US" altLang="ja-JP" dirty="0" smtClean="0">
              <a:latin typeface="Times New Roman" pitchFamily="-84" charset="0"/>
              <a:cs typeface="ＭＳ Ｐゴシック" pitchFamily="-84" charset="-128"/>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674792036"/>
      </p:ext>
    </p:extLst>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dirty="0"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dirty="0"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dirty="0"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dirty="0"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15</a:t>
            </a:fld>
            <a:endParaRPr lang="en-US" altLang="ja-JP" dirty="0" smtClean="0">
              <a:latin typeface="Times New Roman" pitchFamily="-84" charset="0"/>
              <a:cs typeface="ＭＳ Ｐゴシック" pitchFamily="-84" charset="-128"/>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6747920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A37B09A0-BB64-D944-91DA-E0878867DF64}" type="slidenum">
              <a:rPr lang="en-US" altLang="ja-JP"/>
              <a:pPr>
                <a:defRPr/>
              </a:pPr>
              <a:t>‹Nr.›</a:t>
            </a:fld>
            <a:endParaRPr lang="en-US" altLang="ja-JP"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E6B96CA3-E382-3442-AFFD-A7E4C21871F7}" type="slidenum">
              <a:rPr lang="en-US" altLang="ja-JP"/>
              <a:pPr>
                <a:defRPr/>
              </a:pPr>
              <a:t>‹Nr.›</a:t>
            </a:fld>
            <a:endParaRPr lang="en-US" altLang="ja-JP"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AAEDB6D0-FFAE-0B45-B840-AFAB375B010A}" type="slidenum">
              <a:rPr lang="en-US" altLang="ja-JP"/>
              <a:pPr>
                <a:defRPr/>
              </a:pPr>
              <a:t>‹Nr.›</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E275D85B-EEFE-A142-B02B-B9A3C4542434}" type="slidenum">
              <a:rPr lang="en-US" altLang="ja-JP"/>
              <a:pPr>
                <a:defRPr/>
              </a:pPr>
              <a:t>‹Nr.›</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3060BA80-4FDB-C140-AD27-D6552766E67E}" type="slidenum">
              <a:rPr lang="en-US" altLang="ja-JP"/>
              <a:pPr>
                <a:defRPr/>
              </a:pPr>
              <a:t>‹Nr.›</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Sep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D101B002-A266-024B-B22F-DC19655FC800}" type="slidenum">
              <a:rPr lang="en-US" altLang="ja-JP"/>
              <a:pPr>
                <a:defRPr/>
              </a:pPr>
              <a:t>‹Nr.›</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Sep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dirty="0"/>
              <a:t>Slide </a:t>
            </a:r>
            <a:fld id="{70ADC790-B12E-AA44-AF08-80525594A063}" type="slidenum">
              <a:rPr lang="en-US" altLang="ja-JP"/>
              <a:pPr>
                <a:defRPr/>
              </a:pPr>
              <a:t>‹Nr.›</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Sep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dirty="0"/>
              <a:t>Slide </a:t>
            </a:r>
            <a:fld id="{947AE1E1-1499-D74A-95A4-7F4FAB76A92F}" type="slidenum">
              <a:rPr lang="en-US" altLang="ja-JP"/>
              <a:pPr>
                <a:defRPr/>
              </a:pPr>
              <a:t>‹Nr.›</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Sep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dirty="0"/>
              <a:t>Slide </a:t>
            </a:r>
            <a:fld id="{4C7CEA63-2B76-A643-8598-A4403A39BBE7}" type="slidenum">
              <a:rPr lang="en-US" altLang="ja-JP"/>
              <a:pPr>
                <a:defRPr/>
              </a:pPr>
              <a:t>‹Nr.›</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Sep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7E0BA808-DB25-844A-A2EE-229D6A5C1DE9}" type="slidenum">
              <a:rPr lang="en-US" altLang="ja-JP"/>
              <a:pPr>
                <a:defRPr/>
              </a:pPr>
              <a:t>‹Nr.›</a:t>
            </a:fld>
            <a:endParaRPr lang="en-US" altLang="ja-JP"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Sep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19255177-E4EC-BE4C-B516-B975FB15DBA0}" type="slidenum">
              <a:rPr lang="en-US" altLang="ja-JP"/>
              <a:pPr>
                <a:defRPr/>
              </a:pPr>
              <a:t>‹Nr.›</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smtClean="0"/>
              <a:t>Sep 2016</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dirty="0" smtClean="0"/>
              <a:t>Hiroshi Mano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dirty="0"/>
              <a:t>Slide </a:t>
            </a:r>
            <a:fld id="{B504787E-AE3C-CC4D-B314-7185A8D42722}" type="slidenum">
              <a:rPr lang="en-US" altLang="ja-JP"/>
              <a:pPr>
                <a:defRPr/>
              </a:pPr>
              <a:t>‹Nr.›</a:t>
            </a:fld>
            <a:endParaRPr lang="en-US" altLang="ja-JP" dirty="0"/>
          </a:p>
        </p:txBody>
      </p:sp>
      <p:sp>
        <p:nvSpPr>
          <p:cNvPr id="1031" name="Rectangle 7"/>
          <p:cNvSpPr>
            <a:spLocks noChangeArrowheads="1"/>
          </p:cNvSpPr>
          <p:nvPr userDrawn="1"/>
        </p:nvSpPr>
        <p:spPr bwMode="auto">
          <a:xfrm>
            <a:off x="5611378" y="332601"/>
            <a:ext cx="283412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802.11-16-1089r5</a:t>
            </a:r>
          </a:p>
        </p:txBody>
      </p:sp>
      <p:sp>
        <p:nvSpPr>
          <p:cNvPr id="1032" name="Line 8"/>
          <p:cNvSpPr>
            <a:spLocks noChangeShapeType="1"/>
          </p:cNvSpPr>
          <p:nvPr/>
        </p:nvSpPr>
        <p:spPr bwMode="auto">
          <a:xfrm>
            <a:off x="7620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https://mentor.ieee.org/802.11/dcn/16/11-16-1203-00-00ai-comments-from-4th-recirculation-sb-on-tgai-d10-0.xls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6/11-16-1203-05-00ai-comments-from-4th-recirculation-sb-on-tgai-d10-0.xlsx" TargetMode="External"/><Relationship Id="rId4" Type="http://schemas.openxmlformats.org/officeDocument/2006/relationships/hyperlink" Target="https://mentor.ieee.org/802.11/dcn/16/11-16-1151-07-00ai-kdf-prf-pkex.docx"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hyperlink" Target="https://mentor.ieee.org/802.11/dcn/16/11-16-1031-00-00ai-july-2016-san-diego-session-minutes.doc"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6/11-16-1203-05-00ai-comments-from-4th-recirculation-sb-on-tgai-d10-0.xlsx" TargetMode="External"/><Relationship Id="rId3" Type="http://schemas.openxmlformats.org/officeDocument/2006/relationships/hyperlink" Target="https://mentor.ieee.org/802.11/dcn/16/11-16-1151-07-00ai-kdf-prf-pkex.docx"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6/11-16-1270-00-00ai-p802-11ai-report-to-ec-on-conditional-approval-to-forward-draft-to-revcom.pptx"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388938" y="7239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a:t>
            </a:r>
            <a:r>
              <a:rPr lang="en-US" altLang="ja-JP" dirty="0" smtClean="0">
                <a:ea typeface="ＭＳ Ｐゴシック" pitchFamily="-84" charset="-128"/>
                <a:cs typeface="ＭＳ Ｐゴシック" pitchFamily="-84" charset="-128"/>
              </a:rPr>
              <a:t>for Sep  2016 Warsaw</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2016-09-11</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dirty="0"/>
              <a:t>Authors:</a:t>
            </a:r>
            <a:endParaRPr lang="en-US" altLang="ja-JP" sz="2000" dirty="0"/>
          </a:p>
        </p:txBody>
      </p:sp>
      <p:graphicFrame>
        <p:nvGraphicFramePr>
          <p:cNvPr id="9" name="Group 80"/>
          <p:cNvGraphicFramePr>
            <a:graphicFrameLocks noGrp="1"/>
          </p:cNvGraphicFramePr>
          <p:nvPr/>
        </p:nvGraphicFramePr>
        <p:xfrm>
          <a:off x="388938" y="3429000"/>
          <a:ext cx="8264590" cy="1595755"/>
        </p:xfrm>
        <a:graphic>
          <a:graphicData uri="http://schemas.openxmlformats.org/drawingml/2006/table">
            <a:tbl>
              <a:tblPr/>
              <a:tblGrid>
                <a:gridCol w="1230312"/>
                <a:gridCol w="1777761"/>
                <a:gridCol w="2265898"/>
                <a:gridCol w="1392959"/>
                <a:gridCol w="1597660"/>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Koden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Blg 28 2F, 2-7-26 Kita-Aoyama, Minato-ku,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1"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Marc Emmelmann</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err="1" smtClean="0">
                          <a:ln>
                            <a:noFill/>
                          </a:ln>
                          <a:solidFill>
                            <a:schemeClr val="tx1"/>
                          </a:solidFill>
                          <a:effectLst/>
                          <a:latin typeface="Times New Roman" pitchFamily="-65" charset="0"/>
                          <a:ea typeface="ＭＳ 明朝" pitchFamily="-65" charset="-128"/>
                          <a:cs typeface="ＭＳ 明朝" pitchFamily="-65" charset="-128"/>
                        </a:rPr>
                        <a:t>Self</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rPr>
                        <a:t>Berlin, Germany</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emmelmann@ieee.org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 name="日付プレースホルダー 1"/>
          <p:cNvSpPr>
            <a:spLocks noGrp="1"/>
          </p:cNvSpPr>
          <p:nvPr>
            <p:ph type="dt" sz="half" idx="10"/>
          </p:nvPr>
        </p:nvSpPr>
        <p:spPr/>
        <p:txBody>
          <a:bodyPr/>
          <a:lstStyle/>
          <a:p>
            <a:pPr>
              <a:defRPr/>
            </a:pPr>
            <a:r>
              <a:rPr lang="en-US" altLang="ja-JP" dirty="0" smtClean="0"/>
              <a:t>Sep 2016</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42900" y="533400"/>
            <a:ext cx="8458200" cy="609600"/>
          </a:xfrm>
        </p:spPr>
        <p:txBody>
          <a:bodyPr/>
          <a:lstStyle/>
          <a:p>
            <a:r>
              <a:rPr lang="en-US" sz="3200" u="sng" dirty="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eaLnBrk="0" hangingPunct="0"/>
            <a:endParaRPr lang="en-GB" b="1" u="sng">
              <a:solidFill>
                <a:srgbClr val="000099"/>
              </a:solidFill>
              <a:latin typeface="Helvetica" pitchFamily="-101" charset="0"/>
            </a:endParaRPr>
          </a:p>
        </p:txBody>
      </p:sp>
      <p:sp>
        <p:nvSpPr>
          <p:cNvPr id="11268" name="Rectangle 4"/>
          <p:cNvSpPr>
            <a:spLocks noChangeArrowheads="1"/>
          </p:cNvSpPr>
          <p:nvPr/>
        </p:nvSpPr>
        <p:spPr bwMode="auto">
          <a:xfrm>
            <a:off x="533400" y="1066800"/>
            <a:ext cx="8229600" cy="5181600"/>
          </a:xfrm>
          <a:prstGeom prst="rect">
            <a:avLst/>
          </a:prstGeom>
          <a:noFill/>
          <a:ln w="9525">
            <a:noFill/>
            <a:miter lim="800000"/>
            <a:headEnd/>
            <a:tailEnd/>
          </a:ln>
        </p:spPr>
        <p:txBody>
          <a:bodyPr>
            <a:prstTxWarp prst="textNoShape">
              <a:avLst/>
            </a:prstTxWarp>
          </a:bodyPr>
          <a:lstStyle/>
          <a:p>
            <a:pPr marL="230188" indent="-230188" eaLnBrk="0" hangingPunct="0">
              <a:lnSpc>
                <a:spcPct val="80000"/>
              </a:lnSpc>
              <a:spcBef>
                <a:spcPct val="20000"/>
              </a:spcBef>
              <a:buClr>
                <a:srgbClr val="CC3300"/>
              </a:buClr>
              <a:buSzPct val="50000"/>
              <a:buFont typeface="Monotype Sorts" pitchFamily="-101" charset="2"/>
              <a:buChar char="l"/>
            </a:pPr>
            <a:endParaRPr lang="en-US" sz="700" u="sng" dirty="0">
              <a:solidFill>
                <a:srgbClr val="FF0000"/>
              </a:solidFill>
              <a:latin typeface="Arial" pitchFamily="-101" charset="0"/>
            </a:endParaRPr>
          </a:p>
          <a:p>
            <a:pPr marL="230188" indent="-230188" eaLnBrk="0" hangingPunct="0">
              <a:lnSpc>
                <a:spcPct val="80000"/>
              </a:lnSpc>
              <a:spcBef>
                <a:spcPct val="20000"/>
              </a:spcBef>
              <a:spcAft>
                <a:spcPct val="40000"/>
              </a:spcAft>
              <a:buClr>
                <a:srgbClr val="CC3300"/>
              </a:buClr>
              <a:buSzPct val="50000"/>
              <a:buFont typeface="Arial" pitchFamily="-101" charset="0"/>
              <a:buChar char="•"/>
            </a:pPr>
            <a:r>
              <a:rPr lang="en-US" sz="1800" b="1" dirty="0">
                <a:solidFill>
                  <a:srgbClr val="000099"/>
                </a:solidFill>
                <a:latin typeface="Arial" pitchFamily="-101"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pitchFamily="-101" charset="0"/>
              <a:buChar char="•"/>
            </a:pPr>
            <a:r>
              <a:rPr lang="en-US" sz="1400" dirty="0">
                <a:solidFill>
                  <a:srgbClr val="000099"/>
                </a:solidFill>
                <a:latin typeface="Arial" pitchFamily="-101"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pitchFamily="-101" charset="0"/>
              <a:buChar char="•"/>
            </a:pPr>
            <a:r>
              <a:rPr lang="en-GB" sz="1400" dirty="0">
                <a:solidFill>
                  <a:srgbClr val="000099"/>
                </a:solidFill>
                <a:latin typeface="Arial" pitchFamily="-101" charset="0"/>
              </a:rPr>
              <a:t>Technical considerations remain primary focus</a:t>
            </a:r>
            <a:endParaRPr lang="en-US" sz="1400" dirty="0">
              <a:solidFill>
                <a:srgbClr val="000099"/>
              </a:solidFill>
              <a:latin typeface="Arial" pitchFamily="-101" charset="0"/>
            </a:endParaRP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pitchFamily="-101" charset="2"/>
              <a:buNone/>
            </a:pPr>
            <a:r>
              <a:rPr lang="en-US" sz="1000" b="1" dirty="0">
                <a:solidFill>
                  <a:srgbClr val="000099"/>
                </a:solidFill>
                <a:latin typeface="Arial" pitchFamily="-101" charset="0"/>
              </a:rPr>
              <a:t>---------------------------------------------------------------   </a:t>
            </a:r>
            <a:endParaRPr lang="en-US" sz="1200" b="1" dirty="0">
              <a:solidFill>
                <a:srgbClr val="000099"/>
              </a:solidFill>
              <a:latin typeface="Arial" pitchFamily="-101" charset="0"/>
            </a:endParaRPr>
          </a:p>
          <a:p>
            <a:pPr marL="230188" indent="-230188" algn="ctr" eaLnBrk="0" hangingPunct="0">
              <a:lnSpc>
                <a:spcPct val="80000"/>
              </a:lnSpc>
              <a:spcBef>
                <a:spcPct val="20000"/>
              </a:spcBef>
              <a:buClr>
                <a:srgbClr val="CC3300"/>
              </a:buClr>
              <a:buSzPct val="50000"/>
              <a:buFont typeface="Monotype Sorts" pitchFamily="-101" charset="2"/>
              <a:buNone/>
            </a:pPr>
            <a:r>
              <a:rPr lang="en-US" sz="1200" b="1" dirty="0">
                <a:solidFill>
                  <a:srgbClr val="000099"/>
                </a:solidFill>
                <a:latin typeface="Arial" pitchFamily="-101" charset="0"/>
              </a:rPr>
              <a:t>See </a:t>
            </a:r>
            <a:r>
              <a:rPr lang="en-US" sz="1200" b="1" i="1" dirty="0">
                <a:solidFill>
                  <a:srgbClr val="000099"/>
                </a:solidFill>
                <a:latin typeface="Arial" pitchFamily="-101" charset="0"/>
              </a:rPr>
              <a:t>IEEE-SA Standards Board Operations Manual</a:t>
            </a:r>
            <a:r>
              <a:rPr lang="en-US" sz="1200" b="1" dirty="0">
                <a:solidFill>
                  <a:srgbClr val="000099"/>
                </a:solidFill>
                <a:latin typeface="Arial" pitchFamily="-101" charset="0"/>
              </a:rPr>
              <a:t>, clause 5.3.10 and </a:t>
            </a:r>
            <a:r>
              <a:rPr lang="en-GB" sz="1200" b="1" dirty="0">
                <a:solidFill>
                  <a:srgbClr val="000099"/>
                </a:solidFill>
                <a:latin typeface="Arial" pitchFamily="-101" charset="0"/>
              </a:rPr>
              <a:t>“Promoting Competition and Innovation: What You Need to Know about the IEEE Standards Association's Antitrust and Competition Policy”</a:t>
            </a:r>
            <a:r>
              <a:rPr lang="en-US" sz="1200" b="1" dirty="0">
                <a:solidFill>
                  <a:srgbClr val="000099"/>
                </a:solidFill>
                <a:latin typeface="Arial" pitchFamily="-101" charset="0"/>
              </a:rPr>
              <a:t> for more details.</a:t>
            </a:r>
          </a:p>
        </p:txBody>
      </p:sp>
      <p:sp>
        <p:nvSpPr>
          <p:cNvPr id="4" name="日付プレースホルダー 3"/>
          <p:cNvSpPr>
            <a:spLocks noGrp="1"/>
          </p:cNvSpPr>
          <p:nvPr>
            <p:ph type="dt" sz="half" idx="10"/>
          </p:nvPr>
        </p:nvSpPr>
        <p:spPr/>
        <p:txBody>
          <a:bodyPr/>
          <a:lstStyle/>
          <a:p>
            <a:pPr>
              <a:defRPr/>
            </a:pPr>
            <a:r>
              <a:rPr lang="en-US" altLang="ja-JP" smtClean="0"/>
              <a:t>Sep 2016</a:t>
            </a:r>
            <a:endParaRPr lang="en-US" dirty="0"/>
          </a:p>
        </p:txBody>
      </p:sp>
      <p:sp>
        <p:nvSpPr>
          <p:cNvPr id="6"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C135EDA6-BA42-C744-B61A-50B00165168A}" type="slidenum">
              <a:rPr lang="en-US" altLang="ja-JP"/>
              <a:pPr algn="ctr"/>
              <a:t>10</a:t>
            </a:fld>
            <a:endParaRPr lang="en-US" altLang="ja-JP"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685800"/>
            <a:ext cx="9144000" cy="1066800"/>
          </a:xfrm>
        </p:spPr>
        <p:txBody>
          <a:bodyPr lIns="91440" tIns="45720" rIns="91440" bIns="45720"/>
          <a:lstStyle/>
          <a:p>
            <a:r>
              <a:rPr lang="en-US" altLang="ja-JP" sz="2900" dirty="0">
                <a:ea typeface="ＭＳ Ｐゴシック" pitchFamily="-65" charset="-128"/>
                <a:cs typeface="ＭＳ Ｐゴシック" pitchFamily="-65" charset="-128"/>
              </a:rPr>
              <a:t>IEEE 802.11 FILS TGai –</a:t>
            </a:r>
            <a:r>
              <a:rPr lang="en-US" altLang="ja-JP" sz="2900" dirty="0" smtClean="0">
                <a:ea typeface="ＭＳ Ｐゴシック" pitchFamily="-65" charset="-128"/>
                <a:cs typeface="ＭＳ Ｐゴシック" pitchFamily="-65" charset="-128"/>
              </a:rPr>
              <a:t> </a:t>
            </a:r>
            <a:r>
              <a:rPr lang="en-US" altLang="ja-JP" sz="2800" dirty="0" smtClean="0">
                <a:ea typeface="ＭＳ Ｐゴシック" pitchFamily="-65" charset="-128"/>
                <a:cs typeface="ＭＳ Ｐゴシック" pitchFamily="-65" charset="-128"/>
              </a:rPr>
              <a:t>Sep 2016 </a:t>
            </a:r>
            <a:r>
              <a:rPr lang="en-US" altLang="ja-JP" sz="2800" dirty="0" smtClean="0">
                <a:ea typeface="ＭＳ Ｐゴシック" pitchFamily="-84" charset="-128"/>
                <a:cs typeface="ＭＳ Ｐゴシック" pitchFamily="-84" charset="-128"/>
              </a:rPr>
              <a:t>Warsaw</a:t>
            </a:r>
            <a:endParaRPr lang="en-US" altLang="ja-JP" sz="2900" dirty="0">
              <a:ea typeface="ＭＳ Ｐゴシック" pitchFamily="-65" charset="-128"/>
              <a:cs typeface="ＭＳ Ｐゴシック" pitchFamily="-65" charset="-128"/>
            </a:endParaRPr>
          </a:p>
        </p:txBody>
      </p:sp>
      <p:sp>
        <p:nvSpPr>
          <p:cNvPr id="15363" name="Content Placeholder 2"/>
          <p:cNvSpPr>
            <a:spLocks noGrp="1"/>
          </p:cNvSpPr>
          <p:nvPr>
            <p:ph idx="1"/>
          </p:nvPr>
        </p:nvSpPr>
        <p:spPr>
          <a:xfrm>
            <a:off x="457200" y="1676400"/>
            <a:ext cx="8686800" cy="5181600"/>
          </a:xfrm>
        </p:spPr>
        <p:txBody>
          <a:bodyPr lIns="91440" tIns="45720" rIns="91440" bIns="45720"/>
          <a:lstStyle/>
          <a:p>
            <a:r>
              <a:rPr lang="en-US" altLang="ja-JP" sz="2000" dirty="0" smtClean="0">
                <a:ea typeface="ＭＳ Ｐゴシック" pitchFamily="-84" charset="-128"/>
                <a:cs typeface="ＭＳ Ｐゴシック" pitchFamily="-84" charset="-128"/>
              </a:rPr>
              <a:t>Goals </a:t>
            </a:r>
            <a:r>
              <a:rPr lang="en-US" altLang="ja-JP" sz="2000" dirty="0">
                <a:ea typeface="ＭＳ Ｐゴシック" pitchFamily="-84" charset="-128"/>
                <a:cs typeface="ＭＳ Ｐゴシック" pitchFamily="-84" charset="-128"/>
              </a:rPr>
              <a:t>for the  Sep Meeting:</a:t>
            </a:r>
          </a:p>
          <a:p>
            <a:pPr lvl="1"/>
            <a:r>
              <a:rPr lang="en-US" altLang="ja-JP" sz="2400" dirty="0"/>
              <a:t>Approve minutes of past meeting and teleconference</a:t>
            </a:r>
            <a:endParaRPr lang="en-US" altLang="ja-JP" sz="2400" dirty="0" smtClean="0"/>
          </a:p>
          <a:p>
            <a:pPr lvl="1"/>
            <a:r>
              <a:rPr lang="en-US" altLang="ja-JP" sz="2400" dirty="0" smtClean="0"/>
              <a:t>Security discussion</a:t>
            </a:r>
          </a:p>
          <a:p>
            <a:pPr lvl="1"/>
            <a:r>
              <a:rPr lang="en-US" altLang="ja-JP" sz="2400" dirty="0" smtClean="0"/>
              <a:t>Continue </a:t>
            </a:r>
            <a:r>
              <a:rPr lang="en-US" altLang="ja-JP" sz="2400" dirty="0"/>
              <a:t>on comment resolution for 4</a:t>
            </a:r>
            <a:r>
              <a:rPr lang="en-US" altLang="ja-JP" sz="2400" baseline="30000" dirty="0"/>
              <a:t>th</a:t>
            </a:r>
            <a:r>
              <a:rPr lang="en-US" altLang="ja-JP" sz="2400" dirty="0"/>
              <a:t> </a:t>
            </a:r>
            <a:r>
              <a:rPr lang="en-US" altLang="ja-JP" sz="2400" dirty="0" err="1"/>
              <a:t>Recirc</a:t>
            </a:r>
            <a:r>
              <a:rPr lang="en-US" altLang="ja-JP" sz="2400" dirty="0"/>
              <a:t> SB</a:t>
            </a:r>
          </a:p>
          <a:p>
            <a:pPr lvl="1"/>
            <a:r>
              <a:rPr lang="en-US" altLang="ja-JP" sz="2400" dirty="0"/>
              <a:t>Approve to forward the 5</a:t>
            </a:r>
            <a:r>
              <a:rPr lang="en-US" altLang="ja-JP" sz="2400" baseline="30000" dirty="0"/>
              <a:t>th</a:t>
            </a:r>
            <a:r>
              <a:rPr lang="en-US" altLang="ja-JP" sz="2400" dirty="0"/>
              <a:t>  </a:t>
            </a:r>
            <a:r>
              <a:rPr lang="en-US" altLang="ja-JP" sz="2400" dirty="0" err="1"/>
              <a:t>recirc</a:t>
            </a:r>
            <a:r>
              <a:rPr lang="en-US" altLang="ja-JP" sz="2400" dirty="0"/>
              <a:t> sponsor </a:t>
            </a:r>
            <a:r>
              <a:rPr lang="en-US" altLang="ja-JP" sz="2400" dirty="0" smtClean="0"/>
              <a:t>LB</a:t>
            </a:r>
          </a:p>
          <a:p>
            <a:pPr lvl="1"/>
            <a:r>
              <a:rPr lang="en-US" altLang="ja-JP" sz="2400" dirty="0" smtClean="0"/>
              <a:t>Forwarding draft to </a:t>
            </a:r>
            <a:r>
              <a:rPr lang="en-US" altLang="ja-JP" sz="2400" dirty="0" err="1" smtClean="0"/>
              <a:t>RevCom</a:t>
            </a:r>
            <a:endParaRPr lang="en-US" altLang="ja-JP" sz="2400" dirty="0" smtClean="0"/>
          </a:p>
          <a:p>
            <a:pPr lvl="2"/>
            <a:r>
              <a:rPr lang="en-US" altLang="ja-JP" sz="2400" dirty="0" smtClean="0"/>
              <a:t>Motion to approve report to </a:t>
            </a:r>
            <a:r>
              <a:rPr lang="en-US" altLang="ja-JP" sz="2400" dirty="0" err="1" smtClean="0"/>
              <a:t>RevCom</a:t>
            </a:r>
            <a:endParaRPr lang="en-US" altLang="ja-JP" sz="2400" dirty="0" smtClean="0"/>
          </a:p>
          <a:p>
            <a:pPr lvl="2"/>
            <a:r>
              <a:rPr lang="en-US" altLang="ja-JP" sz="2400" dirty="0" smtClean="0"/>
              <a:t>Motion to forward draft to </a:t>
            </a:r>
            <a:r>
              <a:rPr lang="en-US" altLang="ja-JP" sz="2400" dirty="0" err="1" smtClean="0"/>
              <a:t>RevCom</a:t>
            </a:r>
            <a:endParaRPr lang="en-US" altLang="ja-JP" sz="2400" dirty="0" smtClean="0"/>
          </a:p>
          <a:p>
            <a:pPr lvl="1"/>
            <a:r>
              <a:rPr lang="en-US" altLang="ja-JP" sz="2400" dirty="0"/>
              <a:t>Approve Timeline</a:t>
            </a:r>
          </a:p>
          <a:p>
            <a:pPr lvl="1"/>
            <a:r>
              <a:rPr lang="en-US" altLang="ja-JP" sz="2400" dirty="0"/>
              <a:t>Approve Teleconference schedule</a:t>
            </a:r>
          </a:p>
          <a:p>
            <a:pPr lvl="1"/>
            <a:r>
              <a:rPr lang="en-US" altLang="ja-JP" sz="2400" dirty="0"/>
              <a:t>Approve plan for </a:t>
            </a:r>
            <a:r>
              <a:rPr lang="en-US" altLang="ja-JP" sz="2400" dirty="0" smtClean="0"/>
              <a:t>Nov</a:t>
            </a:r>
            <a:endParaRPr lang="en-US" altLang="ja-JP" sz="2400" dirty="0"/>
          </a:p>
        </p:txBody>
      </p:sp>
      <p:sp>
        <p:nvSpPr>
          <p:cNvPr id="2" name="日付プレースホルダー 1"/>
          <p:cNvSpPr>
            <a:spLocks noGrp="1"/>
          </p:cNvSpPr>
          <p:nvPr>
            <p:ph type="dt" sz="half" idx="10"/>
          </p:nvPr>
        </p:nvSpPr>
        <p:spPr/>
        <p:txBody>
          <a:bodyPr/>
          <a:lstStyle/>
          <a:p>
            <a:pPr>
              <a:defRPr/>
            </a:pPr>
            <a:r>
              <a:rPr lang="en-US" altLang="ja-JP" smtClean="0"/>
              <a:t>Sep 2016</a:t>
            </a:r>
            <a:endParaRPr lang="en-US" dirty="0"/>
          </a:p>
        </p:txBody>
      </p:sp>
      <p:sp>
        <p:nvSpPr>
          <p:cNvPr id="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C135EDA6-BA42-C744-B61A-50B00165168A}" type="slidenum">
              <a:rPr lang="en-US" altLang="ja-JP"/>
              <a:pPr algn="ctr"/>
              <a:t>11</a:t>
            </a:fld>
            <a:endParaRPr lang="en-US" altLang="ja-JP"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Plan of the week / </a:t>
            </a:r>
            <a:r>
              <a:rPr lang="en-US" dirty="0" err="1" smtClean="0"/>
              <a:t>TGai</a:t>
            </a:r>
            <a:r>
              <a:rPr lang="en-US" dirty="0" smtClean="0"/>
              <a:t> Slots this week</a:t>
            </a:r>
            <a:endParaRPr lang="en-US" dirty="0"/>
          </a:p>
        </p:txBody>
      </p:sp>
      <p:sp>
        <p:nvSpPr>
          <p:cNvPr id="3" name="Inhaltsplatzhalter 2"/>
          <p:cNvSpPr>
            <a:spLocks noGrp="1"/>
          </p:cNvSpPr>
          <p:nvPr>
            <p:ph idx="1"/>
          </p:nvPr>
        </p:nvSpPr>
        <p:spPr>
          <a:xfrm>
            <a:off x="685800" y="1600200"/>
            <a:ext cx="7772400" cy="4114800"/>
          </a:xfrm>
        </p:spPr>
        <p:txBody>
          <a:bodyPr/>
          <a:lstStyle/>
          <a:p>
            <a:r>
              <a:rPr lang="en-US" sz="1800" dirty="0" smtClean="0"/>
              <a:t>Tuesday AM1</a:t>
            </a:r>
          </a:p>
          <a:p>
            <a:pPr lvl="1"/>
            <a:r>
              <a:rPr lang="en-US" sz="1600" dirty="0" smtClean="0"/>
              <a:t>Comment resolution</a:t>
            </a:r>
          </a:p>
          <a:p>
            <a:r>
              <a:rPr lang="en-US" sz="1800" dirty="0" smtClean="0"/>
              <a:t>Tuesday PM1</a:t>
            </a:r>
          </a:p>
          <a:p>
            <a:pPr lvl="1"/>
            <a:r>
              <a:rPr lang="en-US" sz="1600" dirty="0" smtClean="0"/>
              <a:t>Extra slot</a:t>
            </a:r>
          </a:p>
          <a:p>
            <a:pPr lvl="1"/>
            <a:r>
              <a:rPr lang="en-US" sz="1600" i="1" u="sng" dirty="0" smtClean="0"/>
              <a:t>Security discussion</a:t>
            </a:r>
          </a:p>
          <a:p>
            <a:pPr lvl="2"/>
            <a:r>
              <a:rPr lang="en-US" sz="1400" dirty="0" smtClean="0"/>
              <a:t>Will allow dial-in for remote participants</a:t>
            </a:r>
          </a:p>
          <a:p>
            <a:pPr lvl="2"/>
            <a:r>
              <a:rPr lang="en-US" sz="1400" dirty="0" smtClean="0"/>
              <a:t>Remote participants may join discussion but will not be allowed to participate in voting</a:t>
            </a:r>
          </a:p>
          <a:p>
            <a:pPr lvl="1"/>
            <a:r>
              <a:rPr lang="en-US" sz="1600" dirty="0" smtClean="0"/>
              <a:t>Comment resolution</a:t>
            </a:r>
          </a:p>
          <a:p>
            <a:r>
              <a:rPr lang="en-US" sz="1800" dirty="0" smtClean="0"/>
              <a:t>Wed AM1</a:t>
            </a:r>
          </a:p>
          <a:p>
            <a:pPr lvl="1"/>
            <a:r>
              <a:rPr lang="en-US" sz="1600" dirty="0" smtClean="0"/>
              <a:t>Comment resolution</a:t>
            </a:r>
          </a:p>
          <a:p>
            <a:pPr lvl="1"/>
            <a:r>
              <a:rPr lang="en-US" sz="1600" dirty="0" smtClean="0"/>
              <a:t>Motions to </a:t>
            </a:r>
            <a:r>
              <a:rPr lang="en-US" sz="1600" dirty="0" err="1" smtClean="0"/>
              <a:t>recirc</a:t>
            </a:r>
            <a:r>
              <a:rPr lang="en-US" sz="1600" dirty="0" smtClean="0"/>
              <a:t> / forward </a:t>
            </a:r>
            <a:r>
              <a:rPr lang="en-US" sz="1600" dirty="0" err="1" smtClean="0"/>
              <a:t>TGai</a:t>
            </a:r>
            <a:r>
              <a:rPr lang="en-US" sz="1600" dirty="0" smtClean="0"/>
              <a:t> draft to </a:t>
            </a:r>
            <a:r>
              <a:rPr lang="en-US" sz="1600" dirty="0" err="1" smtClean="0"/>
              <a:t>RevCom</a:t>
            </a:r>
            <a:endParaRPr lang="en-US" sz="1600" dirty="0" smtClean="0"/>
          </a:p>
          <a:p>
            <a:pPr lvl="1"/>
            <a:r>
              <a:rPr lang="en-US" sz="1600" dirty="0" smtClean="0"/>
              <a:t>Motion to approve Report to </a:t>
            </a:r>
            <a:r>
              <a:rPr lang="en-US" sz="1600" dirty="0" err="1" smtClean="0"/>
              <a:t>RevCom</a:t>
            </a:r>
            <a:endParaRPr lang="en-US" sz="1600" dirty="0" smtClean="0"/>
          </a:p>
          <a:p>
            <a:r>
              <a:rPr lang="en-US" sz="1800" dirty="0" smtClean="0"/>
              <a:t>Wed PM1</a:t>
            </a:r>
          </a:p>
          <a:p>
            <a:pPr lvl="1"/>
            <a:r>
              <a:rPr lang="en-US" sz="1600" dirty="0" smtClean="0"/>
              <a:t>Unfinished business from previous slots</a:t>
            </a:r>
          </a:p>
          <a:p>
            <a:pPr lvl="1"/>
            <a:r>
              <a:rPr lang="en-US" sz="1600" dirty="0" smtClean="0"/>
              <a:t>Administrative items</a:t>
            </a:r>
          </a:p>
          <a:p>
            <a:r>
              <a:rPr lang="en-US" sz="1800" dirty="0" smtClean="0">
                <a:solidFill>
                  <a:srgbClr val="FF0000"/>
                </a:solidFill>
              </a:rPr>
              <a:t>Extra slots: Wed PM2 &amp; Thu AM1, PM1, PM2</a:t>
            </a:r>
            <a:endParaRPr lang="en-US" sz="1800" dirty="0">
              <a:solidFill>
                <a:srgbClr val="FF0000"/>
              </a:solidFill>
            </a:endParaRPr>
          </a:p>
        </p:txBody>
      </p:sp>
      <p:sp>
        <p:nvSpPr>
          <p:cNvPr id="4" name="Datumsplatzhalter 3"/>
          <p:cNvSpPr>
            <a:spLocks noGrp="1"/>
          </p:cNvSpPr>
          <p:nvPr>
            <p:ph type="dt" sz="half" idx="10"/>
          </p:nvPr>
        </p:nvSpPr>
        <p:spPr/>
        <p:txBody>
          <a:bodyPr/>
          <a:lstStyle/>
          <a:p>
            <a:pPr>
              <a:defRPr/>
            </a:pPr>
            <a:r>
              <a:rPr lang="en-US" altLang="ja-JP" smtClean="0"/>
              <a:t>Sep 2016</a:t>
            </a:r>
            <a:endParaRPr lang="en-US" dirty="0"/>
          </a:p>
        </p:txBody>
      </p:sp>
      <p:sp>
        <p:nvSpPr>
          <p:cNvPr id="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C135EDA6-BA42-C744-B61A-50B00165168A}" type="slidenum">
              <a:rPr lang="en-US" altLang="ja-JP"/>
              <a:pPr algn="ctr"/>
              <a:t>12</a:t>
            </a:fld>
            <a:endParaRPr lang="en-US" altLang="ja-JP"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Tuesday Sep 13</a:t>
            </a:r>
            <a:r>
              <a:rPr lang="en-US" altLang="ja-JP" baseline="30000" dirty="0" smtClean="0"/>
              <a:t>th</a:t>
            </a:r>
            <a:r>
              <a:rPr lang="en-US" altLang="ja-JP" dirty="0" smtClean="0"/>
              <a:t>,  2016 – 08:00-10:00</a:t>
            </a:r>
          </a:p>
        </p:txBody>
      </p:sp>
      <p:sp>
        <p:nvSpPr>
          <p:cNvPr id="26627" name="Content Placeholder 2"/>
          <p:cNvSpPr>
            <a:spLocks noGrp="1"/>
          </p:cNvSpPr>
          <p:nvPr>
            <p:ph idx="1"/>
          </p:nvPr>
        </p:nvSpPr>
        <p:spPr>
          <a:xfrm>
            <a:off x="685800" y="1981200"/>
            <a:ext cx="8001000" cy="4343400"/>
          </a:xfrm>
        </p:spPr>
        <p:txBody>
          <a:bodyPr>
            <a:normAutofit fontScale="85000" lnSpcReduction="20000"/>
          </a:bodyPr>
          <a:lstStyle/>
          <a:p>
            <a:r>
              <a:rPr lang="en-US" altLang="ja-JP" dirty="0" smtClean="0"/>
              <a:t>TGai MEETING CALLED TO ORDER</a:t>
            </a:r>
          </a:p>
          <a:p>
            <a:r>
              <a:rPr lang="en-US" altLang="ja-JP" dirty="0" smtClean="0"/>
              <a:t>CALL FOR ESSENTIAL PATENTS AND POLICIES &amp; PROCEDURES REMINDER</a:t>
            </a:r>
          </a:p>
          <a:p>
            <a:r>
              <a:rPr lang="en-US" altLang="ja-JP" dirty="0" smtClean="0"/>
              <a:t>Call for secretary for this slot</a:t>
            </a:r>
          </a:p>
          <a:p>
            <a:r>
              <a:rPr lang="en-US" altLang="ja-JP" dirty="0" smtClean="0"/>
              <a:t>Plan for week</a:t>
            </a:r>
          </a:p>
          <a:p>
            <a:r>
              <a:rPr lang="en-US" altLang="ja-JP" dirty="0" smtClean="0"/>
              <a:t>Modify and/or Approve Agenda</a:t>
            </a:r>
          </a:p>
          <a:p>
            <a:r>
              <a:rPr lang="en-US" altLang="ja-JP" dirty="0" smtClean="0"/>
              <a:t>Approve the past meeting and teleco minutes.</a:t>
            </a:r>
          </a:p>
          <a:p>
            <a:r>
              <a:rPr lang="en-US" altLang="ja-JP" strike="sngStrike" dirty="0" smtClean="0"/>
              <a:t>Editors report</a:t>
            </a:r>
          </a:p>
          <a:p>
            <a:r>
              <a:rPr lang="en-US" altLang="ja-JP" dirty="0" smtClean="0"/>
              <a:t>Current status of last </a:t>
            </a:r>
            <a:r>
              <a:rPr lang="en-US" altLang="ja-JP" dirty="0" err="1" smtClean="0"/>
              <a:t>recirc</a:t>
            </a:r>
            <a:r>
              <a:rPr lang="en-US" altLang="ja-JP" dirty="0" smtClean="0"/>
              <a:t> SB</a:t>
            </a:r>
          </a:p>
          <a:p>
            <a:r>
              <a:rPr lang="en-US" altLang="ja-JP" dirty="0" smtClean="0"/>
              <a:t>Comment resolution</a:t>
            </a:r>
          </a:p>
          <a:p>
            <a:pPr lvl="1"/>
            <a:r>
              <a:rPr lang="en-US" altLang="ja-JP" dirty="0" smtClean="0"/>
              <a:t>11-16/1235r0 submission marc (editorial comments)</a:t>
            </a:r>
          </a:p>
          <a:p>
            <a:pPr lvl="1"/>
            <a:r>
              <a:rPr lang="en-US" altLang="ja-JP" dirty="0" smtClean="0"/>
              <a:t>comment resolution spreadsheet:  </a:t>
            </a:r>
            <a:r>
              <a:rPr lang="de-DE" altLang="ja-JP" dirty="0" smtClean="0">
                <a:hlinkClick r:id="rId3"/>
              </a:rPr>
              <a:t>https://mentor.ieee.org/802.11/dcn/16/11-16-1203-00-00ai-comments-from-4th-recirculation-sb-on-tgai-d10-0.xlsx</a:t>
            </a:r>
            <a:endParaRPr lang="en-US" altLang="ja-JP" dirty="0" smtClean="0"/>
          </a:p>
          <a:p>
            <a:r>
              <a:rPr lang="en-US" altLang="ja-JP" dirty="0" smtClean="0"/>
              <a:t>Recess until Tue PM2</a:t>
            </a:r>
          </a:p>
        </p:txBody>
      </p:sp>
      <p:sp>
        <p:nvSpPr>
          <p:cNvPr id="2" name="日付プレースホルダー 1"/>
          <p:cNvSpPr>
            <a:spLocks noGrp="1"/>
          </p:cNvSpPr>
          <p:nvPr>
            <p:ph type="dt" sz="half" idx="10"/>
          </p:nvPr>
        </p:nvSpPr>
        <p:spPr/>
        <p:txBody>
          <a:bodyPr/>
          <a:lstStyle/>
          <a:p>
            <a:pPr>
              <a:defRPr/>
            </a:pPr>
            <a:r>
              <a:rPr lang="en-US" altLang="ja-JP" smtClean="0"/>
              <a:t>Sep 2016</a:t>
            </a:r>
            <a:endParaRPr lang="en-US" dirty="0"/>
          </a:p>
        </p:txBody>
      </p:sp>
      <p:sp>
        <p:nvSpPr>
          <p:cNvPr id="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C135EDA6-BA42-C744-B61A-50B00165168A}" type="slidenum">
              <a:rPr lang="en-US" altLang="ja-JP"/>
              <a:pPr algn="ctr"/>
              <a:t>13</a:t>
            </a:fld>
            <a:endParaRPr lang="en-US" altLang="ja-JP"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6145799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Tuesday Sep 13</a:t>
            </a:r>
            <a:r>
              <a:rPr lang="en-US" altLang="ja-JP" baseline="30000" dirty="0" smtClean="0"/>
              <a:t>th</a:t>
            </a:r>
            <a:r>
              <a:rPr lang="en-US" altLang="ja-JP" dirty="0" smtClean="0"/>
              <a:t>,  2016 – 13:30-15:30</a:t>
            </a:r>
          </a:p>
        </p:txBody>
      </p:sp>
      <p:sp>
        <p:nvSpPr>
          <p:cNvPr id="26627" name="Content Placeholder 2"/>
          <p:cNvSpPr>
            <a:spLocks noGrp="1"/>
          </p:cNvSpPr>
          <p:nvPr>
            <p:ph idx="1"/>
          </p:nvPr>
        </p:nvSpPr>
        <p:spPr>
          <a:xfrm>
            <a:off x="685800" y="1981200"/>
            <a:ext cx="8001000" cy="4343400"/>
          </a:xfrm>
        </p:spPr>
        <p:txBody>
          <a:bodyPr>
            <a:normAutofit/>
          </a:bodyPr>
          <a:lstStyle/>
          <a:p>
            <a:r>
              <a:rPr lang="en-US" altLang="ja-JP" dirty="0" smtClean="0"/>
              <a:t>TGai MEETING CALLED TO ORDER</a:t>
            </a:r>
          </a:p>
          <a:p>
            <a:r>
              <a:rPr lang="en-US" altLang="ja-JP" dirty="0" smtClean="0"/>
              <a:t>Call for secretary for this slot</a:t>
            </a:r>
          </a:p>
          <a:p>
            <a:r>
              <a:rPr lang="en-US" altLang="ja-JP" dirty="0" smtClean="0"/>
              <a:t>Modify and/or Approve Agenda</a:t>
            </a:r>
          </a:p>
          <a:p>
            <a:r>
              <a:rPr lang="en-US" altLang="ja-JP" dirty="0" smtClean="0"/>
              <a:t>Motion to approve comment resolutions</a:t>
            </a:r>
          </a:p>
          <a:p>
            <a:r>
              <a:rPr lang="en-US" altLang="ja-JP" dirty="0" smtClean="0"/>
              <a:t>Security discussion</a:t>
            </a:r>
          </a:p>
          <a:p>
            <a:r>
              <a:rPr lang="en-US" altLang="ja-JP" dirty="0" smtClean="0"/>
              <a:t>Submissions</a:t>
            </a:r>
          </a:p>
          <a:p>
            <a:pPr lvl="1"/>
            <a:r>
              <a:rPr lang="en-US" altLang="ja-JP" dirty="0" smtClean="0"/>
              <a:t>11-16/1142 -- Paul</a:t>
            </a:r>
          </a:p>
          <a:p>
            <a:pPr lvl="1"/>
            <a:r>
              <a:rPr lang="en-US" altLang="ja-JP" dirty="0" smtClean="0"/>
              <a:t>11-16/</a:t>
            </a:r>
            <a:r>
              <a:rPr lang="de-DE" dirty="0" smtClean="0"/>
              <a:t>1151 -- </a:t>
            </a:r>
            <a:r>
              <a:rPr lang="en-US" altLang="ja-JP" dirty="0" smtClean="0"/>
              <a:t>Dan</a:t>
            </a:r>
          </a:p>
          <a:p>
            <a:r>
              <a:rPr lang="en-US" altLang="ja-JP" dirty="0" smtClean="0"/>
              <a:t>Continue comment resolution</a:t>
            </a:r>
          </a:p>
          <a:p>
            <a:r>
              <a:rPr lang="en-US" altLang="ja-JP" dirty="0" smtClean="0"/>
              <a:t>Recess until Wed Am1</a:t>
            </a:r>
          </a:p>
        </p:txBody>
      </p:sp>
      <p:sp>
        <p:nvSpPr>
          <p:cNvPr id="2" name="日付プレースホルダー 1"/>
          <p:cNvSpPr>
            <a:spLocks noGrp="1"/>
          </p:cNvSpPr>
          <p:nvPr>
            <p:ph type="dt" sz="half" idx="10"/>
          </p:nvPr>
        </p:nvSpPr>
        <p:spPr/>
        <p:txBody>
          <a:bodyPr/>
          <a:lstStyle/>
          <a:p>
            <a:pPr>
              <a:defRPr/>
            </a:pPr>
            <a:r>
              <a:rPr lang="en-US" altLang="ja-JP" smtClean="0"/>
              <a:t>Sep 2016</a:t>
            </a:r>
            <a:endParaRPr lang="en-US" dirty="0"/>
          </a:p>
        </p:txBody>
      </p:sp>
      <p:sp>
        <p:nvSpPr>
          <p:cNvPr id="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C135EDA6-BA42-C744-B61A-50B00165168A}" type="slidenum">
              <a:rPr lang="en-US" altLang="ja-JP"/>
              <a:pPr algn="ctr"/>
              <a:t>14</a:t>
            </a:fld>
            <a:endParaRPr lang="en-US" altLang="ja-JP"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6145799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Wednesday Sep 14</a:t>
            </a:r>
            <a:r>
              <a:rPr lang="en-US" altLang="ja-JP" baseline="30000" dirty="0" smtClean="0"/>
              <a:t>th</a:t>
            </a:r>
            <a:r>
              <a:rPr lang="en-US" altLang="ja-JP" dirty="0" smtClean="0"/>
              <a:t>,  2016 – 08:30-10:00</a:t>
            </a:r>
          </a:p>
        </p:txBody>
      </p:sp>
      <p:sp>
        <p:nvSpPr>
          <p:cNvPr id="26627" name="Content Placeholder 2"/>
          <p:cNvSpPr>
            <a:spLocks noGrp="1"/>
          </p:cNvSpPr>
          <p:nvPr>
            <p:ph idx="1"/>
          </p:nvPr>
        </p:nvSpPr>
        <p:spPr>
          <a:xfrm>
            <a:off x="685800" y="1981200"/>
            <a:ext cx="8001000" cy="4343400"/>
          </a:xfrm>
        </p:spPr>
        <p:txBody>
          <a:bodyPr>
            <a:normAutofit fontScale="62500" lnSpcReduction="20000"/>
          </a:bodyPr>
          <a:lstStyle/>
          <a:p>
            <a:r>
              <a:rPr lang="en-US" altLang="ja-JP" dirty="0" smtClean="0"/>
              <a:t>TGai MEETING CALLED TO ORDER</a:t>
            </a:r>
          </a:p>
          <a:p>
            <a:r>
              <a:rPr lang="en-US" altLang="ja-JP" dirty="0" smtClean="0"/>
              <a:t>Call for secretary for this slot</a:t>
            </a:r>
          </a:p>
          <a:p>
            <a:r>
              <a:rPr lang="en-US" altLang="ja-JP" dirty="0" smtClean="0"/>
              <a:t>Modify and/or Approve Agenda</a:t>
            </a:r>
          </a:p>
          <a:p>
            <a:r>
              <a:rPr lang="en-US" altLang="ja-JP" dirty="0" smtClean="0"/>
              <a:t>Status update</a:t>
            </a:r>
          </a:p>
          <a:p>
            <a:pPr lvl="1"/>
            <a:r>
              <a:rPr lang="en-US" altLang="ja-JP" dirty="0" smtClean="0"/>
              <a:t>Draft edit status</a:t>
            </a:r>
          </a:p>
          <a:p>
            <a:pPr lvl="1"/>
            <a:r>
              <a:rPr lang="en-US" altLang="ja-JP" dirty="0" smtClean="0"/>
              <a:t>Request for additional </a:t>
            </a:r>
            <a:r>
              <a:rPr lang="en-US" altLang="ja-JP" dirty="0" err="1" smtClean="0"/>
              <a:t>TGai</a:t>
            </a:r>
            <a:r>
              <a:rPr lang="en-US" altLang="ja-JP" dirty="0" smtClean="0"/>
              <a:t> slot</a:t>
            </a:r>
          </a:p>
          <a:p>
            <a:r>
              <a:rPr lang="en-US" altLang="ja-JP" strike="sngStrike" dirty="0" smtClean="0"/>
              <a:t>Continue comment resolution</a:t>
            </a:r>
          </a:p>
          <a:p>
            <a:r>
              <a:rPr lang="en-US" altLang="ja-JP" strike="sngStrike" dirty="0" smtClean="0"/>
              <a:t>Motion to </a:t>
            </a:r>
            <a:r>
              <a:rPr lang="en-US" altLang="ja-JP" strike="sngStrike" dirty="0" err="1" smtClean="0"/>
              <a:t>Recirc</a:t>
            </a:r>
            <a:endParaRPr lang="en-US" altLang="ja-JP" strike="sngStrike" dirty="0" smtClean="0"/>
          </a:p>
          <a:p>
            <a:r>
              <a:rPr lang="en-US" altLang="ja-JP" strike="sngStrike" dirty="0" smtClean="0"/>
              <a:t>Motions to forward </a:t>
            </a:r>
            <a:r>
              <a:rPr lang="en-US" altLang="ja-JP" strike="sngStrike" dirty="0" err="1" smtClean="0"/>
              <a:t>TGai</a:t>
            </a:r>
            <a:r>
              <a:rPr lang="en-US" altLang="ja-JP" strike="sngStrike" dirty="0" smtClean="0"/>
              <a:t> draft to </a:t>
            </a:r>
            <a:r>
              <a:rPr lang="en-US" altLang="ja-JP" strike="sngStrike" dirty="0" err="1" smtClean="0"/>
              <a:t>RevCom</a:t>
            </a:r>
            <a:endParaRPr lang="en-US" altLang="ja-JP" strike="sngStrike" dirty="0" smtClean="0"/>
          </a:p>
          <a:p>
            <a:pPr lvl="1"/>
            <a:r>
              <a:rPr lang="en-US" altLang="ja-JP" strike="sngStrike" dirty="0" smtClean="0"/>
              <a:t>Motion to forward draft</a:t>
            </a:r>
          </a:p>
          <a:p>
            <a:pPr lvl="1"/>
            <a:r>
              <a:rPr lang="en-US" altLang="ja-JP" strike="sngStrike" dirty="0" smtClean="0"/>
              <a:t>Motion to approve and forward report to </a:t>
            </a:r>
            <a:r>
              <a:rPr lang="en-US" altLang="ja-JP" strike="sngStrike" dirty="0" err="1" smtClean="0"/>
              <a:t>RevCom</a:t>
            </a:r>
            <a:endParaRPr lang="en-US" altLang="ja-JP" strike="sngStrike" dirty="0" smtClean="0"/>
          </a:p>
          <a:p>
            <a:r>
              <a:rPr lang="en-US" altLang="ja-JP" dirty="0" smtClean="0"/>
              <a:t>Review status quo report to EC</a:t>
            </a:r>
          </a:p>
          <a:p>
            <a:r>
              <a:rPr lang="en-US" altLang="ja-JP" dirty="0" smtClean="0"/>
              <a:t>Review motion text to forward to </a:t>
            </a:r>
            <a:r>
              <a:rPr lang="en-US" altLang="ja-JP" dirty="0" err="1" smtClean="0"/>
              <a:t>RevCom</a:t>
            </a:r>
            <a:endParaRPr lang="en-US" altLang="ja-JP" dirty="0" smtClean="0"/>
          </a:p>
          <a:p>
            <a:r>
              <a:rPr lang="en-US" altLang="ja-JP" dirty="0" err="1" smtClean="0"/>
              <a:t>Telcos</a:t>
            </a:r>
            <a:r>
              <a:rPr lang="en-US" altLang="ja-JP" dirty="0" smtClean="0"/>
              <a:t> &amp; Timeline</a:t>
            </a:r>
          </a:p>
          <a:p>
            <a:r>
              <a:rPr lang="en-US" altLang="ja-JP" dirty="0" smtClean="0"/>
              <a:t>Verification of draft</a:t>
            </a:r>
          </a:p>
          <a:p>
            <a:pPr lvl="1"/>
            <a:r>
              <a:rPr lang="en-US" altLang="ja-JP" dirty="0" smtClean="0"/>
              <a:t>Verify edits, resolutions &amp; changes</a:t>
            </a:r>
          </a:p>
          <a:p>
            <a:pPr lvl="1"/>
            <a:r>
              <a:rPr lang="en-US" altLang="ja-JP" dirty="0" smtClean="0"/>
              <a:t>Review to identify additional potential issues</a:t>
            </a:r>
          </a:p>
          <a:p>
            <a:r>
              <a:rPr lang="en-US" altLang="ja-JP" dirty="0" smtClean="0"/>
              <a:t>Comment resolution</a:t>
            </a:r>
          </a:p>
          <a:p>
            <a:r>
              <a:rPr lang="en-US" altLang="ja-JP" dirty="0" smtClean="0"/>
              <a:t>Recess until Wed. PM1</a:t>
            </a:r>
          </a:p>
        </p:txBody>
      </p:sp>
      <p:sp>
        <p:nvSpPr>
          <p:cNvPr id="2" name="日付プレースホルダー 1"/>
          <p:cNvSpPr>
            <a:spLocks noGrp="1"/>
          </p:cNvSpPr>
          <p:nvPr>
            <p:ph type="dt" sz="half" idx="10"/>
          </p:nvPr>
        </p:nvSpPr>
        <p:spPr/>
        <p:txBody>
          <a:bodyPr/>
          <a:lstStyle/>
          <a:p>
            <a:pPr>
              <a:defRPr/>
            </a:pPr>
            <a:r>
              <a:rPr lang="en-US" altLang="ja-JP" smtClean="0"/>
              <a:t>Sep 2016</a:t>
            </a:r>
            <a:endParaRPr lang="en-US" dirty="0"/>
          </a:p>
        </p:txBody>
      </p:sp>
      <p:sp>
        <p:nvSpPr>
          <p:cNvPr id="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C135EDA6-BA42-C744-B61A-50B00165168A}" type="slidenum">
              <a:rPr lang="en-US" altLang="ja-JP"/>
              <a:pPr algn="ctr"/>
              <a:t>15</a:t>
            </a:fld>
            <a:endParaRPr lang="en-US" altLang="ja-JP"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6145799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Agenda</a:t>
            </a:r>
            <a:br>
              <a:rPr lang="en-US" dirty="0" smtClean="0"/>
            </a:br>
            <a:r>
              <a:rPr lang="en-US" dirty="0" smtClean="0"/>
              <a:t>Wednesday Sep 14</a:t>
            </a:r>
            <a:r>
              <a:rPr lang="en-US" baseline="30000" dirty="0" smtClean="0"/>
              <a:t>th</a:t>
            </a:r>
            <a:r>
              <a:rPr lang="en-US" dirty="0" smtClean="0"/>
              <a:t>, PM1 13:30h—15:30h</a:t>
            </a:r>
            <a:endParaRPr lang="en-US" dirty="0"/>
          </a:p>
        </p:txBody>
      </p:sp>
      <p:sp>
        <p:nvSpPr>
          <p:cNvPr id="3" name="Inhaltsplatzhalter 2"/>
          <p:cNvSpPr>
            <a:spLocks noGrp="1"/>
          </p:cNvSpPr>
          <p:nvPr>
            <p:ph idx="1"/>
          </p:nvPr>
        </p:nvSpPr>
        <p:spPr/>
        <p:txBody>
          <a:bodyPr/>
          <a:lstStyle/>
          <a:p>
            <a:r>
              <a:rPr lang="en-US" dirty="0" smtClean="0"/>
              <a:t>Call to order</a:t>
            </a:r>
          </a:p>
          <a:p>
            <a:r>
              <a:rPr lang="en-US" dirty="0" err="1" smtClean="0"/>
              <a:t>Administratives</a:t>
            </a:r>
            <a:endParaRPr lang="en-US" dirty="0" smtClean="0"/>
          </a:p>
          <a:p>
            <a:pPr lvl="1"/>
            <a:r>
              <a:rPr lang="en-US" dirty="0" smtClean="0"/>
              <a:t>Call for secretary</a:t>
            </a:r>
          </a:p>
          <a:p>
            <a:pPr lvl="1"/>
            <a:r>
              <a:rPr lang="en-US" dirty="0" smtClean="0"/>
              <a:t>Reminder of patent policies</a:t>
            </a:r>
          </a:p>
          <a:p>
            <a:pPr lvl="1"/>
            <a:r>
              <a:rPr lang="en-US" dirty="0" smtClean="0"/>
              <a:t>Approval of agenda</a:t>
            </a:r>
          </a:p>
          <a:p>
            <a:r>
              <a:rPr lang="en-US" altLang="ja-JP" dirty="0" smtClean="0"/>
              <a:t>Verification of draft</a:t>
            </a:r>
          </a:p>
          <a:p>
            <a:pPr lvl="1"/>
            <a:r>
              <a:rPr lang="en-US" altLang="ja-JP" dirty="0" smtClean="0"/>
              <a:t>Verify edits, resolutions &amp; changes</a:t>
            </a:r>
          </a:p>
          <a:p>
            <a:pPr lvl="1"/>
            <a:r>
              <a:rPr lang="en-US" altLang="ja-JP" dirty="0" smtClean="0"/>
              <a:t>Review to identify additional potential issues</a:t>
            </a:r>
          </a:p>
          <a:p>
            <a:r>
              <a:rPr lang="en-US" altLang="ja-JP" dirty="0" smtClean="0"/>
              <a:t>Comment resolution</a:t>
            </a:r>
          </a:p>
          <a:p>
            <a:r>
              <a:rPr lang="en-US" dirty="0" smtClean="0"/>
              <a:t>Recess until Wed PM2</a:t>
            </a:r>
          </a:p>
          <a:p>
            <a:endParaRPr lang="en-US" dirty="0"/>
          </a:p>
        </p:txBody>
      </p:sp>
      <p:sp>
        <p:nvSpPr>
          <p:cNvPr id="4" name="Datumsplatzhalter 3"/>
          <p:cNvSpPr>
            <a:spLocks noGrp="1"/>
          </p:cNvSpPr>
          <p:nvPr>
            <p:ph type="dt" sz="half" idx="10"/>
          </p:nvPr>
        </p:nvSpPr>
        <p:spPr/>
        <p:txBody>
          <a:bodyPr/>
          <a:lstStyle/>
          <a:p>
            <a:pPr>
              <a:defRPr/>
            </a:pPr>
            <a:r>
              <a:rPr lang="en-US" altLang="ja-JP" smtClean="0"/>
              <a:t>Sep 2016</a:t>
            </a:r>
            <a:endParaRPr lang="en-US" dirty="0"/>
          </a:p>
        </p:txBody>
      </p:sp>
      <p:sp>
        <p:nvSpPr>
          <p:cNvPr id="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C135EDA6-BA42-C744-B61A-50B00165168A}" type="slidenum">
              <a:rPr lang="en-US" altLang="ja-JP"/>
              <a:pPr algn="ctr"/>
              <a:t>16</a:t>
            </a:fld>
            <a:endParaRPr lang="en-US" altLang="ja-JP"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Agenda</a:t>
            </a:r>
            <a:br>
              <a:rPr lang="en-US" dirty="0" smtClean="0"/>
            </a:br>
            <a:r>
              <a:rPr lang="en-US" dirty="0" smtClean="0"/>
              <a:t>Wednesday Sep 14</a:t>
            </a:r>
            <a:r>
              <a:rPr lang="en-US" baseline="30000" dirty="0" smtClean="0"/>
              <a:t>th</a:t>
            </a:r>
            <a:r>
              <a:rPr lang="en-US" dirty="0" smtClean="0"/>
              <a:t>, PM2 16:00h—18:00h</a:t>
            </a:r>
            <a:endParaRPr lang="en-US" dirty="0"/>
          </a:p>
        </p:txBody>
      </p:sp>
      <p:sp>
        <p:nvSpPr>
          <p:cNvPr id="3" name="Inhaltsplatzhalter 2"/>
          <p:cNvSpPr>
            <a:spLocks noGrp="1"/>
          </p:cNvSpPr>
          <p:nvPr>
            <p:ph idx="1"/>
          </p:nvPr>
        </p:nvSpPr>
        <p:spPr/>
        <p:txBody>
          <a:bodyPr/>
          <a:lstStyle/>
          <a:p>
            <a:r>
              <a:rPr lang="en-US" dirty="0" smtClean="0"/>
              <a:t>Call to order</a:t>
            </a:r>
          </a:p>
          <a:p>
            <a:r>
              <a:rPr lang="en-US" dirty="0" err="1" smtClean="0"/>
              <a:t>Administratives</a:t>
            </a:r>
            <a:endParaRPr lang="en-US" dirty="0" smtClean="0"/>
          </a:p>
          <a:p>
            <a:pPr lvl="1"/>
            <a:r>
              <a:rPr lang="en-US" dirty="0" smtClean="0"/>
              <a:t>Call for secretary</a:t>
            </a:r>
          </a:p>
          <a:p>
            <a:pPr lvl="1"/>
            <a:r>
              <a:rPr lang="en-US" dirty="0" smtClean="0"/>
              <a:t>Reminder of patent policies</a:t>
            </a:r>
          </a:p>
          <a:p>
            <a:pPr lvl="1"/>
            <a:r>
              <a:rPr lang="en-US" dirty="0" smtClean="0"/>
              <a:t>Approval of agenda</a:t>
            </a:r>
          </a:p>
          <a:p>
            <a:r>
              <a:rPr lang="en-US" altLang="ja-JP" dirty="0" smtClean="0"/>
              <a:t>Verification of draft</a:t>
            </a:r>
          </a:p>
          <a:p>
            <a:pPr lvl="1"/>
            <a:r>
              <a:rPr lang="en-US" altLang="ja-JP" dirty="0" smtClean="0"/>
              <a:t>Verify edits, resolutions &amp; changes</a:t>
            </a:r>
          </a:p>
          <a:p>
            <a:pPr lvl="1"/>
            <a:r>
              <a:rPr lang="en-US" altLang="ja-JP" dirty="0" smtClean="0"/>
              <a:t>Review to identify additional potential issues</a:t>
            </a:r>
          </a:p>
          <a:p>
            <a:r>
              <a:rPr lang="en-US" altLang="ja-JP" dirty="0" smtClean="0"/>
              <a:t>Comment resolution</a:t>
            </a:r>
          </a:p>
          <a:p>
            <a:r>
              <a:rPr lang="en-US" dirty="0" smtClean="0"/>
              <a:t>Recess until Thu AM1</a:t>
            </a:r>
          </a:p>
          <a:p>
            <a:endParaRPr lang="en-US" dirty="0"/>
          </a:p>
        </p:txBody>
      </p:sp>
      <p:sp>
        <p:nvSpPr>
          <p:cNvPr id="4" name="Datumsplatzhalter 3"/>
          <p:cNvSpPr>
            <a:spLocks noGrp="1"/>
          </p:cNvSpPr>
          <p:nvPr>
            <p:ph type="dt" sz="half" idx="10"/>
          </p:nvPr>
        </p:nvSpPr>
        <p:spPr/>
        <p:txBody>
          <a:bodyPr/>
          <a:lstStyle/>
          <a:p>
            <a:pPr>
              <a:defRPr/>
            </a:pPr>
            <a:r>
              <a:rPr lang="en-US" altLang="ja-JP" smtClean="0"/>
              <a:t>Sep 2016</a:t>
            </a:r>
            <a:endParaRPr lang="en-US" dirty="0"/>
          </a:p>
        </p:txBody>
      </p:sp>
      <p:sp>
        <p:nvSpPr>
          <p:cNvPr id="5" name="Textfeld 4"/>
          <p:cNvSpPr txBox="1"/>
          <p:nvPr/>
        </p:nvSpPr>
        <p:spPr>
          <a:xfrm rot="19652162">
            <a:off x="4260394" y="2776563"/>
            <a:ext cx="3737447" cy="707886"/>
          </a:xfrm>
          <a:prstGeom prst="rect">
            <a:avLst/>
          </a:prstGeom>
          <a:noFill/>
        </p:spPr>
        <p:txBody>
          <a:bodyPr wrap="none" rtlCol="0">
            <a:spAutoFit/>
          </a:bodyPr>
          <a:lstStyle/>
          <a:p>
            <a:r>
              <a:rPr lang="en-US" sz="2000" b="1" dirty="0" smtClean="0">
                <a:solidFill>
                  <a:srgbClr val="FF0000"/>
                </a:solidFill>
              </a:rPr>
              <a:t>Session canceled.  </a:t>
            </a:r>
            <a:r>
              <a:rPr lang="en-US" sz="2000" b="1" dirty="0" err="1" smtClean="0">
                <a:solidFill>
                  <a:srgbClr val="FF0000"/>
                </a:solidFill>
              </a:rPr>
              <a:t>TGai</a:t>
            </a:r>
            <a:r>
              <a:rPr lang="en-US" sz="2000" b="1" dirty="0" smtClean="0">
                <a:solidFill>
                  <a:srgbClr val="FF0000"/>
                </a:solidFill>
              </a:rPr>
              <a:t> in recess </a:t>
            </a:r>
          </a:p>
          <a:p>
            <a:r>
              <a:rPr lang="en-US" sz="2000" b="1" dirty="0" smtClean="0">
                <a:solidFill>
                  <a:srgbClr val="FF0000"/>
                </a:solidFill>
              </a:rPr>
              <a:t>until Thursday PM1 8:30h</a:t>
            </a:r>
            <a:endParaRPr lang="en-US" sz="2000" b="1" dirty="0">
              <a:solidFill>
                <a:srgbClr val="FF0000"/>
              </a:solidFill>
            </a:endParaRPr>
          </a:p>
        </p:txBody>
      </p:sp>
      <p:sp>
        <p:nvSpPr>
          <p:cNvPr id="6"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C135EDA6-BA42-C744-B61A-50B00165168A}" type="slidenum">
              <a:rPr lang="en-US" altLang="ja-JP"/>
              <a:pPr algn="ctr"/>
              <a:t>17</a:t>
            </a:fld>
            <a:endParaRPr lang="en-US" altLang="ja-JP"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Agenda</a:t>
            </a:r>
            <a:br>
              <a:rPr lang="en-US" dirty="0" smtClean="0"/>
            </a:br>
            <a:r>
              <a:rPr lang="en-US" dirty="0" smtClean="0"/>
              <a:t>Thursday Sep 15</a:t>
            </a:r>
            <a:r>
              <a:rPr lang="en-US" baseline="30000" dirty="0" smtClean="0"/>
              <a:t>th</a:t>
            </a:r>
            <a:r>
              <a:rPr lang="en-US" dirty="0" smtClean="0"/>
              <a:t>, AM1 08:30h—10:00h</a:t>
            </a:r>
            <a:endParaRPr lang="en-US" dirty="0"/>
          </a:p>
        </p:txBody>
      </p:sp>
      <p:sp>
        <p:nvSpPr>
          <p:cNvPr id="3" name="Inhaltsplatzhalter 2"/>
          <p:cNvSpPr>
            <a:spLocks noGrp="1"/>
          </p:cNvSpPr>
          <p:nvPr>
            <p:ph idx="1"/>
          </p:nvPr>
        </p:nvSpPr>
        <p:spPr>
          <a:xfrm>
            <a:off x="685800" y="1981200"/>
            <a:ext cx="7772400" cy="3276600"/>
          </a:xfrm>
        </p:spPr>
        <p:txBody>
          <a:bodyPr/>
          <a:lstStyle/>
          <a:p>
            <a:r>
              <a:rPr lang="en-US" sz="2000" dirty="0" smtClean="0"/>
              <a:t>Call to order</a:t>
            </a:r>
          </a:p>
          <a:p>
            <a:r>
              <a:rPr lang="en-US" sz="2000" dirty="0" smtClean="0"/>
              <a:t>Administrative items</a:t>
            </a:r>
          </a:p>
          <a:p>
            <a:pPr lvl="1"/>
            <a:r>
              <a:rPr lang="en-US" sz="1800" dirty="0" smtClean="0"/>
              <a:t>Call for secretary</a:t>
            </a:r>
          </a:p>
          <a:p>
            <a:pPr lvl="1"/>
            <a:r>
              <a:rPr lang="en-US" sz="1800" dirty="0" smtClean="0"/>
              <a:t>Reminder of patent policies</a:t>
            </a:r>
          </a:p>
          <a:p>
            <a:pPr lvl="1"/>
            <a:r>
              <a:rPr lang="en-US" sz="1800" dirty="0" smtClean="0"/>
              <a:t>Approval of agenda</a:t>
            </a:r>
          </a:p>
          <a:p>
            <a:r>
              <a:rPr lang="en-US" altLang="ja-JP" sz="2000" dirty="0" smtClean="0"/>
              <a:t>Approve / Modify Agenda for Thursday AM1</a:t>
            </a:r>
          </a:p>
          <a:p>
            <a:r>
              <a:rPr lang="en-US" altLang="ja-JP" sz="2000" dirty="0" smtClean="0"/>
              <a:t>Review of D11.0: </a:t>
            </a:r>
          </a:p>
          <a:p>
            <a:pPr lvl="1"/>
            <a:r>
              <a:rPr lang="en-US" altLang="ja-JP" sz="1600" dirty="0" smtClean="0"/>
              <a:t>Verification of edits &amp; implementation of comment resolutions given the Editor has a (preliminary) version available</a:t>
            </a:r>
          </a:p>
          <a:p>
            <a:r>
              <a:rPr lang="en-US" altLang="ja-JP" sz="2000" dirty="0" smtClean="0"/>
              <a:t>Comment Resolution</a:t>
            </a:r>
          </a:p>
          <a:p>
            <a:r>
              <a:rPr lang="en-US" sz="2000" dirty="0" smtClean="0"/>
              <a:t>Recess until Thu PM1</a:t>
            </a:r>
          </a:p>
          <a:p>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ja-JP" smtClean="0"/>
              <a:t>Sep 2016</a:t>
            </a:r>
            <a:endParaRPr lang="en-US" dirty="0"/>
          </a:p>
        </p:txBody>
      </p:sp>
      <p:sp>
        <p:nvSpPr>
          <p:cNvPr id="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C135EDA6-BA42-C744-B61A-50B00165168A}" type="slidenum">
              <a:rPr lang="en-US" altLang="ja-JP"/>
              <a:pPr algn="ctr"/>
              <a:t>18</a:t>
            </a:fld>
            <a:endParaRPr lang="en-US" altLang="ja-JP"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Agenda</a:t>
            </a:r>
            <a:br>
              <a:rPr lang="en-US" dirty="0" smtClean="0"/>
            </a:br>
            <a:r>
              <a:rPr lang="en-US" dirty="0" smtClean="0"/>
              <a:t>Thursday Sep 15</a:t>
            </a:r>
            <a:r>
              <a:rPr lang="en-US" baseline="30000" dirty="0" smtClean="0"/>
              <a:t>th</a:t>
            </a:r>
            <a:r>
              <a:rPr lang="en-US" dirty="0" smtClean="0"/>
              <a:t>, PM1 13:30h—15:30h</a:t>
            </a:r>
            <a:endParaRPr lang="en-US" dirty="0"/>
          </a:p>
        </p:txBody>
      </p:sp>
      <p:sp>
        <p:nvSpPr>
          <p:cNvPr id="3" name="Inhaltsplatzhalter 2"/>
          <p:cNvSpPr>
            <a:spLocks noGrp="1"/>
          </p:cNvSpPr>
          <p:nvPr>
            <p:ph idx="1"/>
          </p:nvPr>
        </p:nvSpPr>
        <p:spPr/>
        <p:txBody>
          <a:bodyPr/>
          <a:lstStyle/>
          <a:p>
            <a:r>
              <a:rPr lang="en-US" sz="1400" dirty="0" smtClean="0"/>
              <a:t>Call to order</a:t>
            </a:r>
          </a:p>
          <a:p>
            <a:r>
              <a:rPr lang="en-US" sz="1400" dirty="0" err="1" smtClean="0"/>
              <a:t>Administratives</a:t>
            </a:r>
            <a:endParaRPr lang="en-US" sz="1400" dirty="0" smtClean="0"/>
          </a:p>
          <a:p>
            <a:pPr lvl="1"/>
            <a:r>
              <a:rPr lang="en-US" sz="1200" dirty="0" smtClean="0"/>
              <a:t>Call for secretary</a:t>
            </a:r>
          </a:p>
          <a:p>
            <a:pPr lvl="1"/>
            <a:r>
              <a:rPr lang="en-US" sz="1200" dirty="0" smtClean="0"/>
              <a:t>Reminder of patent policies</a:t>
            </a:r>
          </a:p>
          <a:p>
            <a:pPr lvl="1"/>
            <a:r>
              <a:rPr lang="en-US" sz="1200" dirty="0" smtClean="0"/>
              <a:t>Approval of agenda</a:t>
            </a:r>
          </a:p>
          <a:p>
            <a:r>
              <a:rPr lang="en-US" altLang="ja-JP" sz="1400" dirty="0" smtClean="0"/>
              <a:t>Approve / modify agenda for Thursday PM1</a:t>
            </a:r>
          </a:p>
          <a:p>
            <a:r>
              <a:rPr lang="en-US" altLang="ja-JP" sz="1400" dirty="0" smtClean="0"/>
              <a:t>Verification of draft</a:t>
            </a:r>
          </a:p>
          <a:p>
            <a:pPr lvl="1"/>
            <a:r>
              <a:rPr lang="en-US" altLang="ja-JP" sz="1200" dirty="0" smtClean="0"/>
              <a:t>Verify edits, resolutions &amp; changes</a:t>
            </a:r>
          </a:p>
          <a:p>
            <a:pPr lvl="1"/>
            <a:r>
              <a:rPr lang="en-US" altLang="ja-JP" sz="1200" dirty="0" smtClean="0"/>
              <a:t>Review to identify additional potential issues</a:t>
            </a:r>
          </a:p>
          <a:p>
            <a:r>
              <a:rPr lang="en-US" altLang="ja-JP" sz="1400" dirty="0" smtClean="0"/>
              <a:t>Comment resolution</a:t>
            </a:r>
          </a:p>
          <a:p>
            <a:r>
              <a:rPr lang="en-US" altLang="ja-JP" sz="1400" dirty="0" smtClean="0"/>
              <a:t>Motions:</a:t>
            </a:r>
          </a:p>
          <a:p>
            <a:pPr lvl="1"/>
            <a:r>
              <a:rPr lang="en-US" altLang="ja-JP" sz="1200" dirty="0" err="1" smtClean="0"/>
              <a:t>Recirc</a:t>
            </a:r>
            <a:endParaRPr lang="en-US" altLang="ja-JP" sz="1200" dirty="0" smtClean="0"/>
          </a:p>
          <a:p>
            <a:pPr lvl="1"/>
            <a:r>
              <a:rPr lang="en-US" altLang="ja-JP" sz="1200" dirty="0" smtClean="0"/>
              <a:t>Forward to </a:t>
            </a:r>
            <a:r>
              <a:rPr lang="en-US" altLang="ja-JP" sz="1200" dirty="0" err="1" smtClean="0"/>
              <a:t>revcom</a:t>
            </a:r>
            <a:r>
              <a:rPr lang="en-US" altLang="ja-JP" sz="1200" dirty="0" smtClean="0"/>
              <a:t> &amp; repot</a:t>
            </a:r>
          </a:p>
          <a:p>
            <a:pPr lvl="1"/>
            <a:r>
              <a:rPr lang="en-US" altLang="ja-JP" sz="1200" dirty="0" err="1" smtClean="0"/>
              <a:t>Administratives</a:t>
            </a:r>
            <a:endParaRPr lang="en-US" altLang="ja-JP" sz="1200" dirty="0" smtClean="0"/>
          </a:p>
          <a:p>
            <a:r>
              <a:rPr lang="en-US" sz="1400" dirty="0" smtClean="0"/>
              <a:t>Recess until Thu PM2</a:t>
            </a:r>
          </a:p>
          <a:p>
            <a:endParaRPr lang="en-US" sz="1400" dirty="0"/>
          </a:p>
        </p:txBody>
      </p:sp>
      <p:sp>
        <p:nvSpPr>
          <p:cNvPr id="4" name="Datumsplatzhalter 3"/>
          <p:cNvSpPr>
            <a:spLocks noGrp="1"/>
          </p:cNvSpPr>
          <p:nvPr>
            <p:ph type="dt" sz="half" idx="10"/>
          </p:nvPr>
        </p:nvSpPr>
        <p:spPr/>
        <p:txBody>
          <a:bodyPr/>
          <a:lstStyle/>
          <a:p>
            <a:pPr>
              <a:defRPr/>
            </a:pPr>
            <a:r>
              <a:rPr lang="en-US" altLang="ja-JP" smtClean="0"/>
              <a:t>Sep 2016</a:t>
            </a:r>
            <a:endParaRPr lang="en-US" dirty="0"/>
          </a:p>
        </p:txBody>
      </p:sp>
      <p:sp>
        <p:nvSpPr>
          <p:cNvPr id="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C135EDA6-BA42-C744-B61A-50B00165168A}" type="slidenum">
              <a:rPr lang="en-US" altLang="ja-JP"/>
              <a:pPr algn="ctr"/>
              <a:t>19</a:t>
            </a:fld>
            <a:endParaRPr lang="en-US" altLang="ja-JP"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noFill/>
        </p:spPr>
        <p:txBody>
          <a:bodyPr/>
          <a:lstStyle/>
          <a:p>
            <a:r>
              <a:rPr lang="en-US" altLang="ja-JP" sz="4000" dirty="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 Sep 2016 , Warsaw</a:t>
            </a:r>
          </a:p>
        </p:txBody>
      </p:sp>
      <p:sp>
        <p:nvSpPr>
          <p:cNvPr id="2" name="日付プレースホルダー 1"/>
          <p:cNvSpPr>
            <a:spLocks noGrp="1"/>
          </p:cNvSpPr>
          <p:nvPr>
            <p:ph type="dt" sz="half" idx="10"/>
          </p:nvPr>
        </p:nvSpPr>
        <p:spPr/>
        <p:txBody>
          <a:bodyPr/>
          <a:lstStyle/>
          <a:p>
            <a:pPr>
              <a:defRPr/>
            </a:pPr>
            <a:r>
              <a:rPr lang="en-US" altLang="ja-JP" dirty="0" smtClean="0"/>
              <a:t>Sep 2016</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dirty="0" smtClean="0"/>
              <a:t>Consent Agenda (1/2)</a:t>
            </a:r>
            <a:br>
              <a:rPr lang="en-US" dirty="0" smtClean="0"/>
            </a:br>
            <a:r>
              <a:rPr lang="en-US" dirty="0" smtClean="0"/>
              <a:t>Thursday Sep 15</a:t>
            </a:r>
            <a:r>
              <a:rPr lang="en-US" baseline="30000" dirty="0" smtClean="0"/>
              <a:t>th</a:t>
            </a:r>
            <a:r>
              <a:rPr lang="en-US" dirty="0" smtClean="0"/>
              <a:t>, PM2 16:00h—18:00h</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495800"/>
          </a:xfrm>
        </p:spPr>
        <p:txBody>
          <a:bodyPr>
            <a:normAutofit fontScale="92500" lnSpcReduction="20000"/>
          </a:bodyPr>
          <a:lstStyle/>
          <a:p>
            <a:pPr>
              <a:defRPr/>
            </a:pPr>
            <a:r>
              <a:rPr lang="en-US" altLang="ja-JP" dirty="0" smtClean="0"/>
              <a:t>TGai MEETING CALLED TO ORDER</a:t>
            </a:r>
          </a:p>
          <a:p>
            <a:pPr>
              <a:defRPr/>
            </a:pPr>
            <a:r>
              <a:rPr lang="en-US" altLang="ja-JP" dirty="0" smtClean="0"/>
              <a:t>Modify and/or Approve Agenda for Thursday PM2</a:t>
            </a:r>
          </a:p>
          <a:p>
            <a:r>
              <a:rPr lang="en-US" altLang="ja-JP" dirty="0" smtClean="0"/>
              <a:t>Verification of draft</a:t>
            </a:r>
          </a:p>
          <a:p>
            <a:pPr lvl="1"/>
            <a:r>
              <a:rPr lang="en-US" altLang="ja-JP" dirty="0" smtClean="0"/>
              <a:t>Verify edits, resolutions &amp; changes</a:t>
            </a:r>
          </a:p>
          <a:p>
            <a:pPr lvl="1"/>
            <a:r>
              <a:rPr lang="en-US" altLang="ja-JP" dirty="0" smtClean="0"/>
              <a:t>Review to identify additional potential issues</a:t>
            </a:r>
          </a:p>
          <a:p>
            <a:r>
              <a:rPr lang="en-US" altLang="ja-JP" dirty="0" smtClean="0"/>
              <a:t>Comment resolution</a:t>
            </a:r>
          </a:p>
          <a:p>
            <a:r>
              <a:rPr lang="en-US" altLang="ja-JP" dirty="0" smtClean="0"/>
              <a:t>Motions internal</a:t>
            </a:r>
          </a:p>
          <a:p>
            <a:pPr lvl="1"/>
            <a:r>
              <a:rPr lang="en-US" altLang="ja-JP" dirty="0" smtClean="0">
                <a:solidFill>
                  <a:srgbClr val="3366FF"/>
                </a:solidFill>
              </a:rPr>
              <a:t>Motion to </a:t>
            </a:r>
            <a:r>
              <a:rPr lang="en-US" altLang="ja-JP" dirty="0" err="1" smtClean="0">
                <a:solidFill>
                  <a:srgbClr val="3366FF"/>
                </a:solidFill>
              </a:rPr>
              <a:t>recirc</a:t>
            </a:r>
            <a:r>
              <a:rPr lang="en-US" altLang="ja-JP" dirty="0" smtClean="0">
                <a:solidFill>
                  <a:srgbClr val="3366FF"/>
                </a:solidFill>
              </a:rPr>
              <a:t> (*)</a:t>
            </a:r>
          </a:p>
          <a:p>
            <a:pPr lvl="2"/>
            <a:r>
              <a:rPr lang="en-US" altLang="ja-JP" sz="1571" dirty="0" smtClean="0">
                <a:solidFill>
                  <a:srgbClr val="3366FF"/>
                </a:solidFill>
              </a:rPr>
              <a:t>Having approved comment resolutions for all of the comments received from the 4th Recirculation Sponsor Ballot on P802.11ai D10.0 as contained in document </a:t>
            </a:r>
            <a:r>
              <a:rPr lang="de-DE" altLang="ja-JP" sz="1571" dirty="0" smtClean="0">
                <a:solidFill>
                  <a:srgbClr val="3366FF"/>
                </a:solidFill>
                <a:hlinkClick r:id="rId3"/>
              </a:rPr>
              <a:t>https://mentor.ieee.org/802.11/dcn/16/11-16-1203-05-00ai-comments-from-4th-recirculation-sb-on-tgai-d10-0.xlsx</a:t>
            </a:r>
            <a:r>
              <a:rPr lang="de-DE" altLang="ja-JP" sz="1571" dirty="0" smtClean="0">
                <a:solidFill>
                  <a:srgbClr val="3366FF"/>
                </a:solidFill>
              </a:rPr>
              <a:t> </a:t>
            </a:r>
            <a:r>
              <a:rPr lang="en-US" altLang="ja-JP" sz="1571" dirty="0" smtClean="0">
                <a:solidFill>
                  <a:srgbClr val="3366FF"/>
                </a:solidFill>
              </a:rPr>
              <a:t>, and </a:t>
            </a:r>
            <a:r>
              <a:rPr lang="de-DE" altLang="ja-JP" sz="1571" dirty="0" smtClean="0">
                <a:solidFill>
                  <a:srgbClr val="3366FF"/>
                </a:solidFill>
              </a:rPr>
              <a:t>“PKEX </a:t>
            </a:r>
            <a:r>
              <a:rPr lang="de-DE" altLang="ja-JP" sz="1571" dirty="0" err="1" smtClean="0">
                <a:solidFill>
                  <a:srgbClr val="3366FF"/>
                </a:solidFill>
              </a:rPr>
              <a:t>changes</a:t>
            </a:r>
            <a:r>
              <a:rPr lang="de-DE" altLang="ja-JP" sz="1571" dirty="0" smtClean="0">
                <a:solidFill>
                  <a:srgbClr val="3366FF"/>
                </a:solidFill>
              </a:rPr>
              <a:t>” in 11-16/1151r7 (</a:t>
            </a:r>
            <a:r>
              <a:rPr lang="de-DE" altLang="ja-JP" sz="1571" dirty="0" smtClean="0">
                <a:solidFill>
                  <a:srgbClr val="3366FF"/>
                </a:solidFill>
                <a:hlinkClick r:id="rId4"/>
              </a:rPr>
              <a:t>https://mentor.ieee.org/802.11/dcn/16/11-16-1151-07-00ai-kdf-prf-pkex.docx</a:t>
            </a:r>
            <a:r>
              <a:rPr lang="de-DE" altLang="ja-JP" sz="1571" dirty="0" smtClean="0">
                <a:solidFill>
                  <a:srgbClr val="3366FF"/>
                </a:solidFill>
              </a:rPr>
              <a:t>)</a:t>
            </a:r>
            <a:r>
              <a:rPr lang="en-US" altLang="ja-JP" sz="1571" dirty="0" smtClean="0">
                <a:solidFill>
                  <a:srgbClr val="3366FF"/>
                </a:solidFill>
              </a:rPr>
              <a:t>.</a:t>
            </a:r>
          </a:p>
          <a:p>
            <a:pPr lvl="2"/>
            <a:r>
              <a:rPr lang="en-US" altLang="ja-JP" sz="1571" dirty="0" smtClean="0">
                <a:solidFill>
                  <a:srgbClr val="3366FF"/>
                </a:solidFill>
              </a:rPr>
              <a:t>Instruct the editor to prepare Draft 11.0 incorporating these resolutions and, </a:t>
            </a:r>
          </a:p>
          <a:p>
            <a:pPr lvl="2"/>
            <a:r>
              <a:rPr lang="en-US" altLang="ja-JP" sz="1571" dirty="0" smtClean="0">
                <a:solidFill>
                  <a:srgbClr val="3366FF"/>
                </a:solidFill>
              </a:rPr>
              <a:t>Approve a 10 day Sponsor Recirculation Ballot asking the question “Should P802.11ai D11.0 be forwarded to </a:t>
            </a:r>
            <a:r>
              <a:rPr lang="en-US" altLang="ja-JP" sz="1571" dirty="0" err="1" smtClean="0">
                <a:solidFill>
                  <a:srgbClr val="3366FF"/>
                </a:solidFill>
              </a:rPr>
              <a:t>RevCom</a:t>
            </a:r>
            <a:r>
              <a:rPr lang="en-US" altLang="ja-JP" sz="1571" dirty="0" smtClean="0">
                <a:solidFill>
                  <a:srgbClr val="3366FF"/>
                </a:solidFill>
              </a:rPr>
              <a:t>?” </a:t>
            </a:r>
            <a:endParaRPr lang="en-US" altLang="ja-JP" dirty="0" smtClean="0"/>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 name="日付プレースホルダー 1"/>
          <p:cNvSpPr>
            <a:spLocks noGrp="1"/>
          </p:cNvSpPr>
          <p:nvPr>
            <p:ph type="dt" sz="half" idx="10"/>
          </p:nvPr>
        </p:nvSpPr>
        <p:spPr/>
        <p:txBody>
          <a:bodyPr/>
          <a:lstStyle/>
          <a:p>
            <a:pPr>
              <a:defRPr/>
            </a:pPr>
            <a:r>
              <a:rPr lang="en-US" altLang="ja-JP" dirty="0" smtClean="0"/>
              <a:t>Sep 2016</a:t>
            </a:r>
            <a:endParaRPr lang="en-US" dirty="0"/>
          </a:p>
        </p:txBody>
      </p:sp>
      <p:sp>
        <p:nvSpPr>
          <p:cNvPr id="5" name="Textfeld 4"/>
          <p:cNvSpPr txBox="1"/>
          <p:nvPr/>
        </p:nvSpPr>
        <p:spPr>
          <a:xfrm>
            <a:off x="0" y="6172200"/>
            <a:ext cx="3035356" cy="276999"/>
          </a:xfrm>
          <a:prstGeom prst="rect">
            <a:avLst/>
          </a:prstGeom>
          <a:noFill/>
        </p:spPr>
        <p:txBody>
          <a:bodyPr wrap="none" rtlCol="0">
            <a:spAutoFit/>
          </a:bodyPr>
          <a:lstStyle/>
          <a:p>
            <a:r>
              <a:rPr lang="en-US" altLang="ja-JP" dirty="0" smtClean="0">
                <a:solidFill>
                  <a:srgbClr val="3366FF"/>
                </a:solidFill>
              </a:rPr>
              <a:t>(*) Note: Consent agenda items shown in blue</a:t>
            </a:r>
          </a:p>
        </p:txBody>
      </p:sp>
      <p:sp>
        <p:nvSpPr>
          <p:cNvPr id="6"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C135EDA6-BA42-C744-B61A-50B00165168A}" type="slidenum">
              <a:rPr lang="en-US" altLang="ja-JP"/>
              <a:pPr algn="ctr"/>
              <a:t>20</a:t>
            </a:fld>
            <a:endParaRPr lang="en-US" altLang="ja-JP"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1185106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dirty="0" smtClean="0"/>
              <a:t>Consent Agenda (2/2)</a:t>
            </a:r>
            <a:br>
              <a:rPr lang="en-US" dirty="0" smtClean="0"/>
            </a:br>
            <a:r>
              <a:rPr lang="en-US" dirty="0" smtClean="0"/>
              <a:t>Thursday Sep 15</a:t>
            </a:r>
            <a:r>
              <a:rPr lang="en-US" baseline="30000" dirty="0" smtClean="0"/>
              <a:t>th</a:t>
            </a:r>
            <a:r>
              <a:rPr lang="en-US" dirty="0" smtClean="0"/>
              <a:t>, PM2 16:00h—18:00h</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fontScale="92500" lnSpcReduction="20000"/>
          </a:bodyPr>
          <a:lstStyle/>
          <a:p>
            <a:r>
              <a:rPr lang="en-US" altLang="ja-JP" dirty="0" smtClean="0"/>
              <a:t>Motions external (count required)</a:t>
            </a:r>
          </a:p>
          <a:p>
            <a:pPr lvl="1"/>
            <a:r>
              <a:rPr lang="en-US" altLang="ja-JP" dirty="0" smtClean="0"/>
              <a:t>Motions to forward </a:t>
            </a:r>
            <a:r>
              <a:rPr lang="en-US" altLang="ja-JP" dirty="0" err="1" smtClean="0"/>
              <a:t>TGai</a:t>
            </a:r>
            <a:r>
              <a:rPr lang="en-US" altLang="ja-JP" dirty="0" smtClean="0"/>
              <a:t> draft to </a:t>
            </a:r>
            <a:r>
              <a:rPr lang="en-US" altLang="ja-JP" dirty="0" err="1" smtClean="0"/>
              <a:t>RevCom</a:t>
            </a:r>
            <a:endParaRPr lang="en-US" altLang="ja-JP" dirty="0" smtClean="0"/>
          </a:p>
          <a:p>
            <a:pPr lvl="2"/>
            <a:r>
              <a:rPr lang="en-US" altLang="ja-JP" dirty="0" smtClean="0"/>
              <a:t>Motion to forward draft</a:t>
            </a:r>
          </a:p>
          <a:p>
            <a:pPr lvl="2"/>
            <a:r>
              <a:rPr lang="en-US" altLang="ja-JP" dirty="0" smtClean="0"/>
              <a:t>Motion to approve and forward report to </a:t>
            </a:r>
            <a:r>
              <a:rPr lang="en-US" altLang="ja-JP" dirty="0" err="1" smtClean="0"/>
              <a:t>RevCom</a:t>
            </a:r>
            <a:endParaRPr lang="en-US" altLang="ja-JP" dirty="0" smtClean="0"/>
          </a:p>
          <a:p>
            <a:pPr>
              <a:defRPr/>
            </a:pPr>
            <a:r>
              <a:rPr lang="en-US" altLang="ja-JP" dirty="0" smtClean="0"/>
              <a:t>Administrative items (*)</a:t>
            </a:r>
          </a:p>
          <a:p>
            <a:pPr lvl="1">
              <a:defRPr/>
            </a:pPr>
            <a:r>
              <a:rPr lang="en-US" altLang="ja-JP" dirty="0" smtClean="0">
                <a:solidFill>
                  <a:srgbClr val="3366FF"/>
                </a:solidFill>
              </a:rPr>
              <a:t>Timeline:</a:t>
            </a:r>
          </a:p>
          <a:p>
            <a:pPr lvl="2">
              <a:defRPr/>
            </a:pPr>
            <a:r>
              <a:rPr lang="en-US" altLang="ja-JP" dirty="0" smtClean="0">
                <a:solidFill>
                  <a:srgbClr val="3366FF"/>
                </a:solidFill>
              </a:rPr>
              <a:t>Move to approve the </a:t>
            </a:r>
            <a:r>
              <a:rPr lang="en-US" altLang="ja-JP" dirty="0" err="1" smtClean="0">
                <a:solidFill>
                  <a:srgbClr val="3366FF"/>
                </a:solidFill>
              </a:rPr>
              <a:t>TGai</a:t>
            </a:r>
            <a:r>
              <a:rPr lang="en-US" altLang="ja-JP" dirty="0" smtClean="0">
                <a:solidFill>
                  <a:srgbClr val="3366FF"/>
                </a:solidFill>
              </a:rPr>
              <a:t> timeline (unchanged) as shown on slide 31 of 11-16/1089r4</a:t>
            </a:r>
          </a:p>
          <a:p>
            <a:pPr lvl="1">
              <a:defRPr/>
            </a:pPr>
            <a:r>
              <a:rPr lang="en-US" altLang="ja-JP" dirty="0" err="1" smtClean="0">
                <a:solidFill>
                  <a:srgbClr val="3366FF"/>
                </a:solidFill>
              </a:rPr>
              <a:t>Telcos</a:t>
            </a:r>
            <a:r>
              <a:rPr lang="en-US" altLang="ja-JP" dirty="0" smtClean="0">
                <a:solidFill>
                  <a:srgbClr val="3366FF"/>
                </a:solidFill>
              </a:rPr>
              <a:t> (confirmation vote)</a:t>
            </a:r>
          </a:p>
          <a:p>
            <a:pPr lvl="2">
              <a:defRPr/>
            </a:pPr>
            <a:r>
              <a:rPr lang="en-US" altLang="ja-JP" dirty="0" smtClean="0">
                <a:solidFill>
                  <a:srgbClr val="3366FF"/>
                </a:solidFill>
              </a:rPr>
              <a:t>Move to reapprove the </a:t>
            </a:r>
            <a:r>
              <a:rPr lang="en-US" altLang="ja-JP" dirty="0" err="1" smtClean="0">
                <a:solidFill>
                  <a:srgbClr val="3366FF"/>
                </a:solidFill>
              </a:rPr>
              <a:t>telco</a:t>
            </a:r>
            <a:r>
              <a:rPr lang="en-US" altLang="ja-JP" dirty="0" smtClean="0">
                <a:solidFill>
                  <a:srgbClr val="3366FF"/>
                </a:solidFill>
              </a:rPr>
              <a:t> schedule as shown on slide 30 of 11-16/1089r4</a:t>
            </a:r>
          </a:p>
          <a:p>
            <a:pPr lvl="1">
              <a:defRPr/>
            </a:pPr>
            <a:r>
              <a:rPr lang="en-US" altLang="ja-JP" dirty="0" smtClean="0">
                <a:solidFill>
                  <a:srgbClr val="3366FF"/>
                </a:solidFill>
              </a:rPr>
              <a:t>Plan </a:t>
            </a:r>
            <a:r>
              <a:rPr lang="en-US" altLang="ja-JP" smtClean="0">
                <a:solidFill>
                  <a:srgbClr val="3366FF"/>
                </a:solidFill>
              </a:rPr>
              <a:t>for November</a:t>
            </a:r>
            <a:endParaRPr lang="en-US" altLang="ja-JP" dirty="0" smtClean="0">
              <a:solidFill>
                <a:srgbClr val="3366FF"/>
              </a:solidFill>
            </a:endParaRPr>
          </a:p>
          <a:p>
            <a:pPr lvl="2">
              <a:defRPr/>
            </a:pPr>
            <a:r>
              <a:rPr lang="en-US" altLang="ja-JP" dirty="0" smtClean="0">
                <a:solidFill>
                  <a:srgbClr val="3366FF"/>
                </a:solidFill>
              </a:rPr>
              <a:t>Move to approve the plan for November as shown on slide 29 of 11-16/1089r4</a:t>
            </a:r>
          </a:p>
          <a:p>
            <a:pPr>
              <a:defRPr/>
            </a:pPr>
            <a:r>
              <a:rPr lang="en-US" altLang="ja-JP" dirty="0" smtClean="0"/>
              <a:t>Unfinished business</a:t>
            </a:r>
          </a:p>
          <a:p>
            <a:r>
              <a:rPr lang="en-US" altLang="ja-JP" dirty="0"/>
              <a:t>New Businesses</a:t>
            </a:r>
            <a:endParaRPr lang="ja-JP" altLang="en-US" dirty="0" smtClean="0"/>
          </a:p>
          <a:p>
            <a:pPr>
              <a:defRPr/>
            </a:pPr>
            <a:r>
              <a:rPr lang="en-US" altLang="ja-JP" dirty="0" smtClean="0"/>
              <a:t>Adjourn</a:t>
            </a:r>
          </a:p>
          <a:p>
            <a:pPr>
              <a:defRPr/>
            </a:pPr>
            <a:endParaRPr lang="en-US" altLang="ja-JP" dirty="0" smtClean="0"/>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 name="日付プレースホルダー 1"/>
          <p:cNvSpPr>
            <a:spLocks noGrp="1"/>
          </p:cNvSpPr>
          <p:nvPr>
            <p:ph type="dt" sz="half" idx="10"/>
          </p:nvPr>
        </p:nvSpPr>
        <p:spPr/>
        <p:txBody>
          <a:bodyPr/>
          <a:lstStyle/>
          <a:p>
            <a:pPr>
              <a:defRPr/>
            </a:pPr>
            <a:r>
              <a:rPr lang="en-US" altLang="ja-JP" dirty="0" smtClean="0"/>
              <a:t>Sep 2016</a:t>
            </a:r>
            <a:endParaRPr lang="en-US" dirty="0"/>
          </a:p>
        </p:txBody>
      </p:sp>
      <p:sp>
        <p:nvSpPr>
          <p:cNvPr id="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C135EDA6-BA42-C744-B61A-50B00165168A}" type="slidenum">
              <a:rPr lang="en-US" altLang="ja-JP"/>
              <a:pPr algn="ctr"/>
              <a:t>21</a:t>
            </a:fld>
            <a:endParaRPr lang="en-US" altLang="ja-JP" dirty="0"/>
          </a:p>
        </p:txBody>
      </p:sp>
      <p:sp>
        <p:nvSpPr>
          <p:cNvPr id="6" name="Textfeld 5"/>
          <p:cNvSpPr txBox="1"/>
          <p:nvPr/>
        </p:nvSpPr>
        <p:spPr>
          <a:xfrm>
            <a:off x="0" y="6200001"/>
            <a:ext cx="3035356" cy="276999"/>
          </a:xfrm>
          <a:prstGeom prst="rect">
            <a:avLst/>
          </a:prstGeom>
          <a:noFill/>
        </p:spPr>
        <p:txBody>
          <a:bodyPr wrap="none" rtlCol="0">
            <a:spAutoFit/>
          </a:bodyPr>
          <a:lstStyle/>
          <a:p>
            <a:r>
              <a:rPr lang="en-US" altLang="ja-JP" dirty="0" smtClean="0">
                <a:solidFill>
                  <a:srgbClr val="3366FF"/>
                </a:solidFill>
              </a:rPr>
              <a:t>(*) Note: Consent agenda items shown in blue</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1185106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a:bodyPr>
          <a:lstStyle/>
          <a:p>
            <a:pPr>
              <a:defRPr/>
            </a:pPr>
            <a:r>
              <a:rPr lang="en-US" altLang="ja-JP" dirty="0" smtClean="0"/>
              <a:t>Approve Agenda</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pPr lvl="1"/>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Agenda as shown in 11-16/1089r2</a:t>
            </a:r>
            <a:r>
              <a:rPr lang="en-GB" altLang="ja-JP" dirty="0" smtClean="0">
                <a:ea typeface="ＭＳ Ｐゴシック" pitchFamily="-84" charset="-128"/>
                <a:cs typeface="ＭＳ Ｐゴシック" pitchFamily="-84" charset="-128"/>
              </a:rPr>
              <a:t>:</a:t>
            </a:r>
          </a:p>
          <a:p>
            <a:r>
              <a:rPr lang="en-US" altLang="ja-JP" dirty="0" smtClean="0"/>
              <a:t>Moved: </a:t>
            </a:r>
            <a:r>
              <a:rPr lang="en-US" altLang="ja-JP" dirty="0" err="1" smtClean="0"/>
              <a:t>Jouni</a:t>
            </a:r>
            <a:endParaRPr lang="en-US" altLang="ja-JP" dirty="0" smtClean="0"/>
          </a:p>
          <a:p>
            <a:r>
              <a:rPr lang="en-US" altLang="ja-JP" dirty="0" smtClean="0"/>
              <a:t>Seconded: Peter</a:t>
            </a:r>
          </a:p>
          <a:p>
            <a:r>
              <a:rPr lang="en-US" altLang="ja-JP" dirty="0" smtClean="0">
                <a:ea typeface="ＭＳ Ｐゴシック" pitchFamily="-84" charset="-128"/>
                <a:cs typeface="ＭＳ Ｐゴシック" pitchFamily="-84" charset="-128"/>
              </a:rPr>
              <a:t>Result : </a:t>
            </a:r>
            <a:r>
              <a:rPr lang="en-US" dirty="0" smtClean="0"/>
              <a:t>Unanimously approved</a:t>
            </a:r>
          </a:p>
          <a:p>
            <a:endParaRPr lang="ja-JP" altLang="en-US" dirty="0" smtClean="0">
              <a:ea typeface="ＭＳ Ｐゴシック" pitchFamily="-84" charset="-128"/>
              <a:cs typeface="ＭＳ Ｐゴシック" pitchFamily="-84" charset="-128"/>
            </a:endParaRP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lvl="1">
              <a:defRPr/>
            </a:pPr>
            <a:endParaRPr lang="en-US" altLang="ja-JP" dirty="0" smtClean="0"/>
          </a:p>
          <a:p>
            <a:pPr>
              <a:buFontTx/>
              <a:buNone/>
            </a:pPr>
            <a:endParaRPr lang="en-US" altLang="ja-JP" dirty="0" smtClean="0">
              <a:solidFill>
                <a:srgbClr val="000000"/>
              </a:solidFill>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3" name="日付プレースホルダー 2"/>
          <p:cNvSpPr>
            <a:spLocks noGrp="1"/>
          </p:cNvSpPr>
          <p:nvPr>
            <p:ph type="dt" sz="half" idx="10"/>
          </p:nvPr>
        </p:nvSpPr>
        <p:spPr/>
        <p:txBody>
          <a:bodyPr/>
          <a:lstStyle/>
          <a:p>
            <a:pPr>
              <a:defRPr/>
            </a:pPr>
            <a:r>
              <a:rPr lang="en-US" altLang="ja-JP" smtClean="0"/>
              <a:t>Sep 2016</a:t>
            </a:r>
            <a:endParaRPr lang="en-US" dirty="0"/>
          </a:p>
        </p:txBody>
      </p:sp>
      <p:sp>
        <p:nvSpPr>
          <p:cNvPr id="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C135EDA6-BA42-C744-B61A-50B00165168A}" type="slidenum">
              <a:rPr lang="en-US" altLang="ja-JP"/>
              <a:pPr algn="ctr"/>
              <a:t>22</a:t>
            </a:fld>
            <a:endParaRPr lang="en-US" altLang="ja-JP"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TGai meeting minutes of </a:t>
            </a:r>
            <a:br>
              <a:rPr lang="en-US" altLang="ja-JP" dirty="0" smtClean="0"/>
            </a:br>
            <a:r>
              <a:rPr lang="en-US" altLang="ja-JP" dirty="0" smtClean="0"/>
              <a:t>San Diego</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pPr lvl="1"/>
            <a:r>
              <a:rPr lang="en-GB" altLang="ja-JP" dirty="0" smtClean="0">
                <a:ea typeface="ＭＳ Ｐゴシック" pitchFamily="-84" charset="-128"/>
                <a:cs typeface="ＭＳ Ｐゴシック" pitchFamily="-84" charset="-128"/>
              </a:rPr>
              <a:t>Approve </a:t>
            </a:r>
            <a:r>
              <a:rPr lang="en-US" altLang="ja-JP" dirty="0" smtClean="0">
                <a:ea typeface="ＭＳ Ｐゴシック" pitchFamily="-84" charset="-128"/>
                <a:cs typeface="ＭＳ Ｐゴシック" pitchFamily="-84" charset="-128"/>
              </a:rPr>
              <a:t>TGai Meeting Minutes for the IEEE 802.11 San Diego   meeting</a:t>
            </a:r>
            <a:r>
              <a:rPr lang="en-GB" altLang="ja-JP" dirty="0" smtClean="0">
                <a:ea typeface="ＭＳ Ｐゴシック" pitchFamily="-84" charset="-128"/>
                <a:cs typeface="ＭＳ Ｐゴシック" pitchFamily="-84" charset="-128"/>
              </a:rPr>
              <a:t> as in 11-16-1031r0 (see</a:t>
            </a:r>
            <a:r>
              <a:rPr lang="en-GB" altLang="ja-JP" dirty="0" smtClean="0">
                <a:hlinkClick r:id="rId3"/>
              </a:rPr>
              <a:t>https</a:t>
            </a:r>
            <a:r>
              <a:rPr lang="en-GB" altLang="ja-JP" dirty="0">
                <a:hlinkClick r:id="rId3"/>
              </a:rPr>
              <a:t>://mentor.ieee.org/802.11/dcn/16/11-16-1031-00-00ai-july-2016-san-diego-session-</a:t>
            </a:r>
            <a:r>
              <a:rPr lang="en-GB" altLang="ja-JP" dirty="0" smtClean="0">
                <a:hlinkClick r:id="rId3"/>
              </a:rPr>
              <a:t>minutes.doc</a:t>
            </a:r>
            <a:r>
              <a:rPr lang="en-GB" altLang="ja-JP" dirty="0" smtClean="0"/>
              <a:t>)</a:t>
            </a:r>
          </a:p>
          <a:p>
            <a:r>
              <a:rPr lang="en-US" altLang="ja-JP" dirty="0" smtClean="0"/>
              <a:t>Moved: Peter</a:t>
            </a:r>
          </a:p>
          <a:p>
            <a:r>
              <a:rPr lang="en-US" altLang="ja-JP" dirty="0" smtClean="0"/>
              <a:t>Seconded: </a:t>
            </a:r>
            <a:r>
              <a:rPr lang="en-US" altLang="ja-JP" dirty="0" err="1" smtClean="0"/>
              <a:t>Xiofei</a:t>
            </a:r>
            <a:endParaRPr lang="en-US" altLang="ja-JP" dirty="0" smtClean="0"/>
          </a:p>
          <a:p>
            <a:r>
              <a:rPr lang="en-US" altLang="ja-JP" dirty="0" smtClean="0">
                <a:ea typeface="ＭＳ Ｐゴシック" pitchFamily="-84" charset="-128"/>
                <a:cs typeface="ＭＳ Ｐゴシック" pitchFamily="-84" charset="-128"/>
              </a:rPr>
              <a:t>Result : </a:t>
            </a:r>
            <a:r>
              <a:rPr lang="en-US" dirty="0" smtClean="0"/>
              <a:t>Unanimously approved</a:t>
            </a:r>
          </a:p>
          <a:p>
            <a:endParaRPr lang="ja-JP" altLang="en-US" dirty="0" smtClean="0">
              <a:ea typeface="ＭＳ Ｐゴシック" pitchFamily="-84" charset="-128"/>
              <a:cs typeface="ＭＳ Ｐゴシック" pitchFamily="-84" charset="-128"/>
            </a:endParaRP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lvl="1">
              <a:defRPr/>
            </a:pPr>
            <a:endParaRPr lang="en-US" altLang="ja-JP" dirty="0" smtClean="0"/>
          </a:p>
          <a:p>
            <a:pPr>
              <a:buFontTx/>
              <a:buNone/>
            </a:pPr>
            <a:endParaRPr lang="en-US" altLang="ja-JP" dirty="0" smtClean="0">
              <a:solidFill>
                <a:srgbClr val="000000"/>
              </a:solidFill>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3" name="日付プレースホルダー 2"/>
          <p:cNvSpPr>
            <a:spLocks noGrp="1"/>
          </p:cNvSpPr>
          <p:nvPr>
            <p:ph type="dt" sz="half" idx="10"/>
          </p:nvPr>
        </p:nvSpPr>
        <p:spPr/>
        <p:txBody>
          <a:bodyPr/>
          <a:lstStyle/>
          <a:p>
            <a:pPr>
              <a:defRPr/>
            </a:pPr>
            <a:r>
              <a:rPr lang="en-US" altLang="ja-JP" smtClean="0"/>
              <a:t>Sep 2016</a:t>
            </a:r>
            <a:endParaRPr lang="en-US" dirty="0"/>
          </a:p>
        </p:txBody>
      </p:sp>
      <p:sp>
        <p:nvSpPr>
          <p:cNvPr id="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C135EDA6-BA42-C744-B61A-50B00165168A}" type="slidenum">
              <a:rPr lang="en-US" altLang="ja-JP"/>
              <a:pPr algn="ctr"/>
              <a:t>23</a:t>
            </a:fld>
            <a:endParaRPr lang="en-US" altLang="ja-JP"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TGai teleconference meeting minutes of  </a:t>
            </a:r>
            <a:r>
              <a:rPr lang="en-US" altLang="ja-JP" dirty="0" err="1" smtClean="0">
                <a:ea typeface="ＭＳ Ｐゴシック" pitchFamily="-84" charset="-128"/>
                <a:cs typeface="ＭＳ Ｐゴシック" pitchFamily="-84" charset="-128"/>
              </a:rPr>
              <a:t>SanDiego</a:t>
            </a:r>
            <a:r>
              <a:rPr lang="en-US" altLang="ja-JP" dirty="0" smtClean="0">
                <a:ea typeface="ＭＳ Ｐゴシック" pitchFamily="-84" charset="-128"/>
                <a:cs typeface="ＭＳ Ｐゴシック" pitchFamily="-84" charset="-128"/>
              </a:rPr>
              <a:t> to Warsaw meeting.</a:t>
            </a:r>
          </a:p>
        </p:txBody>
      </p:sp>
      <p:sp>
        <p:nvSpPr>
          <p:cNvPr id="58371" name="コンテンツ プレースホルダ 2"/>
          <p:cNvSpPr>
            <a:spLocks noGrp="1"/>
          </p:cNvSpPr>
          <p:nvPr>
            <p:ph idx="1"/>
          </p:nvPr>
        </p:nvSpPr>
        <p:spPr>
          <a:xfrm>
            <a:off x="685800" y="2209800"/>
            <a:ext cx="7086600" cy="3581400"/>
          </a:xfrm>
        </p:spPr>
        <p:txBody>
          <a:bodyPr>
            <a:normAutofit/>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pPr lvl="1"/>
            <a:r>
              <a:rPr lang="en-US" altLang="ja-JP" dirty="0" smtClean="0">
                <a:ea typeface="ＭＳ Ｐゴシック" pitchFamily="-84" charset="-128"/>
                <a:cs typeface="ＭＳ Ｐゴシック" pitchFamily="-84" charset="-128"/>
              </a:rPr>
              <a:t>Approve TGai teleconference meeting minutes of   </a:t>
            </a:r>
            <a:r>
              <a:rPr lang="en-US" altLang="ja-JP" dirty="0" err="1" smtClean="0">
                <a:ea typeface="ＭＳ Ｐゴシック" pitchFamily="-84" charset="-128"/>
                <a:cs typeface="ＭＳ Ｐゴシック" pitchFamily="-84" charset="-128"/>
              </a:rPr>
              <a:t>SanDiego</a:t>
            </a:r>
            <a:r>
              <a:rPr lang="en-US" altLang="ja-JP" dirty="0" smtClean="0">
                <a:ea typeface="ＭＳ Ｐゴシック" pitchFamily="-84" charset="-128"/>
                <a:cs typeface="ＭＳ Ｐゴシック" pitchFamily="-84" charset="-128"/>
              </a:rPr>
              <a:t> to Warsaw meeting as contained in 11-16/1103r01</a:t>
            </a:r>
          </a:p>
          <a:p>
            <a:pPr lvl="1"/>
            <a:endParaRPr lang="en-US" altLang="ja-JP" dirty="0">
              <a:ea typeface="ＭＳ Ｐゴシック" pitchFamily="-84" charset="-128"/>
              <a:cs typeface="ＭＳ Ｐゴシック" pitchFamily="-84" charset="-128"/>
            </a:endParaRPr>
          </a:p>
          <a:p>
            <a:r>
              <a:rPr lang="en-US" altLang="ja-JP" dirty="0" smtClean="0"/>
              <a:t>Moved: Dan </a:t>
            </a:r>
          </a:p>
          <a:p>
            <a:r>
              <a:rPr lang="en-US" altLang="ja-JP" dirty="0" smtClean="0"/>
              <a:t>Seconded: Peter</a:t>
            </a:r>
          </a:p>
          <a:p>
            <a:r>
              <a:rPr lang="en-US" altLang="ja-JP" dirty="0" smtClean="0"/>
              <a:t>Result: </a:t>
            </a:r>
            <a:r>
              <a:rPr lang="en-US" dirty="0" smtClean="0"/>
              <a:t>Unanimously approved</a:t>
            </a:r>
            <a:endParaRPr lang="en-US" altLang="ja-JP" dirty="0" smtClean="0"/>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lvl="1">
              <a:defRPr/>
            </a:pPr>
            <a:endParaRPr lang="en-US" altLang="ja-JP" dirty="0" smtClean="0">
              <a:solidFill>
                <a:schemeClr val="bg1"/>
              </a:solidFill>
              <a:ea typeface="ＭＳ Ｐゴシック" pitchFamily="-84" charset="-128"/>
            </a:endParaRPr>
          </a:p>
          <a:p>
            <a:pPr lvl="2">
              <a:buFontTx/>
              <a:buNone/>
            </a:pPr>
            <a:endParaRPr lang="ja-JP" altLang="en-US" dirty="0" smtClean="0">
              <a:solidFill>
                <a:schemeClr val="bg1"/>
              </a:solidFill>
              <a:ea typeface="ＭＳ Ｐゴシック" pitchFamily="-84" charset="-128"/>
            </a:endParaRPr>
          </a:p>
        </p:txBody>
      </p:sp>
      <p:sp>
        <p:nvSpPr>
          <p:cNvPr id="2" name="日付プレースホルダー 1"/>
          <p:cNvSpPr>
            <a:spLocks noGrp="1"/>
          </p:cNvSpPr>
          <p:nvPr>
            <p:ph type="dt" sz="half" idx="10"/>
          </p:nvPr>
        </p:nvSpPr>
        <p:spPr/>
        <p:txBody>
          <a:bodyPr/>
          <a:lstStyle/>
          <a:p>
            <a:pPr>
              <a:defRPr/>
            </a:pPr>
            <a:r>
              <a:rPr lang="en-US" altLang="ja-JP" smtClean="0"/>
              <a:t>Sep 2016</a:t>
            </a:r>
            <a:endParaRPr lang="en-US" dirty="0"/>
          </a:p>
        </p:txBody>
      </p:sp>
      <p:sp>
        <p:nvSpPr>
          <p:cNvPr id="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C135EDA6-BA42-C744-B61A-50B00165168A}" type="slidenum">
              <a:rPr lang="en-US" altLang="ja-JP"/>
              <a:pPr algn="ctr"/>
              <a:t>24</a:t>
            </a:fld>
            <a:endParaRPr lang="en-US" altLang="ja-JP"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Which way do you prefer to address the security issue discussed:</a:t>
            </a:r>
          </a:p>
          <a:p>
            <a:pPr lvl="1"/>
            <a:r>
              <a:rPr lang="en-US" dirty="0" smtClean="0"/>
              <a:t>(1) Fix PKEX == 0</a:t>
            </a:r>
          </a:p>
          <a:p>
            <a:pPr lvl="1"/>
            <a:r>
              <a:rPr lang="en-US" dirty="0" smtClean="0"/>
              <a:t>(2) Remove PKEX == 10</a:t>
            </a:r>
          </a:p>
          <a:p>
            <a:pPr lvl="1"/>
            <a:r>
              <a:rPr lang="en-US" dirty="0" smtClean="0"/>
              <a:t>(3) Replace PKEX == 0</a:t>
            </a:r>
          </a:p>
          <a:p>
            <a:pPr lvl="1"/>
            <a:r>
              <a:rPr lang="en-US" dirty="0" smtClean="0"/>
              <a:t>(4) Don’t change anything == 3</a:t>
            </a:r>
            <a:endParaRPr lang="en-US" dirty="0"/>
          </a:p>
        </p:txBody>
      </p:sp>
      <p:sp>
        <p:nvSpPr>
          <p:cNvPr id="4" name="Datumsplatzhalter 3"/>
          <p:cNvSpPr>
            <a:spLocks noGrp="1"/>
          </p:cNvSpPr>
          <p:nvPr>
            <p:ph type="dt" sz="half" idx="10"/>
          </p:nvPr>
        </p:nvSpPr>
        <p:spPr/>
        <p:txBody>
          <a:bodyPr/>
          <a:lstStyle/>
          <a:p>
            <a:pPr>
              <a:defRPr/>
            </a:pPr>
            <a:r>
              <a:rPr lang="en-US" altLang="ja-JP" smtClean="0"/>
              <a:t>Sep 2016</a:t>
            </a:r>
            <a:endParaRPr lang="en-US" dirty="0"/>
          </a:p>
        </p:txBody>
      </p:sp>
      <p:sp>
        <p:nvSpPr>
          <p:cNvPr id="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C135EDA6-BA42-C744-B61A-50B00165168A}" type="slidenum">
              <a:rPr lang="en-US" altLang="ja-JP"/>
              <a:pPr algn="ctr"/>
              <a:t>25</a:t>
            </a:fld>
            <a:endParaRPr lang="en-US" altLang="ja-JP" dirty="0"/>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to </a:t>
            </a:r>
            <a:r>
              <a:rPr lang="en-US" dirty="0" err="1" smtClean="0"/>
              <a:t>recirc</a:t>
            </a:r>
            <a:endParaRPr lang="en-US" dirty="0"/>
          </a:p>
        </p:txBody>
      </p:sp>
      <p:sp>
        <p:nvSpPr>
          <p:cNvPr id="3" name="Inhaltsplatzhalter 2"/>
          <p:cNvSpPr>
            <a:spLocks noGrp="1"/>
          </p:cNvSpPr>
          <p:nvPr>
            <p:ph idx="1"/>
          </p:nvPr>
        </p:nvSpPr>
        <p:spPr/>
        <p:txBody>
          <a:bodyPr/>
          <a:lstStyle/>
          <a:p>
            <a:r>
              <a:rPr lang="en-US" altLang="ja-JP" sz="1800" dirty="0" smtClean="0"/>
              <a:t>Move to</a:t>
            </a:r>
          </a:p>
          <a:p>
            <a:pPr lvl="1"/>
            <a:r>
              <a:rPr lang="en-US" altLang="ja-JP" sz="1600" dirty="0" smtClean="0"/>
              <a:t>Having approved comment resolutions for all of the comments received from the 4th Recirculation Sponsor Ballot on P802.11ai D10.0 as contained in document </a:t>
            </a:r>
            <a:r>
              <a:rPr lang="de-DE" altLang="ja-JP" sz="1600" dirty="0" smtClean="0">
                <a:hlinkClick r:id="rId2"/>
              </a:rPr>
              <a:t>https://mentor.ieee.org/802.11/dcn/16/11-16-1203-06-00ai-comments-from-4th-recirculation-sb-on-tgai-d10-0.xlsx</a:t>
            </a:r>
            <a:r>
              <a:rPr lang="de-DE" altLang="ja-JP" sz="1600" dirty="0" smtClean="0"/>
              <a:t> </a:t>
            </a:r>
            <a:r>
              <a:rPr lang="en-US" altLang="ja-JP" sz="1600" dirty="0" smtClean="0"/>
              <a:t>, and </a:t>
            </a:r>
            <a:r>
              <a:rPr lang="de-DE" altLang="ja-JP" sz="1600" dirty="0" smtClean="0"/>
              <a:t>“PKEX </a:t>
            </a:r>
            <a:r>
              <a:rPr lang="de-DE" altLang="ja-JP" sz="1600" dirty="0" err="1" smtClean="0"/>
              <a:t>changes</a:t>
            </a:r>
            <a:r>
              <a:rPr lang="de-DE" altLang="ja-JP" sz="1600" dirty="0" smtClean="0"/>
              <a:t>” in 11-16/1151r7 (</a:t>
            </a:r>
            <a:r>
              <a:rPr lang="de-DE" altLang="ja-JP" sz="1600" dirty="0" smtClean="0">
                <a:hlinkClick r:id="rId3"/>
              </a:rPr>
              <a:t>https://mentor.ieee.org/802.11/dcn/16/11-16-1151-07-00ai-kdf-prf-pkex.docx</a:t>
            </a:r>
            <a:r>
              <a:rPr lang="de-DE" altLang="ja-JP" sz="1600" dirty="0" smtClean="0"/>
              <a:t>)</a:t>
            </a:r>
            <a:r>
              <a:rPr lang="en-US" altLang="ja-JP" sz="1600" dirty="0" smtClean="0"/>
              <a:t>.</a:t>
            </a:r>
          </a:p>
          <a:p>
            <a:pPr lvl="1"/>
            <a:r>
              <a:rPr lang="en-US" altLang="ja-JP" sz="1600" dirty="0" smtClean="0"/>
              <a:t>Instruct the editor to prepare Draft 11.0 incorporating these resolutions and, </a:t>
            </a:r>
          </a:p>
          <a:p>
            <a:pPr lvl="1"/>
            <a:r>
              <a:rPr lang="en-US" altLang="ja-JP" sz="1600" dirty="0" smtClean="0"/>
              <a:t>Approve a 10 day Sponsor Recirculation Ballot asking the question “Should P802.11ai D11.0 be forwarded to </a:t>
            </a:r>
            <a:r>
              <a:rPr lang="en-US" altLang="ja-JP" sz="1600" dirty="0" err="1" smtClean="0"/>
              <a:t>RevCom</a:t>
            </a:r>
            <a:r>
              <a:rPr lang="en-US" altLang="ja-JP" sz="1600" dirty="0" smtClean="0"/>
              <a:t>?” </a:t>
            </a:r>
          </a:p>
          <a:p>
            <a:r>
              <a:rPr lang="en-US" altLang="ja-JP" sz="1800" dirty="0" smtClean="0"/>
              <a:t>Moved:</a:t>
            </a:r>
            <a:r>
              <a:rPr lang="en-US" altLang="ja-JP" sz="1800" dirty="0" smtClean="0"/>
              <a:t> Jon</a:t>
            </a:r>
          </a:p>
          <a:p>
            <a:r>
              <a:rPr lang="en-US" altLang="ja-JP" sz="1800" dirty="0" smtClean="0"/>
              <a:t>Seconded:</a:t>
            </a:r>
            <a:r>
              <a:rPr lang="en-US" altLang="ja-JP" sz="1800" dirty="0" smtClean="0"/>
              <a:t> </a:t>
            </a:r>
            <a:r>
              <a:rPr lang="en-US" altLang="ja-JP" sz="1800" dirty="0" err="1" smtClean="0"/>
              <a:t>Jouni</a:t>
            </a:r>
            <a:endParaRPr lang="en-US" altLang="ja-JP" sz="1800" dirty="0" smtClean="0"/>
          </a:p>
          <a:p>
            <a:r>
              <a:rPr lang="en-US" altLang="ja-JP" sz="1800" dirty="0" smtClean="0"/>
              <a:t>Result:</a:t>
            </a:r>
            <a:r>
              <a:rPr lang="en-US" altLang="ja-JP" sz="1800" dirty="0" smtClean="0"/>
              <a:t> 4-0-0</a:t>
            </a:r>
            <a:endParaRPr kumimoji="1" lang="ja-JP" altLang="en-US" sz="1800" dirty="0" smtClean="0"/>
          </a:p>
        </p:txBody>
      </p:sp>
      <p:sp>
        <p:nvSpPr>
          <p:cNvPr id="4" name="Datumsplatzhalter 3"/>
          <p:cNvSpPr>
            <a:spLocks noGrp="1"/>
          </p:cNvSpPr>
          <p:nvPr>
            <p:ph type="dt" sz="half" idx="10"/>
          </p:nvPr>
        </p:nvSpPr>
        <p:spPr/>
        <p:txBody>
          <a:bodyPr/>
          <a:lstStyle/>
          <a:p>
            <a:pPr>
              <a:defRPr/>
            </a:pPr>
            <a:r>
              <a:rPr lang="en-US" altLang="ja-JP" smtClean="0"/>
              <a:t>Sep 2016</a:t>
            </a:r>
            <a:endParaRPr lang="en-US" dirty="0"/>
          </a:p>
        </p:txBody>
      </p:sp>
      <p:sp>
        <p:nvSpPr>
          <p:cNvPr id="6"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C135EDA6-BA42-C744-B61A-50B00165168A}" type="slidenum">
              <a:rPr lang="en-US" altLang="ja-JP"/>
              <a:pPr algn="ctr"/>
              <a:t>26</a:t>
            </a:fld>
            <a:endParaRPr lang="en-US" altLang="ja-JP"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smtClean="0"/>
              <a:t>TGai</a:t>
            </a:r>
            <a:r>
              <a:rPr lang="en-US" dirty="0" smtClean="0"/>
              <a:t> Draft D11.0 to </a:t>
            </a:r>
            <a:r>
              <a:rPr lang="en-US" dirty="0" err="1" smtClean="0"/>
              <a:t>RevCom</a:t>
            </a:r>
            <a:endParaRPr lang="en-US" dirty="0"/>
          </a:p>
        </p:txBody>
      </p:sp>
      <p:sp>
        <p:nvSpPr>
          <p:cNvPr id="3" name="Inhaltsplatzhalter 2"/>
          <p:cNvSpPr>
            <a:spLocks noGrp="1"/>
          </p:cNvSpPr>
          <p:nvPr>
            <p:ph idx="1"/>
          </p:nvPr>
        </p:nvSpPr>
        <p:spPr/>
        <p:txBody>
          <a:bodyPr/>
          <a:lstStyle/>
          <a:p>
            <a:pPr lvl="0"/>
            <a:r>
              <a:rPr lang="en-GB" dirty="0" smtClean="0"/>
              <a:t>Motion</a:t>
            </a:r>
          </a:p>
          <a:p>
            <a:pPr lvl="1"/>
            <a:r>
              <a:rPr lang="en-US" dirty="0" smtClean="0"/>
              <a:t>Request the IEEE 802 Executive Committee to conditionally approve forwarding P802.11ai D11.0 to </a:t>
            </a:r>
            <a:r>
              <a:rPr lang="en-US" dirty="0" err="1" smtClean="0"/>
              <a:t>RevCom</a:t>
            </a:r>
            <a:r>
              <a:rPr lang="en-US" dirty="0" smtClean="0"/>
              <a:t>.</a:t>
            </a:r>
          </a:p>
          <a:p>
            <a:pPr lvl="0"/>
            <a:endParaRPr lang="en-US" dirty="0" smtClean="0"/>
          </a:p>
          <a:p>
            <a:pPr lvl="0"/>
            <a:r>
              <a:rPr lang="en-US" dirty="0" smtClean="0"/>
              <a:t>Moved:</a:t>
            </a:r>
            <a:r>
              <a:rPr lang="en-US" dirty="0" smtClean="0"/>
              <a:t>  Dan</a:t>
            </a:r>
          </a:p>
          <a:p>
            <a:pPr lvl="0"/>
            <a:r>
              <a:rPr lang="en-US" dirty="0" smtClean="0"/>
              <a:t>Second</a:t>
            </a:r>
            <a:r>
              <a:rPr lang="en-US" dirty="0" smtClean="0"/>
              <a:t>: Jon</a:t>
            </a:r>
          </a:p>
          <a:p>
            <a:pPr lvl="0"/>
            <a:r>
              <a:rPr lang="en-US" dirty="0" smtClean="0"/>
              <a:t>Result in TG:  Y/N/A</a:t>
            </a:r>
          </a:p>
          <a:p>
            <a:pPr lvl="0"/>
            <a:r>
              <a:rPr lang="en-US" dirty="0" smtClean="0"/>
              <a:t> </a:t>
            </a:r>
          </a:p>
          <a:p>
            <a:endParaRPr lang="en-US" dirty="0"/>
          </a:p>
        </p:txBody>
      </p:sp>
      <p:sp>
        <p:nvSpPr>
          <p:cNvPr id="4" name="Datumsplatzhalter 3"/>
          <p:cNvSpPr>
            <a:spLocks noGrp="1"/>
          </p:cNvSpPr>
          <p:nvPr>
            <p:ph type="dt" sz="half" idx="10"/>
          </p:nvPr>
        </p:nvSpPr>
        <p:spPr/>
        <p:txBody>
          <a:bodyPr/>
          <a:lstStyle/>
          <a:p>
            <a:pPr>
              <a:defRPr/>
            </a:pPr>
            <a:r>
              <a:rPr lang="en-US" altLang="ja-JP" smtClean="0"/>
              <a:t>Sep 2016</a:t>
            </a:r>
            <a:endParaRPr lang="en-US" dirty="0"/>
          </a:p>
        </p:txBody>
      </p:sp>
      <p:sp>
        <p:nvSpPr>
          <p:cNvPr id="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C135EDA6-BA42-C744-B61A-50B00165168A}" type="slidenum">
              <a:rPr lang="en-US" altLang="ja-JP"/>
              <a:pPr algn="ctr"/>
              <a:t>27</a:t>
            </a:fld>
            <a:endParaRPr lang="en-US" altLang="ja-JP"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smtClean="0"/>
              <a:t>TGai</a:t>
            </a:r>
            <a:r>
              <a:rPr lang="en-US" dirty="0" smtClean="0"/>
              <a:t> Report to EC for forwarding P802.11ai D11.0 to </a:t>
            </a:r>
            <a:r>
              <a:rPr lang="en-US" dirty="0" err="1" smtClean="0"/>
              <a:t>RevCom</a:t>
            </a:r>
            <a:endParaRPr lang="en-US" dirty="0"/>
          </a:p>
        </p:txBody>
      </p:sp>
      <p:sp>
        <p:nvSpPr>
          <p:cNvPr id="3" name="Inhaltsplatzhalter 2"/>
          <p:cNvSpPr>
            <a:spLocks noGrp="1"/>
          </p:cNvSpPr>
          <p:nvPr>
            <p:ph idx="1"/>
          </p:nvPr>
        </p:nvSpPr>
        <p:spPr/>
        <p:txBody>
          <a:bodyPr/>
          <a:lstStyle/>
          <a:p>
            <a:pPr lvl="0"/>
            <a:r>
              <a:rPr lang="en-US" altLang="ko-KR" dirty="0" smtClean="0"/>
              <a:t>Motion:</a:t>
            </a:r>
          </a:p>
          <a:p>
            <a:pPr lvl="1"/>
            <a:r>
              <a:rPr lang="en-US" altLang="ko-KR" dirty="0" smtClean="0"/>
              <a:t>Approve document </a:t>
            </a:r>
            <a:r>
              <a:rPr lang="de-DE" altLang="ko-KR" dirty="0" smtClean="0">
                <a:hlinkClick r:id="rId2"/>
              </a:rPr>
              <a:t>https://mentor.ieee.org/802.11/dcn/16/11-16-1270-</a:t>
            </a:r>
            <a:r>
              <a:rPr lang="de-DE" altLang="ko-KR" dirty="0" smtClean="0">
                <a:hlinkClick r:id="rId2"/>
              </a:rPr>
              <a:t>02-</a:t>
            </a:r>
            <a:r>
              <a:rPr lang="de-DE" altLang="ko-KR" dirty="0" smtClean="0">
                <a:hlinkClick r:id="rId2"/>
              </a:rPr>
              <a:t>00ai-p802-11ai-report-to-ec-on-conditional-approval-to-forward-draft-to-revcom.pptx</a:t>
            </a:r>
            <a:r>
              <a:rPr lang="de-DE" altLang="ko-KR" dirty="0" smtClean="0"/>
              <a:t> </a:t>
            </a:r>
            <a:r>
              <a:rPr lang="en-US" altLang="ko-KR" dirty="0" smtClean="0"/>
              <a:t>as the report to the IEEE 802 Executive Committee on the requirements for conditional approval to forward P802.11ai D11.0 to </a:t>
            </a:r>
            <a:r>
              <a:rPr lang="en-US" altLang="ko-KR" dirty="0" err="1" smtClean="0"/>
              <a:t>RevCom</a:t>
            </a:r>
            <a:r>
              <a:rPr lang="en-US" altLang="ko-KR" dirty="0" smtClean="0"/>
              <a:t>, granting the chair editorial license.</a:t>
            </a:r>
            <a:endParaRPr lang="en-US" dirty="0" smtClean="0"/>
          </a:p>
          <a:p>
            <a:endParaRPr lang="en-US" dirty="0" smtClean="0"/>
          </a:p>
          <a:p>
            <a:pPr lvl="1"/>
            <a:r>
              <a:rPr lang="en-US" dirty="0" smtClean="0"/>
              <a:t>Moved</a:t>
            </a:r>
            <a:r>
              <a:rPr lang="en-US" dirty="0" smtClean="0"/>
              <a:t>: Peter</a:t>
            </a:r>
          </a:p>
          <a:p>
            <a:pPr lvl="1"/>
            <a:r>
              <a:rPr lang="en-US" dirty="0" smtClean="0"/>
              <a:t>Second</a:t>
            </a:r>
            <a:r>
              <a:rPr lang="en-US" dirty="0" smtClean="0"/>
              <a:t>: Dan</a:t>
            </a:r>
          </a:p>
          <a:p>
            <a:pPr lvl="1"/>
            <a:r>
              <a:rPr lang="en-US" dirty="0" smtClean="0"/>
              <a:t>Result in TG – Y/N/</a:t>
            </a:r>
            <a:r>
              <a:rPr lang="en-US" smtClean="0"/>
              <a:t>A</a:t>
            </a:r>
            <a:r>
              <a:rPr lang="en-US" smtClean="0"/>
              <a:t>: 4-0-0</a:t>
            </a:r>
            <a:endParaRPr lang="en-US" dirty="0"/>
          </a:p>
        </p:txBody>
      </p:sp>
      <p:sp>
        <p:nvSpPr>
          <p:cNvPr id="4" name="Datumsplatzhalter 3"/>
          <p:cNvSpPr>
            <a:spLocks noGrp="1"/>
          </p:cNvSpPr>
          <p:nvPr>
            <p:ph type="dt" sz="half" idx="10"/>
          </p:nvPr>
        </p:nvSpPr>
        <p:spPr/>
        <p:txBody>
          <a:bodyPr/>
          <a:lstStyle/>
          <a:p>
            <a:pPr>
              <a:defRPr/>
            </a:pPr>
            <a:r>
              <a:rPr lang="en-US" altLang="ja-JP" smtClean="0"/>
              <a:t>Sep 2016</a:t>
            </a:r>
            <a:endParaRPr lang="en-US" dirty="0"/>
          </a:p>
        </p:txBody>
      </p:sp>
      <p:sp>
        <p:nvSpPr>
          <p:cNvPr id="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C135EDA6-BA42-C744-B61A-50B00165168A}" type="slidenum">
              <a:rPr lang="en-US" altLang="ja-JP"/>
              <a:pPr algn="ctr"/>
              <a:t>28</a:t>
            </a:fld>
            <a:endParaRPr lang="en-US" altLang="ja-JP"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762000"/>
          </a:xfrm>
        </p:spPr>
        <p:txBody>
          <a:bodyPr lIns="91440" tIns="45720" rIns="91440" bIns="45720"/>
          <a:lstStyle/>
          <a:p>
            <a:r>
              <a:rPr lang="en-US" altLang="ja-JP" sz="2900" dirty="0" smtClean="0">
                <a:ea typeface="ＭＳ Ｐゴシック" pitchFamily="-84" charset="-128"/>
                <a:cs typeface="ＭＳ Ｐゴシック" pitchFamily="-84" charset="-128"/>
              </a:rPr>
              <a:t>Plan for Nov</a:t>
            </a:r>
            <a:endParaRPr lang="en-US" altLang="ja-JP" sz="2900" dirty="0">
              <a:ea typeface="ＭＳ Ｐゴシック" pitchFamily="-84" charset="-128"/>
              <a:cs typeface="ＭＳ Ｐゴシック" pitchFamily="-84" charset="-128"/>
            </a:endParaRPr>
          </a:p>
        </p:txBody>
      </p:sp>
      <p:sp>
        <p:nvSpPr>
          <p:cNvPr id="15363" name="Content Placeholder 2"/>
          <p:cNvSpPr>
            <a:spLocks noGrp="1"/>
          </p:cNvSpPr>
          <p:nvPr>
            <p:ph idx="1"/>
          </p:nvPr>
        </p:nvSpPr>
        <p:spPr>
          <a:xfrm>
            <a:off x="304800" y="1600200"/>
            <a:ext cx="8534400" cy="4724400"/>
          </a:xfrm>
        </p:spPr>
        <p:txBody>
          <a:bodyPr lIns="91440" tIns="45720" rIns="91440" bIns="45720"/>
          <a:lstStyle/>
          <a:p>
            <a:r>
              <a:rPr lang="en-US" altLang="ja-JP" dirty="0" smtClean="0">
                <a:ea typeface="ＭＳ Ｐゴシック" pitchFamily="-84" charset="-128"/>
                <a:cs typeface="ＭＳ Ｐゴシック" pitchFamily="-84" charset="-128"/>
              </a:rPr>
              <a:t>Goals for the  Nov Meeting:</a:t>
            </a:r>
          </a:p>
          <a:p>
            <a:pPr lvl="1"/>
            <a:r>
              <a:rPr lang="en-US" altLang="ja-JP" sz="2800" dirty="0" smtClean="0"/>
              <a:t>Approve minutes of past meeting and teleconference</a:t>
            </a:r>
          </a:p>
          <a:p>
            <a:pPr lvl="1"/>
            <a:r>
              <a:rPr lang="en-US" altLang="ja-JP" sz="2800" dirty="0" smtClean="0"/>
              <a:t>Request 2 </a:t>
            </a:r>
            <a:r>
              <a:rPr lang="en-US" altLang="ja-JP" sz="2800" dirty="0" err="1" smtClean="0"/>
              <a:t>TGai</a:t>
            </a:r>
            <a:r>
              <a:rPr lang="en-US" altLang="ja-JP" sz="2800" dirty="0" smtClean="0"/>
              <a:t> slots in case there is any business arising.</a:t>
            </a:r>
          </a:p>
          <a:p>
            <a:r>
              <a:rPr lang="en-US" altLang="ja-JP" sz="3200" dirty="0" smtClean="0"/>
              <a:t>Approve plan for Nov</a:t>
            </a:r>
          </a:p>
          <a:p>
            <a:pPr lvl="1"/>
            <a:endParaRPr lang="en-US" altLang="ja-JP" sz="2600" dirty="0" smtClean="0"/>
          </a:p>
        </p:txBody>
      </p:sp>
      <p:sp>
        <p:nvSpPr>
          <p:cNvPr id="2" name="日付プレースホルダー 1"/>
          <p:cNvSpPr>
            <a:spLocks noGrp="1"/>
          </p:cNvSpPr>
          <p:nvPr>
            <p:ph type="dt" sz="half" idx="10"/>
          </p:nvPr>
        </p:nvSpPr>
        <p:spPr/>
        <p:txBody>
          <a:bodyPr/>
          <a:lstStyle/>
          <a:p>
            <a:pPr>
              <a:defRPr/>
            </a:pPr>
            <a:r>
              <a:rPr lang="en-US" altLang="ja-JP" smtClean="0"/>
              <a:t>Sep 2016</a:t>
            </a:r>
            <a:endParaRPr lang="en-US" dirty="0"/>
          </a:p>
        </p:txBody>
      </p:sp>
      <p:sp>
        <p:nvSpPr>
          <p:cNvPr id="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C135EDA6-BA42-C744-B61A-50B00165168A}" type="slidenum">
              <a:rPr lang="en-US" altLang="ja-JP"/>
              <a:pPr algn="ctr"/>
              <a:t>29</a:t>
            </a:fld>
            <a:endParaRPr lang="en-US"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B015248D-C552-F34C-9F01-9F5CDF1A9B99}" type="slidenum">
              <a:rPr lang="en-US" altLang="ja-JP"/>
              <a:pPr algn="ctr"/>
              <a:t>3</a:t>
            </a:fld>
            <a:endParaRPr lang="en-US" altLang="ja-JP" dirty="0"/>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
        <p:nvSpPr>
          <p:cNvPr id="2" name="日付プレースホルダー 1"/>
          <p:cNvSpPr>
            <a:spLocks noGrp="1"/>
          </p:cNvSpPr>
          <p:nvPr>
            <p:ph type="dt" sz="half" idx="10"/>
          </p:nvPr>
        </p:nvSpPr>
        <p:spPr/>
        <p:txBody>
          <a:bodyPr/>
          <a:lstStyle/>
          <a:p>
            <a:pPr>
              <a:defRPr/>
            </a:pPr>
            <a:r>
              <a:rPr lang="en-US" altLang="ja-JP" dirty="0" smtClean="0"/>
              <a:t>Sep 2016</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381000"/>
          </a:xfrm>
        </p:spPr>
        <p:txBody>
          <a:bodyPr/>
          <a:lstStyle/>
          <a:p>
            <a:r>
              <a:rPr lang="en-US" altLang="ja-JP" dirty="0" smtClean="0">
                <a:ea typeface="ＭＳ Ｐゴシック" pitchFamily="-84" charset="-128"/>
                <a:cs typeface="ＭＳ Ｐゴシック" pitchFamily="-84" charset="-128"/>
              </a:rPr>
              <a:t>Teleconference Schedule </a:t>
            </a:r>
            <a:endParaRPr lang="ja-JP" altLang="en-US" dirty="0"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419100" y="1066800"/>
            <a:ext cx="7962900" cy="3733800"/>
          </a:xfrm>
        </p:spPr>
        <p:txBody>
          <a:bodyPr>
            <a:normAutofit/>
          </a:bodyPr>
          <a:lstStyle/>
          <a:p>
            <a:pPr>
              <a:defRPr/>
            </a:pPr>
            <a:r>
              <a:rPr lang="en-GB" altLang="ja-JP" dirty="0" smtClean="0"/>
              <a:t>Motion passed in September Meeting: </a:t>
            </a:r>
          </a:p>
          <a:p>
            <a:pPr lvl="1">
              <a:defRPr/>
            </a:pPr>
            <a:r>
              <a:rPr lang="de-DE" altLang="ja-JP" dirty="0" err="1" smtClean="0">
                <a:solidFill>
                  <a:srgbClr val="FF0000"/>
                </a:solidFill>
              </a:rPr>
              <a:t>Weekly</a:t>
            </a:r>
            <a:r>
              <a:rPr lang="de-DE" altLang="ja-JP" dirty="0" smtClean="0">
                <a:solidFill>
                  <a:srgbClr val="FF0000"/>
                </a:solidFill>
              </a:rPr>
              <a:t> </a:t>
            </a:r>
            <a:r>
              <a:rPr lang="de-DE" altLang="ja-JP" dirty="0" err="1" smtClean="0">
                <a:solidFill>
                  <a:srgbClr val="FF0000"/>
                </a:solidFill>
              </a:rPr>
              <a:t>calls</a:t>
            </a:r>
            <a:r>
              <a:rPr lang="de-DE" altLang="ja-JP" dirty="0" smtClean="0">
                <a:solidFill>
                  <a:srgbClr val="FF0000"/>
                </a:solidFill>
              </a:rPr>
              <a:t>, to </a:t>
            </a:r>
            <a:r>
              <a:rPr lang="de-DE" altLang="ja-JP" dirty="0" err="1" smtClean="0">
                <a:solidFill>
                  <a:srgbClr val="FF0000"/>
                </a:solidFill>
              </a:rPr>
              <a:t>be</a:t>
            </a:r>
            <a:r>
              <a:rPr lang="de-DE" altLang="ja-JP" dirty="0" smtClean="0">
                <a:solidFill>
                  <a:srgbClr val="FF0000"/>
                </a:solidFill>
              </a:rPr>
              <a:t> </a:t>
            </a:r>
            <a:r>
              <a:rPr lang="de-DE" altLang="ja-JP" dirty="0" err="1" smtClean="0">
                <a:solidFill>
                  <a:srgbClr val="FF0000"/>
                </a:solidFill>
              </a:rPr>
              <a:t>chanceled</a:t>
            </a:r>
            <a:r>
              <a:rPr lang="de-DE" altLang="ja-JP" dirty="0" smtClean="0">
                <a:solidFill>
                  <a:srgbClr val="FF0000"/>
                </a:solidFill>
              </a:rPr>
              <a:t> </a:t>
            </a:r>
            <a:r>
              <a:rPr lang="de-DE" altLang="ja-JP" dirty="0" err="1" smtClean="0">
                <a:solidFill>
                  <a:srgbClr val="FF0000"/>
                </a:solidFill>
              </a:rPr>
              <a:t>by</a:t>
            </a:r>
            <a:r>
              <a:rPr lang="de-DE" altLang="ja-JP" dirty="0" smtClean="0">
                <a:solidFill>
                  <a:srgbClr val="FF0000"/>
                </a:solidFill>
              </a:rPr>
              <a:t> </a:t>
            </a:r>
            <a:r>
              <a:rPr lang="de-DE" altLang="ja-JP" dirty="0" err="1" smtClean="0">
                <a:solidFill>
                  <a:srgbClr val="FF0000"/>
                </a:solidFill>
              </a:rPr>
              <a:t>chair</a:t>
            </a:r>
            <a:r>
              <a:rPr lang="de-DE" altLang="ja-JP" dirty="0" smtClean="0">
                <a:solidFill>
                  <a:srgbClr val="FF0000"/>
                </a:solidFill>
              </a:rPr>
              <a:t> </a:t>
            </a:r>
            <a:r>
              <a:rPr lang="de-DE" altLang="ja-JP" dirty="0" err="1" smtClean="0">
                <a:solidFill>
                  <a:srgbClr val="FF0000"/>
                </a:solidFill>
              </a:rPr>
              <a:t>if</a:t>
            </a:r>
            <a:r>
              <a:rPr lang="de-DE" altLang="ja-JP" dirty="0" smtClean="0">
                <a:solidFill>
                  <a:srgbClr val="FF0000"/>
                </a:solidFill>
              </a:rPr>
              <a:t> no </a:t>
            </a:r>
            <a:r>
              <a:rPr lang="de-DE" altLang="ja-JP" dirty="0" err="1" smtClean="0">
                <a:solidFill>
                  <a:srgbClr val="FF0000"/>
                </a:solidFill>
              </a:rPr>
              <a:t>business</a:t>
            </a:r>
            <a:r>
              <a:rPr lang="de-DE" altLang="ja-JP" dirty="0" smtClean="0">
                <a:solidFill>
                  <a:srgbClr val="FF0000"/>
                </a:solidFill>
              </a:rPr>
              <a:t> </a:t>
            </a:r>
            <a:r>
              <a:rPr lang="de-DE" altLang="ja-JP" dirty="0" err="1" smtClean="0">
                <a:solidFill>
                  <a:srgbClr val="FF0000"/>
                </a:solidFill>
              </a:rPr>
              <a:t>arises</a:t>
            </a:r>
            <a:endParaRPr lang="ja-JP" altLang="en-US" dirty="0" smtClean="0">
              <a:solidFill>
                <a:srgbClr val="FF0000"/>
              </a:solidFill>
            </a:endParaRPr>
          </a:p>
          <a:p>
            <a:pPr lvl="2">
              <a:defRPr/>
            </a:pPr>
            <a:r>
              <a:rPr lang="en-GB" altLang="ja-JP" dirty="0" smtClean="0"/>
              <a:t>Approve the following schedule of weekly teleconferences between Sep to Nov</a:t>
            </a:r>
            <a:endParaRPr lang="en-US" altLang="ja-JP" dirty="0" smtClean="0"/>
          </a:p>
          <a:p>
            <a:pPr lvl="2">
              <a:defRPr/>
            </a:pPr>
            <a:r>
              <a:rPr lang="en-US" altLang="ja-JP" dirty="0" smtClean="0"/>
              <a:t>Tuesdays 10:00 ET</a:t>
            </a:r>
            <a:endParaRPr lang="ja-JP" altLang="en-US" dirty="0" smtClean="0"/>
          </a:p>
          <a:p>
            <a:pPr lvl="2">
              <a:defRPr/>
            </a:pPr>
            <a:r>
              <a:rPr lang="en-US" altLang="ja-JP" dirty="0" smtClean="0"/>
              <a:t>Duration 1.5 Hour</a:t>
            </a:r>
          </a:p>
          <a:p>
            <a:pPr lvl="2">
              <a:defRPr/>
            </a:pPr>
            <a:r>
              <a:rPr lang="en-US" altLang="ja-JP" dirty="0" smtClean="0"/>
              <a:t>Using WEB-EX that will be provided by Task Group Chair</a:t>
            </a:r>
          </a:p>
          <a:p>
            <a:pPr marL="800100" lvl="2" indent="0">
              <a:buNone/>
              <a:defRPr/>
            </a:pPr>
            <a:r>
              <a:rPr lang="en-US" altLang="ja-JP" dirty="0" smtClean="0"/>
              <a:t>Moved:</a:t>
            </a:r>
          </a:p>
          <a:p>
            <a:pPr marL="800100" lvl="2" indent="0">
              <a:buNone/>
              <a:defRPr/>
            </a:pPr>
            <a:r>
              <a:rPr lang="en-US" altLang="ja-JP" dirty="0" smtClean="0"/>
              <a:t>Second:</a:t>
            </a:r>
          </a:p>
          <a:p>
            <a:pPr lvl="1">
              <a:defRPr/>
            </a:pPr>
            <a:r>
              <a:rPr lang="en-US" altLang="ja-JP" dirty="0" smtClean="0">
                <a:ea typeface="ＭＳ Ｐゴシック" pitchFamily="-84" charset="-128"/>
                <a:cs typeface="ＭＳ Ｐゴシック" pitchFamily="-84" charset="-128"/>
              </a:rPr>
              <a:t>Approved  by unanimous consent</a:t>
            </a:r>
          </a:p>
          <a:p>
            <a:pPr>
              <a:defRPr/>
            </a:pPr>
            <a:endParaRPr lang="en-US" altLang="ja-JP" dirty="0" smtClean="0">
              <a:ea typeface="ＭＳ Ｐゴシック" pitchFamily="-84" charset="-128"/>
              <a:cs typeface="ＭＳ Ｐゴシック" pitchFamily="-84" charset="-128"/>
            </a:endParaRPr>
          </a:p>
          <a:p>
            <a:pPr>
              <a:defRPr/>
            </a:pPr>
            <a:endParaRPr lang="en-US" altLang="ja-JP" strike="sngStrike" dirty="0" smtClean="0">
              <a:ea typeface="ＭＳ Ｐゴシック" pitchFamily="-84" charset="-128"/>
              <a:cs typeface="ＭＳ Ｐゴシック" pitchFamily="-84" charset="-128"/>
            </a:endParaRPr>
          </a:p>
          <a:p>
            <a:pPr lvl="2">
              <a:buNone/>
              <a:defRPr/>
            </a:pPr>
            <a:endParaRPr lang="en-US" altLang="ja-JP" dirty="0" smtClean="0">
              <a:ea typeface="ＭＳ Ｐゴシック" pitchFamily="-84" charset="-128"/>
              <a:cs typeface="ＭＳ Ｐゴシック" pitchFamily="-84" charset="-128"/>
            </a:endParaRPr>
          </a:p>
          <a:p>
            <a:pPr>
              <a:defRPr/>
            </a:pPr>
            <a:endParaRPr lang="en-US" altLang="ja-JP" dirty="0" smtClean="0">
              <a:ea typeface="ＭＳ Ｐゴシック" pitchFamily="-84" charset="-128"/>
              <a:cs typeface="ＭＳ Ｐゴシック" pitchFamily="-84" charset="-128"/>
            </a:endParaRPr>
          </a:p>
          <a:p>
            <a:pPr>
              <a:buNone/>
              <a:defRPr/>
            </a:pPr>
            <a:endParaRPr lang="en-US" altLang="ja-JP" dirty="0" smtClean="0">
              <a:ea typeface="ＭＳ Ｐゴシック" pitchFamily="-84" charset="-128"/>
              <a:cs typeface="ＭＳ Ｐゴシック" pitchFamily="-84" charset="-128"/>
            </a:endParaRP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2" name="日付プレースホルダー 1"/>
          <p:cNvSpPr>
            <a:spLocks noGrp="1"/>
          </p:cNvSpPr>
          <p:nvPr>
            <p:ph type="dt" sz="half" idx="10"/>
          </p:nvPr>
        </p:nvSpPr>
        <p:spPr/>
        <p:txBody>
          <a:bodyPr/>
          <a:lstStyle/>
          <a:p>
            <a:pPr>
              <a:defRPr/>
            </a:pPr>
            <a:r>
              <a:rPr lang="en-US" altLang="ja-JP" smtClean="0"/>
              <a:t>Sep 2016</a:t>
            </a:r>
            <a:endParaRPr lang="en-US" dirty="0"/>
          </a:p>
        </p:txBody>
      </p:sp>
      <p:sp>
        <p:nvSpPr>
          <p:cNvPr id="5" name="Textfeld 4"/>
          <p:cNvSpPr txBox="1"/>
          <p:nvPr/>
        </p:nvSpPr>
        <p:spPr>
          <a:xfrm rot="20824147">
            <a:off x="5317597" y="2306504"/>
            <a:ext cx="3647941" cy="646331"/>
          </a:xfrm>
          <a:prstGeom prst="rect">
            <a:avLst/>
          </a:prstGeom>
          <a:noFill/>
        </p:spPr>
        <p:txBody>
          <a:bodyPr wrap="none" rtlCol="0">
            <a:spAutoFit/>
          </a:bodyPr>
          <a:lstStyle/>
          <a:p>
            <a:r>
              <a:rPr lang="en-US" sz="1800" b="1" dirty="0" err="1" smtClean="0">
                <a:solidFill>
                  <a:srgbClr val="FF0000"/>
                </a:solidFill>
              </a:rPr>
              <a:t>Telcos</a:t>
            </a:r>
            <a:r>
              <a:rPr lang="en-US" sz="1800" b="1" dirty="0" smtClean="0">
                <a:solidFill>
                  <a:srgbClr val="FF0000"/>
                </a:solidFill>
              </a:rPr>
              <a:t> on Tuesdays until November </a:t>
            </a:r>
            <a:br>
              <a:rPr lang="en-US" sz="1800" b="1" dirty="0" smtClean="0">
                <a:solidFill>
                  <a:srgbClr val="FF0000"/>
                </a:solidFill>
              </a:rPr>
            </a:br>
            <a:r>
              <a:rPr lang="en-US" sz="1800" b="1" dirty="0" smtClean="0">
                <a:solidFill>
                  <a:srgbClr val="FF0000"/>
                </a:solidFill>
              </a:rPr>
              <a:t>already approved in July</a:t>
            </a:r>
            <a:endParaRPr lang="en-US" sz="1800" b="1" dirty="0">
              <a:solidFill>
                <a:srgbClr val="FF0000"/>
              </a:solidFill>
            </a:endParaRPr>
          </a:p>
        </p:txBody>
      </p:sp>
      <p:sp>
        <p:nvSpPr>
          <p:cNvPr id="6" name="コンテンツ プレースホルダ 2"/>
          <p:cNvSpPr txBox="1">
            <a:spLocks/>
          </p:cNvSpPr>
          <p:nvPr/>
        </p:nvSpPr>
        <p:spPr bwMode="auto">
          <a:xfrm>
            <a:off x="533400" y="4876800"/>
            <a:ext cx="7962900" cy="1295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fontScale="92500" lnSpcReduction="20000"/>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Note: Additional</a:t>
            </a:r>
            <a:r>
              <a:rPr kumimoji="0" lang="en-US" altLang="ja-JP" sz="2400" b="1" i="0" u="none" strike="noStrike" kern="0" cap="none" spc="0" normalizeH="0" noProof="0" dirty="0" smtClean="0">
                <a:ln>
                  <a:noFill/>
                </a:ln>
                <a:solidFill>
                  <a:schemeClr val="tx1"/>
                </a:solidFill>
                <a:effectLst/>
                <a:uLnTx/>
                <a:uFillTx/>
                <a:latin typeface="+mn-lt"/>
                <a:ea typeface="ＭＳ Ｐゴシック" charset="-128"/>
                <a:cs typeface="ＭＳ Ｐゴシック" charset="-128"/>
              </a:rPr>
              <a:t> </a:t>
            </a:r>
            <a:r>
              <a:rPr kumimoji="0" lang="en-US" altLang="ja-JP" sz="2400" b="1" i="0" u="none" strike="noStrike" kern="0" cap="none" spc="0" normalizeH="0" noProof="0" dirty="0" err="1" smtClean="0">
                <a:ln>
                  <a:noFill/>
                </a:ln>
                <a:solidFill>
                  <a:schemeClr val="tx1"/>
                </a:solidFill>
                <a:effectLst/>
                <a:uLnTx/>
                <a:uFillTx/>
                <a:latin typeface="+mn-lt"/>
                <a:ea typeface="ＭＳ Ｐゴシック" charset="-128"/>
                <a:cs typeface="ＭＳ Ｐゴシック" charset="-128"/>
              </a:rPr>
              <a:t>telcos</a:t>
            </a:r>
            <a:r>
              <a:rPr kumimoji="0" lang="en-US" altLang="ja-JP" sz="2400" b="1" i="0" u="none" strike="noStrike" kern="0" cap="none" spc="0" normalizeH="0" noProof="0" dirty="0" smtClean="0">
                <a:ln>
                  <a:noFill/>
                </a:ln>
                <a:solidFill>
                  <a:schemeClr val="tx1"/>
                </a:solidFill>
                <a:effectLst/>
                <a:uLnTx/>
                <a:uFillTx/>
                <a:latin typeface="+mn-lt"/>
                <a:ea typeface="ＭＳ Ｐゴシック" charset="-128"/>
                <a:cs typeface="ＭＳ Ｐゴシック" charset="-128"/>
              </a:rPr>
              <a:t> will be announced 10 days in advance</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lang="en-US" altLang="ja-JP" sz="2400" b="1" kern="0" baseline="0" dirty="0" smtClean="0">
                <a:latin typeface="+mn-lt"/>
                <a:ea typeface="ＭＳ Ｐゴシック" charset="-128"/>
                <a:cs typeface="ＭＳ Ｐゴシック" charset="-128"/>
              </a:rPr>
              <a:t>Daily </a:t>
            </a:r>
            <a:r>
              <a:rPr lang="en-US" altLang="ja-JP" sz="2400" b="1" kern="0" baseline="0" dirty="0" err="1" smtClean="0">
                <a:latin typeface="+mn-lt"/>
                <a:ea typeface="ＭＳ Ｐゴシック" charset="-128"/>
                <a:cs typeface="ＭＳ Ｐゴシック" charset="-128"/>
              </a:rPr>
              <a:t>telcos</a:t>
            </a:r>
            <a:r>
              <a:rPr lang="en-US" altLang="ja-JP" sz="2400" b="1" kern="0" baseline="0" dirty="0" smtClean="0">
                <a:latin typeface="+mn-lt"/>
                <a:ea typeface="ＭＳ Ｐゴシック" charset="-128"/>
                <a:cs typeface="ＭＳ Ｐゴシック" charset="-128"/>
              </a:rPr>
              <a:t> will be announced for the days following</a:t>
            </a:r>
            <a:r>
              <a:rPr lang="en-US" altLang="ja-JP" sz="2400" b="1" kern="0" dirty="0" smtClean="0">
                <a:latin typeface="+mn-lt"/>
                <a:ea typeface="ＭＳ Ｐゴシック" charset="-128"/>
                <a:cs typeface="ＭＳ Ｐゴシック" charset="-128"/>
              </a:rPr>
              <a:t> the end of the upcoming recirculation ballots to cover any possible needs to resolve comments</a:t>
            </a:r>
            <a:endParaRPr kumimoji="0" lang="en-US" altLang="ja-JP" sz="2400" b="1" i="0" u="none" strike="noStrike" kern="0" cap="none" spc="0" normalizeH="0" baseline="0" noProof="0" dirty="0" smtClean="0">
              <a:ln>
                <a:noFill/>
              </a:ln>
              <a:solidFill>
                <a:schemeClr val="tx1"/>
              </a:solidFill>
              <a:effectLst/>
              <a:uLnTx/>
              <a:uFillTx/>
              <a:latin typeface="+mn-lt"/>
              <a:ea typeface="ＭＳ Ｐゴシック" pitchFamily="-84" charset="-128"/>
              <a:cs typeface="ＭＳ Ｐゴシック" pitchFamily="-84" charset="-128"/>
            </a:endParaRPr>
          </a:p>
        </p:txBody>
      </p:sp>
      <p:sp>
        <p:nvSpPr>
          <p:cNvPr id="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C135EDA6-BA42-C744-B61A-50B00165168A}" type="slidenum">
              <a:rPr lang="en-US" altLang="ja-JP"/>
              <a:pPr algn="ctr"/>
              <a:t>30</a:t>
            </a:fld>
            <a:endParaRPr lang="en-US" altLang="ja-JP"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762000"/>
          </a:xfrm>
        </p:spPr>
        <p:txBody>
          <a:bodyPr/>
          <a:lstStyle/>
          <a:p>
            <a:r>
              <a:rPr lang="en-US" dirty="0" smtClean="0"/>
              <a:t>Timeline</a:t>
            </a:r>
            <a:endParaRPr lang="en-US" dirty="0"/>
          </a:p>
        </p:txBody>
      </p:sp>
      <p:sp>
        <p:nvSpPr>
          <p:cNvPr id="4" name="Datumsplatzhalter 3"/>
          <p:cNvSpPr>
            <a:spLocks noGrp="1"/>
          </p:cNvSpPr>
          <p:nvPr>
            <p:ph type="dt" sz="half" idx="10"/>
          </p:nvPr>
        </p:nvSpPr>
        <p:spPr/>
        <p:txBody>
          <a:bodyPr/>
          <a:lstStyle/>
          <a:p>
            <a:pPr>
              <a:defRPr/>
            </a:pPr>
            <a:r>
              <a:rPr lang="de-DE" altLang="ja-JP" smtClean="0"/>
              <a:t>July 2016</a:t>
            </a:r>
            <a:endParaRPr lang="en-US" dirty="0"/>
          </a:p>
        </p:txBody>
      </p:sp>
      <p:sp>
        <p:nvSpPr>
          <p:cNvPr id="5" name="Fußzeilenplatzhalter 4"/>
          <p:cNvSpPr>
            <a:spLocks noGrp="1"/>
          </p:cNvSpPr>
          <p:nvPr>
            <p:ph type="ftr" sz="quarter" idx="11"/>
          </p:nvPr>
        </p:nvSpPr>
        <p:spPr/>
        <p:txBody>
          <a:bodyPr/>
          <a:lstStyle/>
          <a:p>
            <a:pPr>
              <a:defRPr/>
            </a:pPr>
            <a:r>
              <a:rPr lang="de-DE" altLang="ja-JP" smtClean="0"/>
              <a:t>Marc Emmelmann (SELF)</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31</a:t>
            </a:fld>
            <a:endParaRPr lang="en-US" altLang="ja-JP"/>
          </a:p>
        </p:txBody>
      </p:sp>
      <p:sp>
        <p:nvSpPr>
          <p:cNvPr id="7" name="Content Placeholder 2"/>
          <p:cNvSpPr>
            <a:spLocks noGrp="1"/>
          </p:cNvSpPr>
          <p:nvPr>
            <p:ph idx="1"/>
          </p:nvPr>
        </p:nvSpPr>
        <p:spPr>
          <a:xfrm>
            <a:off x="457200" y="1447800"/>
            <a:ext cx="8305800" cy="4114800"/>
          </a:xfrm>
        </p:spPr>
        <p:txBody>
          <a:bodyPr/>
          <a:lstStyle/>
          <a:p>
            <a:pPr lvl="1">
              <a:buFontTx/>
              <a:buNone/>
            </a:pPr>
            <a:r>
              <a:rPr lang="en-US" altLang="ja-JP" dirty="0" smtClean="0"/>
              <a:t>PAR Approved, Modified, or Extended 		2010-12-08</a:t>
            </a:r>
          </a:p>
          <a:p>
            <a:pPr lvl="1"/>
            <a:r>
              <a:rPr lang="en-US" altLang="ja-JP" dirty="0" smtClean="0"/>
              <a:t>WG Letter Ballots Initial / Recirc		Mar14/Sep14/Jan15/</a:t>
            </a:r>
            <a:br>
              <a:rPr lang="en-US" altLang="ja-JP" dirty="0" smtClean="0"/>
            </a:br>
            <a:r>
              <a:rPr lang="en-US" altLang="ja-JP" dirty="0" smtClean="0"/>
              <a:t>						Mar15/Jul15/Aug15</a:t>
            </a:r>
          </a:p>
          <a:p>
            <a:pPr lvl="1"/>
            <a:r>
              <a:rPr lang="en-US" altLang="ja-JP" dirty="0" smtClean="0"/>
              <a:t>MEC Done				Nov14		</a:t>
            </a:r>
          </a:p>
          <a:p>
            <a:pPr lvl="1"/>
            <a:r>
              <a:rPr lang="en-US" altLang="ja-JP" dirty="0" smtClean="0"/>
              <a:t>Form Sponsor Ballot Pool / Reform	            	Mar15</a:t>
            </a:r>
          </a:p>
          <a:p>
            <a:pPr lvl="1"/>
            <a:r>
              <a:rPr lang="en-US" altLang="ja-JP" dirty="0" smtClean="0"/>
              <a:t>IEEE-SA Sponsor Ballots Initial / Recirc         Sep 15/Mar 16/Aug 16</a:t>
            </a:r>
            <a:br>
              <a:rPr lang="en-US" altLang="ja-JP" dirty="0" smtClean="0"/>
            </a:br>
            <a:r>
              <a:rPr lang="en-US" altLang="ja-JP" dirty="0" smtClean="0"/>
              <a:t>						Sep 16/Oct 16</a:t>
            </a:r>
          </a:p>
          <a:p>
            <a:pPr lvl="1"/>
            <a:r>
              <a:rPr lang="en-US" altLang="ja-JP" dirty="0" smtClean="0"/>
              <a:t>Final 802.11 WG Approval	                             Sep 16</a:t>
            </a:r>
          </a:p>
          <a:p>
            <a:pPr lvl="1"/>
            <a:r>
              <a:rPr lang="en-US" altLang="ja-JP" dirty="0" smtClean="0"/>
              <a:t>final or Conditional 802 EC Approval           	Oct 4</a:t>
            </a:r>
            <a:r>
              <a:rPr lang="en-US" altLang="ja-JP" baseline="30000" dirty="0" smtClean="0"/>
              <a:t>th</a:t>
            </a:r>
            <a:r>
              <a:rPr lang="en-US" altLang="ja-JP" dirty="0" smtClean="0"/>
              <a:t>, 2016 (</a:t>
            </a:r>
            <a:r>
              <a:rPr lang="en-US" altLang="ja-JP" dirty="0" err="1" smtClean="0"/>
              <a:t>telco</a:t>
            </a:r>
            <a:r>
              <a:rPr lang="en-US" altLang="ja-JP" dirty="0" smtClean="0"/>
              <a:t>)</a:t>
            </a:r>
          </a:p>
          <a:p>
            <a:pPr lvl="1"/>
            <a:r>
              <a:rPr lang="en-US" altLang="ja-JP" dirty="0" smtClean="0"/>
              <a:t>RevCom &amp; Standards Board Final or</a:t>
            </a:r>
            <a:br>
              <a:rPr lang="en-US" altLang="ja-JP" dirty="0" smtClean="0"/>
            </a:br>
            <a:r>
              <a:rPr lang="en-US" altLang="ja-JP" dirty="0" smtClean="0"/>
              <a:t> Continuous Process Approval 		Dec 16</a:t>
            </a:r>
          </a:p>
        </p:txBody>
      </p:sp>
      <p:sp>
        <p:nvSpPr>
          <p:cNvPr id="8" name="Textfeld 7"/>
          <p:cNvSpPr txBox="1"/>
          <p:nvPr/>
        </p:nvSpPr>
        <p:spPr>
          <a:xfrm rot="20824147">
            <a:off x="1923733" y="5357619"/>
            <a:ext cx="3689532" cy="646331"/>
          </a:xfrm>
          <a:prstGeom prst="rect">
            <a:avLst/>
          </a:prstGeom>
          <a:noFill/>
        </p:spPr>
        <p:txBody>
          <a:bodyPr wrap="none" rtlCol="0">
            <a:spAutoFit/>
          </a:bodyPr>
          <a:lstStyle/>
          <a:p>
            <a:r>
              <a:rPr lang="en-US" sz="1800" b="1" dirty="0" smtClean="0">
                <a:solidFill>
                  <a:srgbClr val="FF0000"/>
                </a:solidFill>
              </a:rPr>
              <a:t>Unchanged;</a:t>
            </a:r>
          </a:p>
          <a:p>
            <a:r>
              <a:rPr lang="en-US" sz="1800" b="1" dirty="0" smtClean="0">
                <a:solidFill>
                  <a:srgbClr val="FF0000"/>
                </a:solidFill>
              </a:rPr>
              <a:t>Dates are aligned with report to EC</a:t>
            </a:r>
            <a:endParaRPr lang="en-US" sz="1800" b="1" dirty="0">
              <a:solidFill>
                <a:srgbClr val="FF0000"/>
              </a:solidFill>
            </a:endParaRPr>
          </a:p>
        </p:txBody>
      </p:sp>
      <p:sp>
        <p:nvSpPr>
          <p:cNvPr id="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C135EDA6-BA42-C744-B61A-50B00165168A}" type="slidenum">
              <a:rPr lang="en-US" altLang="ja-JP"/>
              <a:pPr algn="ctr"/>
              <a:t>31</a:t>
            </a:fld>
            <a:endParaRPr lang="en-US" altLang="ja-JP"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7151631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D02F1208-F1CC-5647-B8C9-44C59DBA32CD}" type="slidenum">
              <a:rPr lang="en-US" altLang="ja-JP"/>
              <a:pPr algn="ctr"/>
              <a:t>4</a:t>
            </a:fld>
            <a:endParaRPr lang="en-US" altLang="ja-JP" dirty="0"/>
          </a:p>
        </p:txBody>
      </p:sp>
      <p:sp>
        <p:nvSpPr>
          <p:cNvPr id="20486"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dirty="0">
                <a:ea typeface="ＭＳ Ｐゴシック" pitchFamily="-84" charset="-128"/>
                <a:cs typeface="ＭＳ Ｐゴシック" pitchFamily="-84" charset="-128"/>
                <a:hlinkClick r:id="rId2"/>
              </a:rPr>
              <a:t>https://murphy.events.ieee.org/imat/attendance/index</a:t>
            </a:r>
            <a:endParaRPr lang="en-US" altLang="ja-JP" dirty="0">
              <a:ea typeface="ＭＳ Ｐゴシック" pitchFamily="-84" charset="-128"/>
              <a:cs typeface="ＭＳ Ｐゴシック" pitchFamily="-84" charset="-128"/>
            </a:endParaRPr>
          </a:p>
          <a:p>
            <a:pPr marL="457200" indent="-457200"/>
            <a:endParaRPr lang="en-US" altLang="ja-JP" sz="3600" dirty="0">
              <a:ea typeface="ＭＳ Ｐゴシック" pitchFamily="-84" charset="-128"/>
              <a:cs typeface="ＭＳ Ｐゴシック" pitchFamily="-84" charset="-128"/>
            </a:endParaRPr>
          </a:p>
          <a:p>
            <a:pPr marL="457200" indent="-457200">
              <a:buFontTx/>
              <a:buAutoNum type="arabicPeriod"/>
            </a:pPr>
            <a:r>
              <a:rPr lang="en-US" altLang="ja-JP" sz="3600" dirty="0">
                <a:ea typeface="ＭＳ Ｐゴシック" pitchFamily="-84" charset="-128"/>
                <a:cs typeface="ＭＳ Ｐゴシック" pitchFamily="-84" charset="-128"/>
              </a:rPr>
              <a:t>Register</a:t>
            </a:r>
          </a:p>
          <a:p>
            <a:pPr marL="457200" indent="-457200">
              <a:buFontTx/>
              <a:buAutoNum type="arabicPeriod"/>
            </a:pPr>
            <a:r>
              <a:rPr lang="en-US" altLang="ja-JP" sz="3600" dirty="0">
                <a:ea typeface="ＭＳ Ｐゴシック" pitchFamily="-84" charset="-128"/>
                <a:cs typeface="ＭＳ Ｐゴシック" pitchFamily="-84" charset="-128"/>
              </a:rPr>
              <a:t>Indicate </a:t>
            </a:r>
            <a:r>
              <a:rPr lang="en-US" altLang="ja-JP" sz="3600" dirty="0" smtClean="0">
                <a:ea typeface="ＭＳ Ｐゴシック" pitchFamily="-84" charset="-128"/>
                <a:cs typeface="ＭＳ Ｐゴシック" pitchFamily="-84" charset="-128"/>
              </a:rPr>
              <a:t>attendance</a:t>
            </a:r>
            <a:endParaRPr lang="en-US" altLang="ja-JP" sz="3600" dirty="0">
              <a:ea typeface="ＭＳ Ｐゴシック" pitchFamily="-84" charset="-128"/>
              <a:cs typeface="ＭＳ Ｐゴシック" pitchFamily="-84" charset="-128"/>
            </a:endParaRPr>
          </a:p>
        </p:txBody>
      </p:sp>
      <p:sp>
        <p:nvSpPr>
          <p:cNvPr id="2" name="日付プレースホルダー 1"/>
          <p:cNvSpPr>
            <a:spLocks noGrp="1"/>
          </p:cNvSpPr>
          <p:nvPr>
            <p:ph type="dt" sz="half" idx="10"/>
          </p:nvPr>
        </p:nvSpPr>
        <p:spPr/>
        <p:txBody>
          <a:bodyPr/>
          <a:lstStyle/>
          <a:p>
            <a:pPr>
              <a:defRPr/>
            </a:pPr>
            <a:r>
              <a:rPr lang="en-US" altLang="ja-JP" dirty="0" smtClean="0"/>
              <a:t>Sep 2016</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C135EDA6-BA42-C744-B61A-50B00165168A}" type="slidenum">
              <a:rPr lang="en-US" altLang="ja-JP"/>
              <a:pPr algn="ctr"/>
              <a:t>5</a:t>
            </a:fld>
            <a:endParaRPr lang="en-US" altLang="ja-JP" dirty="0"/>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dirty="0">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dirty="0">
                <a:ea typeface="ＭＳ Ｐゴシック" pitchFamily="-84" charset="-128"/>
                <a:cs typeface="ＭＳ Ｐゴシック" pitchFamily="-84" charset="-128"/>
              </a:rPr>
              <a:t>Make sure your badges are correct </a:t>
            </a:r>
          </a:p>
          <a:p>
            <a:endParaRPr lang="en-US" altLang="ja-JP" dirty="0">
              <a:ea typeface="ＭＳ Ｐゴシック" pitchFamily="-84" charset="-128"/>
              <a:cs typeface="ＭＳ Ｐゴシック" pitchFamily="-84" charset="-128"/>
            </a:endParaRPr>
          </a:p>
          <a:p>
            <a:r>
              <a:rPr lang="en-US" altLang="ja-JP" dirty="0">
                <a:ea typeface="ＭＳ Ｐゴシック" pitchFamily="-84" charset="-128"/>
                <a:cs typeface="ＭＳ Ｐゴシック" pitchFamily="-84" charset="-128"/>
              </a:rPr>
              <a:t>If you plan to make a submission be sure it does not contain company logos or advertising</a:t>
            </a:r>
          </a:p>
          <a:p>
            <a:endParaRPr lang="en-US" altLang="ja-JP" dirty="0">
              <a:ea typeface="ＭＳ Ｐゴシック" pitchFamily="-84" charset="-128"/>
              <a:cs typeface="ＭＳ Ｐゴシック" pitchFamily="-84" charset="-128"/>
            </a:endParaRPr>
          </a:p>
          <a:p>
            <a:r>
              <a:rPr lang="en-US" altLang="ja-JP" dirty="0">
                <a:ea typeface="ＭＳ Ｐゴシック" pitchFamily="-84" charset="-128"/>
                <a:cs typeface="ＭＳ Ｐゴシック" pitchFamily="-84" charset="-128"/>
              </a:rPr>
              <a:t>Questions on Voting status, Ballot pool, Access to Reflector, Documentation,  member’s area</a:t>
            </a:r>
          </a:p>
          <a:p>
            <a:pPr lvl="1"/>
            <a:r>
              <a:rPr lang="en-US" altLang="ja-JP" sz="2400" dirty="0"/>
              <a:t>see Adrian Stephens –  </a:t>
            </a:r>
            <a:r>
              <a:rPr lang="en-US" altLang="ja-JP" sz="2400" dirty="0" err="1"/>
              <a:t>adrian.p.stephens@intel.com</a:t>
            </a:r>
            <a:r>
              <a:rPr lang="en-US" altLang="ja-JP" dirty="0"/>
              <a:t> </a:t>
            </a:r>
          </a:p>
          <a:p>
            <a:pPr lvl="1"/>
            <a:endParaRPr lang="en-US" altLang="ja-JP" dirty="0"/>
          </a:p>
          <a:p>
            <a:r>
              <a:rPr lang="en-US" altLang="ja-JP" dirty="0">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
        <p:nvSpPr>
          <p:cNvPr id="2" name="日付プレースホルダー 1"/>
          <p:cNvSpPr>
            <a:spLocks noGrp="1"/>
          </p:cNvSpPr>
          <p:nvPr>
            <p:ph type="dt" sz="half" idx="10"/>
          </p:nvPr>
        </p:nvSpPr>
        <p:spPr/>
        <p:txBody>
          <a:bodyPr/>
          <a:lstStyle/>
          <a:p>
            <a:pPr>
              <a:defRPr/>
            </a:pPr>
            <a:r>
              <a:rPr lang="en-US" altLang="ja-JP" smtClean="0"/>
              <a:t>Sep 2016</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dirty="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Mano </a:t>
            </a:r>
            <a:r>
              <a:rPr kumimoji="0" lang="en-US" altLang="ja-JP" sz="1100" dirty="0" smtClean="0"/>
              <a:t>(Koden Techno Info K.K.) </a:t>
            </a:r>
            <a:endParaRPr kumimoji="0" lang="en-US" altLang="ja-JP" sz="1100" dirty="0"/>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Technical  </a:t>
            </a:r>
            <a:r>
              <a:rPr kumimoji="0" lang="en-US" altLang="ja-JP" sz="1100" dirty="0"/>
              <a:t>Editor: </a:t>
            </a:r>
            <a:r>
              <a:rPr kumimoji="0" lang="en-US" altLang="ja-JP" sz="1100" dirty="0" smtClean="0"/>
              <a:t>	Lee Armstrong (</a:t>
            </a:r>
            <a:r>
              <a:rPr kumimoji="0" lang="en-US" altLang="ja-JP" sz="1100" dirty="0" err="1" smtClean="0"/>
              <a:t>DOT),Ping</a:t>
            </a:r>
            <a:r>
              <a:rPr kumimoji="0" lang="en-US" altLang="ja-JP" sz="1100" dirty="0" smtClean="0"/>
              <a:t> Fang (</a:t>
            </a:r>
            <a:r>
              <a:rPr kumimoji="0" lang="en-US" altLang="ja-JP" sz="1100" dirty="0" err="1" smtClean="0"/>
              <a:t>Huawei</a:t>
            </a:r>
            <a:r>
              <a:rPr kumimoji="0" lang="en-US" altLang="ja-JP" sz="1100" dirty="0" smtClean="0"/>
              <a:t>)</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2" name="日付プレースホルダー 1"/>
          <p:cNvSpPr>
            <a:spLocks noGrp="1"/>
          </p:cNvSpPr>
          <p:nvPr>
            <p:ph type="dt" sz="half" idx="10"/>
          </p:nvPr>
        </p:nvSpPr>
        <p:spPr/>
        <p:txBody>
          <a:bodyPr/>
          <a:lstStyle/>
          <a:p>
            <a:pPr>
              <a:defRPr/>
            </a:pPr>
            <a:r>
              <a:rPr lang="en-US" altLang="ja-JP" smtClean="0"/>
              <a:t>Sep 2016</a:t>
            </a:r>
            <a:endParaRPr lang="en-US" dirty="0"/>
          </a:p>
        </p:txBody>
      </p:sp>
      <p:sp>
        <p:nvSpPr>
          <p:cNvPr id="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C135EDA6-BA42-C744-B61A-50B00165168A}" type="slidenum">
              <a:rPr lang="en-US" altLang="ja-JP"/>
              <a:pPr algn="ctr"/>
              <a:t>6</a:t>
            </a:fld>
            <a:endParaRPr lang="en-US" altLang="ja-JP"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762000"/>
            <a:ext cx="8839200" cy="838200"/>
          </a:xfrm>
        </p:spPr>
        <p:txBody>
          <a:bodyPr/>
          <a:lstStyle/>
          <a:p>
            <a:r>
              <a:rPr lang="en-US" sz="3200" u="sng" dirty="0"/>
              <a:t>Participants, Patents, and Duty to Inform</a:t>
            </a:r>
            <a:endParaRPr lang="en-US" sz="3200" dirty="0"/>
          </a:p>
        </p:txBody>
      </p:sp>
      <p:sp>
        <p:nvSpPr>
          <p:cNvPr id="8195" name="Rectangle 1027"/>
          <p:cNvSpPr>
            <a:spLocks noGrp="1" noChangeArrowheads="1"/>
          </p:cNvSpPr>
          <p:nvPr>
            <p:ph type="body" idx="1"/>
          </p:nvPr>
        </p:nvSpPr>
        <p:spPr>
          <a:xfrm>
            <a:off x="0" y="1524000"/>
            <a:ext cx="9144000" cy="4876800"/>
          </a:xfrm>
        </p:spPr>
        <p:txBody>
          <a:bodyPr/>
          <a:lstStyle/>
          <a:p>
            <a:pPr algn="ctr">
              <a:buFont typeface="Monotype Sorts" pitchFamily="-101" charset="2"/>
              <a:buNone/>
            </a:pPr>
            <a:r>
              <a:rPr lang="en-US" sz="1600" b="1" dirty="0"/>
              <a:t>All participants in this meeting have certain obligations under the IEEE-SA Patent Policy. </a:t>
            </a:r>
          </a:p>
          <a:p>
            <a:pPr lvl="1">
              <a:buFont typeface="Arial" pitchFamily="-101" charset="0"/>
              <a:buChar char="•"/>
            </a:pPr>
            <a:r>
              <a:rPr lang="en-US" sz="1600" b="1" dirty="0">
                <a:solidFill>
                  <a:srgbClr val="003399"/>
                </a:solidFill>
              </a:rPr>
              <a:t>Participants [Note: </a:t>
            </a:r>
            <a:r>
              <a:rPr lang="en-GB" sz="1600" b="1" dirty="0">
                <a:solidFill>
                  <a:srgbClr val="003399"/>
                </a:solidFill>
              </a:rPr>
              <a:t>Quoted text excerpted from IEEE-SA Standards Board Bylaws </a:t>
            </a:r>
            <a:r>
              <a:rPr lang="en-GB" sz="1600" b="1" dirty="0" err="1">
                <a:solidFill>
                  <a:srgbClr val="003399"/>
                </a:solidFill>
              </a:rPr>
              <a:t>subclause</a:t>
            </a:r>
            <a:r>
              <a:rPr lang="en-GB" sz="1600" b="1" dirty="0">
                <a:solidFill>
                  <a:srgbClr val="003399"/>
                </a:solidFill>
              </a:rPr>
              <a:t> 6.2</a:t>
            </a:r>
            <a:r>
              <a:rPr lang="en-US" sz="1600" b="1" dirty="0">
                <a:solidFill>
                  <a:srgbClr val="003399"/>
                </a:solidFill>
              </a:rPr>
              <a:t>]:</a:t>
            </a:r>
          </a:p>
          <a:p>
            <a:pPr lvl="2">
              <a:buFont typeface="Arial" pitchFamily="-101" charset="0"/>
              <a:buChar char="•"/>
            </a:pPr>
            <a:r>
              <a:rPr 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p>
          <a:p>
            <a:pPr lvl="2">
              <a:buFont typeface="Arial" pitchFamily="-101" charset="0"/>
              <a:buChar char="•"/>
            </a:pPr>
            <a:r>
              <a:rPr 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101" charset="0"/>
              <a:buChar char="•"/>
            </a:pPr>
            <a:r>
              <a:rPr lang="en-US" sz="1600" b="1" dirty="0">
                <a:solidFill>
                  <a:srgbClr val="003399"/>
                </a:solidFill>
              </a:rPr>
              <a:t>The above does not apply if the patent claim is already the subject of an Accepted Letter of Assurance that applies to the proposed </a:t>
            </a:r>
            <a:r>
              <a:rPr lang="en-US" sz="1600" b="1" dirty="0" err="1">
                <a:solidFill>
                  <a:srgbClr val="003399"/>
                </a:solidFill>
              </a:rPr>
              <a:t>standard(s</a:t>
            </a:r>
            <a:r>
              <a:rPr lang="en-US" sz="1600" b="1" dirty="0">
                <a:solidFill>
                  <a:srgbClr val="003399"/>
                </a:solidFill>
              </a:rPr>
              <a:t>) under consideration by this group</a:t>
            </a:r>
          </a:p>
          <a:p>
            <a:pPr lvl="1">
              <a:buFont typeface="Arial" pitchFamily="-101" charset="0"/>
              <a:buChar char="•"/>
            </a:pPr>
            <a:r>
              <a:rPr lang="en-US" sz="1600" b="1" dirty="0">
                <a:solidFill>
                  <a:srgbClr val="003399"/>
                </a:solidFill>
              </a:rPr>
              <a:t>Early identification of holders of potential Essential Patent Claims is strongly encouraged</a:t>
            </a:r>
          </a:p>
          <a:p>
            <a:pPr lvl="1">
              <a:buFont typeface="Arial" pitchFamily="-101" charset="0"/>
              <a:buChar char="•"/>
            </a:pPr>
            <a:r>
              <a:rPr lang="en-US" sz="1600" b="1" dirty="0">
                <a:solidFill>
                  <a:srgbClr val="003399"/>
                </a:solidFill>
              </a:rPr>
              <a:t>No duty to perform a patent search</a:t>
            </a:r>
            <a:endParaRPr lang="en-US" sz="1600" dirty="0"/>
          </a:p>
        </p:txBody>
      </p:sp>
      <p:sp>
        <p:nvSpPr>
          <p:cNvPr id="4" name="日付プレースホルダー 3"/>
          <p:cNvSpPr>
            <a:spLocks noGrp="1"/>
          </p:cNvSpPr>
          <p:nvPr>
            <p:ph type="dt" sz="half" idx="10"/>
          </p:nvPr>
        </p:nvSpPr>
        <p:spPr/>
        <p:txBody>
          <a:bodyPr/>
          <a:lstStyle/>
          <a:p>
            <a:pPr>
              <a:defRPr/>
            </a:pPr>
            <a:r>
              <a:rPr lang="en-US" altLang="ja-JP" smtClean="0"/>
              <a:t>Sep 2016</a:t>
            </a:r>
            <a:endParaRPr lang="en-US" dirty="0"/>
          </a:p>
        </p:txBody>
      </p:sp>
      <p:sp>
        <p:nvSpPr>
          <p:cNvPr id="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C135EDA6-BA42-C744-B61A-50B00165168A}" type="slidenum">
              <a:rPr lang="en-US" altLang="ja-JP"/>
              <a:pPr algn="ctr"/>
              <a:t>7</a:t>
            </a:fld>
            <a:endParaRPr lang="en-US" altLang="ja-JP"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533400"/>
            <a:ext cx="7772400" cy="762000"/>
          </a:xfrm>
        </p:spPr>
        <p:txBody>
          <a:bodyPr/>
          <a:lstStyle/>
          <a:p>
            <a:r>
              <a:rPr lang="en-GB" u="sng" dirty="0"/>
              <a:t>Patent Related Links</a:t>
            </a:r>
            <a:endParaRPr lang="en-US" u="sng" dirty="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pitchFamily="-101" charset="2"/>
              <a:buNone/>
            </a:pPr>
            <a:r>
              <a:rPr lang="en-US" sz="2400" dirty="0">
                <a:ea typeface="Times New Roman" pitchFamily="-101" charset="0"/>
                <a:cs typeface="Times New Roman" pitchFamily="-101" charset="0"/>
              </a:rPr>
              <a:t>	All participants should be familiar with their obligations under the IEEE-SA Policies &amp; Procedures for standards development.</a:t>
            </a:r>
          </a:p>
          <a:p>
            <a:pPr lvl="1">
              <a:lnSpc>
                <a:spcPct val="90000"/>
              </a:lnSpc>
              <a:buFont typeface="Monotype Sorts" pitchFamily="-101" charset="2"/>
              <a:buNone/>
            </a:pPr>
            <a:r>
              <a:rPr lang="en-US" sz="2400" dirty="0">
                <a:ea typeface="Times New Roman" pitchFamily="-101" charset="0"/>
                <a:cs typeface="Times New Roman" pitchFamily="-101" charset="0"/>
              </a:rPr>
              <a:t>	Patent Policy is stated in these sources:</a:t>
            </a:r>
          </a:p>
          <a:p>
            <a:pPr lvl="1">
              <a:lnSpc>
                <a:spcPct val="90000"/>
              </a:lnSpc>
              <a:buFont typeface="Monotype Sorts" pitchFamily="-101" charset="2"/>
              <a:buNone/>
            </a:pPr>
            <a:r>
              <a:rPr lang="en-GB" sz="2400" dirty="0"/>
              <a:t>		IEEE-SA Standards Boards Bylaws</a:t>
            </a:r>
          </a:p>
          <a:p>
            <a:pPr lvl="1">
              <a:lnSpc>
                <a:spcPct val="90000"/>
              </a:lnSpc>
              <a:buFont typeface="Monotype Sorts" pitchFamily="-101" charset="2"/>
              <a:buNone/>
            </a:pPr>
            <a:r>
              <a:rPr lang="en-US" sz="2100" dirty="0"/>
              <a:t>		</a:t>
            </a:r>
            <a:r>
              <a:rPr lang="en-US" sz="2100" i="1" dirty="0"/>
              <a:t>http://</a:t>
            </a:r>
            <a:r>
              <a:rPr lang="en-US" sz="2100" i="1" dirty="0" err="1"/>
              <a:t>standards.ieee.org</a:t>
            </a:r>
            <a:r>
              <a:rPr lang="en-US" sz="2100" i="1" dirty="0"/>
              <a:t>/develop/policies/bylaws/sect6-7.html#6</a:t>
            </a:r>
          </a:p>
          <a:p>
            <a:pPr lvl="1">
              <a:lnSpc>
                <a:spcPct val="90000"/>
              </a:lnSpc>
              <a:buFont typeface="Monotype Sorts" pitchFamily="-101" charset="2"/>
              <a:buNone/>
            </a:pPr>
            <a:r>
              <a:rPr lang="en-GB" sz="2400" dirty="0"/>
              <a:t>		IEEE-SA Standards Board Operations Manual</a:t>
            </a:r>
          </a:p>
          <a:p>
            <a:pPr lvl="1">
              <a:lnSpc>
                <a:spcPct val="90000"/>
              </a:lnSpc>
              <a:buFont typeface="Monotype Sorts" pitchFamily="-101" charset="2"/>
              <a:buNone/>
            </a:pPr>
            <a:r>
              <a:rPr lang="en-US" sz="2400" dirty="0"/>
              <a:t>		</a:t>
            </a:r>
            <a:r>
              <a:rPr lang="en-US" sz="2100" i="1" dirty="0"/>
              <a:t>http://</a:t>
            </a:r>
            <a:r>
              <a:rPr lang="en-US" sz="2100" i="1" dirty="0" err="1"/>
              <a:t>standards.ieee.org</a:t>
            </a:r>
            <a:r>
              <a:rPr lang="en-US" sz="2100" i="1" dirty="0"/>
              <a:t>/develop/policies/</a:t>
            </a:r>
            <a:r>
              <a:rPr lang="en-US" sz="2100" i="1" dirty="0" err="1"/>
              <a:t>opman</a:t>
            </a:r>
            <a:r>
              <a:rPr lang="en-US" sz="2100" i="1" dirty="0"/>
              <a:t>/sect6.html#6.3</a:t>
            </a:r>
            <a:endParaRPr lang="en-US" sz="2400" dirty="0"/>
          </a:p>
          <a:p>
            <a:pPr lvl="1">
              <a:lnSpc>
                <a:spcPct val="90000"/>
              </a:lnSpc>
              <a:buFont typeface="Monotype Sorts" pitchFamily="-101" charset="2"/>
              <a:buNone/>
            </a:pPr>
            <a:r>
              <a:rPr lang="en-US" sz="2400" dirty="0">
                <a:ea typeface="Times New Roman" pitchFamily="-101" charset="0"/>
                <a:cs typeface="Times New Roman" pitchFamily="-101" charset="0"/>
              </a:rPr>
              <a:t>	Material about the patent policy is available at</a:t>
            </a:r>
            <a:r>
              <a:rPr lang="en-US" sz="2400" dirty="0"/>
              <a:t> </a:t>
            </a:r>
          </a:p>
          <a:p>
            <a:pPr lvl="1">
              <a:lnSpc>
                <a:spcPct val="90000"/>
              </a:lnSpc>
              <a:buFont typeface="Monotype Sorts" pitchFamily="-101" charset="2"/>
              <a:buNone/>
            </a:pPr>
            <a:r>
              <a:rPr lang="en-US" sz="2400" dirty="0"/>
              <a:t>		</a:t>
            </a:r>
            <a:r>
              <a:rPr lang="en-US" sz="2100" i="1" dirty="0"/>
              <a:t>http://</a:t>
            </a:r>
            <a:r>
              <a:rPr lang="en-US" sz="2100" i="1" dirty="0" err="1"/>
              <a:t>standards.ieee.org</a:t>
            </a:r>
            <a:r>
              <a:rPr lang="en-US" sz="2100" i="1" dirty="0"/>
              <a:t>/about/</a:t>
            </a:r>
            <a:r>
              <a:rPr lang="en-US" sz="2100" i="1" dirty="0" err="1"/>
              <a:t>sasb</a:t>
            </a:r>
            <a:r>
              <a:rPr lang="en-US" sz="2100" i="1" dirty="0"/>
              <a:t>/</a:t>
            </a:r>
            <a:r>
              <a:rPr lang="en-US" sz="2100" i="1" dirty="0" err="1"/>
              <a:t>patcom</a:t>
            </a:r>
            <a:r>
              <a:rPr lang="en-US" sz="2100" i="1" dirty="0"/>
              <a:t>/</a:t>
            </a:r>
            <a:r>
              <a:rPr lang="en-US" sz="2100" i="1" dirty="0" err="1"/>
              <a:t>materials.html</a:t>
            </a:r>
            <a:endParaRPr lang="en-US" sz="2100" i="1" dirty="0"/>
          </a:p>
        </p:txBody>
      </p:sp>
      <p:sp>
        <p:nvSpPr>
          <p:cNvPr id="9221" name="Rectangle 7"/>
          <p:cNvSpPr>
            <a:spLocks noChangeArrowheads="1"/>
          </p:cNvSpPr>
          <p:nvPr/>
        </p:nvSpPr>
        <p:spPr bwMode="auto">
          <a:xfrm>
            <a:off x="1295400" y="5181600"/>
            <a:ext cx="6781800" cy="1163638"/>
          </a:xfrm>
          <a:prstGeom prst="rect">
            <a:avLst/>
          </a:prstGeom>
          <a:noFill/>
          <a:ln w="9525">
            <a:noFill/>
            <a:miter lim="800000"/>
            <a:headEnd/>
            <a:tailEnd/>
          </a:ln>
        </p:spPr>
        <p:txBody>
          <a:bodyPr>
            <a:prstTxWarp prst="textNoShape">
              <a:avLst/>
            </a:prstTxWarp>
            <a:spAutoFit/>
          </a:bodyPr>
          <a:lstStyle/>
          <a:p>
            <a:pPr eaLnBrk="0" hangingPunct="0"/>
            <a:r>
              <a:rPr lang="en-US" sz="1200" b="1">
                <a:solidFill>
                  <a:srgbClr val="000099"/>
                </a:solidFill>
                <a:latin typeface="Arial" pitchFamily="-101"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pitchFamily="-101" charset="2"/>
              <a:buNone/>
            </a:pPr>
            <a:endParaRPr lang="en-US" sz="1200" b="1">
              <a:solidFill>
                <a:srgbClr val="000099"/>
              </a:solidFill>
              <a:latin typeface="Arial" pitchFamily="-101" charset="0"/>
            </a:endParaRPr>
          </a:p>
          <a:p>
            <a:pPr algn="ctr" eaLnBrk="0" hangingPunct="0">
              <a:lnSpc>
                <a:spcPct val="80000"/>
              </a:lnSpc>
              <a:spcBef>
                <a:spcPct val="20000"/>
              </a:spcBef>
              <a:buClr>
                <a:srgbClr val="CC3300"/>
              </a:buClr>
              <a:buSzPct val="50000"/>
              <a:buFont typeface="Monotype Sorts" pitchFamily="-101" charset="2"/>
              <a:buNone/>
            </a:pPr>
            <a:r>
              <a:rPr lang="en-US" sz="1200" b="1">
                <a:solidFill>
                  <a:srgbClr val="000099"/>
                </a:solidFill>
                <a:latin typeface="Arial" pitchFamily="-101" charset="0"/>
              </a:rPr>
              <a:t>This slide set is available at https://development.standards.ieee.org/myproject/Public/mytools/mob/slideset.ppt</a:t>
            </a:r>
          </a:p>
        </p:txBody>
      </p:sp>
      <p:sp>
        <p:nvSpPr>
          <p:cNvPr id="4" name="日付プレースホルダー 3"/>
          <p:cNvSpPr>
            <a:spLocks noGrp="1"/>
          </p:cNvSpPr>
          <p:nvPr>
            <p:ph type="dt" sz="half" idx="10"/>
          </p:nvPr>
        </p:nvSpPr>
        <p:spPr/>
        <p:txBody>
          <a:bodyPr/>
          <a:lstStyle/>
          <a:p>
            <a:pPr>
              <a:defRPr/>
            </a:pPr>
            <a:r>
              <a:rPr lang="en-US" altLang="ja-JP" smtClean="0"/>
              <a:t>Sep 2016</a:t>
            </a:r>
            <a:endParaRPr lang="en-US" dirty="0"/>
          </a:p>
        </p:txBody>
      </p:sp>
      <p:sp>
        <p:nvSpPr>
          <p:cNvPr id="6"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C135EDA6-BA42-C744-B61A-50B00165168A}" type="slidenum">
              <a:rPr lang="en-US" altLang="ja-JP"/>
              <a:pPr algn="ctr"/>
              <a:t>8</a:t>
            </a:fld>
            <a:endParaRPr lang="en-US" altLang="ja-JP"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101" charset="0"/>
              <a:buChar char="•"/>
            </a:pPr>
            <a:r>
              <a:rPr 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101" charset="0"/>
              <a:buChar char="•"/>
            </a:pPr>
            <a:r>
              <a:rPr lang="en-US" sz="2000"/>
              <a:t>Either speak up now or</a:t>
            </a:r>
          </a:p>
          <a:p>
            <a:pPr lvl="1">
              <a:buFont typeface="Arial" pitchFamily="-101" charset="0"/>
              <a:buChar char="•"/>
            </a:pPr>
            <a:r>
              <a:rPr lang="en-US" sz="2000"/>
              <a:t>Provide the chair of this group with the identity of the holder(s) of any and all such claims as soon as possible or</a:t>
            </a:r>
          </a:p>
          <a:p>
            <a:pPr lvl="1">
              <a:buFont typeface="Arial" pitchFamily="-101" charset="0"/>
              <a:buChar char="•"/>
            </a:pPr>
            <a:r>
              <a:rPr lang="en-US" sz="2000"/>
              <a:t>Cause an LOA to be submitted</a:t>
            </a:r>
          </a:p>
        </p:txBody>
      </p:sp>
      <p:sp>
        <p:nvSpPr>
          <p:cNvPr id="4" name="日付プレースホルダー 3"/>
          <p:cNvSpPr>
            <a:spLocks noGrp="1"/>
          </p:cNvSpPr>
          <p:nvPr>
            <p:ph type="dt" sz="half" idx="10"/>
          </p:nvPr>
        </p:nvSpPr>
        <p:spPr/>
        <p:txBody>
          <a:bodyPr/>
          <a:lstStyle/>
          <a:p>
            <a:pPr>
              <a:defRPr/>
            </a:pPr>
            <a:r>
              <a:rPr lang="en-US" altLang="ja-JP" smtClean="0"/>
              <a:t>Sep 2016</a:t>
            </a:r>
            <a:endParaRPr lang="en-US" dirty="0"/>
          </a:p>
        </p:txBody>
      </p:sp>
      <p:sp>
        <p:nvSpPr>
          <p:cNvPr id="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C135EDA6-BA42-C744-B61A-50B00165168A}" type="slidenum">
              <a:rPr lang="en-US" altLang="ja-JP"/>
              <a:pPr algn="ctr"/>
              <a:t>9</a:t>
            </a:fld>
            <a:endParaRPr lang="en-US" altLang="ja-JP"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3356</Words>
  <Application>Microsoft Macintosh PowerPoint</Application>
  <PresentationFormat>Bildschirmpräsentation (4:3)</PresentationFormat>
  <Paragraphs>470</Paragraphs>
  <Slides>31</Slides>
  <Notes>16</Notes>
  <HiddenSlides>0</HiddenSlides>
  <MMClips>0</MMClips>
  <ScaleCrop>false</ScaleCrop>
  <HeadingPairs>
    <vt:vector size="4" baseType="variant">
      <vt:variant>
        <vt:lpstr>Entwurfsvorlage</vt:lpstr>
      </vt:variant>
      <vt:variant>
        <vt:i4>1</vt:i4>
      </vt:variant>
      <vt:variant>
        <vt:lpstr>Folientitel</vt:lpstr>
      </vt:variant>
      <vt:variant>
        <vt:i4>31</vt:i4>
      </vt:variant>
    </vt:vector>
  </HeadingPairs>
  <TitlesOfParts>
    <vt:vector size="32" baseType="lpstr">
      <vt:lpstr>802-11-Submission</vt:lpstr>
      <vt:lpstr>IEEE 802.11ai Fast Initial Link Setup  Agenda for Sep  2016 Warsaw</vt:lpstr>
      <vt:lpstr>Abstract</vt:lpstr>
      <vt:lpstr>Meeting Protocol</vt:lpstr>
      <vt:lpstr>Attendance</vt:lpstr>
      <vt:lpstr>Attendance, Voting &amp; Document Status</vt:lpstr>
      <vt:lpstr>Administrative Items</vt:lpstr>
      <vt:lpstr>Participants, Patents, and Duty to Inform</vt:lpstr>
      <vt:lpstr>Patent Related Links</vt:lpstr>
      <vt:lpstr>Call for Potentially Essential Patents</vt:lpstr>
      <vt:lpstr>Other Guidelines for IEEE WG Meetings</vt:lpstr>
      <vt:lpstr>IEEE 802.11 FILS TGai – Sep 2016 Warsaw</vt:lpstr>
      <vt:lpstr>Plan of the week / TGai Slots this week</vt:lpstr>
      <vt:lpstr>Agenda  Tuesday Sep 13th,  2016 – 08:00-10:00</vt:lpstr>
      <vt:lpstr>Agenda  Tuesday Sep 13th,  2016 – 13:30-15:30</vt:lpstr>
      <vt:lpstr>Agenda  Wednesday Sep 14th,  2016 – 08:30-10:00</vt:lpstr>
      <vt:lpstr>Agenda Wednesday Sep 14th, PM1 13:30h—15:30h</vt:lpstr>
      <vt:lpstr>Agenda Wednesday Sep 14th, PM2 16:00h—18:00h</vt:lpstr>
      <vt:lpstr>Agenda Thursday Sep 15th, AM1 08:30h—10:00h</vt:lpstr>
      <vt:lpstr>Agenda Thursday Sep 15th, PM1 13:30h—15:30h</vt:lpstr>
      <vt:lpstr>Consent Agenda (1/2) Thursday Sep 15th, PM2 16:00h—18:00h</vt:lpstr>
      <vt:lpstr>Consent Agenda (2/2) Thursday Sep 15th, PM2 16:00h—18:00h</vt:lpstr>
      <vt:lpstr>Approve Agenda</vt:lpstr>
      <vt:lpstr>Approve TGai meeting minutes of  San Diego</vt:lpstr>
      <vt:lpstr>Approve TGai teleconference meeting minutes of  SanDiego to Warsaw meeting.</vt:lpstr>
      <vt:lpstr>Straw Poll</vt:lpstr>
      <vt:lpstr>Motion to recirc</vt:lpstr>
      <vt:lpstr>TGai Draft D11.0 to RevCom</vt:lpstr>
      <vt:lpstr>TGai Report to EC for forwarding P802.11ai D11.0 to RevCom</vt:lpstr>
      <vt:lpstr>Plan for Nov</vt:lpstr>
      <vt:lpstr>Teleconference Schedule </vt:lpstr>
      <vt:lpstr>Timeline</vt:lpstr>
    </vt:vector>
  </TitlesOfParts>
  <Manager/>
  <Company>ATRD</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TGai-Agenda-Los-Angels-Jan-2014</dc:title>
  <dc:subject/>
  <dc:creator>Hiroshi Mano</dc:creator>
  <cp:keywords/>
  <dc:description/>
  <cp:lastModifiedBy>Marc Emmelmann</cp:lastModifiedBy>
  <cp:revision>635</cp:revision>
  <cp:lastPrinted>1998-02-10T13:28:06Z</cp:lastPrinted>
  <dcterms:created xsi:type="dcterms:W3CDTF">2016-09-15T13:23:58Z</dcterms:created>
  <dcterms:modified xsi:type="dcterms:W3CDTF">2016-09-15T13:36:29Z</dcterms:modified>
  <cp:category/>
</cp:coreProperties>
</file>