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86" r:id="rId7"/>
    <p:sldId id="487" r:id="rId8"/>
    <p:sldId id="488" r:id="rId9"/>
    <p:sldId id="489" r:id="rId10"/>
    <p:sldId id="490" r:id="rId11"/>
    <p:sldId id="429" r:id="rId12"/>
    <p:sldId id="485" r:id="rId13"/>
    <p:sldId id="469" r:id="rId14"/>
    <p:sldId id="491" r:id="rId15"/>
    <p:sldId id="492" r:id="rId16"/>
    <p:sldId id="472" r:id="rId17"/>
    <p:sldId id="493" r:id="rId18"/>
    <p:sldId id="305" r:id="rId19"/>
    <p:sldId id="322" r:id="rId20"/>
    <p:sldId id="497" r:id="rId21"/>
    <p:sldId id="494" r:id="rId22"/>
    <p:sldId id="495" r:id="rId23"/>
    <p:sldId id="496" r:id="rId24"/>
    <p:sldId id="426" r:id="rId25"/>
    <p:sldId id="293" r:id="rId26"/>
    <p:sldId id="484"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 uri="{2D200454-40CA-4A62-9FC3-DE9A4176ACB9}">
      <p15:notes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000" autoAdjust="0"/>
    <p:restoredTop sz="95037" autoAdjust="0"/>
  </p:normalViewPr>
  <p:slideViewPr>
    <p:cSldViewPr showGuides="1">
      <p:cViewPr>
        <p:scale>
          <a:sx n="115" d="100"/>
          <a:sy n="115" d="100"/>
        </p:scale>
        <p:origin x="-120" y="152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6" d="100"/>
          <a:sy n="76" d="100"/>
        </p:scale>
        <p:origin x="2096" y="2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dirty="0"/>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Hiroshi Mano (Root,Inc.)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E0BDAB5-0E9A-0944-83A9-C1762299F6AC}" type="slidenum">
              <a:rPr lang="en-US" altLang="ja-JP"/>
              <a:pPr>
                <a:defRPr/>
              </a:pPr>
              <a:t>‹Nr.›</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658DDA19-48F8-D54F-B94A-B5244F20A2C8}" type="slidenum">
              <a:rPr lang="en-US" altLang="ja-JP"/>
              <a:pPr>
                <a:defRPr/>
              </a:pPr>
              <a:t>‹Nr.›</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16</a:t>
            </a:fld>
            <a:endParaRPr lang="en-US" altLang="ja-JP" dirty="0"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529324764"/>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Unanimously approved</a:t>
            </a:r>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a:t>
            </a:fld>
            <a:endParaRPr lang="en-US" altLang="ja-JP"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18</a:t>
            </a:fld>
            <a:endParaRPr lang="en-US" altLang="ja-JP"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a:t>
            </a:fld>
            <a:endParaRPr lang="en-US" altLang="ja-JP"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85433483"/>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p:txBody>
          <a:bodyPr/>
          <a:lstStyle/>
          <a:p>
            <a:pPr>
              <a:defRPr/>
            </a:pPr>
            <a:r>
              <a:rPr lang="de-DE" smtClean="0"/>
              <a:t>doc.: IEEE 802.11-16/xxxxr0</a:t>
            </a:r>
            <a:endParaRPr lang="en-US"/>
          </a:p>
        </p:txBody>
      </p:sp>
      <p:sp>
        <p:nvSpPr>
          <p:cNvPr id="5" name="Datumsplatzhalter 4"/>
          <p:cNvSpPr>
            <a:spLocks noGrp="1"/>
          </p:cNvSpPr>
          <p:nvPr>
            <p:ph type="dt" idx="11"/>
          </p:nvPr>
        </p:nvSpPr>
        <p:spPr/>
        <p:txBody>
          <a:bodyPr/>
          <a:lstStyle/>
          <a:p>
            <a:pPr>
              <a:defRPr/>
            </a:pPr>
            <a:r>
              <a:rPr lang="de-DE" smtClean="0"/>
              <a:t>July 2016</a:t>
            </a:r>
            <a:endParaRPr lang="en-US"/>
          </a:p>
        </p:txBody>
      </p:sp>
      <p:sp>
        <p:nvSpPr>
          <p:cNvPr id="6" name="Fußzeilenplatzhalter 5"/>
          <p:cNvSpPr>
            <a:spLocks noGrp="1"/>
          </p:cNvSpPr>
          <p:nvPr>
            <p:ph type="ftr" sz="quarter" idx="12"/>
          </p:nvPr>
        </p:nvSpPr>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26</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8179568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28974580"/>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6</a:t>
            </a:fld>
            <a:endParaRPr lang="en-US" altLang="ja-JP"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338299904"/>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766805375"/>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43324176"/>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11</a:t>
            </a:fld>
            <a:endParaRPr lang="en-US" altLang="ja-JP" dirty="0">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65" charset="0"/>
              <a:ea typeface="ＭＳ Ｐゴシック" pitchFamily="-65" charset="-128"/>
              <a:cs typeface="ＭＳ Ｐゴシック" pitchFamily="-65"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894519218"/>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dirty="0"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74792036"/>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dirty="0"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74792036"/>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dirty="0"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74792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37B09A0-BB64-D944-91DA-E0878867DF64}" type="slidenum">
              <a:rPr lang="en-US" altLang="ja-JP"/>
              <a:pPr>
                <a:defRPr/>
              </a:pPr>
              <a:t>‹Nr.›</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6B96CA3-E382-3442-AFFD-A7E4C21871F7}" type="slidenum">
              <a:rPr lang="en-US" altLang="ja-JP"/>
              <a:pPr>
                <a:defRPr/>
              </a:pPr>
              <a:t>‹Nr.›</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AEDB6D0-FFAE-0B45-B840-AFAB375B010A}" type="slidenum">
              <a:rPr lang="en-US" altLang="ja-JP"/>
              <a:pPr>
                <a:defRPr/>
              </a:pPr>
              <a:t>‹Nr.›</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275D85B-EEFE-A142-B02B-B9A3C4542434}" type="slidenum">
              <a:rPr lang="en-US" altLang="ja-JP"/>
              <a:pPr>
                <a:defRPr/>
              </a:pPr>
              <a:t>‹Nr.›</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060BA80-4FDB-C140-AD27-D6552766E67E}" type="slidenum">
              <a:rPr lang="en-US" altLang="ja-JP"/>
              <a:pPr>
                <a:defRPr/>
              </a:pPr>
              <a:t>‹Nr.›</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01B002-A266-024B-B22F-DC19655FC800}" type="slidenum">
              <a:rPr lang="en-US" altLang="ja-JP"/>
              <a:pPr>
                <a:defRPr/>
              </a:pPr>
              <a:t>‹Nr.›</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ADC790-B12E-AA44-AF08-80525594A063}" type="slidenum">
              <a:rPr lang="en-US" altLang="ja-JP"/>
              <a:pPr>
                <a:defRPr/>
              </a:pPr>
              <a:t>‹Nr.›</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947AE1E1-1499-D74A-95A4-7F4FAB76A92F}" type="slidenum">
              <a:rPr lang="en-US" altLang="ja-JP"/>
              <a:pPr>
                <a:defRPr/>
              </a:pPr>
              <a:t>‹Nr.›</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4C7CEA63-2B76-A643-8598-A4403A39BBE7}" type="slidenum">
              <a:rPr lang="en-US" altLang="ja-JP"/>
              <a:pPr>
                <a:defRPr/>
              </a:pPr>
              <a:t>‹Nr.›</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7E0BA808-DB25-844A-A2EE-229D6A5C1DE9}" type="slidenum">
              <a:rPr lang="en-US" altLang="ja-JP"/>
              <a:pPr>
                <a:defRPr/>
              </a:pPr>
              <a:t>‹Nr.›</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19255177-E4EC-BE4C-B516-B975FB15DBA0}" type="slidenum">
              <a:rPr lang="en-US" altLang="ja-JP"/>
              <a:pPr>
                <a:defRPr/>
              </a:pPr>
              <a:t>‹Nr.›</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B504787E-AE3C-CC4D-B314-7185A8D42722}" type="slidenum">
              <a:rPr lang="en-US" altLang="ja-JP"/>
              <a:pPr>
                <a:defRPr/>
              </a:pPr>
              <a:t>‹Nr.›</a:t>
            </a:fld>
            <a:endParaRPr lang="en-US" altLang="ja-JP" dirty="0"/>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802.11-16-1089r2</a:t>
            </a:r>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6/11-16-1203-00-00ai-comments-from-4th-recirculation-sb-on-tgai-d10-0.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6/11-16-1031-00-00ai-july-2016-san-diego-session-minutes.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Sep  2016 Warsaw</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2016-09-11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388938" y="3429000"/>
          <a:ext cx="8264590" cy="1595755"/>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65" charset="0"/>
                          <a:ea typeface="ＭＳ 明朝" pitchFamily="-65" charset="-128"/>
                          <a:cs typeface="ＭＳ 明朝" pitchFamily="-65" charset="-128"/>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rPr>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TGai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2016 </a:t>
            </a:r>
            <a:r>
              <a:rPr lang="en-US" altLang="ja-JP" sz="2800" dirty="0" smtClean="0">
                <a:ea typeface="ＭＳ Ｐゴシック" pitchFamily="-84" charset="-128"/>
                <a:cs typeface="ＭＳ Ｐゴシック" pitchFamily="-84" charset="-128"/>
              </a:rPr>
              <a:t>Warsaw</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sz="2000" dirty="0" smtClean="0">
                <a:ea typeface="ＭＳ Ｐゴシック" pitchFamily="-84" charset="-128"/>
                <a:cs typeface="ＭＳ Ｐゴシック" pitchFamily="-84" charset="-128"/>
              </a:rPr>
              <a:t>Goals </a:t>
            </a:r>
            <a:r>
              <a:rPr lang="en-US" altLang="ja-JP" sz="2000" dirty="0">
                <a:ea typeface="ＭＳ Ｐゴシック" pitchFamily="-84" charset="-128"/>
                <a:cs typeface="ＭＳ Ｐゴシック" pitchFamily="-84" charset="-128"/>
              </a:rPr>
              <a:t>for the  Sep Meeting:</a:t>
            </a:r>
          </a:p>
          <a:p>
            <a:pPr lvl="1"/>
            <a:r>
              <a:rPr lang="en-US" altLang="ja-JP" sz="2400" dirty="0"/>
              <a:t>Approve minutes of past meeting and teleconference</a:t>
            </a:r>
            <a:endParaRPr lang="en-US" altLang="ja-JP" sz="2400" dirty="0" smtClean="0"/>
          </a:p>
          <a:p>
            <a:pPr lvl="1"/>
            <a:r>
              <a:rPr lang="en-US" altLang="ja-JP" sz="2400" dirty="0" smtClean="0"/>
              <a:t>Security discussion</a:t>
            </a:r>
          </a:p>
          <a:p>
            <a:pPr lvl="1"/>
            <a:r>
              <a:rPr lang="en-US" altLang="ja-JP" sz="2400" dirty="0" smtClean="0"/>
              <a:t>Continue </a:t>
            </a:r>
            <a:r>
              <a:rPr lang="en-US" altLang="ja-JP" sz="2400" dirty="0"/>
              <a:t>on comment resolution for 4</a:t>
            </a:r>
            <a:r>
              <a:rPr lang="en-US" altLang="ja-JP" sz="2400" baseline="30000" dirty="0"/>
              <a:t>th</a:t>
            </a:r>
            <a:r>
              <a:rPr lang="en-US" altLang="ja-JP" sz="2400" dirty="0"/>
              <a:t> </a:t>
            </a:r>
            <a:r>
              <a:rPr lang="en-US" altLang="ja-JP" sz="2400" dirty="0" err="1"/>
              <a:t>Recirc</a:t>
            </a:r>
            <a:r>
              <a:rPr lang="en-US" altLang="ja-JP" sz="2400" dirty="0"/>
              <a:t> SB</a:t>
            </a:r>
          </a:p>
          <a:p>
            <a:pPr lvl="1"/>
            <a:r>
              <a:rPr lang="en-US" altLang="ja-JP" sz="2400" dirty="0"/>
              <a:t>Approve to forward the 5</a:t>
            </a:r>
            <a:r>
              <a:rPr lang="en-US" altLang="ja-JP" sz="2400" baseline="30000" dirty="0"/>
              <a:t>th</a:t>
            </a:r>
            <a:r>
              <a:rPr lang="en-US" altLang="ja-JP" sz="2400" dirty="0"/>
              <a:t>  </a:t>
            </a:r>
            <a:r>
              <a:rPr lang="en-US" altLang="ja-JP" sz="2400" dirty="0" err="1"/>
              <a:t>recirc</a:t>
            </a:r>
            <a:r>
              <a:rPr lang="en-US" altLang="ja-JP" sz="2400" dirty="0"/>
              <a:t> sponsor </a:t>
            </a:r>
            <a:r>
              <a:rPr lang="en-US" altLang="ja-JP" sz="2400" dirty="0" smtClean="0"/>
              <a:t>LB</a:t>
            </a:r>
          </a:p>
          <a:p>
            <a:pPr lvl="1"/>
            <a:r>
              <a:rPr lang="en-US" altLang="ja-JP" sz="2400" dirty="0" smtClean="0"/>
              <a:t>Forwarding draft to </a:t>
            </a:r>
            <a:r>
              <a:rPr lang="en-US" altLang="ja-JP" sz="2400" dirty="0" err="1" smtClean="0"/>
              <a:t>RevCom</a:t>
            </a:r>
            <a:endParaRPr lang="en-US" altLang="ja-JP" sz="2400" dirty="0" smtClean="0"/>
          </a:p>
          <a:p>
            <a:pPr lvl="2"/>
            <a:r>
              <a:rPr lang="en-US" altLang="ja-JP" sz="2400" dirty="0" smtClean="0"/>
              <a:t>Motion to approve report to </a:t>
            </a:r>
            <a:r>
              <a:rPr lang="en-US" altLang="ja-JP" sz="2400" dirty="0" err="1" smtClean="0"/>
              <a:t>RevCom</a:t>
            </a:r>
            <a:endParaRPr lang="en-US" altLang="ja-JP" sz="2400" dirty="0" smtClean="0"/>
          </a:p>
          <a:p>
            <a:pPr lvl="2"/>
            <a:r>
              <a:rPr lang="en-US" altLang="ja-JP" sz="2400" dirty="0" smtClean="0"/>
              <a:t>Motion to forward draft to </a:t>
            </a:r>
            <a:r>
              <a:rPr lang="en-US" altLang="ja-JP" sz="2400" dirty="0" err="1" smtClean="0"/>
              <a:t>RevCom</a:t>
            </a:r>
            <a:endParaRPr lang="en-US" altLang="ja-JP" sz="2400" dirty="0" smtClean="0"/>
          </a:p>
          <a:p>
            <a:pPr lvl="1"/>
            <a:r>
              <a:rPr lang="en-US" altLang="ja-JP" sz="2400" dirty="0"/>
              <a:t>Approve Timeline</a:t>
            </a:r>
          </a:p>
          <a:p>
            <a:pPr lvl="1"/>
            <a:r>
              <a:rPr lang="en-US" altLang="ja-JP" sz="2400" dirty="0"/>
              <a:t>Approve Teleconference schedule</a:t>
            </a:r>
          </a:p>
          <a:p>
            <a:pPr lvl="1"/>
            <a:r>
              <a:rPr lang="en-US" altLang="ja-JP" sz="2400" dirty="0"/>
              <a:t>Approve plan for </a:t>
            </a:r>
            <a:r>
              <a:rPr lang="en-US" altLang="ja-JP" sz="2400" dirty="0" smtClean="0"/>
              <a:t>Nov</a:t>
            </a:r>
            <a:endParaRPr lang="en-US" altLang="ja-JP" sz="24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of the week / </a:t>
            </a:r>
            <a:r>
              <a:rPr lang="en-US" dirty="0" err="1" smtClean="0"/>
              <a:t>TGai</a:t>
            </a:r>
            <a:r>
              <a:rPr lang="en-US" dirty="0" smtClean="0"/>
              <a:t> Slots this week</a:t>
            </a:r>
            <a:endParaRPr lang="en-US" dirty="0"/>
          </a:p>
        </p:txBody>
      </p:sp>
      <p:sp>
        <p:nvSpPr>
          <p:cNvPr id="3" name="Inhaltsplatzhalter 2"/>
          <p:cNvSpPr>
            <a:spLocks noGrp="1"/>
          </p:cNvSpPr>
          <p:nvPr>
            <p:ph idx="1"/>
          </p:nvPr>
        </p:nvSpPr>
        <p:spPr/>
        <p:txBody>
          <a:bodyPr/>
          <a:lstStyle/>
          <a:p>
            <a:r>
              <a:rPr lang="en-US" sz="1800" dirty="0" smtClean="0"/>
              <a:t>Tuesday AM1</a:t>
            </a:r>
          </a:p>
          <a:p>
            <a:pPr lvl="1"/>
            <a:r>
              <a:rPr lang="en-US" sz="1600" dirty="0" smtClean="0"/>
              <a:t>Comment resolution</a:t>
            </a:r>
          </a:p>
          <a:p>
            <a:r>
              <a:rPr lang="en-US" sz="1800" dirty="0" smtClean="0"/>
              <a:t>Tuesday PM1</a:t>
            </a:r>
          </a:p>
          <a:p>
            <a:pPr lvl="1"/>
            <a:r>
              <a:rPr lang="en-US" sz="1600" dirty="0" smtClean="0"/>
              <a:t>Extra slot</a:t>
            </a:r>
          </a:p>
          <a:p>
            <a:pPr lvl="1"/>
            <a:r>
              <a:rPr lang="en-US" sz="1600" i="1" u="sng" dirty="0" smtClean="0"/>
              <a:t>Security discussion</a:t>
            </a:r>
          </a:p>
          <a:p>
            <a:pPr lvl="2"/>
            <a:r>
              <a:rPr lang="en-US" sz="1400" dirty="0" smtClean="0"/>
              <a:t>Will allow dial-in for remote participants</a:t>
            </a:r>
          </a:p>
          <a:p>
            <a:pPr lvl="2"/>
            <a:r>
              <a:rPr lang="en-US" sz="1400" dirty="0" smtClean="0"/>
              <a:t>Remote participants may join discussion but will not be allowed to participate in voting</a:t>
            </a:r>
          </a:p>
          <a:p>
            <a:pPr lvl="1"/>
            <a:r>
              <a:rPr lang="en-US" sz="1600" dirty="0" smtClean="0"/>
              <a:t>Comment resolution</a:t>
            </a:r>
          </a:p>
          <a:p>
            <a:r>
              <a:rPr lang="en-US" sz="1800" dirty="0" smtClean="0"/>
              <a:t>Wed AM1</a:t>
            </a:r>
          </a:p>
          <a:p>
            <a:pPr lvl="1"/>
            <a:r>
              <a:rPr lang="en-US" sz="1600" dirty="0" smtClean="0"/>
              <a:t>Comment resolution</a:t>
            </a:r>
          </a:p>
          <a:p>
            <a:pPr lvl="1"/>
            <a:r>
              <a:rPr lang="en-US" sz="1600" dirty="0" smtClean="0"/>
              <a:t>Motions to </a:t>
            </a:r>
            <a:r>
              <a:rPr lang="en-US" sz="1600" dirty="0" err="1" smtClean="0"/>
              <a:t>recirc</a:t>
            </a:r>
            <a:r>
              <a:rPr lang="en-US" sz="1600" dirty="0" smtClean="0"/>
              <a:t> / forward </a:t>
            </a:r>
            <a:r>
              <a:rPr lang="en-US" sz="1600" dirty="0" err="1" smtClean="0"/>
              <a:t>TGai</a:t>
            </a:r>
            <a:r>
              <a:rPr lang="en-US" sz="1600" dirty="0" smtClean="0"/>
              <a:t> draft to </a:t>
            </a:r>
            <a:r>
              <a:rPr lang="en-US" sz="1600" dirty="0" err="1" smtClean="0"/>
              <a:t>RevCom</a:t>
            </a:r>
            <a:endParaRPr lang="en-US" sz="1600" dirty="0" smtClean="0"/>
          </a:p>
          <a:p>
            <a:pPr lvl="1"/>
            <a:r>
              <a:rPr lang="en-US" sz="1600" dirty="0" smtClean="0"/>
              <a:t>Motion to approve Report to </a:t>
            </a:r>
            <a:r>
              <a:rPr lang="en-US" sz="1600" dirty="0" err="1" smtClean="0"/>
              <a:t>RevCom</a:t>
            </a:r>
            <a:endParaRPr lang="en-US" sz="1600" dirty="0" smtClean="0"/>
          </a:p>
          <a:p>
            <a:r>
              <a:rPr lang="en-US" sz="1800" dirty="0" smtClean="0"/>
              <a:t>Wed PM1</a:t>
            </a:r>
          </a:p>
          <a:p>
            <a:pPr lvl="1"/>
            <a:r>
              <a:rPr lang="en-US" sz="1600" dirty="0" smtClean="0"/>
              <a:t>Unfinished business from previous slots</a:t>
            </a:r>
          </a:p>
          <a:p>
            <a:pPr lvl="1"/>
            <a:r>
              <a:rPr lang="en-US" sz="1600" dirty="0" smtClean="0"/>
              <a:t>Administrative items</a:t>
            </a:r>
            <a:endParaRPr lang="en-US" sz="1600"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08:00-10:00</a:t>
            </a:r>
          </a:p>
        </p:txBody>
      </p:sp>
      <p:sp>
        <p:nvSpPr>
          <p:cNvPr id="26627" name="Content Placeholder 2"/>
          <p:cNvSpPr>
            <a:spLocks noGrp="1"/>
          </p:cNvSpPr>
          <p:nvPr>
            <p:ph idx="1"/>
          </p:nvPr>
        </p:nvSpPr>
        <p:spPr>
          <a:xfrm>
            <a:off x="685800" y="1981200"/>
            <a:ext cx="8001000" cy="4343400"/>
          </a:xfrm>
        </p:spPr>
        <p:txBody>
          <a:bodyPr>
            <a:normAutofit fontScale="85000" lnSpcReduction="2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Call for secretary for this slot</a:t>
            </a:r>
          </a:p>
          <a:p>
            <a:r>
              <a:rPr lang="en-US" altLang="ja-JP" dirty="0" smtClean="0"/>
              <a:t>Plan for week</a:t>
            </a:r>
          </a:p>
          <a:p>
            <a:r>
              <a:rPr lang="en-US" altLang="ja-JP" dirty="0" smtClean="0"/>
              <a:t>Modify and/or Approve Agenda</a:t>
            </a:r>
          </a:p>
          <a:p>
            <a:r>
              <a:rPr lang="en-US" altLang="ja-JP" dirty="0" smtClean="0"/>
              <a:t>Approve the past meeting and teleco minutes.</a:t>
            </a:r>
          </a:p>
          <a:p>
            <a:r>
              <a:rPr lang="en-US" altLang="ja-JP" strike="sngStrike" dirty="0" smtClean="0"/>
              <a:t>Editors report</a:t>
            </a:r>
          </a:p>
          <a:p>
            <a:r>
              <a:rPr lang="en-US" altLang="ja-JP" dirty="0" smtClean="0"/>
              <a:t>Current status of last </a:t>
            </a:r>
            <a:r>
              <a:rPr lang="en-US" altLang="ja-JP" dirty="0" err="1" smtClean="0"/>
              <a:t>recirc</a:t>
            </a:r>
            <a:r>
              <a:rPr lang="en-US" altLang="ja-JP" dirty="0" smtClean="0"/>
              <a:t> SB</a:t>
            </a:r>
          </a:p>
          <a:p>
            <a:r>
              <a:rPr lang="en-US" altLang="ja-JP" dirty="0" smtClean="0"/>
              <a:t>Comment resolution</a:t>
            </a:r>
          </a:p>
          <a:p>
            <a:pPr lvl="1"/>
            <a:r>
              <a:rPr lang="en-US" altLang="ja-JP" dirty="0" smtClean="0"/>
              <a:t>11-16/1235r0 submission marc (editorial comments)</a:t>
            </a:r>
          </a:p>
          <a:p>
            <a:pPr lvl="1"/>
            <a:r>
              <a:rPr lang="en-US" altLang="ja-JP" dirty="0" smtClean="0"/>
              <a:t>comment resolution spreadsheet:  </a:t>
            </a:r>
            <a:r>
              <a:rPr lang="de-DE" altLang="ja-JP" dirty="0" smtClean="0">
                <a:hlinkClick r:id="rId3"/>
              </a:rPr>
              <a:t>https://mentor.ieee.org/802.11/dcn/16/11-16-1203-00-00ai-comments-from-4th-recirculation-sb-on-tgai-d10-0.xlsx</a:t>
            </a:r>
            <a:endParaRPr lang="en-US" altLang="ja-JP" dirty="0" smtClean="0"/>
          </a:p>
          <a:p>
            <a:r>
              <a:rPr lang="en-US" altLang="ja-JP" dirty="0" smtClean="0"/>
              <a:t>Recess until Tue PM2</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14579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secretary for this slot</a:t>
            </a:r>
          </a:p>
          <a:p>
            <a:r>
              <a:rPr lang="en-US" altLang="ja-JP" dirty="0" smtClean="0"/>
              <a:t>Modify and/or Approve Agenda</a:t>
            </a:r>
          </a:p>
          <a:p>
            <a:r>
              <a:rPr lang="en-US" altLang="ja-JP" dirty="0" smtClean="0"/>
              <a:t>Motion to approve comment resolutions</a:t>
            </a:r>
          </a:p>
          <a:p>
            <a:r>
              <a:rPr lang="en-US" altLang="ja-JP" dirty="0" smtClean="0"/>
              <a:t>Security discussion</a:t>
            </a:r>
          </a:p>
          <a:p>
            <a:r>
              <a:rPr lang="en-US" altLang="ja-JP" dirty="0" smtClean="0"/>
              <a:t>Submissions</a:t>
            </a:r>
          </a:p>
          <a:p>
            <a:pPr lvl="1"/>
            <a:r>
              <a:rPr lang="en-US" altLang="ja-JP" dirty="0" smtClean="0"/>
              <a:t>11-16/1142 -- Paul</a:t>
            </a:r>
          </a:p>
          <a:p>
            <a:pPr lvl="1"/>
            <a:r>
              <a:rPr lang="en-US" altLang="ja-JP" dirty="0" smtClean="0"/>
              <a:t>11-16/</a:t>
            </a:r>
            <a:r>
              <a:rPr lang="de-DE" dirty="0" smtClean="0"/>
              <a:t>1151 -- </a:t>
            </a:r>
            <a:r>
              <a:rPr lang="en-US" altLang="ja-JP" dirty="0" smtClean="0"/>
              <a:t>Dan</a:t>
            </a:r>
          </a:p>
          <a:p>
            <a:r>
              <a:rPr lang="en-US" altLang="ja-JP" dirty="0" smtClean="0"/>
              <a:t>Continue comment resolution</a:t>
            </a:r>
          </a:p>
          <a:p>
            <a:r>
              <a:rPr lang="en-US" altLang="ja-JP" dirty="0" smtClean="0"/>
              <a:t>Recess until Wed Am1</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14579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Wednesday Sep 14</a:t>
            </a:r>
            <a:r>
              <a:rPr lang="en-US" altLang="ja-JP" baseline="30000" dirty="0" smtClean="0"/>
              <a:t>th</a:t>
            </a:r>
            <a:r>
              <a:rPr lang="en-US" altLang="ja-JP" dirty="0" smtClean="0"/>
              <a:t>,  2016 – 08</a:t>
            </a:r>
            <a:r>
              <a:rPr lang="en-US" altLang="ja-JP" dirty="0" smtClean="0"/>
              <a:t>:30</a:t>
            </a:r>
            <a:r>
              <a:rPr lang="en-US" altLang="ja-JP" dirty="0" smtClean="0"/>
              <a:t>-10:00</a:t>
            </a:r>
          </a:p>
        </p:txBody>
      </p:sp>
      <p:sp>
        <p:nvSpPr>
          <p:cNvPr id="26627" name="Content Placeholder 2"/>
          <p:cNvSpPr>
            <a:spLocks noGrp="1"/>
          </p:cNvSpPr>
          <p:nvPr>
            <p:ph idx="1"/>
          </p:nvPr>
        </p:nvSpPr>
        <p:spPr>
          <a:xfrm>
            <a:off x="685800" y="1981200"/>
            <a:ext cx="8001000" cy="4343400"/>
          </a:xfrm>
        </p:spPr>
        <p:txBody>
          <a:bodyPr>
            <a:normAutofit fontScale="62500" lnSpcReduction="20000"/>
          </a:bodyPr>
          <a:lstStyle/>
          <a:p>
            <a:r>
              <a:rPr lang="en-US" altLang="ja-JP" dirty="0" smtClean="0"/>
              <a:t>TGai MEETING CALLED TO ORDER</a:t>
            </a:r>
          </a:p>
          <a:p>
            <a:r>
              <a:rPr lang="en-US" altLang="ja-JP" dirty="0" smtClean="0"/>
              <a:t>Call for secretary for this slot</a:t>
            </a:r>
          </a:p>
          <a:p>
            <a:r>
              <a:rPr lang="en-US" altLang="ja-JP" dirty="0" smtClean="0"/>
              <a:t>Modify and/or Approve </a:t>
            </a:r>
            <a:r>
              <a:rPr lang="en-US" altLang="ja-JP" dirty="0" smtClean="0"/>
              <a:t>Agenda</a:t>
            </a:r>
          </a:p>
          <a:p>
            <a:r>
              <a:rPr lang="en-US" altLang="ja-JP" dirty="0" smtClean="0"/>
              <a:t>Status update</a:t>
            </a:r>
          </a:p>
          <a:p>
            <a:pPr lvl="1"/>
            <a:r>
              <a:rPr lang="en-US" altLang="ja-JP" dirty="0" smtClean="0"/>
              <a:t>Draft edit status</a:t>
            </a:r>
          </a:p>
          <a:p>
            <a:pPr lvl="1"/>
            <a:r>
              <a:rPr lang="en-US" altLang="ja-JP" dirty="0" smtClean="0"/>
              <a:t>Request for additional </a:t>
            </a:r>
            <a:r>
              <a:rPr lang="en-US" altLang="ja-JP" dirty="0" err="1" smtClean="0"/>
              <a:t>TGai</a:t>
            </a:r>
            <a:r>
              <a:rPr lang="en-US" altLang="ja-JP" dirty="0" smtClean="0"/>
              <a:t> slot</a:t>
            </a:r>
          </a:p>
          <a:p>
            <a:r>
              <a:rPr lang="en-US" altLang="ja-JP" strike="sngStrike" dirty="0" smtClean="0"/>
              <a:t>Continue </a:t>
            </a:r>
            <a:r>
              <a:rPr lang="en-US" altLang="ja-JP" strike="sngStrike" dirty="0" smtClean="0"/>
              <a:t>comment resolution</a:t>
            </a:r>
            <a:endParaRPr lang="en-US" altLang="ja-JP" strike="sngStrike" dirty="0" smtClean="0"/>
          </a:p>
          <a:p>
            <a:r>
              <a:rPr lang="en-US" altLang="ja-JP" strike="sngStrike" dirty="0" smtClean="0"/>
              <a:t>Motion to </a:t>
            </a:r>
            <a:r>
              <a:rPr lang="en-US" altLang="ja-JP" strike="sngStrike" dirty="0" err="1" smtClean="0"/>
              <a:t>Recirc</a:t>
            </a:r>
            <a:endParaRPr lang="en-US" altLang="ja-JP" strike="sngStrike" dirty="0" smtClean="0"/>
          </a:p>
          <a:p>
            <a:r>
              <a:rPr lang="en-US" altLang="ja-JP" strike="sngStrike" dirty="0" smtClean="0"/>
              <a:t>Motions </a:t>
            </a:r>
            <a:r>
              <a:rPr lang="en-US" altLang="ja-JP" strike="sngStrike" dirty="0" smtClean="0"/>
              <a:t>to forward </a:t>
            </a:r>
            <a:r>
              <a:rPr lang="en-US" altLang="ja-JP" strike="sngStrike" dirty="0" err="1" smtClean="0"/>
              <a:t>TGai</a:t>
            </a:r>
            <a:r>
              <a:rPr lang="en-US" altLang="ja-JP" strike="sngStrike" dirty="0" smtClean="0"/>
              <a:t> draft to </a:t>
            </a:r>
            <a:r>
              <a:rPr lang="en-US" altLang="ja-JP" strike="sngStrike" dirty="0" err="1" smtClean="0"/>
              <a:t>RevCom</a:t>
            </a:r>
            <a:endParaRPr lang="en-US" altLang="ja-JP" strike="sngStrike" dirty="0" smtClean="0"/>
          </a:p>
          <a:p>
            <a:pPr lvl="1"/>
            <a:r>
              <a:rPr lang="en-US" altLang="ja-JP" strike="sngStrike" dirty="0" smtClean="0"/>
              <a:t>Motion to forward draft</a:t>
            </a:r>
          </a:p>
          <a:p>
            <a:pPr lvl="1"/>
            <a:r>
              <a:rPr lang="en-US" altLang="ja-JP" strike="sngStrike" dirty="0" smtClean="0"/>
              <a:t>Motion to approve and forward report to </a:t>
            </a:r>
            <a:r>
              <a:rPr lang="en-US" altLang="ja-JP" strike="sngStrike" dirty="0" err="1" smtClean="0"/>
              <a:t>RevCom</a:t>
            </a:r>
            <a:endParaRPr lang="en-US" altLang="ja-JP" strike="sngStrike" dirty="0" smtClean="0"/>
          </a:p>
          <a:p>
            <a:r>
              <a:rPr lang="en-US" altLang="ja-JP" dirty="0" smtClean="0"/>
              <a:t>Review status quo report to </a:t>
            </a:r>
            <a:r>
              <a:rPr lang="en-US" altLang="ja-JP" dirty="0" smtClean="0"/>
              <a:t>EC</a:t>
            </a:r>
          </a:p>
          <a:p>
            <a:r>
              <a:rPr lang="en-US" altLang="ja-JP" dirty="0" smtClean="0"/>
              <a:t>Review motion text to forward to </a:t>
            </a:r>
            <a:r>
              <a:rPr lang="en-US" altLang="ja-JP" dirty="0" err="1" smtClean="0"/>
              <a:t>RevCom</a:t>
            </a:r>
            <a:endParaRPr lang="en-US" altLang="ja-JP" dirty="0" smtClean="0"/>
          </a:p>
          <a:p>
            <a:r>
              <a:rPr lang="en-US" altLang="ja-JP" dirty="0" err="1" smtClean="0"/>
              <a:t>Telcos</a:t>
            </a:r>
            <a:r>
              <a:rPr lang="en-US" altLang="ja-JP" dirty="0" smtClean="0"/>
              <a:t> &amp; Timeline</a:t>
            </a:r>
          </a:p>
          <a:p>
            <a:r>
              <a:rPr lang="en-US" altLang="ja-JP" dirty="0" smtClean="0"/>
              <a:t>Verification of draft</a:t>
            </a:r>
          </a:p>
          <a:p>
            <a:pPr lvl="1"/>
            <a:r>
              <a:rPr lang="en-US" altLang="ja-JP" dirty="0" smtClean="0"/>
              <a:t>Verify </a:t>
            </a:r>
            <a:r>
              <a:rPr lang="en-US" altLang="ja-JP" dirty="0" smtClean="0"/>
              <a:t>edits, resolutions &amp; changes</a:t>
            </a:r>
          </a:p>
          <a:p>
            <a:pPr lvl="1"/>
            <a:r>
              <a:rPr lang="en-US" altLang="ja-JP" dirty="0" smtClean="0"/>
              <a:t>Review to identify additional </a:t>
            </a:r>
            <a:r>
              <a:rPr lang="en-US" altLang="ja-JP" dirty="0" smtClean="0"/>
              <a:t>potential issues</a:t>
            </a:r>
          </a:p>
          <a:p>
            <a:r>
              <a:rPr lang="en-US" altLang="ja-JP" dirty="0" smtClean="0"/>
              <a:t>Comment resolution</a:t>
            </a:r>
          </a:p>
          <a:p>
            <a:r>
              <a:rPr lang="en-US" altLang="ja-JP" dirty="0" smtClean="0"/>
              <a:t>Recess </a:t>
            </a:r>
            <a:r>
              <a:rPr lang="en-US" altLang="ja-JP" dirty="0" smtClean="0"/>
              <a:t>until</a:t>
            </a:r>
            <a:r>
              <a:rPr lang="en-US" altLang="ja-JP" dirty="0" smtClean="0"/>
              <a:t> Wed. PM1</a:t>
            </a:r>
            <a:endParaRPr lang="en-US" altLang="ja-JP"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14579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2016 – 13:30-15:30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smtClean="0"/>
              <a:t>TGai MEETING CALLED TO ORDER</a:t>
            </a:r>
          </a:p>
          <a:p>
            <a:pPr>
              <a:defRPr/>
            </a:pPr>
            <a:r>
              <a:rPr lang="en-US" altLang="ja-JP" dirty="0" smtClean="0"/>
              <a:t>Modify and/or Approve </a:t>
            </a:r>
            <a:r>
              <a:rPr lang="en-US" altLang="ja-JP" dirty="0" smtClean="0"/>
              <a:t>Agenda</a:t>
            </a:r>
          </a:p>
          <a:p>
            <a:r>
              <a:rPr lang="en-US" altLang="ja-JP" dirty="0" smtClean="0"/>
              <a:t>Motion to </a:t>
            </a:r>
            <a:r>
              <a:rPr lang="en-US" altLang="ja-JP" dirty="0" err="1" smtClean="0"/>
              <a:t>recirc</a:t>
            </a:r>
            <a:endParaRPr lang="en-US" altLang="ja-JP" dirty="0" smtClean="0"/>
          </a:p>
          <a:p>
            <a:r>
              <a:rPr lang="en-US" altLang="ja-JP" dirty="0" smtClean="0"/>
              <a:t>Motions </a:t>
            </a:r>
            <a:r>
              <a:rPr lang="en-US" altLang="ja-JP" dirty="0" smtClean="0"/>
              <a:t>to forward </a:t>
            </a:r>
            <a:r>
              <a:rPr lang="en-US" altLang="ja-JP" dirty="0" err="1" smtClean="0"/>
              <a:t>TGai</a:t>
            </a:r>
            <a:r>
              <a:rPr lang="en-US" altLang="ja-JP" dirty="0" smtClean="0"/>
              <a:t> draft to </a:t>
            </a:r>
            <a:r>
              <a:rPr lang="en-US" altLang="ja-JP" dirty="0" err="1" smtClean="0"/>
              <a:t>RevCom</a:t>
            </a:r>
            <a:endParaRPr lang="en-US" altLang="ja-JP" dirty="0" smtClean="0"/>
          </a:p>
          <a:p>
            <a:pPr lvl="1"/>
            <a:r>
              <a:rPr lang="en-US" altLang="ja-JP" dirty="0" smtClean="0"/>
              <a:t>Motion to forward draft</a:t>
            </a:r>
          </a:p>
          <a:p>
            <a:pPr lvl="1"/>
            <a:r>
              <a:rPr lang="en-US" altLang="ja-JP" dirty="0" smtClean="0"/>
              <a:t>Motion to approve and forward report to </a:t>
            </a:r>
            <a:r>
              <a:rPr lang="en-US" altLang="ja-JP" dirty="0" err="1" smtClean="0"/>
              <a:t>RevCom</a:t>
            </a:r>
            <a:endParaRPr lang="en-US" altLang="ja-JP" dirty="0" smtClean="0"/>
          </a:p>
          <a:p>
            <a:pPr>
              <a:defRPr/>
            </a:pPr>
            <a:r>
              <a:rPr lang="en-US" altLang="ja-JP" dirty="0" smtClean="0"/>
              <a:t>Unfinished business from previous slots</a:t>
            </a:r>
          </a:p>
          <a:p>
            <a:r>
              <a:rPr lang="en-US" altLang="ja-JP" dirty="0" smtClean="0"/>
              <a:t>Plan </a:t>
            </a:r>
            <a:r>
              <a:rPr lang="en-US" altLang="ja-JP" dirty="0"/>
              <a:t>for </a:t>
            </a:r>
            <a:r>
              <a:rPr lang="en-US" altLang="ja-JP" dirty="0" smtClean="0"/>
              <a:t>Nov</a:t>
            </a:r>
            <a:endParaRPr lang="en-US" altLang="ja-JP" dirty="0"/>
          </a:p>
          <a:p>
            <a:r>
              <a:rPr lang="en-US" altLang="ja-JP" dirty="0"/>
              <a:t>TIME line of task group</a:t>
            </a:r>
          </a:p>
          <a:p>
            <a:r>
              <a:rPr lang="en-US" altLang="ja-JP" dirty="0"/>
              <a:t>Plan for Teleconference </a:t>
            </a:r>
          </a:p>
          <a:p>
            <a:r>
              <a:rPr lang="en-US" altLang="ja-JP" dirty="0"/>
              <a:t>Unfinished businesses</a:t>
            </a:r>
          </a:p>
          <a:p>
            <a:r>
              <a:rPr lang="en-US" altLang="ja-JP" dirty="0"/>
              <a:t>New Businesses</a:t>
            </a:r>
            <a:endParaRPr lang="ja-JP" altLang="en-US" dirty="0" smtClean="0"/>
          </a:p>
          <a:p>
            <a:pPr>
              <a:defRPr/>
            </a:pPr>
            <a:r>
              <a:rPr lang="en-US" altLang="ja-JP" dirty="0" smtClean="0"/>
              <a:t>Adjourn</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18510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a:bodyPr>
          <a:lstStyle/>
          <a:p>
            <a:pPr>
              <a:defRPr/>
            </a:pPr>
            <a:r>
              <a:rPr lang="en-US" altLang="ja-JP" dirty="0" smtClean="0"/>
              <a:t>Approve Agenda</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Agenda as shown in 11-16/1089r2</a:t>
            </a:r>
            <a:r>
              <a:rPr lang="en-GB" altLang="ja-JP" dirty="0" smtClean="0">
                <a:ea typeface="ＭＳ Ｐゴシック" pitchFamily="-84" charset="-128"/>
                <a:cs typeface="ＭＳ Ｐゴシック" pitchFamily="-84" charset="-128"/>
              </a:rPr>
              <a:t>:</a:t>
            </a:r>
          </a:p>
          <a:p>
            <a:r>
              <a:rPr lang="en-US" altLang="ja-JP" dirty="0" smtClean="0"/>
              <a:t>Moved: </a:t>
            </a:r>
            <a:r>
              <a:rPr lang="en-US" altLang="ja-JP" dirty="0" err="1" smtClean="0"/>
              <a:t>Jouni</a:t>
            </a:r>
            <a:endParaRPr lang="en-US" altLang="ja-JP" dirty="0" smtClean="0"/>
          </a:p>
          <a:p>
            <a:r>
              <a:rPr lang="en-US" altLang="ja-JP" dirty="0" smtClean="0"/>
              <a:t>Seconded: Peter</a:t>
            </a:r>
          </a:p>
          <a:p>
            <a:r>
              <a:rPr lang="en-US" altLang="ja-JP" dirty="0" smtClean="0">
                <a:ea typeface="ＭＳ Ｐゴシック" pitchFamily="-84" charset="-128"/>
                <a:cs typeface="ＭＳ Ｐゴシック" pitchFamily="-84" charset="-128"/>
              </a:rPr>
              <a:t>Result : </a:t>
            </a:r>
            <a:r>
              <a:rPr lang="en-US" dirty="0" smtClean="0"/>
              <a:t>Unanimously approved</a:t>
            </a:r>
          </a:p>
          <a:p>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TGai meeting minutes of </a:t>
            </a:r>
            <a:br>
              <a:rPr lang="en-US" altLang="ja-JP" dirty="0" smtClean="0"/>
            </a:br>
            <a:r>
              <a:rPr lang="en-US" altLang="ja-JP" dirty="0" smtClean="0"/>
              <a:t>San Diego</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smtClean="0">
                <a:ea typeface="ＭＳ Ｐゴシック" pitchFamily="-84" charset="-128"/>
                <a:cs typeface="ＭＳ Ｐゴシック" pitchFamily="-84" charset="-128"/>
              </a:rPr>
              <a:t>TGai Meeting Minutes for the IEEE 802.11 San Diego   meeting</a:t>
            </a:r>
            <a:r>
              <a:rPr lang="en-GB" altLang="ja-JP" dirty="0" smtClean="0">
                <a:ea typeface="ＭＳ Ｐゴシック" pitchFamily="-84" charset="-128"/>
                <a:cs typeface="ＭＳ Ｐゴシック" pitchFamily="-84" charset="-128"/>
              </a:rPr>
              <a:t> as in 11-16-1031r0 (see</a:t>
            </a:r>
            <a:r>
              <a:rPr lang="en-GB" altLang="ja-JP" dirty="0" smtClean="0">
                <a:hlinkClick r:id="rId3"/>
              </a:rPr>
              <a:t>https</a:t>
            </a:r>
            <a:r>
              <a:rPr lang="en-GB" altLang="ja-JP" dirty="0">
                <a:hlinkClick r:id="rId3"/>
              </a:rPr>
              <a:t>://mentor.ieee.org/802.11/dcn/16/11-16-1031-00-00ai-july-2016-san-diego-session-</a:t>
            </a:r>
            <a:r>
              <a:rPr lang="en-GB" altLang="ja-JP" dirty="0" smtClean="0">
                <a:hlinkClick r:id="rId3"/>
              </a:rPr>
              <a:t>minutes.doc</a:t>
            </a:r>
            <a:r>
              <a:rPr lang="en-GB" altLang="ja-JP" dirty="0" smtClean="0"/>
              <a:t>)</a:t>
            </a:r>
          </a:p>
          <a:p>
            <a:r>
              <a:rPr lang="en-US" altLang="ja-JP" dirty="0" smtClean="0"/>
              <a:t>Moved: Peter</a:t>
            </a:r>
          </a:p>
          <a:p>
            <a:r>
              <a:rPr lang="en-US" altLang="ja-JP" dirty="0" smtClean="0"/>
              <a:t>Seconded: </a:t>
            </a:r>
            <a:r>
              <a:rPr lang="en-US" altLang="ja-JP" dirty="0" err="1" smtClean="0"/>
              <a:t>Xiofei</a:t>
            </a:r>
            <a:endParaRPr lang="en-US" altLang="ja-JP" dirty="0" smtClean="0"/>
          </a:p>
          <a:p>
            <a:r>
              <a:rPr lang="en-US" altLang="ja-JP" dirty="0" smtClean="0">
                <a:ea typeface="ＭＳ Ｐゴシック" pitchFamily="-84" charset="-128"/>
                <a:cs typeface="ＭＳ Ｐゴシック" pitchFamily="-84" charset="-128"/>
              </a:rPr>
              <a:t>Result : </a:t>
            </a:r>
            <a:r>
              <a:rPr lang="en-US" dirty="0" smtClean="0"/>
              <a:t>Unanimously approved</a:t>
            </a:r>
          </a:p>
          <a:p>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 as contained in 11-16/1103r01</a:t>
            </a:r>
          </a:p>
          <a:p>
            <a:pPr lvl="1"/>
            <a:endParaRPr lang="en-US" altLang="ja-JP" dirty="0">
              <a:ea typeface="ＭＳ Ｐゴシック" pitchFamily="-84" charset="-128"/>
              <a:cs typeface="ＭＳ Ｐゴシック" pitchFamily="-84" charset="-128"/>
            </a:endParaRPr>
          </a:p>
          <a:p>
            <a:r>
              <a:rPr lang="en-US" altLang="ja-JP" dirty="0" smtClean="0"/>
              <a:t>Moved: Dan </a:t>
            </a:r>
          </a:p>
          <a:p>
            <a:r>
              <a:rPr lang="en-US" altLang="ja-JP" dirty="0" smtClean="0"/>
              <a:t>Seconded: Peter</a:t>
            </a:r>
          </a:p>
          <a:p>
            <a:r>
              <a:rPr lang="en-US" altLang="ja-JP" dirty="0" smtClean="0"/>
              <a:t>Result: </a:t>
            </a:r>
            <a:r>
              <a:rPr lang="en-US" dirty="0" smtClean="0"/>
              <a:t>Unanimously approved</a:t>
            </a: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Sep 2016 , Warsaw</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Which way do you prefer to address the security issue discussed:</a:t>
            </a:r>
          </a:p>
          <a:p>
            <a:pPr lvl="1"/>
            <a:r>
              <a:rPr lang="en-US" dirty="0" smtClean="0"/>
              <a:t>(1) Fix PKEX == 0</a:t>
            </a:r>
          </a:p>
          <a:p>
            <a:pPr lvl="1"/>
            <a:r>
              <a:rPr lang="en-US" dirty="0" smtClean="0"/>
              <a:t>(2) Remove PKEX == 10</a:t>
            </a:r>
          </a:p>
          <a:p>
            <a:pPr lvl="1"/>
            <a:r>
              <a:rPr lang="en-US" dirty="0" smtClean="0"/>
              <a:t>(3) Replace PKEX == 0</a:t>
            </a:r>
          </a:p>
          <a:p>
            <a:pPr lvl="1"/>
            <a:r>
              <a:rPr lang="en-US" dirty="0" smtClean="0"/>
              <a:t>(4) Don’t change anything == 3</a:t>
            </a:r>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t>
            </a:r>
            <a:r>
              <a:rPr lang="en-US" dirty="0" err="1" smtClean="0"/>
              <a:t>recirc</a:t>
            </a:r>
            <a:endParaRPr lang="en-US" dirty="0"/>
          </a:p>
        </p:txBody>
      </p:sp>
      <p:sp>
        <p:nvSpPr>
          <p:cNvPr id="3" name="Inhaltsplatzhalter 2"/>
          <p:cNvSpPr>
            <a:spLocks noGrp="1"/>
          </p:cNvSpPr>
          <p:nvPr>
            <p:ph idx="1"/>
          </p:nvPr>
        </p:nvSpPr>
        <p:spPr/>
        <p:txBody>
          <a:bodyPr/>
          <a:lstStyle/>
          <a:p>
            <a:r>
              <a:rPr lang="en-US" altLang="ja-JP" dirty="0" smtClean="0"/>
              <a:t>Move to</a:t>
            </a:r>
          </a:p>
          <a:p>
            <a:pPr lvl="1"/>
            <a:r>
              <a:rPr lang="en-US" altLang="ja-JP" dirty="0" smtClean="0"/>
              <a:t>Having approved comment resolutions for all of the comments received from the 4th Recirculation Sponsor Ballot on P802.11ai D10.0 as contained in document &lt;TODO: mentor-link-xxx</a:t>
            </a:r>
            <a:r>
              <a:rPr lang="en-US" altLang="ja-JP" dirty="0" smtClean="0"/>
              <a:t>&gt;, and </a:t>
            </a:r>
            <a:r>
              <a:rPr lang="de-DE" altLang="ja-JP" dirty="0" smtClean="0"/>
              <a:t>“PKEX </a:t>
            </a:r>
            <a:r>
              <a:rPr lang="de-DE" altLang="ja-JP" dirty="0" err="1" smtClean="0"/>
              <a:t>changes</a:t>
            </a:r>
            <a:r>
              <a:rPr lang="de-DE" altLang="ja-JP" dirty="0" smtClean="0"/>
              <a:t>” in 11-16/1151r7 &lt;https://mentor.ieee.org/802.11/dcn/16/11-16-1151-07-00ai-kdf-prf-pkex.docx&gt;</a:t>
            </a:r>
            <a:r>
              <a:rPr lang="en-US" altLang="ja-JP" dirty="0" smtClean="0"/>
              <a:t> </a:t>
            </a:r>
            <a:r>
              <a:rPr lang="en-US" altLang="ja-JP" dirty="0" smtClean="0"/>
              <a:t>.</a:t>
            </a:r>
          </a:p>
          <a:p>
            <a:pPr lvl="2"/>
            <a:r>
              <a:rPr lang="en-US" altLang="ja-JP" dirty="0" smtClean="0"/>
              <a:t>Instruct the editor to prepare Draft 11.0 incorporating these resolutions and, </a:t>
            </a:r>
          </a:p>
          <a:p>
            <a:pPr lvl="2"/>
            <a:r>
              <a:rPr lang="en-US" altLang="ja-JP" dirty="0" smtClean="0"/>
              <a:t>Approve a 10 day Sponsor Recirculation Ballot asking the question “Should P802.11ai D11.0 be forwarded to </a:t>
            </a:r>
            <a:r>
              <a:rPr lang="en-US" altLang="ja-JP" dirty="0" err="1" smtClean="0"/>
              <a:t>RevCom</a:t>
            </a:r>
            <a:r>
              <a:rPr lang="en-US" altLang="ja-JP" dirty="0" smtClean="0"/>
              <a:t>?” </a:t>
            </a:r>
          </a:p>
          <a:p>
            <a:r>
              <a:rPr lang="en-US" altLang="ja-JP" dirty="0" smtClean="0"/>
              <a:t>Moved: </a:t>
            </a:r>
          </a:p>
          <a:p>
            <a:r>
              <a:rPr lang="en-US" altLang="ja-JP" dirty="0" smtClean="0"/>
              <a:t>Seconded: </a:t>
            </a:r>
          </a:p>
          <a:p>
            <a:r>
              <a:rPr lang="en-US" altLang="ja-JP" dirty="0" smtClean="0"/>
              <a:t>Result: </a:t>
            </a:r>
            <a:endParaRPr kumimoji="1" lang="ja-JP" altLang="en-US" dirty="0" smtClean="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TGai</a:t>
            </a:r>
            <a:r>
              <a:rPr lang="en-US" dirty="0" smtClean="0"/>
              <a:t> Draft D11.0 </a:t>
            </a:r>
            <a:r>
              <a:rPr lang="en-US" dirty="0" smtClean="0"/>
              <a:t>to </a:t>
            </a:r>
            <a:r>
              <a:rPr lang="en-US" dirty="0" err="1" smtClean="0"/>
              <a:t>RevCom</a:t>
            </a:r>
            <a:endParaRPr lang="en-US" dirty="0"/>
          </a:p>
        </p:txBody>
      </p:sp>
      <p:sp>
        <p:nvSpPr>
          <p:cNvPr id="3" name="Inhaltsplatzhalter 2"/>
          <p:cNvSpPr>
            <a:spLocks noGrp="1"/>
          </p:cNvSpPr>
          <p:nvPr>
            <p:ph idx="1"/>
          </p:nvPr>
        </p:nvSpPr>
        <p:spPr/>
        <p:txBody>
          <a:bodyPr/>
          <a:lstStyle/>
          <a:p>
            <a:pPr lvl="0"/>
            <a:r>
              <a:rPr lang="en-GB" dirty="0" smtClean="0"/>
              <a:t>Motion- </a:t>
            </a:r>
            <a:r>
              <a:rPr lang="en-US" dirty="0" smtClean="0"/>
              <a:t>Request the IEEE 802 Executive Committee to conditionally approve forwarding </a:t>
            </a:r>
            <a:r>
              <a:rPr lang="en-US" dirty="0" smtClean="0"/>
              <a:t>P802.11ai D11.0 </a:t>
            </a:r>
            <a:r>
              <a:rPr lang="en-US" dirty="0" smtClean="0"/>
              <a:t>to </a:t>
            </a:r>
            <a:r>
              <a:rPr lang="en-US" dirty="0" err="1" smtClean="0"/>
              <a:t>RevCom</a:t>
            </a:r>
            <a:r>
              <a:rPr lang="en-US" dirty="0" smtClean="0"/>
              <a:t>.</a:t>
            </a:r>
          </a:p>
          <a:p>
            <a:pPr lvl="0"/>
            <a:endParaRPr lang="en-US" dirty="0" smtClean="0"/>
          </a:p>
          <a:p>
            <a:pPr lvl="0"/>
            <a:r>
              <a:rPr lang="en-US" dirty="0" smtClean="0"/>
              <a:t>Moved: </a:t>
            </a:r>
          </a:p>
          <a:p>
            <a:pPr lvl="0"/>
            <a:r>
              <a:rPr lang="en-US" dirty="0" smtClean="0"/>
              <a:t>Second:</a:t>
            </a:r>
          </a:p>
          <a:p>
            <a:pPr lvl="0"/>
            <a:r>
              <a:rPr lang="en-US" dirty="0" smtClean="0"/>
              <a:t>Result in TG:  Y/N/A</a:t>
            </a:r>
          </a:p>
          <a:p>
            <a:pPr lvl="0"/>
            <a:r>
              <a:rPr lang="en-US" dirty="0" smtClean="0"/>
              <a:t> </a:t>
            </a:r>
            <a:endParaRPr lang="en-US" dirty="0" smtClean="0"/>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TGai</a:t>
            </a:r>
            <a:r>
              <a:rPr lang="en-US" dirty="0" smtClean="0"/>
              <a:t> </a:t>
            </a:r>
            <a:r>
              <a:rPr lang="en-US" dirty="0" smtClean="0"/>
              <a:t>Report to EC for forwarding </a:t>
            </a:r>
            <a:r>
              <a:rPr lang="en-US" dirty="0" smtClean="0"/>
              <a:t>P802.11ai D11.0 </a:t>
            </a:r>
            <a:r>
              <a:rPr lang="en-US" dirty="0" smtClean="0"/>
              <a:t>to </a:t>
            </a:r>
            <a:r>
              <a:rPr lang="en-US" dirty="0" err="1" smtClean="0"/>
              <a:t>RevCom</a:t>
            </a:r>
            <a:endParaRPr lang="en-US" dirty="0"/>
          </a:p>
        </p:txBody>
      </p:sp>
      <p:sp>
        <p:nvSpPr>
          <p:cNvPr id="3" name="Inhaltsplatzhalter 2"/>
          <p:cNvSpPr>
            <a:spLocks noGrp="1"/>
          </p:cNvSpPr>
          <p:nvPr>
            <p:ph idx="1"/>
          </p:nvPr>
        </p:nvSpPr>
        <p:spPr/>
        <p:txBody>
          <a:bodyPr/>
          <a:lstStyle/>
          <a:p>
            <a:pPr lvl="0"/>
            <a:r>
              <a:rPr lang="en-US" altLang="ko-KR" dirty="0" smtClean="0"/>
              <a:t>Motion:</a:t>
            </a:r>
          </a:p>
          <a:p>
            <a:pPr lvl="1"/>
            <a:r>
              <a:rPr lang="en-US" altLang="ko-KR" dirty="0" smtClean="0"/>
              <a:t>Approve </a:t>
            </a:r>
            <a:r>
              <a:rPr lang="en-US" altLang="ko-KR" dirty="0" smtClean="0"/>
              <a:t>document</a:t>
            </a:r>
            <a:r>
              <a:rPr lang="en-US" altLang="ko-KR" dirty="0" smtClean="0"/>
              <a:t> &lt;TODO  insert DCN and mentor link here&gt; as </a:t>
            </a:r>
            <a:r>
              <a:rPr lang="en-US" altLang="ko-KR" dirty="0" smtClean="0"/>
              <a:t>the report to the IEEE 802 Executive Committee on the requirements for conditional approval to forward </a:t>
            </a:r>
            <a:r>
              <a:rPr lang="en-US" altLang="ko-KR" dirty="0" smtClean="0"/>
              <a:t>P802.11ai D11.0 </a:t>
            </a:r>
            <a:r>
              <a:rPr lang="en-US" altLang="ko-KR" dirty="0" smtClean="0"/>
              <a:t>to </a:t>
            </a:r>
            <a:r>
              <a:rPr lang="en-US" altLang="ko-KR" dirty="0" err="1" smtClean="0"/>
              <a:t>RevCom</a:t>
            </a:r>
            <a:r>
              <a:rPr lang="en-US" altLang="ko-KR" dirty="0" smtClean="0"/>
              <a:t>, granting the chair editorial license.</a:t>
            </a:r>
            <a:endParaRPr lang="en-US" dirty="0" smtClean="0"/>
          </a:p>
          <a:p>
            <a:endParaRPr lang="en-US" dirty="0" smtClean="0"/>
          </a:p>
          <a:p>
            <a:pPr lvl="1"/>
            <a:r>
              <a:rPr lang="en-US" dirty="0" smtClean="0"/>
              <a:t>Moved:</a:t>
            </a:r>
          </a:p>
          <a:p>
            <a:pPr lvl="1"/>
            <a:r>
              <a:rPr lang="en-US" dirty="0" smtClean="0"/>
              <a:t>Second:</a:t>
            </a:r>
          </a:p>
          <a:p>
            <a:pPr lvl="1"/>
            <a:r>
              <a:rPr lang="en-US" dirty="0" smtClean="0"/>
              <a:t>Result in TG – Y/N/A:</a:t>
            </a:r>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Nov Meeting:</a:t>
            </a:r>
          </a:p>
          <a:p>
            <a:pPr lvl="1"/>
            <a:r>
              <a:rPr lang="en-US" altLang="ja-JP" sz="2800" dirty="0" smtClean="0"/>
              <a:t>Approve minutes of past meeting and teleconference</a:t>
            </a:r>
            <a:endParaRPr lang="en-US" altLang="ja-JP" sz="2800" dirty="0" smtClean="0"/>
          </a:p>
          <a:p>
            <a:pPr lvl="1"/>
            <a:r>
              <a:rPr lang="en-US" altLang="ja-JP" sz="2800" dirty="0" smtClean="0"/>
              <a:t>Request 2 </a:t>
            </a:r>
            <a:r>
              <a:rPr lang="en-US" altLang="ja-JP" sz="2800" dirty="0" err="1" smtClean="0"/>
              <a:t>TGai</a:t>
            </a:r>
            <a:r>
              <a:rPr lang="en-US" altLang="ja-JP" sz="2800" dirty="0" smtClean="0"/>
              <a:t> slots in case ther</a:t>
            </a:r>
            <a:r>
              <a:rPr lang="en-US" altLang="ja-JP" sz="2800" dirty="0" smtClean="0"/>
              <a:t>e is any business arising.</a:t>
            </a:r>
            <a:endParaRPr lang="en-US" altLang="ja-JP" sz="2800" dirty="0" smtClean="0"/>
          </a:p>
          <a:p>
            <a:r>
              <a:rPr lang="en-US" altLang="ja-JP" sz="3200" dirty="0" smtClean="0"/>
              <a:t>Approve plan for Nov</a:t>
            </a:r>
          </a:p>
          <a:p>
            <a:pPr lvl="1"/>
            <a:endParaRPr lang="en-US" altLang="ja-JP" sz="2600"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3733800"/>
          </a:xfrm>
        </p:spPr>
        <p:txBody>
          <a:bodyPr>
            <a:normAutofit/>
          </a:bodyPr>
          <a:lstStyle/>
          <a:p>
            <a:pPr>
              <a:defRPr/>
            </a:pPr>
            <a:r>
              <a:rPr lang="en-GB" altLang="ja-JP" dirty="0" smtClean="0"/>
              <a:t>Motion passed in September Meeting: </a:t>
            </a:r>
            <a:endParaRPr lang="en-GB" altLang="ja-JP" dirty="0" smtClean="0"/>
          </a:p>
          <a:p>
            <a:pPr lvl="1">
              <a:defRPr/>
            </a:pPr>
            <a:r>
              <a:rPr lang="de-DE" altLang="ja-JP" dirty="0" err="1" smtClean="0">
                <a:solidFill>
                  <a:srgbClr val="FF0000"/>
                </a:solidFill>
              </a:rPr>
              <a:t>Weekly</a:t>
            </a:r>
            <a:r>
              <a:rPr lang="de-DE" altLang="ja-JP" dirty="0" smtClean="0">
                <a:solidFill>
                  <a:srgbClr val="FF0000"/>
                </a:solidFill>
              </a:rPr>
              <a:t> </a:t>
            </a:r>
            <a:r>
              <a:rPr lang="de-DE" altLang="ja-JP" dirty="0" err="1" smtClean="0">
                <a:solidFill>
                  <a:srgbClr val="FF0000"/>
                </a:solidFill>
              </a:rPr>
              <a:t>calls</a:t>
            </a:r>
            <a:r>
              <a:rPr lang="de-DE" altLang="ja-JP" dirty="0" smtClean="0">
                <a:solidFill>
                  <a:srgbClr val="FF0000"/>
                </a:solidFill>
              </a:rPr>
              <a:t>, to </a:t>
            </a:r>
            <a:r>
              <a:rPr lang="de-DE" altLang="ja-JP" dirty="0" err="1" smtClean="0">
                <a:solidFill>
                  <a:srgbClr val="FF0000"/>
                </a:solidFill>
              </a:rPr>
              <a:t>be</a:t>
            </a:r>
            <a:r>
              <a:rPr lang="de-DE" altLang="ja-JP" dirty="0" smtClean="0">
                <a:solidFill>
                  <a:srgbClr val="FF0000"/>
                </a:solidFill>
              </a:rPr>
              <a:t> </a:t>
            </a:r>
            <a:r>
              <a:rPr lang="de-DE" altLang="ja-JP" dirty="0" err="1" smtClean="0">
                <a:solidFill>
                  <a:srgbClr val="FF0000"/>
                </a:solidFill>
              </a:rPr>
              <a:t>chanceled</a:t>
            </a:r>
            <a:r>
              <a:rPr lang="de-DE" altLang="ja-JP" dirty="0" smtClean="0">
                <a:solidFill>
                  <a:srgbClr val="FF0000"/>
                </a:solidFill>
              </a:rPr>
              <a:t> </a:t>
            </a:r>
            <a:r>
              <a:rPr lang="de-DE" altLang="ja-JP" dirty="0" err="1" smtClean="0">
                <a:solidFill>
                  <a:srgbClr val="FF0000"/>
                </a:solidFill>
              </a:rPr>
              <a:t>by</a:t>
            </a:r>
            <a:r>
              <a:rPr lang="de-DE" altLang="ja-JP" dirty="0" smtClean="0">
                <a:solidFill>
                  <a:srgbClr val="FF0000"/>
                </a:solidFill>
              </a:rPr>
              <a:t> </a:t>
            </a:r>
            <a:r>
              <a:rPr lang="de-DE" altLang="ja-JP" dirty="0" err="1" smtClean="0">
                <a:solidFill>
                  <a:srgbClr val="FF0000"/>
                </a:solidFill>
              </a:rPr>
              <a:t>chair</a:t>
            </a:r>
            <a:r>
              <a:rPr lang="de-DE" altLang="ja-JP" dirty="0" smtClean="0">
                <a:solidFill>
                  <a:srgbClr val="FF0000"/>
                </a:solidFill>
              </a:rPr>
              <a:t> </a:t>
            </a:r>
            <a:r>
              <a:rPr lang="de-DE" altLang="ja-JP" dirty="0" err="1" smtClean="0">
                <a:solidFill>
                  <a:srgbClr val="FF0000"/>
                </a:solidFill>
              </a:rPr>
              <a:t>if</a:t>
            </a:r>
            <a:r>
              <a:rPr lang="de-DE" altLang="ja-JP" dirty="0" smtClean="0">
                <a:solidFill>
                  <a:srgbClr val="FF0000"/>
                </a:solidFill>
              </a:rPr>
              <a:t> no </a:t>
            </a:r>
            <a:r>
              <a:rPr lang="de-DE" altLang="ja-JP" dirty="0" err="1" smtClean="0">
                <a:solidFill>
                  <a:srgbClr val="FF0000"/>
                </a:solidFill>
              </a:rPr>
              <a:t>business</a:t>
            </a:r>
            <a:r>
              <a:rPr lang="de-DE" altLang="ja-JP" dirty="0" smtClean="0">
                <a:solidFill>
                  <a:srgbClr val="FF0000"/>
                </a:solidFill>
              </a:rPr>
              <a:t> </a:t>
            </a:r>
            <a:r>
              <a:rPr lang="de-DE" altLang="ja-JP" dirty="0" err="1" smtClean="0">
                <a:solidFill>
                  <a:srgbClr val="FF0000"/>
                </a:solidFill>
              </a:rPr>
              <a:t>arises</a:t>
            </a:r>
            <a:endParaRPr lang="ja-JP" altLang="en-US" dirty="0" smtClean="0">
              <a:solidFill>
                <a:srgbClr val="FF0000"/>
              </a:solidFill>
            </a:endParaRPr>
          </a:p>
          <a:p>
            <a:pPr lvl="2">
              <a:defRPr/>
            </a:pPr>
            <a:r>
              <a:rPr lang="en-GB" altLang="ja-JP" dirty="0" smtClean="0"/>
              <a:t>Approve the following schedule of weekly teleconferences between Sep to Nov</a:t>
            </a:r>
            <a:endParaRPr lang="en-US" altLang="ja-JP" dirty="0" smtClean="0"/>
          </a:p>
          <a:p>
            <a:pPr lvl="2">
              <a:defRPr/>
            </a:pPr>
            <a:r>
              <a:rPr lang="en-US" altLang="ja-JP" dirty="0" smtClean="0"/>
              <a:t>Tuesdays 10:00 ET</a:t>
            </a:r>
            <a:endParaRPr lang="ja-JP" altLang="en-US" dirty="0" smtClean="0"/>
          </a:p>
          <a:p>
            <a:pPr lvl="2">
              <a:defRPr/>
            </a:pPr>
            <a:r>
              <a:rPr lang="en-US" altLang="ja-JP" dirty="0" smtClean="0"/>
              <a:t>Duration 1.5 Hour</a:t>
            </a:r>
          </a:p>
          <a:p>
            <a:pPr lvl="2">
              <a:defRPr/>
            </a:pPr>
            <a:r>
              <a:rPr lang="en-US" altLang="ja-JP" dirty="0" smtClean="0"/>
              <a:t>Using WEB-EX that will be provided by Task Group Chair</a:t>
            </a:r>
          </a:p>
          <a:p>
            <a:pPr marL="800100" lvl="2" indent="0">
              <a:buNone/>
              <a:defRPr/>
            </a:pPr>
            <a:r>
              <a:rPr lang="en-US" altLang="ja-JP" dirty="0" smtClean="0"/>
              <a:t>Moved:</a:t>
            </a:r>
          </a:p>
          <a:p>
            <a:pPr marL="800100" lvl="2" indent="0">
              <a:buNone/>
              <a:defRPr/>
            </a:pPr>
            <a:r>
              <a:rPr lang="en-US" altLang="ja-JP" dirty="0" smtClean="0"/>
              <a:t>Second:</a:t>
            </a:r>
          </a:p>
          <a:p>
            <a:pPr lvl="1">
              <a:defRPr/>
            </a:pPr>
            <a:r>
              <a:rPr lang="en-US" altLang="ja-JP" dirty="0" smtClean="0">
                <a:ea typeface="ＭＳ Ｐゴシック" pitchFamily="-84" charset="-128"/>
                <a:cs typeface="ＭＳ Ｐゴシック" pitchFamily="-84" charset="-128"/>
              </a:rPr>
              <a:t>Approved  by unanimous </a:t>
            </a:r>
            <a:r>
              <a:rPr lang="en-US" altLang="ja-JP" dirty="0" smtClean="0">
                <a:ea typeface="ＭＳ Ｐゴシック" pitchFamily="-84" charset="-128"/>
                <a:cs typeface="ＭＳ Ｐゴシック" pitchFamily="-84" charset="-128"/>
              </a:rPr>
              <a:t>consent</a:t>
            </a:r>
          </a:p>
          <a:p>
            <a:pPr>
              <a:defRPr/>
            </a:pPr>
            <a:endParaRPr lang="en-US" altLang="ja-JP" dirty="0" smtClean="0">
              <a:ea typeface="ＭＳ Ｐゴシック" pitchFamily="-84" charset="-128"/>
              <a:cs typeface="ＭＳ Ｐゴシック" pitchFamily="-84" charset="-128"/>
            </a:endParaRPr>
          </a:p>
          <a:p>
            <a:pPr>
              <a:defRPr/>
            </a:pPr>
            <a:endParaRPr lang="en-US" altLang="ja-JP" strike="sngStrike" dirty="0" smtClean="0">
              <a:ea typeface="ＭＳ Ｐゴシック" pitchFamily="-84" charset="-128"/>
              <a:cs typeface="ＭＳ Ｐゴシック" pitchFamily="-84" charset="-128"/>
            </a:endParaRPr>
          </a:p>
          <a:p>
            <a:pPr lvl="2">
              <a:buNone/>
              <a:defRPr/>
            </a:pPr>
            <a:endParaRPr lang="en-US" altLang="ja-JP" dirty="0" smtClean="0">
              <a:ea typeface="ＭＳ Ｐゴシック" pitchFamily="-84" charset="-128"/>
              <a:cs typeface="ＭＳ Ｐゴシック" pitchFamily="-84" charset="-128"/>
            </a:endParaRPr>
          </a:p>
          <a:p>
            <a:pPr>
              <a:defRPr/>
            </a:pPr>
            <a:endParaRPr lang="en-US" altLang="ja-JP" dirty="0" smtClean="0">
              <a:ea typeface="ＭＳ Ｐゴシック" pitchFamily="-84" charset="-128"/>
              <a:cs typeface="ＭＳ Ｐゴシック" pitchFamily="-84" charset="-128"/>
            </a:endParaRP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Textfeld 4"/>
          <p:cNvSpPr txBox="1"/>
          <p:nvPr/>
        </p:nvSpPr>
        <p:spPr>
          <a:xfrm rot="20824147">
            <a:off x="5317597" y="1696904"/>
            <a:ext cx="3647941" cy="646331"/>
          </a:xfrm>
          <a:prstGeom prst="rect">
            <a:avLst/>
          </a:prstGeom>
          <a:noFill/>
        </p:spPr>
        <p:txBody>
          <a:bodyPr wrap="none" rtlCol="0">
            <a:spAutoFit/>
          </a:bodyPr>
          <a:lstStyle/>
          <a:p>
            <a:r>
              <a:rPr lang="en-US" sz="1800" b="1" dirty="0" err="1" smtClean="0">
                <a:solidFill>
                  <a:srgbClr val="FF0000"/>
                </a:solidFill>
              </a:rPr>
              <a:t>Telcos</a:t>
            </a:r>
            <a:r>
              <a:rPr lang="en-US" sz="1800" b="1" dirty="0" smtClean="0">
                <a:solidFill>
                  <a:srgbClr val="FF0000"/>
                </a:solidFill>
              </a:rPr>
              <a:t> on Tuesdays </a:t>
            </a:r>
            <a:r>
              <a:rPr lang="en-US" sz="1800" b="1" dirty="0" smtClean="0">
                <a:solidFill>
                  <a:srgbClr val="FF0000"/>
                </a:solidFill>
              </a:rPr>
              <a:t>until November</a:t>
            </a:r>
            <a:r>
              <a:rPr lang="en-US" sz="1800" b="1" dirty="0" smtClean="0">
                <a:solidFill>
                  <a:srgbClr val="FF0000"/>
                </a:solidFill>
              </a:rPr>
              <a:t> </a:t>
            </a:r>
            <a:br>
              <a:rPr lang="en-US" sz="1800" b="1" dirty="0" smtClean="0">
                <a:solidFill>
                  <a:srgbClr val="FF0000"/>
                </a:solidFill>
              </a:rPr>
            </a:br>
            <a:r>
              <a:rPr lang="en-US" sz="1800" b="1" dirty="0" smtClean="0">
                <a:solidFill>
                  <a:srgbClr val="FF0000"/>
                </a:solidFill>
              </a:rPr>
              <a:t>already </a:t>
            </a:r>
            <a:r>
              <a:rPr lang="en-US" sz="1800" b="1" dirty="0" smtClean="0">
                <a:solidFill>
                  <a:srgbClr val="FF0000"/>
                </a:solidFill>
              </a:rPr>
              <a:t>approved in July</a:t>
            </a:r>
            <a:endParaRPr lang="en-US" sz="1800" b="1" dirty="0">
              <a:solidFill>
                <a:srgbClr val="FF0000"/>
              </a:solidFill>
            </a:endParaRPr>
          </a:p>
        </p:txBody>
      </p:sp>
      <p:sp>
        <p:nvSpPr>
          <p:cNvPr id="6" name="コンテンツ プレースホルダ 2"/>
          <p:cNvSpPr txBox="1">
            <a:spLocks/>
          </p:cNvSpPr>
          <p:nvPr/>
        </p:nvSpPr>
        <p:spPr bwMode="auto">
          <a:xfrm>
            <a:off x="533400" y="4876800"/>
            <a:ext cx="7962900" cy="129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2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Note: Additional</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telcos</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will be announced 10 days in advance</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ja-JP" sz="2400" b="1" kern="0" baseline="0" dirty="0" smtClean="0">
                <a:latin typeface="+mn-lt"/>
                <a:ea typeface="ＭＳ Ｐゴシック" charset="-128"/>
                <a:cs typeface="ＭＳ Ｐゴシック" charset="-128"/>
              </a:rPr>
              <a:t>Daily </a:t>
            </a:r>
            <a:r>
              <a:rPr lang="en-US" altLang="ja-JP" sz="2400" b="1" kern="0" baseline="0" dirty="0" err="1" smtClean="0">
                <a:latin typeface="+mn-lt"/>
                <a:ea typeface="ＭＳ Ｐゴシック" charset="-128"/>
                <a:cs typeface="ＭＳ Ｐゴシック" charset="-128"/>
              </a:rPr>
              <a:t>telcos</a:t>
            </a:r>
            <a:r>
              <a:rPr lang="en-US" altLang="ja-JP" sz="2400" b="1" kern="0" baseline="0" dirty="0" smtClean="0">
                <a:latin typeface="+mn-lt"/>
                <a:ea typeface="ＭＳ Ｐゴシック" charset="-128"/>
                <a:cs typeface="ＭＳ Ｐゴシック" charset="-128"/>
              </a:rPr>
              <a:t> will be announced for the days following</a:t>
            </a:r>
            <a:r>
              <a:rPr lang="en-US" altLang="ja-JP" sz="2400" b="1" kern="0" dirty="0" smtClean="0">
                <a:latin typeface="+mn-lt"/>
                <a:ea typeface="ＭＳ Ｐゴシック" charset="-128"/>
                <a:cs typeface="ＭＳ Ｐゴシック" charset="-128"/>
              </a:rPr>
              <a:t> the end of the upcoming recirculation </a:t>
            </a:r>
            <a:r>
              <a:rPr lang="en-US" altLang="ja-JP" sz="2400" b="1" kern="0" dirty="0" smtClean="0">
                <a:latin typeface="+mn-lt"/>
                <a:ea typeface="ＭＳ Ｐゴシック" charset="-128"/>
                <a:cs typeface="ＭＳ Ｐゴシック" charset="-128"/>
              </a:rPr>
              <a:t>ballots </a:t>
            </a:r>
            <a:r>
              <a:rPr lang="en-US" altLang="ja-JP" sz="2400" b="1" kern="0" dirty="0" smtClean="0">
                <a:latin typeface="+mn-lt"/>
                <a:ea typeface="ＭＳ Ｐゴシック" charset="-128"/>
                <a:cs typeface="ＭＳ Ｐゴシック" charset="-128"/>
              </a:rPr>
              <a:t>to cover any possible needs to resolve comments</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smtClean="0"/>
              <a:t>Timeline</a:t>
            </a:r>
            <a:endParaRPr lang="en-US" dirty="0"/>
          </a:p>
        </p:txBody>
      </p:sp>
      <p:sp>
        <p:nvSpPr>
          <p:cNvPr id="4" name="Datumsplatzhalter 3"/>
          <p:cNvSpPr>
            <a:spLocks noGrp="1"/>
          </p:cNvSpPr>
          <p:nvPr>
            <p:ph type="dt" sz="half" idx="10"/>
          </p:nvPr>
        </p:nvSpPr>
        <p:spPr/>
        <p:txBody>
          <a:bodyPr/>
          <a:lstStyle/>
          <a:p>
            <a:pPr>
              <a:defRPr/>
            </a:pPr>
            <a:r>
              <a:rPr lang="de-DE"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16/Aug 16</a:t>
            </a:r>
            <a:br>
              <a:rPr lang="en-US" altLang="ja-JP" dirty="0" smtClean="0"/>
            </a:br>
            <a:r>
              <a:rPr lang="en-US" altLang="ja-JP" dirty="0" smtClean="0"/>
              <a:t>						Sep 16/Oct 16</a:t>
            </a:r>
          </a:p>
          <a:p>
            <a:pPr lvl="1"/>
            <a:r>
              <a:rPr lang="en-US" altLang="ja-JP" dirty="0" smtClean="0"/>
              <a:t>Final 802.11 WG Approval	                             Sep 16</a:t>
            </a:r>
          </a:p>
          <a:p>
            <a:pPr lvl="1"/>
            <a:r>
              <a:rPr lang="en-US" altLang="ja-JP" dirty="0" smtClean="0"/>
              <a:t>final or Conditional 802 EC Approval           	Oct 4</a:t>
            </a:r>
            <a:r>
              <a:rPr lang="en-US" altLang="ja-JP" baseline="30000" dirty="0" smtClean="0"/>
              <a:t>th</a:t>
            </a:r>
            <a:r>
              <a:rPr lang="en-US" altLang="ja-JP" dirty="0" smtClean="0"/>
              <a:t>, 2016 (</a:t>
            </a:r>
            <a:r>
              <a:rPr lang="en-US" altLang="ja-JP" dirty="0" err="1" smtClean="0"/>
              <a:t>telco</a:t>
            </a:r>
            <a:r>
              <a:rPr lang="en-US" altLang="ja-JP" dirty="0" smtClean="0"/>
              <a:t>)</a:t>
            </a:r>
          </a:p>
          <a:p>
            <a:pPr lvl="1"/>
            <a:r>
              <a:rPr lang="en-US" altLang="ja-JP" dirty="0" smtClean="0"/>
              <a:t>RevCom &amp; Standards Board Final or</a:t>
            </a:r>
            <a:br>
              <a:rPr lang="en-US" altLang="ja-JP" dirty="0" smtClean="0"/>
            </a:br>
            <a:r>
              <a:rPr lang="en-US" altLang="ja-JP" dirty="0" smtClean="0"/>
              <a:t> Continuous Process Approval 		Dec 16</a:t>
            </a:r>
          </a:p>
        </p:txBody>
      </p:sp>
      <p:sp>
        <p:nvSpPr>
          <p:cNvPr id="8" name="Textfeld 7"/>
          <p:cNvSpPr txBox="1"/>
          <p:nvPr/>
        </p:nvSpPr>
        <p:spPr>
          <a:xfrm rot="20824147">
            <a:off x="1923733" y="5357619"/>
            <a:ext cx="3689532" cy="646331"/>
          </a:xfrm>
          <a:prstGeom prst="rect">
            <a:avLst/>
          </a:prstGeom>
          <a:noFill/>
        </p:spPr>
        <p:txBody>
          <a:bodyPr wrap="none" rtlCol="0">
            <a:spAutoFit/>
          </a:bodyPr>
          <a:lstStyle/>
          <a:p>
            <a:r>
              <a:rPr lang="en-US" sz="1800" b="1" dirty="0" smtClean="0">
                <a:solidFill>
                  <a:srgbClr val="FF0000"/>
                </a:solidFill>
              </a:rPr>
              <a:t>Unchanged;</a:t>
            </a:r>
          </a:p>
          <a:p>
            <a:r>
              <a:rPr lang="en-US" sz="1800" b="1" dirty="0" smtClean="0">
                <a:solidFill>
                  <a:srgbClr val="FF0000"/>
                </a:solidFill>
              </a:rPr>
              <a:t>Dates are aligned with report to EC</a:t>
            </a:r>
            <a:endParaRPr lang="en-US" sz="1800" b="1" dirty="0">
              <a:solidFill>
                <a:srgbClr val="FF0000"/>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715163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B015248D-C552-F34C-9F01-9F5CDF1A9B99}"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D02F1208-F1CC-5647-B8C9-44C59DBA32CD}" type="slidenum">
              <a:rPr lang="en-US" altLang="ja-JP"/>
              <a:pPr algn="ctr"/>
              <a:t>4</a:t>
            </a:fld>
            <a:endParaRPr lang="en-US" altLang="ja-JP" dirty="0"/>
          </a:p>
        </p:txBody>
      </p:sp>
      <p:sp>
        <p:nvSpPr>
          <p:cNvPr id="20486"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dirty="0">
                <a:ea typeface="ＭＳ Ｐゴシック" pitchFamily="-84" charset="-128"/>
                <a:cs typeface="ＭＳ Ｐゴシック" pitchFamily="-84" charset="-128"/>
                <a:hlinkClick r:id="rId2"/>
              </a:rPr>
              <a:t>https://murphy.events.ieee.org/imat/attendance/index</a:t>
            </a:r>
            <a:endParaRPr lang="en-US" altLang="ja-JP" dirty="0">
              <a:ea typeface="ＭＳ Ｐゴシック" pitchFamily="-84" charset="-128"/>
              <a:cs typeface="ＭＳ Ｐゴシック" pitchFamily="-84" charset="-128"/>
            </a:endParaRPr>
          </a:p>
          <a:p>
            <a:pPr marL="457200" indent="-457200"/>
            <a:endParaRPr lang="en-US" altLang="ja-JP" sz="3600" dirty="0">
              <a:ea typeface="ＭＳ Ｐゴシック" pitchFamily="-84" charset="-128"/>
              <a:cs typeface="ＭＳ Ｐゴシック" pitchFamily="-84" charset="-128"/>
            </a:endParaRPr>
          </a:p>
          <a:p>
            <a:pPr marL="457200" indent="-457200">
              <a:buFontTx/>
              <a:buAutoNum type="arabicPeriod"/>
            </a:pPr>
            <a:r>
              <a:rPr lang="en-US" altLang="ja-JP" sz="3600" dirty="0">
                <a:ea typeface="ＭＳ Ｐゴシック" pitchFamily="-84" charset="-128"/>
                <a:cs typeface="ＭＳ Ｐゴシック" pitchFamily="-84" charset="-128"/>
              </a:rPr>
              <a:t>Register</a:t>
            </a:r>
          </a:p>
          <a:p>
            <a:pPr marL="457200" indent="-457200">
              <a:buFontTx/>
              <a:buAutoNum type="arabicPeriod"/>
            </a:pPr>
            <a:r>
              <a:rPr lang="en-US" altLang="ja-JP" sz="3600" dirty="0">
                <a:ea typeface="ＭＳ Ｐゴシック" pitchFamily="-84" charset="-128"/>
                <a:cs typeface="ＭＳ Ｐゴシック" pitchFamily="-84" charset="-128"/>
              </a:rPr>
              <a:t>Indicate </a:t>
            </a:r>
            <a:r>
              <a:rPr lang="en-US" altLang="ja-JP" sz="3600" dirty="0" smtClean="0">
                <a:ea typeface="ＭＳ Ｐゴシック" pitchFamily="-84" charset="-128"/>
                <a:cs typeface="ＭＳ Ｐゴシック" pitchFamily="-84" charset="-128"/>
              </a:rPr>
              <a:t>attendance</a:t>
            </a:r>
            <a:endParaRPr lang="en-US" altLang="ja-JP" sz="3600" dirty="0">
              <a:ea typeface="ＭＳ Ｐゴシック" pitchFamily="-84" charset="-128"/>
              <a:cs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5</a:t>
            </a:fld>
            <a:endParaRPr lang="en-US" altLang="ja-JP" dirty="0"/>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a:ea typeface="ＭＳ Ｐゴシック" pitchFamily="-84" charset="-128"/>
                <a:cs typeface="ＭＳ Ｐゴシック" pitchFamily="-84" charset="-128"/>
              </a:rPr>
              <a:t>Make sure your badges are correct </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advertising</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Questions on Voting status, Ballot pool, Access to Reflector, Documentation,  member’s area</a:t>
            </a:r>
          </a:p>
          <a:p>
            <a:pPr lvl="1"/>
            <a:r>
              <a:rPr lang="en-US" altLang="ja-JP" sz="2400" dirty="0"/>
              <a:t>see Adrian Stephens –  </a:t>
            </a:r>
            <a:r>
              <a:rPr lang="en-US" altLang="ja-JP" sz="2400" dirty="0" err="1"/>
              <a:t>adrian.p.stephens@intel.com</a:t>
            </a:r>
            <a:r>
              <a:rPr lang="en-US" altLang="ja-JP" dirty="0"/>
              <a:t> </a:t>
            </a:r>
          </a:p>
          <a:p>
            <a:pPr lvl="1"/>
            <a:endParaRPr lang="en-US" altLang="ja-JP" dirty="0"/>
          </a:p>
          <a:p>
            <a:r>
              <a:rPr lang="en-US" altLang="ja-JP" dirty="0">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Mano </a:t>
            </a:r>
            <a:r>
              <a:rPr kumimoji="0" lang="en-US" altLang="ja-JP" sz="1100" dirty="0" smtClean="0"/>
              <a:t>(Koden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dirty="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dirty="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dirty="0"/>
              <a:t>		IEEE-SA Standards Boards Bylaws</a:t>
            </a:r>
          </a:p>
          <a:p>
            <a:pPr lvl="1">
              <a:lnSpc>
                <a:spcPct val="90000"/>
              </a:lnSpc>
              <a:buFont typeface="Monotype Sorts" pitchFamily="-101" charset="2"/>
              <a:buNone/>
            </a:pPr>
            <a:r>
              <a:rPr lang="en-US" sz="2100" dirty="0"/>
              <a:t>		</a:t>
            </a:r>
            <a:r>
              <a:rPr lang="en-US" sz="2100" i="1" dirty="0"/>
              <a:t>http://</a:t>
            </a:r>
            <a:r>
              <a:rPr lang="en-US" sz="2100" i="1" dirty="0" err="1"/>
              <a:t>standards.ieee.org</a:t>
            </a:r>
            <a:r>
              <a:rPr lang="en-US" sz="2100" i="1" dirty="0"/>
              <a:t>/develop/policies/bylaws/sect6-7.html#6</a:t>
            </a:r>
          </a:p>
          <a:p>
            <a:pPr lvl="1">
              <a:lnSpc>
                <a:spcPct val="90000"/>
              </a:lnSpc>
              <a:buFont typeface="Monotype Sorts" pitchFamily="-101" charset="2"/>
              <a:buNone/>
            </a:pPr>
            <a:r>
              <a:rPr lang="en-GB" sz="2400" dirty="0"/>
              <a:t>		IEEE-SA Standards Board Operations Manual</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/develop/policies/</a:t>
            </a:r>
            <a:r>
              <a:rPr lang="en-US" sz="2100" i="1" dirty="0" err="1"/>
              <a:t>opman</a:t>
            </a:r>
            <a:r>
              <a:rPr lang="en-US" sz="2100" i="1" dirty="0"/>
              <a:t>/sect6.html#6.3</a:t>
            </a:r>
            <a:endParaRPr lang="en-US" sz="2400" dirty="0"/>
          </a:p>
          <a:p>
            <a:pPr lvl="1">
              <a:lnSpc>
                <a:spcPct val="90000"/>
              </a:lnSpc>
              <a:buFont typeface="Monotype Sorts" pitchFamily="-101" charset="2"/>
              <a:buNone/>
            </a:pPr>
            <a:r>
              <a:rPr lang="en-US" sz="2400" dirty="0">
                <a:ea typeface="Times New Roman" pitchFamily="-101" charset="0"/>
                <a:cs typeface="Times New Roman" pitchFamily="-101" charset="0"/>
              </a:rPr>
              <a:t>	Material about the patent policy is available at</a:t>
            </a:r>
            <a:r>
              <a:rPr lang="en-US" sz="2400" dirty="0"/>
              <a:t> </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/about/</a:t>
            </a:r>
            <a:r>
              <a:rPr lang="en-US" sz="2100" i="1" dirty="0" err="1"/>
              <a:t>sasb</a:t>
            </a:r>
            <a:r>
              <a:rPr lang="en-US" sz="2100" i="1" dirty="0"/>
              <a:t>/</a:t>
            </a:r>
            <a:r>
              <a:rPr lang="en-US" sz="2100" i="1" dirty="0" err="1"/>
              <a:t>patcom</a:t>
            </a:r>
            <a:r>
              <a:rPr lang="en-US" sz="2100" i="1" dirty="0"/>
              <a:t>/</a:t>
            </a:r>
            <a:r>
              <a:rPr lang="en-US" sz="2100" i="1" dirty="0" err="1"/>
              <a:t>materials.html</a:t>
            </a:r>
            <a:endParaRPr lang="en-US" sz="2100" i="1" dirty="0"/>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2669</Words>
  <Application>Microsoft Macintosh PowerPoint</Application>
  <PresentationFormat>Bildschirmpräsentation (4:3)</PresentationFormat>
  <Paragraphs>365</Paragraphs>
  <Slides>26</Slides>
  <Notes>15</Notes>
  <HiddenSlides>0</HiddenSlides>
  <MMClips>0</MMClips>
  <ScaleCrop>false</ScaleCrop>
  <HeadingPairs>
    <vt:vector size="4" baseType="variant">
      <vt:variant>
        <vt:lpstr>Entwurfsvorlage</vt:lpstr>
      </vt:variant>
      <vt:variant>
        <vt:i4>1</vt:i4>
      </vt:variant>
      <vt:variant>
        <vt:lpstr>Folientitel</vt:lpstr>
      </vt:variant>
      <vt:variant>
        <vt:i4>26</vt:i4>
      </vt:variant>
    </vt:vector>
  </HeadingPairs>
  <TitlesOfParts>
    <vt:vector size="27" baseType="lpstr">
      <vt:lpstr>802-11-Submission</vt:lpstr>
      <vt:lpstr>IEEE 802.11ai Fast Initial Link Setup  Agenda for Sep  2016 Warsaw</vt:lpstr>
      <vt:lpstr>Abstract</vt:lpstr>
      <vt:lpstr>Meeting Protocol</vt:lpstr>
      <vt:lpstr>Attendance</vt:lpstr>
      <vt:lpstr>Attendance, Voting &amp; Document Status</vt:lpstr>
      <vt:lpstr>Administrative Items</vt:lpstr>
      <vt:lpstr>Participants, Patents, and Duty to Inform</vt:lpstr>
      <vt:lpstr>Patent Related Links</vt:lpstr>
      <vt:lpstr>Call for Potentially Essential Patents</vt:lpstr>
      <vt:lpstr>Other Guidelines for IEEE WG Meetings</vt:lpstr>
      <vt:lpstr>IEEE 802.11 FILS TGai – Sep 2016 Warsaw</vt:lpstr>
      <vt:lpstr>Plan of the week / TGai Slots this week</vt:lpstr>
      <vt:lpstr>Agenda  Tuesday Sep 13th,  2016 – 08:00-10:00</vt:lpstr>
      <vt:lpstr>Agenda  Tuesday Sep 13th,  2016 – 13:30-15:30</vt:lpstr>
      <vt:lpstr>Agenda  Wednesday Sep 14th,  2016 – 08:30-10:00</vt:lpstr>
      <vt:lpstr>Agenda Wednesday Sep 14th ,  2016 – 13:30-15:30</vt:lpstr>
      <vt:lpstr>Approve Agenda</vt:lpstr>
      <vt:lpstr>Approve TGai meeting minutes of  San Diego</vt:lpstr>
      <vt:lpstr>Approve TGai teleconference meeting minutes of  SanDiego to Warsaw meeting.</vt:lpstr>
      <vt:lpstr>Straw Poll</vt:lpstr>
      <vt:lpstr>Motion to recirc</vt:lpstr>
      <vt:lpstr>TGai Draft D11.0 to RevCom</vt:lpstr>
      <vt:lpstr>TGai Report to EC for forwarding P802.11ai D11.0 to RevCom</vt:lpstr>
      <vt:lpstr>Plan for Nov</vt:lpstr>
      <vt:lpstr>Teleconference Schedule </vt:lpstr>
      <vt:lpstr>Timeline</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Marc Emmelmann</cp:lastModifiedBy>
  <cp:revision>615</cp:revision>
  <cp:lastPrinted>1998-02-10T13:28:06Z</cp:lastPrinted>
  <dcterms:created xsi:type="dcterms:W3CDTF">2016-09-14T05:30:09Z</dcterms:created>
  <dcterms:modified xsi:type="dcterms:W3CDTF">2016-09-14T09:25:04Z</dcterms:modified>
  <cp:category/>
</cp:coreProperties>
</file>