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86" r:id="rId7"/>
    <p:sldId id="487" r:id="rId8"/>
    <p:sldId id="488" r:id="rId9"/>
    <p:sldId id="489" r:id="rId10"/>
    <p:sldId id="490" r:id="rId11"/>
    <p:sldId id="429" r:id="rId12"/>
    <p:sldId id="485" r:id="rId13"/>
    <p:sldId id="469" r:id="rId14"/>
    <p:sldId id="491" r:id="rId15"/>
    <p:sldId id="492" r:id="rId16"/>
    <p:sldId id="472" r:id="rId17"/>
    <p:sldId id="493" r:id="rId18"/>
    <p:sldId id="305" r:id="rId19"/>
    <p:sldId id="322" r:id="rId20"/>
    <p:sldId id="494" r:id="rId21"/>
    <p:sldId id="495" r:id="rId22"/>
    <p:sldId id="496" r:id="rId23"/>
    <p:sldId id="426" r:id="rId24"/>
    <p:sldId id="293" r:id="rId25"/>
    <p:sldId id="484"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extLst>
    <p:ext uri="{EFAFB233-063F-42B5-8137-9DF3F51BA10A}">
      <p15:sld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mc="http://schemas.openxmlformats.org/markup-compatibility/2006" xmlns:mv="urn:schemas-microsoft-com:mac:vml"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0000" autoAdjust="0"/>
    <p:restoredTop sz="95037" autoAdjust="0"/>
  </p:normalViewPr>
  <p:slideViewPr>
    <p:cSldViewPr showGuides="1">
      <p:cViewPr>
        <p:scale>
          <a:sx n="115" d="100"/>
          <a:sy n="115" d="100"/>
        </p:scale>
        <p:origin x="-1400" y="-184"/>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10344"/>
    </p:cViewPr>
  </p:sorterViewPr>
  <p:notesViewPr>
    <p:cSldViewPr showGuides="1">
      <p:cViewPr varScale="1">
        <p:scale>
          <a:sx n="76" d="100"/>
          <a:sy n="76" d="100"/>
        </p:scale>
        <p:origin x="2096" y="2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dirty="0"/>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Hiroshi Mano (Root,Inc.)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dirty="0"/>
              <a:t>Page </a:t>
            </a:r>
            <a:fld id="{1E0BDAB5-0E9A-0944-83A9-C1762299F6AC}" type="slidenum">
              <a:rPr lang="en-US" altLang="ja-JP"/>
              <a:pPr>
                <a:defRPr/>
              </a:pPr>
              <a:t>‹Nr.›</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dirty="0"/>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dirty="0"/>
              <a:t>Page </a:t>
            </a:r>
            <a:fld id="{658DDA19-48F8-D54F-B94A-B5244F20A2C8}" type="slidenum">
              <a:rPr lang="en-US" altLang="ja-JP"/>
              <a:pPr>
                <a:defRPr/>
              </a:pPr>
              <a:t>‹Nr.›</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3582338"/>
      </p:ext>
    </p:extLst>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16</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29324764"/>
      </p:ext>
    </p:extLst>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Unanimously approved</a:t>
            </a:r>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17</a:t>
            </a:fld>
            <a:endParaRPr lang="en-US" altLang="ja-JP"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18</a:t>
            </a:fld>
            <a:endParaRPr lang="en-US" altLang="ja-JP"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pPr marL="0" marR="0" indent="0" algn="l" defTabSz="933450" rtl="0" eaLnBrk="0" fontAlgn="base" latinLnBrk="0" hangingPunct="0">
              <a:lnSpc>
                <a:spcPct val="100000"/>
              </a:lnSpc>
              <a:spcBef>
                <a:spcPct val="30000"/>
              </a:spcBef>
              <a:spcAft>
                <a:spcPct val="0"/>
              </a:spcAft>
              <a:buClrTx/>
              <a:buSzTx/>
              <a:buFontTx/>
              <a:buNone/>
              <a:tabLst/>
              <a:defRPr/>
            </a:pPr>
            <a:r>
              <a:rPr lang="en-US" dirty="0" smtClean="0"/>
              <a:t>Unanimously approved</a:t>
            </a:r>
          </a:p>
          <a:p>
            <a:endParaRPr lang="en-US" dirty="0"/>
          </a:p>
        </p:txBody>
      </p:sp>
      <p:sp>
        <p:nvSpPr>
          <p:cNvPr id="4" name="Kopfzeilenplatzhalter 3"/>
          <p:cNvSpPr>
            <a:spLocks noGrp="1"/>
          </p:cNvSpPr>
          <p:nvPr>
            <p:ph type="hdr" sz="quarter" idx="10"/>
          </p:nvPr>
        </p:nvSpPr>
        <p:spPr/>
        <p:txBody>
          <a:bodyPr/>
          <a:lstStyle/>
          <a:p>
            <a:pPr>
              <a:defRPr/>
            </a:pPr>
            <a:r>
              <a:rPr lang="en-US" smtClean="0"/>
              <a:t>doc.: IEEE 802.19-09/xxxxr0</a:t>
            </a:r>
            <a:endParaRPr lang="en-US" dirty="0"/>
          </a:p>
        </p:txBody>
      </p:sp>
      <p:sp>
        <p:nvSpPr>
          <p:cNvPr id="5" name="Datumsplatzhalter 4"/>
          <p:cNvSpPr>
            <a:spLocks noGrp="1"/>
          </p:cNvSpPr>
          <p:nvPr>
            <p:ph type="dt" idx="11"/>
          </p:nvPr>
        </p:nvSpPr>
        <p:spPr/>
        <p:txBody>
          <a:bodyPr/>
          <a:lstStyle/>
          <a:p>
            <a:pPr>
              <a:defRPr/>
            </a:pPr>
            <a:r>
              <a:rPr lang="en-US" smtClean="0"/>
              <a:t>April 2009</a:t>
            </a:r>
            <a:endParaRPr lang="en-US" dirty="0"/>
          </a:p>
        </p:txBody>
      </p:sp>
      <p:sp>
        <p:nvSpPr>
          <p:cNvPr id="6" name="Fußzeilenplatzhalter 5"/>
          <p:cNvSpPr>
            <a:spLocks noGrp="1"/>
          </p:cNvSpPr>
          <p:nvPr>
            <p:ph type="ftr" sz="quarter" idx="12"/>
          </p:nvPr>
        </p:nvSpPr>
        <p:spPr/>
        <p:txBody>
          <a:bodyPr/>
          <a:lstStyle/>
          <a:p>
            <a:pPr lvl="4">
              <a:defRPr/>
            </a:pPr>
            <a:r>
              <a:rPr lang="en-US" smtClean="0"/>
              <a:t>Rich Kennedy, Research In Motion</a:t>
            </a:r>
            <a:endParaRPr lang="en-US" dirty="0"/>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19</a:t>
            </a:fld>
            <a:endParaRPr lang="en-US" altLang="ja-JP"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dirty="0">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84" charset="0"/>
              <a:ea typeface="ＭＳ Ｐゴシック" pitchFamily="-84" charset="-128"/>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985433483"/>
      </p:ext>
    </p:extLst>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normAutofit/>
          </a:bodyPr>
          <a:lstStyle/>
          <a:p>
            <a:r>
              <a:rPr lang="en-US" dirty="0" smtClean="0"/>
              <a:t>Need</a:t>
            </a:r>
            <a:r>
              <a:rPr lang="en-US" baseline="0" dirty="0" smtClean="0"/>
              <a:t> to be in SB on Oct 17 final SB on draft unchanged.</a:t>
            </a:r>
          </a:p>
          <a:p>
            <a:pPr lvl="2"/>
            <a:r>
              <a:rPr lang="en-US" altLang="ja-JP" dirty="0" smtClean="0">
                <a:solidFill>
                  <a:srgbClr val="FF0000"/>
                </a:solidFill>
              </a:rPr>
              <a:t>Note: Aug16 </a:t>
            </a:r>
            <a:r>
              <a:rPr lang="en-US" altLang="ja-JP" dirty="0" err="1" smtClean="0">
                <a:solidFill>
                  <a:srgbClr val="FF0000"/>
                </a:solidFill>
              </a:rPr>
              <a:t>recirc</a:t>
            </a:r>
            <a:r>
              <a:rPr lang="en-US" altLang="ja-JP" dirty="0" smtClean="0">
                <a:solidFill>
                  <a:srgbClr val="FF0000"/>
                </a:solidFill>
              </a:rPr>
              <a:t> to make final technical changes (D9.0) based on comment resolutions this week</a:t>
            </a:r>
          </a:p>
          <a:p>
            <a:pPr lvl="2"/>
            <a:r>
              <a:rPr lang="en-US" altLang="ja-JP" dirty="0" smtClean="0">
                <a:solidFill>
                  <a:srgbClr val="FF0000"/>
                </a:solidFill>
              </a:rPr>
              <a:t>Sep 16 (D10.0) only changes due to merging </a:t>
            </a:r>
            <a:r>
              <a:rPr lang="en-US" altLang="ja-JP" dirty="0" err="1" smtClean="0">
                <a:solidFill>
                  <a:srgbClr val="FF0000"/>
                </a:solidFill>
              </a:rPr>
              <a:t>REVmc</a:t>
            </a:r>
            <a:endParaRPr lang="en-US" altLang="ja-JP" dirty="0" smtClean="0">
              <a:solidFill>
                <a:srgbClr val="FF0000"/>
              </a:solidFill>
            </a:endParaRPr>
          </a:p>
          <a:p>
            <a:pPr lvl="2"/>
            <a:r>
              <a:rPr lang="en-US" altLang="ja-JP" dirty="0" smtClean="0">
                <a:solidFill>
                  <a:srgbClr val="FF0000"/>
                </a:solidFill>
              </a:rPr>
              <a:t>Oct 16 (D10.0-unchanged) </a:t>
            </a:r>
            <a:r>
              <a:rPr lang="en-US" altLang="ja-JP" dirty="0" err="1" smtClean="0">
                <a:solidFill>
                  <a:srgbClr val="FF0000"/>
                </a:solidFill>
              </a:rPr>
              <a:t>recirc</a:t>
            </a:r>
            <a:r>
              <a:rPr lang="en-US" altLang="ja-JP" dirty="0" smtClean="0">
                <a:solidFill>
                  <a:srgbClr val="FF0000"/>
                </a:solidFill>
              </a:rPr>
              <a:t> of unchanged draft</a:t>
            </a:r>
          </a:p>
          <a:p>
            <a:endParaRPr lang="en-US" dirty="0"/>
          </a:p>
        </p:txBody>
      </p:sp>
      <p:sp>
        <p:nvSpPr>
          <p:cNvPr id="4" name="Kopfzeilenplatzhalter 3"/>
          <p:cNvSpPr>
            <a:spLocks noGrp="1"/>
          </p:cNvSpPr>
          <p:nvPr>
            <p:ph type="hdr" sz="quarter" idx="10"/>
          </p:nvPr>
        </p:nvSpPr>
        <p:spPr/>
        <p:txBody>
          <a:bodyPr/>
          <a:lstStyle/>
          <a:p>
            <a:pPr>
              <a:defRPr/>
            </a:pPr>
            <a:r>
              <a:rPr lang="de-DE" smtClean="0"/>
              <a:t>doc.: IEEE 802.11-16/xxxxr0</a:t>
            </a:r>
            <a:endParaRPr lang="en-US"/>
          </a:p>
        </p:txBody>
      </p:sp>
      <p:sp>
        <p:nvSpPr>
          <p:cNvPr id="5" name="Datumsplatzhalter 4"/>
          <p:cNvSpPr>
            <a:spLocks noGrp="1"/>
          </p:cNvSpPr>
          <p:nvPr>
            <p:ph type="dt" idx="11"/>
          </p:nvPr>
        </p:nvSpPr>
        <p:spPr/>
        <p:txBody>
          <a:bodyPr/>
          <a:lstStyle/>
          <a:p>
            <a:pPr>
              <a:defRPr/>
            </a:pPr>
            <a:r>
              <a:rPr lang="de-DE" smtClean="0"/>
              <a:t>July 2016</a:t>
            </a:r>
            <a:endParaRPr lang="en-US"/>
          </a:p>
        </p:txBody>
      </p:sp>
      <p:sp>
        <p:nvSpPr>
          <p:cNvPr id="6" name="Fußzeilenplatzhalter 5"/>
          <p:cNvSpPr>
            <a:spLocks noGrp="1"/>
          </p:cNvSpPr>
          <p:nvPr>
            <p:ph type="ftr" sz="quarter" idx="12"/>
          </p:nvPr>
        </p:nvSpPr>
        <p:spPr/>
        <p:txBody>
          <a:bodyPr/>
          <a:lstStyle/>
          <a:p>
            <a:pPr lvl="4">
              <a:defRPr/>
            </a:pPr>
            <a:r>
              <a:rPr lang="de-DE" smtClean="0"/>
              <a:t>Marc Emmelmann, SELF</a:t>
            </a:r>
            <a:endParaRPr lang="en-US"/>
          </a:p>
        </p:txBody>
      </p:sp>
      <p:sp>
        <p:nvSpPr>
          <p:cNvPr id="7" name="Foliennummernplatzhalter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25</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1795685"/>
      </p:ext>
    </p:extLst>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dirty="0">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dirty="0">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dirty="0">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dirty="0">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dirty="0">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28974580"/>
      </p:ext>
    </p:extLst>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6</a:t>
            </a:fld>
            <a:endParaRPr lang="en-US" altLang="ja-JP"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38299904"/>
      </p:ext>
    </p:extLst>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pPr>
              <a:defRPr/>
            </a:pPr>
            <a:r>
              <a:rPr lang="en-US" smtClean="0"/>
              <a:t>doc.: IEEE 802.19-09/xxxxr0</a:t>
            </a:r>
            <a:endParaRPr lang="en-US"/>
          </a:p>
        </p:txBody>
      </p:sp>
      <p:sp>
        <p:nvSpPr>
          <p:cNvPr id="5" name="日付プレースホルダー 4"/>
          <p:cNvSpPr>
            <a:spLocks noGrp="1"/>
          </p:cNvSpPr>
          <p:nvPr>
            <p:ph type="dt" idx="11"/>
          </p:nvPr>
        </p:nvSpPr>
        <p:spPr/>
        <p:txBody>
          <a:bodyPr/>
          <a:lstStyle/>
          <a:p>
            <a:pPr>
              <a:defRPr/>
            </a:pPr>
            <a:r>
              <a:rPr lang="en-US" smtClean="0"/>
              <a:t>April 2009</a:t>
            </a:r>
            <a:endParaRPr lang="en-US"/>
          </a:p>
        </p:txBody>
      </p:sp>
      <p:sp>
        <p:nvSpPr>
          <p:cNvPr id="6" name="フッター プレースホルダー 5"/>
          <p:cNvSpPr>
            <a:spLocks noGrp="1"/>
          </p:cNvSpPr>
          <p:nvPr>
            <p:ph type="ftr" sz="quarter" idx="12"/>
          </p:nvPr>
        </p:nvSpPr>
        <p:spPr/>
        <p:txBody>
          <a:bodyPr/>
          <a:lstStyle/>
          <a:p>
            <a:pPr lvl="4">
              <a:defRPr/>
            </a:pPr>
            <a:r>
              <a:rPr lang="en-US" smtClean="0"/>
              <a:t>Rich Kennedy, Research In Motion</a:t>
            </a:r>
            <a:endParaRPr lang="en-US"/>
          </a:p>
        </p:txBody>
      </p:sp>
      <p:sp>
        <p:nvSpPr>
          <p:cNvPr id="7" name="スライド番号プレースホルダー 6"/>
          <p:cNvSpPr>
            <a:spLocks noGrp="1"/>
          </p:cNvSpPr>
          <p:nvPr>
            <p:ph type="sldNum" sz="quarter" idx="13"/>
          </p:nvPr>
        </p:nvSpPr>
        <p:spPr/>
        <p:txBody>
          <a:bodyPr/>
          <a:lstStyle/>
          <a:p>
            <a:pPr>
              <a:defRPr/>
            </a:pPr>
            <a:r>
              <a:rPr lang="en-US" altLang="ja-JP" smtClean="0"/>
              <a:t>Page </a:t>
            </a:r>
            <a:fld id="{658DDA19-48F8-D54F-B94A-B5244F20A2C8}" type="slidenum">
              <a:rPr lang="en-US" altLang="ja-JP" smtClean="0"/>
              <a:pPr>
                <a:defRPr/>
              </a:pPr>
              <a:t>8</a:t>
            </a:fld>
            <a:endParaRPr lang="en-US" altLang="ja-JP"/>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66805375"/>
      </p:ext>
    </p:extLst>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658444" y="8985250"/>
            <a:ext cx="76944" cy="184666"/>
          </a:xfrm>
          <a:extLst>
            <a:ext uri="{909E8E84-426E-40DD-AFC4-6F175D3DCCD1}">
              <a14:hiddenFill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solidFill>
                  <a:srgbClr val="FFFFFF"/>
                </a:solidFill>
              </a14:hiddenFill>
            </a:ex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rgbClr val="000000"/>
                </a:solidFill>
                <a:miter lim="800000"/>
                <a:headEnd/>
                <a:tailEnd/>
              </a14:hiddenLine>
            </a:ext>
          </a:extLst>
        </p:spPr>
        <p:txBody>
          <a:bodyPr/>
          <a:lstStyle/>
          <a:p>
            <a:fld id="{78E30CDE-C948-7B49-AE34-C50883FF4445}" type="slidenum">
              <a:rPr lang="en-US"/>
              <a:pPr/>
              <a:t>10</a:t>
            </a:fld>
            <a:endParaRPr lang="en-US"/>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atin typeface="Times New Roman" pitchFamily="-101" charset="0"/>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43324176"/>
      </p:ext>
    </p:extLst>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dirty="0">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dirty="0">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dirty="0">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dirty="0">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11</a:t>
            </a:fld>
            <a:endParaRPr lang="en-US" altLang="ja-JP" dirty="0">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dirty="0">
              <a:latin typeface="Times New Roman" pitchFamily="-65" charset="0"/>
              <a:ea typeface="ＭＳ Ｐゴシック" pitchFamily="-65" charset="-128"/>
              <a:cs typeface="ＭＳ Ｐゴシック" pitchFamily="-65"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94519218"/>
      </p:ext>
    </p:extLst>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74792036"/>
      </p:ext>
    </p:extLst>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74792036"/>
      </p:ext>
    </p:extLst>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dirty="0"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dirty="0"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dirty="0"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dirty="0"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15</a:t>
            </a:fld>
            <a:endParaRPr lang="en-US" altLang="ja-JP" dirty="0" smtClean="0">
              <a:latin typeface="Times New Roman" pitchFamily="-84" charset="0"/>
              <a:cs typeface="ＭＳ Ｐゴシック" pitchFamily="-84" charset="-128"/>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6747920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37B09A0-BB64-D944-91DA-E0878867DF64}" type="slidenum">
              <a:rPr lang="en-US" altLang="ja-JP"/>
              <a:pPr>
                <a:defRPr/>
              </a:pPr>
              <a:t>‹Nr.›</a:t>
            </a:fld>
            <a:endParaRPr lang="en-US" altLang="ja-JP"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6B96CA3-E382-3442-AFFD-A7E4C21871F7}" type="slidenum">
              <a:rPr lang="en-US" altLang="ja-JP"/>
              <a:pPr>
                <a:defRPr/>
              </a:pPr>
              <a:t>‹Nr.›</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AAEDB6D0-FFAE-0B45-B840-AFAB375B010A}" type="slidenum">
              <a:rPr lang="en-US" altLang="ja-JP"/>
              <a:pPr>
                <a:defRPr/>
              </a:pPr>
              <a:t>‹Nr.›</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E275D85B-EEFE-A142-B02B-B9A3C4542434}" type="slidenum">
              <a:rPr lang="en-US" altLang="ja-JP"/>
              <a:pPr>
                <a:defRPr/>
              </a:pPr>
              <a:t>‹Nr.›</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3060BA80-4FDB-C140-AD27-D6552766E67E}" type="slidenum">
              <a:rPr lang="en-US" altLang="ja-JP"/>
              <a:pPr>
                <a:defRPr/>
              </a:pPr>
              <a:t>‹Nr.›</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D101B002-A266-024B-B22F-DC19655FC800}" type="slidenum">
              <a:rPr lang="en-US" altLang="ja-JP"/>
              <a:pPr>
                <a:defRPr/>
              </a:pPr>
              <a:t>‹Nr.›</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70ADC790-B12E-AA44-AF08-80525594A063}" type="slidenum">
              <a:rPr lang="en-US" altLang="ja-JP"/>
              <a:pPr>
                <a:defRPr/>
              </a:pPr>
              <a:t>‹Nr.›</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947AE1E1-1499-D74A-95A4-7F4FAB76A92F}" type="slidenum">
              <a:rPr lang="en-US" altLang="ja-JP"/>
              <a:pPr>
                <a:defRPr/>
              </a:pPr>
              <a:t>‹Nr.›</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4C7CEA63-2B76-A643-8598-A4403A39BBE7}" type="slidenum">
              <a:rPr lang="en-US" altLang="ja-JP"/>
              <a:pPr>
                <a:defRPr/>
              </a:pPr>
              <a:t>‹Nr.›</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7E0BA808-DB25-844A-A2EE-229D6A5C1DE9}" type="slidenum">
              <a:rPr lang="en-US" altLang="ja-JP"/>
              <a:pPr>
                <a:defRPr/>
              </a:pPr>
              <a:t>‹Nr.›</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Sep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Hiroshi Mano (KDTI)</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19255177-E4EC-BE4C-B516-B975FB15DBA0}" type="slidenum">
              <a:rPr lang="en-US" altLang="ja-JP"/>
              <a:pPr>
                <a:defRPr/>
              </a:pPr>
              <a:t>‹Nr.›</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1691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Sep 2016</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dirty="0"/>
              <a:t>Slide </a:t>
            </a:r>
            <a:fld id="{B504787E-AE3C-CC4D-B314-7185A8D42722}" type="slidenum">
              <a:rPr lang="en-US" altLang="ja-JP"/>
              <a:pPr>
                <a:defRPr/>
              </a:pPr>
              <a:t>‹Nr.›</a:t>
            </a:fld>
            <a:endParaRPr lang="en-US" altLang="ja-JP" dirty="0"/>
          </a:p>
        </p:txBody>
      </p:sp>
      <p:sp>
        <p:nvSpPr>
          <p:cNvPr id="1031" name="Rectangle 7"/>
          <p:cNvSpPr>
            <a:spLocks noChangeArrowheads="1"/>
          </p:cNvSpPr>
          <p:nvPr userDrawn="1"/>
        </p:nvSpPr>
        <p:spPr bwMode="auto">
          <a:xfrm>
            <a:off x="5149597" y="332601"/>
            <a:ext cx="329590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802.11-16-1089r0</a:t>
            </a:r>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hyperlink" Target="https://mentor.ieee.org/802.11/dcn/16/11-16-1203-00-00ai-comments-from-4th-recirculation-sb-on-tgai-d10-0.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6/11-16-1031-00-00ai-july-2016-san-diego-session-minutes.doc"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388938" y="7239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 Sep  2016 Warsaw</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2016-09-11</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388938" y="3429000"/>
          <a:ext cx="8264590" cy="1595755"/>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Koden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Blg 28 2F, 2-7-26 Kita-Aoyama, Minato-ku,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1"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rPr>
                        <a:t>Marc Emmelmann</a:t>
                      </a:r>
                      <a:endParaRPr kumimoji="1" lang="ja-JP" sz="1300" b="1"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err="1" smtClean="0">
                          <a:ln>
                            <a:noFill/>
                          </a:ln>
                          <a:solidFill>
                            <a:schemeClr val="tx1"/>
                          </a:solidFill>
                          <a:effectLst/>
                          <a:latin typeface="Times New Roman" pitchFamily="-65" charset="0"/>
                          <a:ea typeface="ＭＳ 明朝" pitchFamily="-65" charset="-128"/>
                          <a:cs typeface="ＭＳ 明朝" pitchFamily="-65" charset="-128"/>
                        </a:rPr>
                        <a:t>Self</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de-DE" alt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rPr>
                        <a:t>Berlin, Germany</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emmelmann@ieee.org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42900" y="533400"/>
            <a:ext cx="8458200" cy="609600"/>
          </a:xfrm>
        </p:spPr>
        <p:txBody>
          <a:bodyPr/>
          <a:lstStyle/>
          <a:p>
            <a:r>
              <a:rPr lang="en-US" sz="3200" u="sng" dirty="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eaLnBrk="0" hangingPunct="0"/>
            <a:endParaRPr lang="en-GB" b="1" u="sng">
              <a:solidFill>
                <a:srgbClr val="000099"/>
              </a:solidFill>
              <a:latin typeface="Helvetica" pitchFamily="-101" charset="0"/>
            </a:endParaRPr>
          </a:p>
        </p:txBody>
      </p:sp>
      <p:sp>
        <p:nvSpPr>
          <p:cNvPr id="11268" name="Rectangle 4"/>
          <p:cNvSpPr>
            <a:spLocks noChangeArrowheads="1"/>
          </p:cNvSpPr>
          <p:nvPr/>
        </p:nvSpPr>
        <p:spPr bwMode="auto">
          <a:xfrm>
            <a:off x="533400" y="1066800"/>
            <a:ext cx="8229600" cy="5181600"/>
          </a:xfrm>
          <a:prstGeom prst="rect">
            <a:avLst/>
          </a:prstGeom>
          <a:noFill/>
          <a:ln w="9525">
            <a:noFill/>
            <a:miter lim="800000"/>
            <a:headEnd/>
            <a:tailEnd/>
          </a:ln>
        </p:spPr>
        <p:txBody>
          <a:bodyPr>
            <a:prstTxWarp prst="textNoShape">
              <a:avLst/>
            </a:prstTxWarp>
          </a:bodyPr>
          <a:lstStyle/>
          <a:p>
            <a:pPr marL="230188" indent="-230188" eaLnBrk="0" hangingPunct="0">
              <a:lnSpc>
                <a:spcPct val="80000"/>
              </a:lnSpc>
              <a:spcBef>
                <a:spcPct val="20000"/>
              </a:spcBef>
              <a:buClr>
                <a:srgbClr val="CC3300"/>
              </a:buClr>
              <a:buSzPct val="50000"/>
              <a:buFont typeface="Monotype Sorts" pitchFamily="-101" charset="2"/>
              <a:buChar char="l"/>
            </a:pPr>
            <a:endParaRPr lang="en-US" sz="700" u="sng" dirty="0">
              <a:solidFill>
                <a:srgbClr val="FF0000"/>
              </a:solidFill>
              <a:latin typeface="Arial" pitchFamily="-101" charset="0"/>
            </a:endParaRPr>
          </a:p>
          <a:p>
            <a:pPr marL="230188" indent="-230188" eaLnBrk="0" hangingPunct="0">
              <a:lnSpc>
                <a:spcPct val="80000"/>
              </a:lnSpc>
              <a:spcBef>
                <a:spcPct val="20000"/>
              </a:spcBef>
              <a:spcAft>
                <a:spcPct val="40000"/>
              </a:spcAft>
              <a:buClr>
                <a:srgbClr val="CC3300"/>
              </a:buClr>
              <a:buSzPct val="50000"/>
              <a:buFont typeface="Arial" pitchFamily="-101" charset="0"/>
              <a:buChar char="•"/>
            </a:pPr>
            <a:r>
              <a:rPr lang="en-US" sz="1800" b="1" dirty="0">
                <a:solidFill>
                  <a:srgbClr val="000099"/>
                </a:solidFill>
                <a:latin typeface="Arial" pitchFamily="-101" charset="0"/>
              </a:rPr>
              <a:t>All IEEE-SA standards meetings shall be conducted in compliance with all applicable laws, including antitrust and competition laws.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interpretation, validity, or essentiality of patents/patent claims. </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specific license rates, terms, or conditions.</a:t>
            </a:r>
          </a:p>
          <a:p>
            <a:pPr marL="1143000" lvl="2" indent="-228600" eaLnBrk="0" hangingPunct="0">
              <a:lnSpc>
                <a:spcPct val="80000"/>
              </a:lnSpc>
              <a:spcBef>
                <a:spcPct val="20000"/>
              </a:spcBef>
              <a:spcAft>
                <a:spcPct val="40000"/>
              </a:spcAft>
              <a:buClr>
                <a:srgbClr val="CC3300"/>
              </a:buClr>
              <a:buSzPct val="50000"/>
              <a:buFont typeface="Arial" pitchFamily="-101" charset="0"/>
              <a:buChar char="•"/>
            </a:pPr>
            <a:r>
              <a:rPr lang="en-US" sz="1400" dirty="0">
                <a:solidFill>
                  <a:srgbClr val="000099"/>
                </a:solidFill>
                <a:latin typeface="Arial" pitchFamily="-101" charset="0"/>
              </a:rPr>
              <a:t>Relative costs, including licensing costs of essential patent claims, of different technical approaches may be discussed in standards development meetings. </a:t>
            </a:r>
          </a:p>
          <a:p>
            <a:pPr marL="1600200" lvl="3" indent="-228600" eaLnBrk="0" hangingPunct="0">
              <a:lnSpc>
                <a:spcPct val="80000"/>
              </a:lnSpc>
              <a:spcBef>
                <a:spcPct val="20000"/>
              </a:spcBef>
              <a:spcAft>
                <a:spcPct val="40000"/>
              </a:spcAft>
              <a:buClr>
                <a:srgbClr val="CC3300"/>
              </a:buClr>
              <a:buSzPct val="50000"/>
              <a:buFont typeface="Arial" pitchFamily="-101" charset="0"/>
              <a:buChar char="•"/>
            </a:pPr>
            <a:r>
              <a:rPr lang="en-GB" sz="1400" dirty="0">
                <a:solidFill>
                  <a:srgbClr val="000099"/>
                </a:solidFill>
                <a:latin typeface="Arial" pitchFamily="-101" charset="0"/>
              </a:rPr>
              <a:t>Technical considerations remain primary focus</a:t>
            </a:r>
            <a:endParaRPr lang="en-US" sz="1400" dirty="0">
              <a:solidFill>
                <a:srgbClr val="000099"/>
              </a:solidFill>
              <a:latin typeface="Arial" pitchFamily="-101" charset="0"/>
            </a:endParaRP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or engage in the fixing of product prices, allocation of customers, or division of sales markets.</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discuss the status or substance of ongoing or threatened litigation.</a:t>
            </a:r>
          </a:p>
          <a:p>
            <a:pPr marL="630238" lvl="1" indent="-285750" eaLnBrk="0" hangingPunct="0">
              <a:lnSpc>
                <a:spcPct val="80000"/>
              </a:lnSpc>
              <a:spcBef>
                <a:spcPct val="20000"/>
              </a:spcBef>
              <a:spcAft>
                <a:spcPct val="40000"/>
              </a:spcAft>
              <a:buClr>
                <a:srgbClr val="CC3300"/>
              </a:buClr>
              <a:buSzPct val="50000"/>
              <a:buFont typeface="Arial" pitchFamily="-101" charset="0"/>
              <a:buChar char="•"/>
            </a:pPr>
            <a:r>
              <a:rPr lang="en-US" sz="1600" b="1" dirty="0">
                <a:solidFill>
                  <a:srgbClr val="000099"/>
                </a:solidFill>
                <a:latin typeface="Arial" pitchFamily="-101" charset="0"/>
              </a:rPr>
              <a:t>Don’t be silent if inappropriate topics are discussed … do formally object.</a:t>
            </a:r>
          </a:p>
          <a:p>
            <a:pPr marL="230188" indent="-230188" algn="ctr" eaLnBrk="0" hangingPunct="0">
              <a:lnSpc>
                <a:spcPct val="80000"/>
              </a:lnSpc>
              <a:spcBef>
                <a:spcPct val="20000"/>
              </a:spcBef>
              <a:buClr>
                <a:srgbClr val="CC3300"/>
              </a:buClr>
              <a:buSzPct val="50000"/>
              <a:buFont typeface="Monotype Sorts" pitchFamily="-101" charset="2"/>
              <a:buNone/>
            </a:pPr>
            <a:r>
              <a:rPr lang="en-US" sz="1000" b="1" dirty="0">
                <a:solidFill>
                  <a:srgbClr val="000099"/>
                </a:solidFill>
                <a:latin typeface="Arial" pitchFamily="-101" charset="0"/>
              </a:rPr>
              <a:t>---------------------------------------------------------------   </a:t>
            </a:r>
            <a:endParaRPr lang="en-US" sz="1200" b="1" dirty="0">
              <a:solidFill>
                <a:srgbClr val="000099"/>
              </a:solidFill>
              <a:latin typeface="Arial" pitchFamily="-101" charset="0"/>
            </a:endParaRPr>
          </a:p>
          <a:p>
            <a:pPr marL="230188" indent="-230188" algn="ctr" eaLnBrk="0" hangingPunct="0">
              <a:lnSpc>
                <a:spcPct val="80000"/>
              </a:lnSpc>
              <a:spcBef>
                <a:spcPct val="20000"/>
              </a:spcBef>
              <a:buClr>
                <a:srgbClr val="CC3300"/>
              </a:buClr>
              <a:buSzPct val="50000"/>
              <a:buFont typeface="Monotype Sorts" pitchFamily="-101" charset="2"/>
              <a:buNone/>
            </a:pPr>
            <a:r>
              <a:rPr lang="en-US" sz="1200" b="1" dirty="0">
                <a:solidFill>
                  <a:srgbClr val="000099"/>
                </a:solidFill>
                <a:latin typeface="Arial" pitchFamily="-101" charset="0"/>
              </a:rPr>
              <a:t>See </a:t>
            </a:r>
            <a:r>
              <a:rPr lang="en-US" sz="1200" b="1" i="1" dirty="0">
                <a:solidFill>
                  <a:srgbClr val="000099"/>
                </a:solidFill>
                <a:latin typeface="Arial" pitchFamily="-101" charset="0"/>
              </a:rPr>
              <a:t>IEEE-SA Standards Board Operations Manual</a:t>
            </a:r>
            <a:r>
              <a:rPr lang="en-US" sz="1200" b="1" dirty="0">
                <a:solidFill>
                  <a:srgbClr val="000099"/>
                </a:solidFill>
                <a:latin typeface="Arial" pitchFamily="-101" charset="0"/>
              </a:rPr>
              <a:t>, clause 5.3.10 and </a:t>
            </a:r>
            <a:r>
              <a:rPr lang="en-GB" sz="1200" b="1" dirty="0">
                <a:solidFill>
                  <a:srgbClr val="000099"/>
                </a:solidFill>
                <a:latin typeface="Arial" pitchFamily="-101" charset="0"/>
              </a:rPr>
              <a:t>“Promoting Competition and Innovation: What You Need to Know about the IEEE Standards Association's Antitrust and Competition Policy”</a:t>
            </a:r>
            <a:r>
              <a:rPr lang="en-US" sz="1200" b="1" dirty="0">
                <a:solidFill>
                  <a:srgbClr val="000099"/>
                </a:solidFill>
                <a:latin typeface="Arial" pitchFamily="-101" charset="0"/>
              </a:rPr>
              <a:t> for more details.</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TGai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Sep 2016 </a:t>
            </a:r>
            <a:r>
              <a:rPr lang="en-US" altLang="ja-JP" sz="2800" dirty="0" smtClean="0">
                <a:ea typeface="ＭＳ Ｐゴシック" pitchFamily="-84" charset="-128"/>
                <a:cs typeface="ＭＳ Ｐゴシック" pitchFamily="-84" charset="-128"/>
              </a:rPr>
              <a:t>Warsaw</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sz="2000" dirty="0" smtClean="0">
                <a:ea typeface="ＭＳ Ｐゴシック" pitchFamily="-84" charset="-128"/>
                <a:cs typeface="ＭＳ Ｐゴシック" pitchFamily="-84" charset="-128"/>
              </a:rPr>
              <a:t>Goals </a:t>
            </a:r>
            <a:r>
              <a:rPr lang="en-US" altLang="ja-JP" sz="2000" dirty="0">
                <a:ea typeface="ＭＳ Ｐゴシック" pitchFamily="-84" charset="-128"/>
                <a:cs typeface="ＭＳ Ｐゴシック" pitchFamily="-84" charset="-128"/>
              </a:rPr>
              <a:t>for the  Sep Meeting:</a:t>
            </a:r>
          </a:p>
          <a:p>
            <a:pPr lvl="1"/>
            <a:r>
              <a:rPr lang="en-US" altLang="ja-JP" sz="2400" dirty="0"/>
              <a:t>Approve minutes of past meeting and teleconference</a:t>
            </a:r>
            <a:endParaRPr lang="en-US" altLang="ja-JP" sz="2400" dirty="0" smtClean="0"/>
          </a:p>
          <a:p>
            <a:pPr lvl="1"/>
            <a:r>
              <a:rPr lang="en-US" altLang="ja-JP" sz="2400" dirty="0" smtClean="0"/>
              <a:t>Security discussion</a:t>
            </a:r>
          </a:p>
          <a:p>
            <a:pPr lvl="1"/>
            <a:r>
              <a:rPr lang="en-US" altLang="ja-JP" sz="2400" dirty="0" smtClean="0"/>
              <a:t>Continue </a:t>
            </a:r>
            <a:r>
              <a:rPr lang="en-US" altLang="ja-JP" sz="2400" dirty="0"/>
              <a:t>on comment resolution for 4</a:t>
            </a:r>
            <a:r>
              <a:rPr lang="en-US" altLang="ja-JP" sz="2400" baseline="30000" dirty="0"/>
              <a:t>th</a:t>
            </a:r>
            <a:r>
              <a:rPr lang="en-US" altLang="ja-JP" sz="2400" dirty="0"/>
              <a:t> </a:t>
            </a:r>
            <a:r>
              <a:rPr lang="en-US" altLang="ja-JP" sz="2400" dirty="0" err="1"/>
              <a:t>Recirc</a:t>
            </a:r>
            <a:r>
              <a:rPr lang="en-US" altLang="ja-JP" sz="2400" dirty="0"/>
              <a:t> SB</a:t>
            </a:r>
          </a:p>
          <a:p>
            <a:pPr lvl="1"/>
            <a:r>
              <a:rPr lang="en-US" altLang="ja-JP" sz="2400" dirty="0"/>
              <a:t>Approve to forward the 5</a:t>
            </a:r>
            <a:r>
              <a:rPr lang="en-US" altLang="ja-JP" sz="2400" baseline="30000" dirty="0"/>
              <a:t>th</a:t>
            </a:r>
            <a:r>
              <a:rPr lang="en-US" altLang="ja-JP" sz="2400" dirty="0"/>
              <a:t>  </a:t>
            </a:r>
            <a:r>
              <a:rPr lang="en-US" altLang="ja-JP" sz="2400" dirty="0" err="1"/>
              <a:t>recirc</a:t>
            </a:r>
            <a:r>
              <a:rPr lang="en-US" altLang="ja-JP" sz="2400" dirty="0"/>
              <a:t> sponsor </a:t>
            </a:r>
            <a:r>
              <a:rPr lang="en-US" altLang="ja-JP" sz="2400" dirty="0" smtClean="0"/>
              <a:t>LB</a:t>
            </a:r>
          </a:p>
          <a:p>
            <a:pPr lvl="1"/>
            <a:r>
              <a:rPr lang="en-US" altLang="ja-JP" sz="2400" dirty="0" smtClean="0"/>
              <a:t>Forwarding draft to </a:t>
            </a:r>
            <a:r>
              <a:rPr lang="en-US" altLang="ja-JP" sz="2400" dirty="0" err="1" smtClean="0"/>
              <a:t>RevCom</a:t>
            </a:r>
            <a:endParaRPr lang="en-US" altLang="ja-JP" sz="2400" dirty="0" smtClean="0"/>
          </a:p>
          <a:p>
            <a:pPr lvl="2"/>
            <a:r>
              <a:rPr lang="en-US" altLang="ja-JP" sz="2400" dirty="0" smtClean="0"/>
              <a:t>Motion to approve report to </a:t>
            </a:r>
            <a:r>
              <a:rPr lang="en-US" altLang="ja-JP" sz="2400" dirty="0" err="1" smtClean="0"/>
              <a:t>RevCom</a:t>
            </a:r>
            <a:endParaRPr lang="en-US" altLang="ja-JP" sz="2400" dirty="0" smtClean="0"/>
          </a:p>
          <a:p>
            <a:pPr lvl="2"/>
            <a:r>
              <a:rPr lang="en-US" altLang="ja-JP" sz="2400" dirty="0" smtClean="0"/>
              <a:t>Motion to forward draft to </a:t>
            </a:r>
            <a:r>
              <a:rPr lang="en-US" altLang="ja-JP" sz="2400" dirty="0" err="1" smtClean="0"/>
              <a:t>RevCom</a:t>
            </a:r>
            <a:endParaRPr lang="en-US" altLang="ja-JP" sz="2400" dirty="0" smtClean="0"/>
          </a:p>
          <a:p>
            <a:pPr lvl="1"/>
            <a:r>
              <a:rPr lang="en-US" altLang="ja-JP" sz="2400" dirty="0"/>
              <a:t>Approve Timeline</a:t>
            </a:r>
          </a:p>
          <a:p>
            <a:pPr lvl="1"/>
            <a:r>
              <a:rPr lang="en-US" altLang="ja-JP" sz="2400" dirty="0"/>
              <a:t>Approve Teleconference schedule</a:t>
            </a:r>
          </a:p>
          <a:p>
            <a:pPr lvl="1"/>
            <a:r>
              <a:rPr lang="en-US" altLang="ja-JP" sz="2400" dirty="0"/>
              <a:t>Approve plan for </a:t>
            </a:r>
            <a:r>
              <a:rPr lang="en-US" altLang="ja-JP" sz="2400" dirty="0" smtClean="0"/>
              <a:t>Nov</a:t>
            </a:r>
            <a:endParaRPr lang="en-US" altLang="ja-JP" sz="24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Plan of the week / </a:t>
            </a:r>
            <a:r>
              <a:rPr lang="en-US" dirty="0" err="1" smtClean="0"/>
              <a:t>TGai</a:t>
            </a:r>
            <a:r>
              <a:rPr lang="en-US" dirty="0" smtClean="0"/>
              <a:t> Slots this week</a:t>
            </a:r>
            <a:endParaRPr lang="en-US" dirty="0"/>
          </a:p>
        </p:txBody>
      </p:sp>
      <p:sp>
        <p:nvSpPr>
          <p:cNvPr id="3" name="Inhaltsplatzhalter 2"/>
          <p:cNvSpPr>
            <a:spLocks noGrp="1"/>
          </p:cNvSpPr>
          <p:nvPr>
            <p:ph idx="1"/>
          </p:nvPr>
        </p:nvSpPr>
        <p:spPr/>
        <p:txBody>
          <a:bodyPr/>
          <a:lstStyle/>
          <a:p>
            <a:r>
              <a:rPr lang="en-US" sz="1800" dirty="0" smtClean="0"/>
              <a:t>Tuesday AM1</a:t>
            </a:r>
          </a:p>
          <a:p>
            <a:pPr lvl="1"/>
            <a:r>
              <a:rPr lang="en-US" sz="1600" dirty="0" smtClean="0"/>
              <a:t>Comment resolution</a:t>
            </a:r>
          </a:p>
          <a:p>
            <a:r>
              <a:rPr lang="en-US" sz="1800" dirty="0" smtClean="0"/>
              <a:t>Tuesday PM1</a:t>
            </a:r>
          </a:p>
          <a:p>
            <a:pPr lvl="1"/>
            <a:r>
              <a:rPr lang="en-US" sz="1600" dirty="0" smtClean="0"/>
              <a:t>Extra slot</a:t>
            </a:r>
          </a:p>
          <a:p>
            <a:pPr lvl="1"/>
            <a:r>
              <a:rPr lang="en-US" sz="1600" i="1" u="sng" dirty="0" smtClean="0"/>
              <a:t>Security discussion</a:t>
            </a:r>
          </a:p>
          <a:p>
            <a:pPr lvl="2"/>
            <a:r>
              <a:rPr lang="en-US" sz="1400" dirty="0" smtClean="0"/>
              <a:t>Will allow dial-in for remote participants</a:t>
            </a:r>
          </a:p>
          <a:p>
            <a:pPr lvl="2"/>
            <a:r>
              <a:rPr lang="en-US" sz="1400" dirty="0" smtClean="0"/>
              <a:t>Remote participants may join discussion but will not be allowed to participate in voting</a:t>
            </a:r>
          </a:p>
          <a:p>
            <a:pPr lvl="1"/>
            <a:r>
              <a:rPr lang="en-US" sz="1600" dirty="0" smtClean="0"/>
              <a:t>Comment resolution</a:t>
            </a:r>
          </a:p>
          <a:p>
            <a:r>
              <a:rPr lang="en-US" sz="1800" dirty="0" smtClean="0"/>
              <a:t>Wed AM1</a:t>
            </a:r>
          </a:p>
          <a:p>
            <a:pPr lvl="1"/>
            <a:r>
              <a:rPr lang="en-US" sz="1600" dirty="0" smtClean="0"/>
              <a:t>Comment resolution</a:t>
            </a:r>
          </a:p>
          <a:p>
            <a:pPr lvl="1"/>
            <a:r>
              <a:rPr lang="en-US" sz="1600" dirty="0" smtClean="0"/>
              <a:t>Motions to </a:t>
            </a:r>
            <a:r>
              <a:rPr lang="en-US" sz="1600" dirty="0" err="1" smtClean="0"/>
              <a:t>recirc</a:t>
            </a:r>
            <a:r>
              <a:rPr lang="en-US" sz="1600" dirty="0" smtClean="0"/>
              <a:t> / forward </a:t>
            </a:r>
            <a:r>
              <a:rPr lang="en-US" sz="1600" dirty="0" err="1" smtClean="0"/>
              <a:t>TGai</a:t>
            </a:r>
            <a:r>
              <a:rPr lang="en-US" sz="1600" dirty="0" smtClean="0"/>
              <a:t> draft to </a:t>
            </a:r>
            <a:r>
              <a:rPr lang="en-US" sz="1600" dirty="0" err="1" smtClean="0"/>
              <a:t>RevCom</a:t>
            </a:r>
            <a:endParaRPr lang="en-US" sz="1600" dirty="0" smtClean="0"/>
          </a:p>
          <a:p>
            <a:pPr lvl="1"/>
            <a:r>
              <a:rPr lang="en-US" sz="1600" dirty="0" smtClean="0"/>
              <a:t>Motion to approve Report to </a:t>
            </a:r>
            <a:r>
              <a:rPr lang="en-US" sz="1600" dirty="0" err="1" smtClean="0"/>
              <a:t>RevCom</a:t>
            </a:r>
            <a:endParaRPr lang="en-US" sz="1600" dirty="0" smtClean="0"/>
          </a:p>
          <a:p>
            <a:r>
              <a:rPr lang="en-US" sz="1800" dirty="0" smtClean="0"/>
              <a:t>Wed PM1</a:t>
            </a:r>
          </a:p>
          <a:p>
            <a:pPr lvl="1"/>
            <a:r>
              <a:rPr lang="en-US" sz="1600" dirty="0" smtClean="0"/>
              <a:t>Unfinished business from previous slots</a:t>
            </a:r>
          </a:p>
          <a:p>
            <a:pPr lvl="1"/>
            <a:r>
              <a:rPr lang="en-US" sz="1600" dirty="0" smtClean="0"/>
              <a:t>Administrative items</a:t>
            </a:r>
            <a:endParaRPr lang="en-US" sz="1600" dirty="0"/>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08:00-10:00</a:t>
            </a:r>
          </a:p>
        </p:txBody>
      </p:sp>
      <p:sp>
        <p:nvSpPr>
          <p:cNvPr id="26627" name="Content Placeholder 2"/>
          <p:cNvSpPr>
            <a:spLocks noGrp="1"/>
          </p:cNvSpPr>
          <p:nvPr>
            <p:ph idx="1"/>
          </p:nvPr>
        </p:nvSpPr>
        <p:spPr>
          <a:xfrm>
            <a:off x="685800" y="1981200"/>
            <a:ext cx="8001000" cy="4343400"/>
          </a:xfrm>
        </p:spPr>
        <p:txBody>
          <a:bodyPr>
            <a:normAutofit fontScale="85000" lnSpcReduction="20000"/>
          </a:bodyPr>
          <a:lstStyle/>
          <a:p>
            <a:r>
              <a:rPr lang="en-US" altLang="ja-JP" dirty="0" smtClean="0"/>
              <a:t>TGai MEETING CALLED TO ORDER</a:t>
            </a:r>
          </a:p>
          <a:p>
            <a:r>
              <a:rPr lang="en-US" altLang="ja-JP" dirty="0" smtClean="0"/>
              <a:t>CALL FOR ESSENTIAL PATENTS AND POLICIES &amp; PROCEDURES REMINDER</a:t>
            </a:r>
          </a:p>
          <a:p>
            <a:r>
              <a:rPr lang="en-US" altLang="ja-JP" dirty="0" smtClean="0"/>
              <a:t>Call for secretary for this slot</a:t>
            </a:r>
          </a:p>
          <a:p>
            <a:r>
              <a:rPr lang="en-US" altLang="ja-JP" dirty="0" smtClean="0"/>
              <a:t>Plan for week</a:t>
            </a:r>
          </a:p>
          <a:p>
            <a:r>
              <a:rPr lang="en-US" altLang="ja-JP" dirty="0" smtClean="0"/>
              <a:t>Modify and/or Approve Agenda</a:t>
            </a:r>
          </a:p>
          <a:p>
            <a:r>
              <a:rPr lang="en-US" altLang="ja-JP" dirty="0" smtClean="0"/>
              <a:t>Approve the past meeting and teleco minutes.</a:t>
            </a:r>
          </a:p>
          <a:p>
            <a:r>
              <a:rPr lang="en-US" altLang="ja-JP" strike="sngStrike" dirty="0" smtClean="0"/>
              <a:t>Editors report</a:t>
            </a:r>
          </a:p>
          <a:p>
            <a:r>
              <a:rPr lang="en-US" altLang="ja-JP" dirty="0" smtClean="0"/>
              <a:t>Current status of last </a:t>
            </a:r>
            <a:r>
              <a:rPr lang="en-US" altLang="ja-JP" dirty="0" err="1" smtClean="0"/>
              <a:t>recirc</a:t>
            </a:r>
            <a:r>
              <a:rPr lang="en-US" altLang="ja-JP" dirty="0" smtClean="0"/>
              <a:t> SB</a:t>
            </a:r>
          </a:p>
          <a:p>
            <a:r>
              <a:rPr lang="en-US" altLang="ja-JP" dirty="0" smtClean="0"/>
              <a:t>Comment resolution</a:t>
            </a:r>
          </a:p>
          <a:p>
            <a:pPr lvl="1"/>
            <a:r>
              <a:rPr lang="en-US" altLang="ja-JP" dirty="0" smtClean="0"/>
              <a:t>11-16</a:t>
            </a:r>
            <a:r>
              <a:rPr lang="en-US" altLang="ja-JP" dirty="0" smtClean="0"/>
              <a:t>/1235r0 submission </a:t>
            </a:r>
            <a:r>
              <a:rPr lang="en-US" altLang="ja-JP" dirty="0" smtClean="0"/>
              <a:t>marc (editorial comments)</a:t>
            </a:r>
            <a:endParaRPr lang="en-US" altLang="ja-JP" dirty="0" smtClean="0"/>
          </a:p>
          <a:p>
            <a:pPr lvl="1"/>
            <a:r>
              <a:rPr lang="en-US" altLang="ja-JP" dirty="0" smtClean="0"/>
              <a:t>comment resolution </a:t>
            </a:r>
            <a:r>
              <a:rPr lang="en-US" altLang="ja-JP" dirty="0" smtClean="0"/>
              <a:t>spreadsheet:  </a:t>
            </a:r>
            <a:r>
              <a:rPr lang="de-DE" altLang="ja-JP" dirty="0" smtClean="0">
                <a:hlinkClick r:id="rId3"/>
              </a:rPr>
              <a:t>https</a:t>
            </a:r>
            <a:r>
              <a:rPr lang="de-DE" altLang="ja-JP" dirty="0" smtClean="0">
                <a:hlinkClick r:id="rId3"/>
              </a:rPr>
              <a:t>://mentor.ieee.org/802.11/dcn/16/11-16-1203-00-00ai-comments-from-4th-recirculation-sb-on-tgai-d10-0.</a:t>
            </a:r>
            <a:r>
              <a:rPr lang="de-DE" altLang="ja-JP" dirty="0" smtClean="0">
                <a:hlinkClick r:id="rId3"/>
              </a:rPr>
              <a:t>xlsx</a:t>
            </a:r>
            <a:endParaRPr lang="en-US" altLang="ja-JP" dirty="0" smtClean="0"/>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45799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Tuesday Sep 13</a:t>
            </a:r>
            <a:r>
              <a:rPr lang="en-US" altLang="ja-JP" baseline="30000" dirty="0" smtClean="0"/>
              <a:t>th</a:t>
            </a:r>
            <a:r>
              <a:rPr lang="en-US" altLang="ja-JP" dirty="0" smtClean="0"/>
              <a:t>,  2016 – 13:30-15:30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Security discussion</a:t>
            </a:r>
          </a:p>
          <a:p>
            <a:r>
              <a:rPr lang="en-US" altLang="ja-JP" dirty="0" smtClean="0"/>
              <a:t>Submissions</a:t>
            </a:r>
          </a:p>
          <a:p>
            <a:pPr lvl="1"/>
            <a:r>
              <a:rPr lang="en-US" altLang="ja-JP" dirty="0" smtClean="0"/>
              <a:t>Xxx Paul</a:t>
            </a:r>
          </a:p>
          <a:p>
            <a:pPr lvl="1"/>
            <a:r>
              <a:rPr lang="en-US" altLang="ja-JP" dirty="0" smtClean="0"/>
              <a:t>Xxx Dan</a:t>
            </a:r>
          </a:p>
          <a:p>
            <a:r>
              <a:rPr lang="en-US" altLang="ja-JP" dirty="0" smtClean="0"/>
              <a:t>Continue comment resolution</a:t>
            </a:r>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45799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Wednesday Sep 14</a:t>
            </a:r>
            <a:r>
              <a:rPr lang="en-US" altLang="ja-JP" baseline="30000" dirty="0" smtClean="0"/>
              <a:t>th</a:t>
            </a:r>
            <a:r>
              <a:rPr lang="en-US" altLang="ja-JP" dirty="0" smtClean="0"/>
              <a:t>,  2016 – 08:00-10:00</a:t>
            </a:r>
          </a:p>
        </p:txBody>
      </p:sp>
      <p:sp>
        <p:nvSpPr>
          <p:cNvPr id="26627" name="Content Placeholder 2"/>
          <p:cNvSpPr>
            <a:spLocks noGrp="1"/>
          </p:cNvSpPr>
          <p:nvPr>
            <p:ph idx="1"/>
          </p:nvPr>
        </p:nvSpPr>
        <p:spPr>
          <a:xfrm>
            <a:off x="685800" y="1981200"/>
            <a:ext cx="8001000" cy="4343400"/>
          </a:xfrm>
        </p:spPr>
        <p:txBody>
          <a:bodyPr>
            <a:normAutofit/>
          </a:bodyPr>
          <a:lstStyle/>
          <a:p>
            <a:r>
              <a:rPr lang="en-US" altLang="ja-JP" dirty="0" smtClean="0"/>
              <a:t>TGai MEETING CALLED TO ORDER</a:t>
            </a:r>
          </a:p>
          <a:p>
            <a:r>
              <a:rPr lang="en-US" altLang="ja-JP" dirty="0" smtClean="0"/>
              <a:t>Call for secretary for this slot</a:t>
            </a:r>
          </a:p>
          <a:p>
            <a:r>
              <a:rPr lang="en-US" altLang="ja-JP" dirty="0" smtClean="0"/>
              <a:t>Modify and/or Approve Agenda</a:t>
            </a:r>
          </a:p>
          <a:p>
            <a:r>
              <a:rPr lang="en-US" altLang="ja-JP" dirty="0" smtClean="0"/>
              <a:t>Continue comment resolution</a:t>
            </a:r>
          </a:p>
          <a:p>
            <a:r>
              <a:rPr lang="en-US" altLang="ja-JP" dirty="0" smtClean="0"/>
              <a:t>Motions to forward </a:t>
            </a:r>
            <a:r>
              <a:rPr lang="en-US" altLang="ja-JP" dirty="0" err="1" smtClean="0"/>
              <a:t>TGai</a:t>
            </a:r>
            <a:r>
              <a:rPr lang="en-US" altLang="ja-JP" dirty="0" smtClean="0"/>
              <a:t> draft to </a:t>
            </a:r>
            <a:r>
              <a:rPr lang="en-US" altLang="ja-JP" dirty="0" err="1" smtClean="0"/>
              <a:t>RevCom</a:t>
            </a:r>
            <a:endParaRPr lang="en-US" altLang="ja-JP" dirty="0" smtClean="0"/>
          </a:p>
          <a:p>
            <a:pPr lvl="1"/>
            <a:r>
              <a:rPr lang="en-US" altLang="ja-JP" dirty="0" smtClean="0"/>
              <a:t>Motion to forward draft</a:t>
            </a:r>
          </a:p>
          <a:p>
            <a:pPr lvl="1"/>
            <a:r>
              <a:rPr lang="en-US" altLang="ja-JP" dirty="0" smtClean="0"/>
              <a:t>Motion to approve and forward report to </a:t>
            </a:r>
            <a:r>
              <a:rPr lang="en-US" altLang="ja-JP" dirty="0" err="1" smtClean="0"/>
              <a:t>RevCom</a:t>
            </a:r>
            <a:endParaRPr lang="en-US" altLang="ja-JP" dirty="0" smtClean="0"/>
          </a:p>
          <a:p>
            <a:r>
              <a:rPr lang="en-US" altLang="ja-JP" dirty="0" smtClean="0"/>
              <a:t>Recess until Tue PM2</a:t>
            </a: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6145799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Sep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2016 – 13:30-15:30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smtClean="0"/>
              <a:t>TGai MEETING CALLED TO ORDER</a:t>
            </a:r>
          </a:p>
          <a:p>
            <a:pPr>
              <a:defRPr/>
            </a:pPr>
            <a:r>
              <a:rPr lang="en-US" altLang="ja-JP" dirty="0" smtClean="0"/>
              <a:t>Modify and/or Approve Agenda</a:t>
            </a:r>
          </a:p>
          <a:p>
            <a:pPr>
              <a:defRPr/>
            </a:pPr>
            <a:r>
              <a:rPr lang="en-US" altLang="ja-JP" dirty="0" smtClean="0"/>
              <a:t>Unfinished business from previous slots</a:t>
            </a:r>
          </a:p>
          <a:p>
            <a:r>
              <a:rPr lang="en-US" altLang="ja-JP" dirty="0" smtClean="0"/>
              <a:t>Plan </a:t>
            </a:r>
            <a:r>
              <a:rPr lang="en-US" altLang="ja-JP" dirty="0"/>
              <a:t>for </a:t>
            </a:r>
            <a:r>
              <a:rPr lang="en-US" altLang="ja-JP" dirty="0" smtClean="0"/>
              <a:t>Nov</a:t>
            </a:r>
            <a:endParaRPr lang="en-US" altLang="ja-JP" dirty="0"/>
          </a:p>
          <a:p>
            <a:r>
              <a:rPr lang="en-US" altLang="ja-JP" dirty="0"/>
              <a:t>TIME line of task group</a:t>
            </a:r>
          </a:p>
          <a:p>
            <a:r>
              <a:rPr lang="en-US" altLang="ja-JP" dirty="0"/>
              <a:t>Plan for Teleconference </a:t>
            </a:r>
          </a:p>
          <a:p>
            <a:r>
              <a:rPr lang="en-US" altLang="ja-JP" dirty="0"/>
              <a:t>Unfinished businesses</a:t>
            </a:r>
          </a:p>
          <a:p>
            <a:r>
              <a:rPr lang="en-US" altLang="ja-JP" dirty="0"/>
              <a:t>New Businesses</a:t>
            </a:r>
            <a:endParaRPr lang="ja-JP" altLang="en-US" dirty="0" smtClean="0"/>
          </a:p>
          <a:p>
            <a:pPr>
              <a:defRPr/>
            </a:pPr>
            <a:r>
              <a:rPr lang="en-US" altLang="ja-JP" dirty="0" smtClean="0"/>
              <a:t>Adjourn</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1185106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a:bodyPr>
          <a:lstStyle/>
          <a:p>
            <a:pPr>
              <a:defRPr/>
            </a:pPr>
            <a:r>
              <a:rPr lang="en-US" altLang="ja-JP" dirty="0" smtClean="0"/>
              <a:t>Approve Agenda</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Agenda as shown in 11-16/1089r1</a:t>
            </a:r>
            <a:r>
              <a:rPr lang="en-GB" altLang="ja-JP" dirty="0" smtClean="0">
                <a:ea typeface="ＭＳ Ｐゴシック" pitchFamily="-84" charset="-128"/>
                <a:cs typeface="ＭＳ Ｐゴシック" pitchFamily="-84" charset="-128"/>
              </a:rPr>
              <a:t>:</a:t>
            </a:r>
          </a:p>
          <a:p>
            <a:r>
              <a:rPr lang="en-US" altLang="ja-JP" dirty="0" smtClean="0"/>
              <a:t>Moved: </a:t>
            </a:r>
          </a:p>
          <a:p>
            <a:r>
              <a:rPr lang="en-US" altLang="ja-JP" dirty="0" smtClean="0"/>
              <a:t>Seconded</a:t>
            </a:r>
          </a:p>
          <a:p>
            <a:r>
              <a:rPr lang="en-US" altLang="ja-JP" dirty="0" smtClean="0">
                <a:ea typeface="ＭＳ Ｐゴシック" pitchFamily="-84" charset="-128"/>
                <a:cs typeface="ＭＳ Ｐゴシック" pitchFamily="-84" charset="-128"/>
              </a:rPr>
              <a:t>Result </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TGai meeting minutes of </a:t>
            </a:r>
            <a:br>
              <a:rPr lang="en-US" altLang="ja-JP" dirty="0" smtClean="0"/>
            </a:br>
            <a:r>
              <a:rPr lang="en-US" altLang="ja-JP" dirty="0" smtClean="0"/>
              <a:t>San Diego</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GB" altLang="ja-JP" dirty="0" smtClean="0">
                <a:ea typeface="ＭＳ Ｐゴシック" pitchFamily="-84" charset="-128"/>
                <a:cs typeface="ＭＳ Ｐゴシック" pitchFamily="-84" charset="-128"/>
              </a:rPr>
              <a:t>Approve </a:t>
            </a:r>
            <a:r>
              <a:rPr lang="en-US" altLang="ja-JP" dirty="0" smtClean="0">
                <a:ea typeface="ＭＳ Ｐゴシック" pitchFamily="-84" charset="-128"/>
                <a:cs typeface="ＭＳ Ｐゴシック" pitchFamily="-84" charset="-128"/>
              </a:rPr>
              <a:t>TGai Meeting Minutes for the IEEE 802.11 San Diego   meeting</a:t>
            </a:r>
            <a:r>
              <a:rPr lang="en-GB" altLang="ja-JP" dirty="0" smtClean="0">
                <a:ea typeface="ＭＳ Ｐゴシック" pitchFamily="-84" charset="-128"/>
                <a:cs typeface="ＭＳ Ｐゴシック" pitchFamily="-84" charset="-128"/>
              </a:rPr>
              <a:t> as in 16-1031r0 (see</a:t>
            </a:r>
            <a:r>
              <a:rPr lang="en-GB" altLang="ja-JP" dirty="0" smtClean="0">
                <a:hlinkClick r:id="rId3"/>
              </a:rPr>
              <a:t>https</a:t>
            </a:r>
            <a:r>
              <a:rPr lang="en-GB" altLang="ja-JP" dirty="0">
                <a:hlinkClick r:id="rId3"/>
              </a:rPr>
              <a:t>://mentor.ieee.org/802.11/dcn/16/11-16-1031-00-00ai-july-2016-san-diego-session-</a:t>
            </a:r>
            <a:r>
              <a:rPr lang="en-GB" altLang="ja-JP" dirty="0" smtClean="0">
                <a:hlinkClick r:id="rId3"/>
              </a:rPr>
              <a:t>minutes.doc</a:t>
            </a:r>
            <a:r>
              <a:rPr lang="en-GB" altLang="ja-JP" dirty="0" smtClean="0"/>
              <a:t>)</a:t>
            </a:r>
          </a:p>
          <a:p>
            <a:r>
              <a:rPr lang="en-US" altLang="ja-JP" dirty="0" smtClean="0"/>
              <a:t>Moved: </a:t>
            </a:r>
          </a:p>
          <a:p>
            <a:r>
              <a:rPr lang="en-US" altLang="ja-JP" dirty="0" smtClean="0"/>
              <a:t>Seconded</a:t>
            </a:r>
          </a:p>
          <a:p>
            <a:r>
              <a:rPr lang="en-US" altLang="ja-JP" dirty="0" smtClean="0">
                <a:ea typeface="ＭＳ Ｐゴシック" pitchFamily="-84" charset="-128"/>
                <a:cs typeface="ＭＳ Ｐゴシック" pitchFamily="-84" charset="-128"/>
              </a:rPr>
              <a:t>Result </a:t>
            </a:r>
            <a:endParaRPr lang="ja-JP" altLang="en-US" dirty="0" smtClean="0">
              <a:ea typeface="ＭＳ Ｐゴシック" pitchFamily="-84" charset="-128"/>
              <a:cs typeface="ＭＳ Ｐゴシック" pitchFamily="-84" charset="-128"/>
            </a:endParaRP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solidFill>
                <a:srgbClr val="000000"/>
              </a:solidFill>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3" name="日付プレースホルダー 2"/>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pPr lvl="1"/>
            <a:r>
              <a:rPr lang="en-US" altLang="ja-JP" dirty="0" smtClean="0">
                <a:ea typeface="ＭＳ Ｐゴシック" pitchFamily="-84" charset="-128"/>
                <a:cs typeface="ＭＳ Ｐゴシック" pitchFamily="-84" charset="-128"/>
              </a:rPr>
              <a:t>Approve TGai teleconference meeting minutes of   </a:t>
            </a:r>
            <a:r>
              <a:rPr lang="en-US" altLang="ja-JP" dirty="0" err="1" smtClean="0">
                <a:ea typeface="ＭＳ Ｐゴシック" pitchFamily="-84" charset="-128"/>
                <a:cs typeface="ＭＳ Ｐゴシック" pitchFamily="-84" charset="-128"/>
              </a:rPr>
              <a:t>SanDiego</a:t>
            </a:r>
            <a:r>
              <a:rPr lang="en-US" altLang="ja-JP" dirty="0" smtClean="0">
                <a:ea typeface="ＭＳ Ｐゴシック" pitchFamily="-84" charset="-128"/>
                <a:cs typeface="ＭＳ Ｐゴシック" pitchFamily="-84" charset="-128"/>
              </a:rPr>
              <a:t> to Warsaw meeting as contained in 11-16/1103r01</a:t>
            </a:r>
          </a:p>
          <a:p>
            <a:pPr lvl="1"/>
            <a:endParaRPr lang="en-US" altLang="ja-JP" dirty="0">
              <a:ea typeface="ＭＳ Ｐゴシック" pitchFamily="-84" charset="-128"/>
              <a:cs typeface="ＭＳ Ｐゴシック" pitchFamily="-84" charset="-128"/>
            </a:endParaRPr>
          </a:p>
          <a:p>
            <a:r>
              <a:rPr lang="en-US" altLang="ja-JP" dirty="0" smtClean="0"/>
              <a:t>Moved: </a:t>
            </a:r>
          </a:p>
          <a:p>
            <a:r>
              <a:rPr lang="en-US" altLang="ja-JP" dirty="0" smtClean="0"/>
              <a:t>Seconded: </a:t>
            </a:r>
          </a:p>
          <a:p>
            <a:r>
              <a:rPr lang="en-US" altLang="ja-JP" dirty="0" smtClean="0"/>
              <a:t>Result: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solidFill>
                <a:schemeClr val="bg1"/>
              </a:solidFill>
              <a:ea typeface="ＭＳ Ｐゴシック" pitchFamily="-84" charset="-128"/>
            </a:endParaRPr>
          </a:p>
          <a:p>
            <a:pPr lvl="2">
              <a:buFontTx/>
              <a:buNone/>
            </a:pPr>
            <a:endParaRPr lang="ja-JP" altLang="en-US" dirty="0" smtClean="0">
              <a:solidFill>
                <a:schemeClr val="bg1"/>
              </a:solidFill>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noFill/>
        </p:spPr>
        <p:txBody>
          <a:bodyPr/>
          <a:lstStyle/>
          <a:p>
            <a:r>
              <a:rPr lang="en-US" altLang="ja-JP" sz="4000" dirty="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 Sep 2016 , Warsaw</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t>
            </a:r>
            <a:r>
              <a:rPr lang="en-US" dirty="0" err="1" smtClean="0"/>
              <a:t>recirc</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forward </a:t>
            </a:r>
            <a:r>
              <a:rPr lang="en-US" dirty="0" err="1" smtClean="0"/>
              <a:t>TGai</a:t>
            </a:r>
            <a:r>
              <a:rPr lang="en-US" dirty="0" smtClean="0"/>
              <a:t> Draft to </a:t>
            </a:r>
            <a:r>
              <a:rPr lang="en-US" dirty="0" err="1" smtClean="0"/>
              <a:t>RevCom</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Motion to approve report to </a:t>
            </a:r>
            <a:r>
              <a:rPr lang="en-US" dirty="0" err="1" smtClean="0"/>
              <a:t>RevCom</a:t>
            </a:r>
            <a:r>
              <a:rPr lang="en-US" dirty="0" smtClean="0"/>
              <a:t> and Forward report to </a:t>
            </a:r>
            <a:r>
              <a:rPr lang="en-US" dirty="0" err="1" smtClean="0"/>
              <a:t>RevCom</a:t>
            </a:r>
            <a:endParaRPr lang="en-US" dirty="0"/>
          </a:p>
        </p:txBody>
      </p:sp>
      <p:sp>
        <p:nvSpPr>
          <p:cNvPr id="3" name="Inhaltsplatzhalter 2"/>
          <p:cNvSpPr>
            <a:spLocks noGrp="1"/>
          </p:cNvSpPr>
          <p:nvPr>
            <p:ph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Nov</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Nov Meeting:</a:t>
            </a:r>
          </a:p>
          <a:p>
            <a:pPr lvl="1"/>
            <a:r>
              <a:rPr lang="en-US" altLang="ja-JP" sz="2800" dirty="0" smtClean="0"/>
              <a:t>Approve minutes of past meeting and teleconference</a:t>
            </a:r>
          </a:p>
          <a:p>
            <a:pPr lvl="1"/>
            <a:r>
              <a:rPr lang="en-US" altLang="ja-JP" sz="2800" dirty="0" smtClean="0"/>
              <a:t>T.B.D.</a:t>
            </a:r>
          </a:p>
          <a:p>
            <a:pPr lvl="1"/>
            <a:r>
              <a:rPr lang="en-US" altLang="ja-JP" sz="2800" dirty="0" smtClean="0"/>
              <a:t>Approve plan for Nov</a:t>
            </a:r>
          </a:p>
          <a:p>
            <a:pPr lvl="1"/>
            <a:endParaRPr lang="en-US" altLang="ja-JP" sz="2600"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70000" lnSpcReduction="20000"/>
          </a:bodyPr>
          <a:lstStyle/>
          <a:p>
            <a:pPr>
              <a:defRPr/>
            </a:pPr>
            <a:r>
              <a:rPr lang="en-GB" altLang="ja-JP" dirty="0" smtClean="0"/>
              <a:t>Motion: </a:t>
            </a:r>
          </a:p>
          <a:p>
            <a:pPr>
              <a:defRPr/>
            </a:pPr>
            <a:r>
              <a:rPr lang="en-US" altLang="ja-JP" dirty="0" smtClean="0">
                <a:solidFill>
                  <a:srgbClr val="FF0000"/>
                </a:solidFill>
              </a:rPr>
              <a:t>Teleconference shall be scheduled with 10days advanced announcement.</a:t>
            </a:r>
            <a:endParaRPr lang="ja-JP" altLang="en-US" dirty="0" smtClean="0">
              <a:solidFill>
                <a:srgbClr val="FF0000"/>
              </a:solidFill>
            </a:endParaRPr>
          </a:p>
          <a:p>
            <a:pPr lvl="1">
              <a:defRPr/>
            </a:pPr>
            <a:r>
              <a:rPr lang="en-GB" altLang="ja-JP" dirty="0" smtClean="0"/>
              <a:t>Approve the following schedule of weekly teleconferences between Sep to Nov</a:t>
            </a:r>
            <a:endParaRPr lang="en-US" altLang="ja-JP" dirty="0" smtClean="0"/>
          </a:p>
          <a:p>
            <a:pPr lvl="1">
              <a:defRPr/>
            </a:pPr>
            <a:r>
              <a:rPr lang="en-US" altLang="ja-JP" dirty="0" smtClean="0"/>
              <a:t>Tuesdays 10:00 ET</a:t>
            </a:r>
            <a:endParaRPr lang="ja-JP" altLang="en-US" dirty="0" smtClean="0"/>
          </a:p>
          <a:p>
            <a:pPr lvl="1">
              <a:defRPr/>
            </a:pPr>
            <a:r>
              <a:rPr lang="en-US" altLang="ja-JP" dirty="0" smtClean="0"/>
              <a:t>Duration 1.5 Hour</a:t>
            </a:r>
          </a:p>
          <a:p>
            <a:pPr lvl="1">
              <a:defRPr/>
            </a:pPr>
            <a:r>
              <a:rPr lang="en-US" altLang="ja-JP" dirty="0" smtClean="0"/>
              <a:t>Using WEB-EX that will be provided by Task Group Chair</a:t>
            </a:r>
          </a:p>
          <a:p>
            <a:pPr marL="457200" lvl="1" indent="0">
              <a:buNone/>
              <a:defRPr/>
            </a:pPr>
            <a:r>
              <a:rPr lang="en-US" altLang="ja-JP" dirty="0" smtClean="0"/>
              <a:t>Moved:</a:t>
            </a:r>
          </a:p>
          <a:p>
            <a:pPr marL="457200" lvl="1" indent="0">
              <a:buNone/>
              <a:defRPr/>
            </a:pPr>
            <a:r>
              <a:rPr lang="en-US" altLang="ja-JP" dirty="0" smtClean="0"/>
              <a:t>Second:</a:t>
            </a:r>
          </a:p>
          <a:p>
            <a:pPr>
              <a:defRPr/>
            </a:pPr>
            <a:r>
              <a:rPr lang="en-US" altLang="ja-JP" strike="sngStrike" dirty="0" smtClean="0">
                <a:ea typeface="ＭＳ Ｐゴシック" pitchFamily="-84" charset="-128"/>
                <a:cs typeface="ＭＳ Ｐゴシック" pitchFamily="-84" charset="-128"/>
              </a:rPr>
              <a:t>Approved  by unanimous consent</a:t>
            </a:r>
          </a:p>
          <a:p>
            <a:pPr>
              <a:buNone/>
              <a:defRPr/>
            </a:pPr>
            <a:endParaRPr lang="en-US" altLang="ja-JP" dirty="0" smtClean="0">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
        <p:nvSpPr>
          <p:cNvPr id="5" name="Textfeld 4"/>
          <p:cNvSpPr txBox="1"/>
          <p:nvPr/>
        </p:nvSpPr>
        <p:spPr>
          <a:xfrm rot="20824147">
            <a:off x="2351189" y="4278344"/>
            <a:ext cx="4908728" cy="369332"/>
          </a:xfrm>
          <a:prstGeom prst="rect">
            <a:avLst/>
          </a:prstGeom>
          <a:noFill/>
        </p:spPr>
        <p:txBody>
          <a:bodyPr wrap="none" rtlCol="0">
            <a:spAutoFit/>
          </a:bodyPr>
          <a:lstStyle/>
          <a:p>
            <a:r>
              <a:rPr lang="en-US" sz="1800" b="1" dirty="0" err="1" smtClean="0">
                <a:solidFill>
                  <a:srgbClr val="FF0000"/>
                </a:solidFill>
              </a:rPr>
              <a:t>Telcos</a:t>
            </a:r>
            <a:r>
              <a:rPr lang="en-US" sz="1800" b="1" dirty="0" smtClean="0">
                <a:solidFill>
                  <a:srgbClr val="FF0000"/>
                </a:solidFill>
              </a:rPr>
              <a:t> until November already approved in July</a:t>
            </a:r>
            <a:endParaRPr lang="en-US" sz="1800" b="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85800"/>
            <a:ext cx="7772400" cy="762000"/>
          </a:xfrm>
        </p:spPr>
        <p:txBody>
          <a:bodyPr/>
          <a:lstStyle/>
          <a:p>
            <a:r>
              <a:rPr lang="en-US" dirty="0" smtClean="0"/>
              <a:t>Timeline</a:t>
            </a:r>
            <a:endParaRPr lang="en-US" dirty="0"/>
          </a:p>
        </p:txBody>
      </p:sp>
      <p:sp>
        <p:nvSpPr>
          <p:cNvPr id="4" name="Datumsplatzhalter 3"/>
          <p:cNvSpPr>
            <a:spLocks noGrp="1"/>
          </p:cNvSpPr>
          <p:nvPr>
            <p:ph type="dt" sz="half" idx="10"/>
          </p:nvPr>
        </p:nvSpPr>
        <p:spPr/>
        <p:txBody>
          <a:bodyPr/>
          <a:lstStyle/>
          <a:p>
            <a:pPr>
              <a:defRPr/>
            </a:pPr>
            <a:r>
              <a:rPr lang="de-DE" altLang="ja-JP" smtClean="0"/>
              <a:t>July 2016</a:t>
            </a:r>
            <a:endParaRPr lang="en-US" dirty="0"/>
          </a:p>
        </p:txBody>
      </p:sp>
      <p:sp>
        <p:nvSpPr>
          <p:cNvPr id="5" name="Fußzeilenplatzhalter 4"/>
          <p:cNvSpPr>
            <a:spLocks noGrp="1"/>
          </p:cNvSpPr>
          <p:nvPr>
            <p:ph type="ftr" sz="quarter" idx="11"/>
          </p:nvPr>
        </p:nvSpPr>
        <p:spPr/>
        <p:txBody>
          <a:bodyPr/>
          <a:lstStyle/>
          <a:p>
            <a:pPr>
              <a:defRPr/>
            </a:pPr>
            <a:r>
              <a:rPr lang="de-DE" altLang="ja-JP" smtClean="0"/>
              <a:t>Marc Emmelmann (SELF)</a:t>
            </a:r>
            <a:endParaRPr lang="en-US"/>
          </a:p>
        </p:txBody>
      </p:sp>
      <p:sp>
        <p:nvSpPr>
          <p:cNvPr id="6" name="Foliennummernplatzhalter 5"/>
          <p:cNvSpPr>
            <a:spLocks noGrp="1"/>
          </p:cNvSpPr>
          <p:nvPr>
            <p:ph type="sldNum" sz="quarter" idx="12"/>
          </p:nvPr>
        </p:nvSpPr>
        <p:spPr/>
        <p:txBody>
          <a:bodyPr/>
          <a:lstStyle/>
          <a:p>
            <a:pPr>
              <a:defRPr/>
            </a:pPr>
            <a:r>
              <a:rPr lang="en-US" altLang="ja-JP" smtClean="0"/>
              <a:t>Slide </a:t>
            </a:r>
            <a:fld id="{E275D85B-EEFE-A142-B02B-B9A3C4542434}" type="slidenum">
              <a:rPr lang="en-US" altLang="ja-JP" smtClean="0"/>
              <a:pPr>
                <a:defRPr/>
              </a:pPr>
              <a:t>25</a:t>
            </a:fld>
            <a:endParaRPr lang="en-US" altLang="ja-JP"/>
          </a:p>
        </p:txBody>
      </p:sp>
      <p:sp>
        <p:nvSpPr>
          <p:cNvPr id="7" name="Content Placeholder 2"/>
          <p:cNvSpPr>
            <a:spLocks noGrp="1"/>
          </p:cNvSpPr>
          <p:nvPr>
            <p:ph idx="1"/>
          </p:nvPr>
        </p:nvSpPr>
        <p:spPr>
          <a:xfrm>
            <a:off x="457200" y="1447800"/>
            <a:ext cx="8305800" cy="4114800"/>
          </a:xfrm>
        </p:spPr>
        <p:txBody>
          <a:bodyPr/>
          <a:lstStyle/>
          <a:p>
            <a:pPr lvl="1">
              <a:buFontTx/>
              <a:buNone/>
            </a:pPr>
            <a:r>
              <a:rPr lang="en-US" altLang="ja-JP" dirty="0" smtClean="0"/>
              <a:t>PAR Approved, Modified, or Extended 		2010-12-08</a:t>
            </a:r>
          </a:p>
          <a:p>
            <a:pPr lvl="1"/>
            <a:r>
              <a:rPr lang="en-US" altLang="ja-JP" dirty="0" smtClean="0"/>
              <a:t>WG Letter Ballots Initial / Recirc		Mar14/Sep14/Jan15/</a:t>
            </a:r>
            <a:br>
              <a:rPr lang="en-US" altLang="ja-JP" dirty="0" smtClean="0"/>
            </a:br>
            <a:r>
              <a:rPr lang="en-US" altLang="ja-JP" dirty="0" smtClean="0"/>
              <a:t>						Mar15/Jul15/Aug15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Recirc         Sep 15/Mar 16/</a:t>
            </a:r>
            <a:r>
              <a:rPr lang="en-US" altLang="ja-JP" dirty="0" smtClean="0">
                <a:solidFill>
                  <a:srgbClr val="FF0000"/>
                </a:solidFill>
              </a:rPr>
              <a:t>Aug 16</a:t>
            </a:r>
            <a:br>
              <a:rPr lang="en-US" altLang="ja-JP" dirty="0" smtClean="0">
                <a:solidFill>
                  <a:srgbClr val="FF0000"/>
                </a:solidFill>
              </a:rPr>
            </a:br>
            <a:r>
              <a:rPr lang="en-US" altLang="ja-JP" dirty="0" smtClean="0">
                <a:solidFill>
                  <a:srgbClr val="FF0000"/>
                </a:solidFill>
              </a:rPr>
              <a:t>						Sep 16/Oct 16</a:t>
            </a:r>
          </a:p>
          <a:p>
            <a:pPr lvl="1"/>
            <a:r>
              <a:rPr lang="en-US" altLang="ja-JP" dirty="0" smtClean="0"/>
              <a:t>Final 802.11 WG Approval	                             </a:t>
            </a:r>
            <a:r>
              <a:rPr lang="en-US" altLang="ja-JP" dirty="0" smtClean="0">
                <a:solidFill>
                  <a:srgbClr val="FF0000"/>
                </a:solidFill>
              </a:rPr>
              <a:t>Sep 16</a:t>
            </a:r>
          </a:p>
          <a:p>
            <a:pPr lvl="1"/>
            <a:r>
              <a:rPr lang="en-US" altLang="ja-JP" dirty="0" smtClean="0"/>
              <a:t>final or Conditional 802 EC Approval           	</a:t>
            </a:r>
            <a:r>
              <a:rPr lang="en-US" altLang="ja-JP" dirty="0" smtClean="0">
                <a:solidFill>
                  <a:srgbClr val="FF0000"/>
                </a:solidFill>
              </a:rPr>
              <a:t>Oct 4</a:t>
            </a:r>
            <a:r>
              <a:rPr lang="en-US" altLang="ja-JP" baseline="30000" dirty="0" smtClean="0">
                <a:solidFill>
                  <a:srgbClr val="FF0000"/>
                </a:solidFill>
              </a:rPr>
              <a:t>th</a:t>
            </a:r>
            <a:r>
              <a:rPr lang="en-US" altLang="ja-JP" dirty="0" smtClean="0">
                <a:solidFill>
                  <a:srgbClr val="FF0000"/>
                </a:solidFill>
              </a:rPr>
              <a:t>, 2016 (</a:t>
            </a:r>
            <a:r>
              <a:rPr lang="en-US" altLang="ja-JP" dirty="0" err="1" smtClean="0">
                <a:solidFill>
                  <a:srgbClr val="FF0000"/>
                </a:solidFill>
              </a:rPr>
              <a:t>telco</a:t>
            </a:r>
            <a:r>
              <a:rPr lang="en-US" altLang="ja-JP" dirty="0" smtClean="0">
                <a:solidFill>
                  <a:srgbClr val="FF0000"/>
                </a:solidFill>
              </a:rPr>
              <a:t>)</a:t>
            </a:r>
          </a:p>
          <a:p>
            <a:pPr lvl="1"/>
            <a:r>
              <a:rPr lang="en-US" altLang="ja-JP" dirty="0" smtClean="0"/>
              <a:t>RevCom &amp; Standards Board Final or</a:t>
            </a:r>
            <a:br>
              <a:rPr lang="en-US" altLang="ja-JP" dirty="0" smtClean="0"/>
            </a:br>
            <a:r>
              <a:rPr lang="en-US" altLang="ja-JP" dirty="0" smtClean="0"/>
              <a:t> Continuous Process Approval 		</a:t>
            </a:r>
            <a:r>
              <a:rPr lang="en-US" altLang="ja-JP" dirty="0" smtClean="0">
                <a:solidFill>
                  <a:srgbClr val="FF0000"/>
                </a:solidFill>
              </a:rPr>
              <a:t>Dec 16</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715163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B015248D-C552-F34C-9F01-9F5CDF1A9B99}" type="slidenum">
              <a:rPr lang="en-US" altLang="ja-JP"/>
              <a:pPr algn="ctr"/>
              <a:t>3</a:t>
            </a:fld>
            <a:endParaRPr lang="en-US" altLang="ja-JP" dirty="0"/>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D02F1208-F1CC-5647-B8C9-44C59DBA32CD}" type="slidenum">
              <a:rPr lang="en-US" altLang="ja-JP"/>
              <a:pPr algn="ctr"/>
              <a:t>4</a:t>
            </a:fld>
            <a:endParaRPr lang="en-US" altLang="ja-JP" dirty="0"/>
          </a:p>
        </p:txBody>
      </p:sp>
      <p:sp>
        <p:nvSpPr>
          <p:cNvPr id="20486"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dirty="0">
                <a:ea typeface="ＭＳ Ｐゴシック" pitchFamily="-84" charset="-128"/>
                <a:cs typeface="ＭＳ Ｐゴシック" pitchFamily="-84" charset="-128"/>
                <a:hlinkClick r:id="rId2"/>
              </a:rPr>
              <a:t>https://murphy.events.ieee.org/imat/attendance/index</a:t>
            </a:r>
            <a:endParaRPr lang="en-US" altLang="ja-JP" dirty="0">
              <a:ea typeface="ＭＳ Ｐゴシック" pitchFamily="-84" charset="-128"/>
              <a:cs typeface="ＭＳ Ｐゴシック" pitchFamily="-84" charset="-128"/>
            </a:endParaRPr>
          </a:p>
          <a:p>
            <a:pPr marL="457200" indent="-457200"/>
            <a:endParaRPr lang="en-US" altLang="ja-JP" sz="3600" dirty="0">
              <a:ea typeface="ＭＳ Ｐゴシック" pitchFamily="-84" charset="-128"/>
              <a:cs typeface="ＭＳ Ｐゴシック" pitchFamily="-84" charset="-128"/>
            </a:endParaRPr>
          </a:p>
          <a:p>
            <a:pPr marL="457200" indent="-457200">
              <a:buFontTx/>
              <a:buAutoNum type="arabicPeriod"/>
            </a:pPr>
            <a:r>
              <a:rPr lang="en-US" altLang="ja-JP" sz="3600" dirty="0">
                <a:ea typeface="ＭＳ Ｐゴシック" pitchFamily="-84" charset="-128"/>
                <a:cs typeface="ＭＳ Ｐゴシック" pitchFamily="-84" charset="-128"/>
              </a:rPr>
              <a:t>Register</a:t>
            </a:r>
          </a:p>
          <a:p>
            <a:pPr marL="457200" indent="-457200">
              <a:buFontTx/>
              <a:buAutoNum type="arabicPeriod"/>
            </a:pPr>
            <a:r>
              <a:rPr lang="en-US" altLang="ja-JP" sz="3600" dirty="0">
                <a:ea typeface="ＭＳ Ｐゴシック" pitchFamily="-84" charset="-128"/>
                <a:cs typeface="ＭＳ Ｐゴシック" pitchFamily="-84" charset="-128"/>
              </a:rPr>
              <a:t>Indicate </a:t>
            </a:r>
            <a:r>
              <a:rPr lang="en-US" altLang="ja-JP" sz="3600" dirty="0" smtClean="0">
                <a:ea typeface="ＭＳ Ｐゴシック" pitchFamily="-84" charset="-128"/>
                <a:cs typeface="ＭＳ Ｐゴシック" pitchFamily="-84" charset="-128"/>
              </a:rPr>
              <a:t>attendance</a:t>
            </a:r>
            <a:endParaRPr lang="en-US" altLang="ja-JP" sz="3600" dirty="0">
              <a:ea typeface="ＭＳ Ｐゴシック" pitchFamily="-84" charset="-128"/>
              <a:cs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dirty="0" smtClean="0"/>
              <a:t>Sep 2016</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dirty="0"/>
              <a:t>Slide </a:t>
            </a:r>
            <a:fld id="{C135EDA6-BA42-C744-B61A-50B00165168A}" type="slidenum">
              <a:rPr lang="en-US" altLang="ja-JP"/>
              <a:pPr algn="ctr"/>
              <a:t>5</a:t>
            </a:fld>
            <a:endParaRPr lang="en-US" altLang="ja-JP" dirty="0"/>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dirty="0">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dirty="0">
                <a:ea typeface="ＭＳ Ｐゴシック" pitchFamily="-84" charset="-128"/>
                <a:cs typeface="ＭＳ Ｐゴシック" pitchFamily="-84" charset="-128"/>
              </a:rPr>
              <a:t>Make sure your badges are correct </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If you plan to make a submission be sure it does not contain company logos or advertising</a:t>
            </a:r>
          </a:p>
          <a:p>
            <a:endParaRPr lang="en-US" altLang="ja-JP" dirty="0">
              <a:ea typeface="ＭＳ Ｐゴシック" pitchFamily="-84" charset="-128"/>
              <a:cs typeface="ＭＳ Ｐゴシック" pitchFamily="-84" charset="-128"/>
            </a:endParaRPr>
          </a:p>
          <a:p>
            <a:r>
              <a:rPr lang="en-US" altLang="ja-JP" dirty="0">
                <a:ea typeface="ＭＳ Ｐゴシック" pitchFamily="-84" charset="-128"/>
                <a:cs typeface="ＭＳ Ｐゴシック" pitchFamily="-84" charset="-128"/>
              </a:rPr>
              <a:t>Questions on Voting status, Ballot pool, Access to Reflector, Documentation,  member’s area</a:t>
            </a:r>
          </a:p>
          <a:p>
            <a:pPr lvl="1"/>
            <a:r>
              <a:rPr lang="en-US" altLang="ja-JP" sz="2400" dirty="0"/>
              <a:t>see Adrian Stephens –  </a:t>
            </a:r>
            <a:r>
              <a:rPr lang="en-US" altLang="ja-JP" sz="2400" dirty="0" err="1"/>
              <a:t>adrian.p.stephens@intel.com</a:t>
            </a:r>
            <a:r>
              <a:rPr lang="en-US" altLang="ja-JP" dirty="0"/>
              <a:t> </a:t>
            </a:r>
          </a:p>
          <a:p>
            <a:pPr lvl="1"/>
            <a:endParaRPr lang="en-US" altLang="ja-JP" dirty="0"/>
          </a:p>
          <a:p>
            <a:r>
              <a:rPr lang="en-US" altLang="ja-JP" dirty="0">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dirty="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Mano </a:t>
            </a:r>
            <a:r>
              <a:rPr kumimoji="0" lang="en-US" altLang="ja-JP" sz="1100" dirty="0" smtClean="0"/>
              <a:t>(Koden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2" name="日付プレースホルダー 1"/>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762000"/>
            <a:ext cx="8839200" cy="838200"/>
          </a:xfrm>
        </p:spPr>
        <p:txBody>
          <a:bodyPr/>
          <a:lstStyle/>
          <a:p>
            <a:r>
              <a:rPr lang="en-US" sz="3200" u="sng" dirty="0"/>
              <a:t>Participants, Patents, and Duty to Inform</a:t>
            </a:r>
            <a:endParaRPr lang="en-US" sz="3200" dirty="0"/>
          </a:p>
        </p:txBody>
      </p:sp>
      <p:sp>
        <p:nvSpPr>
          <p:cNvPr id="8195" name="Rectangle 1027"/>
          <p:cNvSpPr>
            <a:spLocks noGrp="1" noChangeArrowheads="1"/>
          </p:cNvSpPr>
          <p:nvPr>
            <p:ph type="body" idx="1"/>
          </p:nvPr>
        </p:nvSpPr>
        <p:spPr>
          <a:xfrm>
            <a:off x="0" y="1524000"/>
            <a:ext cx="9144000" cy="4876800"/>
          </a:xfrm>
        </p:spPr>
        <p:txBody>
          <a:bodyPr/>
          <a:lstStyle/>
          <a:p>
            <a:pPr algn="ctr">
              <a:buFont typeface="Monotype Sorts" pitchFamily="-101" charset="2"/>
              <a:buNone/>
            </a:pPr>
            <a:r>
              <a:rPr lang="en-US" sz="1600" b="1" dirty="0"/>
              <a:t>All participants in this meeting have certain obligations under the IEEE-SA Patent Policy. </a:t>
            </a:r>
          </a:p>
          <a:p>
            <a:pPr lvl="1">
              <a:buFont typeface="Arial" pitchFamily="-101" charset="0"/>
              <a:buChar char="•"/>
            </a:pPr>
            <a:r>
              <a:rPr lang="en-US" sz="1600" b="1" dirty="0">
                <a:solidFill>
                  <a:srgbClr val="003399"/>
                </a:solidFill>
              </a:rPr>
              <a:t>Participants [Note: </a:t>
            </a:r>
            <a:r>
              <a:rPr lang="en-GB" sz="1600" b="1" dirty="0">
                <a:solidFill>
                  <a:srgbClr val="003399"/>
                </a:solidFill>
              </a:rPr>
              <a:t>Quoted text excerpted from IEEE-SA Standards Board Bylaws </a:t>
            </a:r>
            <a:r>
              <a:rPr lang="en-GB" sz="1600" b="1" dirty="0" err="1">
                <a:solidFill>
                  <a:srgbClr val="003399"/>
                </a:solidFill>
              </a:rPr>
              <a:t>subclause</a:t>
            </a:r>
            <a:r>
              <a:rPr lang="en-GB" sz="1600" b="1" dirty="0">
                <a:solidFill>
                  <a:srgbClr val="003399"/>
                </a:solidFill>
              </a:rPr>
              <a:t> 6.2</a:t>
            </a:r>
            <a:r>
              <a:rPr lang="en-US" sz="1600" b="1" dirty="0">
                <a:solidFill>
                  <a:srgbClr val="003399"/>
                </a:solidFill>
              </a:rPr>
              <a:t>]:</a:t>
            </a:r>
          </a:p>
          <a:p>
            <a:pPr lvl="2">
              <a:buFont typeface="Arial" pitchFamily="-101" charset="0"/>
              <a:buChar char="•"/>
            </a:pPr>
            <a:r>
              <a:rPr 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dirty="0"/>
          </a:p>
          <a:p>
            <a:pPr lvl="2">
              <a:buFont typeface="Arial" pitchFamily="-101" charset="0"/>
              <a:buChar char="•"/>
            </a:pPr>
            <a:r>
              <a:rPr 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101" charset="0"/>
              <a:buChar char="•"/>
            </a:pPr>
            <a:r>
              <a:rPr lang="en-US" sz="1600" b="1" dirty="0">
                <a:solidFill>
                  <a:srgbClr val="003399"/>
                </a:solidFill>
              </a:rPr>
              <a:t>The above does not apply if the patent claim is already the subject of an Accepted Letter of Assurance that applies to the proposed </a:t>
            </a:r>
            <a:r>
              <a:rPr lang="en-US" sz="1600" b="1" dirty="0" err="1">
                <a:solidFill>
                  <a:srgbClr val="003399"/>
                </a:solidFill>
              </a:rPr>
              <a:t>standard(s</a:t>
            </a:r>
            <a:r>
              <a:rPr lang="en-US" sz="1600" b="1" dirty="0">
                <a:solidFill>
                  <a:srgbClr val="003399"/>
                </a:solidFill>
              </a:rPr>
              <a:t>) under consideration by this group</a:t>
            </a:r>
          </a:p>
          <a:p>
            <a:pPr lvl="1">
              <a:buFont typeface="Arial" pitchFamily="-101" charset="0"/>
              <a:buChar char="•"/>
            </a:pPr>
            <a:r>
              <a:rPr lang="en-US" sz="1600" b="1" dirty="0">
                <a:solidFill>
                  <a:srgbClr val="003399"/>
                </a:solidFill>
              </a:rPr>
              <a:t>Early identification of holders of potential Essential Patent Claims is strongly encouraged</a:t>
            </a:r>
          </a:p>
          <a:p>
            <a:pPr lvl="1">
              <a:buFont typeface="Arial" pitchFamily="-101" charset="0"/>
              <a:buChar char="•"/>
            </a:pPr>
            <a:r>
              <a:rPr lang="en-US" sz="1600" b="1" dirty="0">
                <a:solidFill>
                  <a:srgbClr val="003399"/>
                </a:solidFill>
              </a:rPr>
              <a:t>No duty to perform a patent search</a:t>
            </a:r>
            <a:endParaRPr lang="en-US" sz="1600" dirty="0"/>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533400"/>
            <a:ext cx="7772400" cy="762000"/>
          </a:xfrm>
        </p:spPr>
        <p:txBody>
          <a:bodyPr/>
          <a:lstStyle/>
          <a:p>
            <a:r>
              <a:rPr lang="en-GB" u="sng" dirty="0"/>
              <a:t>Patent Related Links</a:t>
            </a:r>
            <a:endParaRPr lang="en-US" u="sng" dirty="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pitchFamily="-101" charset="2"/>
              <a:buNone/>
            </a:pPr>
            <a:r>
              <a:rPr lang="en-US" sz="2400" dirty="0">
                <a:ea typeface="Times New Roman" pitchFamily="-101" charset="0"/>
                <a:cs typeface="Times New Roman" pitchFamily="-101" charset="0"/>
              </a:rPr>
              <a:t>	All participants should be familiar with their obligations under the IEEE-SA Policies &amp; Procedures for standards development.</a:t>
            </a:r>
          </a:p>
          <a:p>
            <a:pPr lvl="1">
              <a:lnSpc>
                <a:spcPct val="90000"/>
              </a:lnSpc>
              <a:buFont typeface="Monotype Sorts" pitchFamily="-101" charset="2"/>
              <a:buNone/>
            </a:pPr>
            <a:r>
              <a:rPr lang="en-US" sz="2400" dirty="0">
                <a:ea typeface="Times New Roman" pitchFamily="-101" charset="0"/>
                <a:cs typeface="Times New Roman" pitchFamily="-101" charset="0"/>
              </a:rPr>
              <a:t>	Patent Policy is stated in these sources:</a:t>
            </a:r>
          </a:p>
          <a:p>
            <a:pPr lvl="1">
              <a:lnSpc>
                <a:spcPct val="90000"/>
              </a:lnSpc>
              <a:buFont typeface="Monotype Sorts" pitchFamily="-101" charset="2"/>
              <a:buNone/>
            </a:pPr>
            <a:r>
              <a:rPr lang="en-GB" sz="2400" dirty="0"/>
              <a:t>		IEEE-SA Standards Boards Bylaws</a:t>
            </a:r>
          </a:p>
          <a:p>
            <a:pPr lvl="1">
              <a:lnSpc>
                <a:spcPct val="90000"/>
              </a:lnSpc>
              <a:buFont typeface="Monotype Sorts" pitchFamily="-101" charset="2"/>
              <a:buNone/>
            </a:pPr>
            <a:r>
              <a:rPr lang="en-US" sz="2100" dirty="0"/>
              <a:t>		</a:t>
            </a:r>
            <a:r>
              <a:rPr lang="en-US" sz="2100" i="1" dirty="0"/>
              <a:t>http://</a:t>
            </a:r>
            <a:r>
              <a:rPr lang="en-US" sz="2100" i="1" dirty="0" err="1"/>
              <a:t>standards.ieee.org</a:t>
            </a:r>
            <a:r>
              <a:rPr lang="en-US" sz="2100" i="1" dirty="0"/>
              <a:t>/develop/policies/bylaws/sect6-7.html#6</a:t>
            </a:r>
          </a:p>
          <a:p>
            <a:pPr lvl="1">
              <a:lnSpc>
                <a:spcPct val="90000"/>
              </a:lnSpc>
              <a:buFont typeface="Monotype Sorts" pitchFamily="-101" charset="2"/>
              <a:buNone/>
            </a:pPr>
            <a:r>
              <a:rPr lang="en-GB" sz="2400" dirty="0"/>
              <a:t>		IEEE-SA Standards Board Operations Manual</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/develop/policies/</a:t>
            </a:r>
            <a:r>
              <a:rPr lang="en-US" sz="2100" i="1" dirty="0" err="1"/>
              <a:t>opman</a:t>
            </a:r>
            <a:r>
              <a:rPr lang="en-US" sz="2100" i="1" dirty="0"/>
              <a:t>/sect6.html#6.3</a:t>
            </a:r>
            <a:endParaRPr lang="en-US" sz="2400" dirty="0"/>
          </a:p>
          <a:p>
            <a:pPr lvl="1">
              <a:lnSpc>
                <a:spcPct val="90000"/>
              </a:lnSpc>
              <a:buFont typeface="Monotype Sorts" pitchFamily="-101" charset="2"/>
              <a:buNone/>
            </a:pPr>
            <a:r>
              <a:rPr lang="en-US" sz="2400" dirty="0">
                <a:ea typeface="Times New Roman" pitchFamily="-101" charset="0"/>
                <a:cs typeface="Times New Roman" pitchFamily="-101" charset="0"/>
              </a:rPr>
              <a:t>	Material about the patent policy is available at</a:t>
            </a:r>
            <a:r>
              <a:rPr lang="en-US" sz="2400" dirty="0"/>
              <a:t> </a:t>
            </a:r>
          </a:p>
          <a:p>
            <a:pPr lvl="1">
              <a:lnSpc>
                <a:spcPct val="90000"/>
              </a:lnSpc>
              <a:buFont typeface="Monotype Sorts" pitchFamily="-101" charset="2"/>
              <a:buNone/>
            </a:pPr>
            <a:r>
              <a:rPr lang="en-US" sz="2400" dirty="0"/>
              <a:t>		</a:t>
            </a:r>
            <a:r>
              <a:rPr lang="en-US" sz="2100" i="1" dirty="0"/>
              <a:t>http://</a:t>
            </a:r>
            <a:r>
              <a:rPr lang="en-US" sz="2100" i="1" dirty="0" err="1"/>
              <a:t>standards.ieee.org</a:t>
            </a:r>
            <a:r>
              <a:rPr lang="en-US" sz="2100" i="1" dirty="0"/>
              <a:t>/about/</a:t>
            </a:r>
            <a:r>
              <a:rPr lang="en-US" sz="2100" i="1" dirty="0" err="1"/>
              <a:t>sasb</a:t>
            </a:r>
            <a:r>
              <a:rPr lang="en-US" sz="2100" i="1" dirty="0"/>
              <a:t>/</a:t>
            </a:r>
            <a:r>
              <a:rPr lang="en-US" sz="2100" i="1" dirty="0" err="1"/>
              <a:t>patcom</a:t>
            </a:r>
            <a:r>
              <a:rPr lang="en-US" sz="2100" i="1" dirty="0"/>
              <a:t>/</a:t>
            </a:r>
            <a:r>
              <a:rPr lang="en-US" sz="2100" i="1" dirty="0" err="1"/>
              <a:t>materials.html</a:t>
            </a:r>
            <a:endParaRPr lang="en-US" sz="2100" i="1" dirty="0"/>
          </a:p>
        </p:txBody>
      </p:sp>
      <p:sp>
        <p:nvSpPr>
          <p:cNvPr id="9221" name="Rectangle 7"/>
          <p:cNvSpPr>
            <a:spLocks noChangeArrowheads="1"/>
          </p:cNvSpPr>
          <p:nvPr/>
        </p:nvSpPr>
        <p:spPr bwMode="auto">
          <a:xfrm>
            <a:off x="1295400" y="5181600"/>
            <a:ext cx="6781800" cy="1163638"/>
          </a:xfrm>
          <a:prstGeom prst="rect">
            <a:avLst/>
          </a:prstGeom>
          <a:noFill/>
          <a:ln w="9525">
            <a:noFill/>
            <a:miter lim="800000"/>
            <a:headEnd/>
            <a:tailEnd/>
          </a:ln>
        </p:spPr>
        <p:txBody>
          <a:bodyPr>
            <a:prstTxWarp prst="textNoShape">
              <a:avLst/>
            </a:prstTxWarp>
            <a:spAutoFit/>
          </a:bodyPr>
          <a:lstStyle/>
          <a:p>
            <a:pPr eaLnBrk="0" hangingPunct="0"/>
            <a:r>
              <a:rPr lang="en-US" sz="1200" b="1">
                <a:solidFill>
                  <a:srgbClr val="000099"/>
                </a:solidFill>
                <a:latin typeface="Arial" pitchFamily="-101" charset="0"/>
              </a:rPr>
              <a:t>If you have questions, contact the IEEE-SA Standards Board Patent Committee Administrator at patcom@ieee.org or visit http://standards.ieee.org/about/sasb/patcom/index.html</a:t>
            </a:r>
          </a:p>
          <a:p>
            <a:pPr algn="ctr" eaLnBrk="0" hangingPunct="0">
              <a:lnSpc>
                <a:spcPct val="80000"/>
              </a:lnSpc>
              <a:spcBef>
                <a:spcPct val="20000"/>
              </a:spcBef>
              <a:buClr>
                <a:srgbClr val="CC3300"/>
              </a:buClr>
              <a:buSzPct val="50000"/>
              <a:buFont typeface="Monotype Sorts" pitchFamily="-101" charset="2"/>
              <a:buNone/>
            </a:pPr>
            <a:endParaRPr lang="en-US" sz="1200" b="1">
              <a:solidFill>
                <a:srgbClr val="000099"/>
              </a:solidFill>
              <a:latin typeface="Arial" pitchFamily="-101" charset="0"/>
            </a:endParaRPr>
          </a:p>
          <a:p>
            <a:pPr algn="ctr" eaLnBrk="0" hangingPunct="0">
              <a:lnSpc>
                <a:spcPct val="80000"/>
              </a:lnSpc>
              <a:spcBef>
                <a:spcPct val="20000"/>
              </a:spcBef>
              <a:buClr>
                <a:srgbClr val="CC3300"/>
              </a:buClr>
              <a:buSzPct val="50000"/>
              <a:buFont typeface="Monotype Sorts" pitchFamily="-101" charset="2"/>
              <a:buNone/>
            </a:pPr>
            <a:r>
              <a:rPr lang="en-US" sz="1200" b="1">
                <a:solidFill>
                  <a:srgbClr val="000099"/>
                </a:solidFill>
                <a:latin typeface="Arial" pitchFamily="-101" charset="0"/>
              </a:rPr>
              <a:t>This slide set is available at https://development.standards.ieee.org/myproject/Public/mytools/mob/slideset.ppt</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t>Call for Potentially Essential Patents</a:t>
            </a:r>
          </a:p>
        </p:txBody>
      </p:sp>
      <p:sp>
        <p:nvSpPr>
          <p:cNvPr id="10243" name="Rectangle 1027"/>
          <p:cNvSpPr>
            <a:spLocks noGrp="1" noChangeArrowheads="1"/>
          </p:cNvSpPr>
          <p:nvPr>
            <p:ph type="body" idx="1"/>
          </p:nvPr>
        </p:nvSpPr>
        <p:spPr/>
        <p:txBody>
          <a:bodyPr/>
          <a:lstStyle/>
          <a:p>
            <a:pPr>
              <a:buFont typeface="Arial" pitchFamily="-101" charset="0"/>
              <a:buChar char="•"/>
            </a:pPr>
            <a:r>
              <a:rPr 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101" charset="0"/>
              <a:buChar char="•"/>
            </a:pPr>
            <a:r>
              <a:rPr lang="en-US" sz="2000"/>
              <a:t>Either speak up now or</a:t>
            </a:r>
          </a:p>
          <a:p>
            <a:pPr lvl="1">
              <a:buFont typeface="Arial" pitchFamily="-101" charset="0"/>
              <a:buChar char="•"/>
            </a:pPr>
            <a:r>
              <a:rPr lang="en-US" sz="2000"/>
              <a:t>Provide the chair of this group with the identity of the holder(s) of any and all such claims as soon as possible or</a:t>
            </a:r>
          </a:p>
          <a:p>
            <a:pPr lvl="1">
              <a:buFont typeface="Arial" pitchFamily="-101" charset="0"/>
              <a:buChar char="•"/>
            </a:pPr>
            <a:r>
              <a:rPr lang="en-US" sz="2000"/>
              <a:t>Cause an LOA to be submitted</a:t>
            </a:r>
          </a:p>
        </p:txBody>
      </p:sp>
      <p:sp>
        <p:nvSpPr>
          <p:cNvPr id="4" name="日付プレースホルダー 3"/>
          <p:cNvSpPr>
            <a:spLocks noGrp="1"/>
          </p:cNvSpPr>
          <p:nvPr>
            <p:ph type="dt" sz="half" idx="10"/>
          </p:nvPr>
        </p:nvSpPr>
        <p:spPr/>
        <p:txBody>
          <a:bodyPr/>
          <a:lstStyle/>
          <a:p>
            <a:pPr>
              <a:defRPr/>
            </a:pPr>
            <a:r>
              <a:rPr lang="en-US" altLang="ja-JP" smtClean="0"/>
              <a:t>Sep 2016</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2255</Words>
  <Application>Microsoft Macintosh PowerPoint</Application>
  <PresentationFormat>Bildschirmpräsentation (4:3)</PresentationFormat>
  <Paragraphs>313</Paragraphs>
  <Slides>25</Slides>
  <Notes>15</Notes>
  <HiddenSlides>0</HiddenSlides>
  <MMClips>0</MMClips>
  <ScaleCrop>false</ScaleCrop>
  <HeadingPairs>
    <vt:vector size="4" baseType="variant">
      <vt:variant>
        <vt:lpstr>Entwurfsvorlage</vt:lpstr>
      </vt:variant>
      <vt:variant>
        <vt:i4>1</vt:i4>
      </vt:variant>
      <vt:variant>
        <vt:lpstr>Folientitel</vt:lpstr>
      </vt:variant>
      <vt:variant>
        <vt:i4>25</vt:i4>
      </vt:variant>
    </vt:vector>
  </HeadingPairs>
  <TitlesOfParts>
    <vt:vector size="26" baseType="lpstr">
      <vt:lpstr>802-11-Submission</vt:lpstr>
      <vt:lpstr>IEEE 802.11ai Fast Initial Link Setup  Agenda for Sep  2016 Warsaw</vt:lpstr>
      <vt:lpstr>Abstract</vt:lpstr>
      <vt:lpstr>Meeting Protocol</vt:lpstr>
      <vt:lpstr>Attendance</vt:lpstr>
      <vt:lpstr>Attendance, Voting &amp; Document Status</vt:lpstr>
      <vt:lpstr>Administrative Items</vt:lpstr>
      <vt:lpstr>Participants, Patents, and Duty to Inform</vt:lpstr>
      <vt:lpstr>Patent Related Links</vt:lpstr>
      <vt:lpstr>Call for Potentially Essential Patents</vt:lpstr>
      <vt:lpstr>Other Guidelines for IEEE WG Meetings</vt:lpstr>
      <vt:lpstr>IEEE 802.11 FILS TGai – Sep 2016 Warsaw</vt:lpstr>
      <vt:lpstr>Plan of the week / TGai Slots this week</vt:lpstr>
      <vt:lpstr>Agenda  Tuesday Sep 13th,  2016 – 08:00-10:00</vt:lpstr>
      <vt:lpstr>Agenda  Tuesday Sep 13th,  2016 – 13:30-15:30</vt:lpstr>
      <vt:lpstr>Agenda  Wednesday Sep 14th,  2016 – 08:00-10:00</vt:lpstr>
      <vt:lpstr>Agenda Wednesday Sep 14th ,  2016 – 13:30-15:30</vt:lpstr>
      <vt:lpstr>Approve Agenda</vt:lpstr>
      <vt:lpstr>Approve TGai meeting minutes of  San Diego</vt:lpstr>
      <vt:lpstr>Approve TGai teleconference meeting minutes of  SanDiego to Warsaw meeting.</vt:lpstr>
      <vt:lpstr>Motion to recirc</vt:lpstr>
      <vt:lpstr>Motion to forward TGai Draft to RevCom</vt:lpstr>
      <vt:lpstr>Motion to approve report to RevCom and Forward report to RevCom</vt:lpstr>
      <vt:lpstr>Plan for Nov</vt:lpstr>
      <vt:lpstr>Teleconference Schedule </vt:lpstr>
      <vt:lpstr>Timeline</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Marc Emmelmann</cp:lastModifiedBy>
  <cp:revision>600</cp:revision>
  <cp:lastPrinted>1998-02-10T13:28:06Z</cp:lastPrinted>
  <dcterms:created xsi:type="dcterms:W3CDTF">2016-09-12T07:50:07Z</dcterms:created>
  <dcterms:modified xsi:type="dcterms:W3CDTF">2016-09-12T07:59:54Z</dcterms:modified>
  <cp:category/>
</cp:coreProperties>
</file>