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0"/>
  </p:notesMasterIdLst>
  <p:handoutMasterIdLst>
    <p:handoutMasterId r:id="rId11"/>
  </p:handoutMasterIdLst>
  <p:sldIdLst>
    <p:sldId id="269" r:id="rId2"/>
    <p:sldId id="272" r:id="rId3"/>
    <p:sldId id="293" r:id="rId4"/>
    <p:sldId id="298" r:id="rId5"/>
    <p:sldId id="300" r:id="rId6"/>
    <p:sldId id="299" r:id="rId7"/>
    <p:sldId id="290" r:id="rId8"/>
    <p:sldId id="296" r:id="rId9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245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C5F82844-D3D8-4E2F-BC31-F893CF7EFB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79616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pPr>
              <a:defRPr/>
            </a:pPr>
            <a:r>
              <a:rPr lang="en-US"/>
              <a:t>doc.: IEEE 802.11-16/0190r0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pPr>
              <a:defRPr/>
            </a:pPr>
            <a:r>
              <a:rPr lang="en-US"/>
              <a:t>January 2016</a:t>
            </a:r>
          </a:p>
        </p:txBody>
      </p:sp>
      <p:sp>
        <p:nvSpPr>
          <p:cNvPr id="1843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>
              <a:defRPr/>
            </a:pPr>
            <a:r>
              <a:rPr lang="en-US"/>
              <a:t>Joseph Levy (InterDigital)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A8AE28EE-710A-423D-918F-3472049856C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3096092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1946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1946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7441BA8B-EA44-4BCB-8894-4A698C9D9ECD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194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946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3993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048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048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F12C820A-A132-4231-BE0A-AC79B82FD720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204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2048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89148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17501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95276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261795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150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1508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1509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1510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1511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3D3FA66A-62ED-4644-A773-A96A93BA9B1D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670095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73986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2355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23556" name="Header Placeholder 3"/>
          <p:cNvSpPr>
            <a:spLocks noGrp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/>
              <a:t>doc.: IEEE 802.11-16/0190r0</a:t>
            </a:r>
          </a:p>
        </p:txBody>
      </p:sp>
      <p:sp>
        <p:nvSpPr>
          <p:cNvPr id="23557" name="Date Placeholder 4"/>
          <p:cNvSpPr>
            <a:spLocks noGrp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/>
              <a:t>January 2016</a:t>
            </a:r>
          </a:p>
        </p:txBody>
      </p:sp>
      <p:sp>
        <p:nvSpPr>
          <p:cNvPr id="23558" name="Footer Placeholder 5"/>
          <p:cNvSpPr>
            <a:spLocks noGrp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/>
              <a:t>Joseph Levy (InterDigital)</a:t>
            </a:r>
          </a:p>
        </p:txBody>
      </p:sp>
      <p:sp>
        <p:nvSpPr>
          <p:cNvPr id="23559" name="Slide Number Placeholder 6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/>
              <a:t>Page </a:t>
            </a:r>
            <a:fld id="{0BDA00EA-C510-44A9-980E-C8DBCAD60F3A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5327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657D9E5-F02D-4AA7-B795-6D72BFD3543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6276E39-D40D-45EE-BB98-AEEAB1C415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177F988-3EF9-4784-AC86-CD5C16932EA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1C974D1-5F66-4D5B-932A-2DC0BB21FC6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A4BE456-3FE8-4C7D-BA70-D8903C2AAA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FEB95BF-DBFA-4D98-8EC1-D3D333DB61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B3995D0-4C8C-441F-8566-9B527D4A87D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878DC56-3D4A-4DDC-A5FE-22F351A5EA0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5DD4CD7-45B6-4358-B054-C482FA7F6B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441683" y="6475413"/>
            <a:ext cx="2102242" cy="184666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Mark Hamilton, Polycom, Inc.</a:t>
            </a:r>
          </a:p>
        </p:txBody>
      </p:sp>
      <p:sp>
        <p:nvSpPr>
          <p:cNvPr id="7" name="Slide Number Placeholder 6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0D15DCF0-9B53-4E58-859A-C01E673038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5801" y="332601"/>
            <a:ext cx="77597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numCol="1" anchor="t" anchorCtr="0">
            <a:spAutoFit/>
          </a:bodyPr>
          <a:lstStyle/>
          <a:p>
            <a:pPr marL="0" lvl="4" algn="just">
              <a:tabLst>
                <a:tab pos="4846320" algn="l"/>
              </a:tabLst>
              <a:defRPr/>
            </a:pPr>
            <a:r>
              <a:rPr lang="en-US" sz="1800" b="1" baseline="0" dirty="0"/>
              <a:t>July</a:t>
            </a:r>
            <a:r>
              <a:rPr lang="en-US" sz="1800" b="1" dirty="0"/>
              <a:t> 2016	doc.: IEEE 802.11-16/1038r1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2"/>
            <a:ext cx="77724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>
            <a:spAutoFit/>
          </a:bodyPr>
          <a:lstStyle/>
          <a:p>
            <a:pPr>
              <a:tabLst>
                <a:tab pos="3749040" algn="ctr"/>
                <a:tab pos="7662672" algn="r"/>
              </a:tabLst>
              <a:defRPr/>
            </a:pPr>
            <a:r>
              <a:rPr lang="en-US" dirty="0"/>
              <a:t>Submission	Slide </a:t>
            </a:r>
            <a:fld id="{77B4D580-F81A-477B-82FA-805B1E489321}" type="slidenum">
              <a:rPr lang="en-US" smtClean="0"/>
              <a:t>‹#›</a:t>
            </a:fld>
            <a:r>
              <a:rPr lang="en-US" dirty="0"/>
              <a:t>	Mark Hamilton</a:t>
            </a:r>
            <a:r>
              <a:rPr lang="en-US" baseline="0" dirty="0"/>
              <a:t> (Ruckus Wireless)</a:t>
            </a:r>
            <a:endParaRPr lang="en-US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3" r:id="rId1"/>
    <p:sldLayoutId id="2147483694" r:id="rId2"/>
    <p:sldLayoutId id="2147483695" r:id="rId3"/>
    <p:sldLayoutId id="2147483696" r:id="rId4"/>
    <p:sldLayoutId id="2147483697" r:id="rId5"/>
    <p:sldLayoutId id="2147483698" r:id="rId6"/>
    <p:sldLayoutId id="2147483699" r:id="rId7"/>
    <p:sldLayoutId id="2147483700" r:id="rId8"/>
    <p:sldLayoutId id="2147483701" r:id="rId9"/>
    <p:sldLayoutId id="2147483702" r:id="rId10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16/11-16-0793-02-0arc-arc-sc-agenda-july-2016.ppt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US" dirty="0"/>
              <a:t>ARC Closing Report 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2016-07-28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6157827"/>
              </p:ext>
            </p:extLst>
          </p:nvPr>
        </p:nvGraphicFramePr>
        <p:xfrm>
          <a:off x="520700" y="2292350"/>
          <a:ext cx="7662863" cy="2662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4" name="Document" r:id="rId4" imgW="8267030" imgH="2874253" progId="Word.Document.8">
                  <p:embed/>
                </p:oleObj>
              </mc:Choice>
              <mc:Fallback>
                <p:oleObj name="Document" r:id="rId4" imgW="8267030" imgH="2874253" progId="Word.Document.8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92350"/>
                        <a:ext cx="7662863" cy="26622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b="1"/>
              <a:t>Authors:</a:t>
            </a:r>
            <a:endParaRPr lang="en-US" sz="200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Abstract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 eaLnBrk="1" hangingPunct="1">
              <a:buFontTx/>
              <a:buNone/>
            </a:pPr>
            <a:r>
              <a:rPr lang="en-US" dirty="0"/>
              <a:t>This document is the closing report for ARC SC, </a:t>
            </a:r>
          </a:p>
          <a:p>
            <a:pPr algn="ctr" eaLnBrk="1" hangingPunct="1">
              <a:buFontTx/>
              <a:buNone/>
            </a:pPr>
            <a:r>
              <a:rPr lang="en-US" dirty="0"/>
              <a:t>July 2016 Meeting in San Diego, California, USA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/>
              <a:t>Work Completed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4478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Agenda is here: </a:t>
            </a:r>
            <a:r>
              <a:rPr lang="en-US" b="0" dirty="0">
                <a:hlinkClick r:id="rId3"/>
              </a:rPr>
              <a:t>https://mentor.ieee.org/802.11/dcn/16/11-16-0793-02-0arc-arc-sc-agenda-july-2016.pptx</a:t>
            </a:r>
            <a:r>
              <a:rPr lang="en-US" b="0" dirty="0"/>
              <a:t> </a:t>
            </a:r>
          </a:p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“802.11 as a component/5G/IMT-2020”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Being handled in EC SC 5G.  EC SC 5G is planning to wrap up their work this week, and had evening meetings planned to discuss.  No action needed.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IEEE 1588 mapping to IEEE 802.11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changes.  No action needed.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Noted that the Society of Motion Pictures is developing a standard based on IEEE 1588, but that would need to do timing on multicast traffic over 802.11, which we do not current cover.  We might get a request to add extensions to cover this.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4272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3716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Noted status of IETF/802 Coordination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 known action needed.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Noted status of 802.1AC revision</a:t>
            </a:r>
          </a:p>
          <a:p>
            <a:pPr lvl="1">
              <a:spcBef>
                <a:spcPts val="0"/>
              </a:spcBef>
            </a:pPr>
            <a:r>
              <a:rPr lang="en-US" dirty="0"/>
              <a:t>Yet another Sponsor Ballot closed to clean up all changes and open issues, but still waiting for the RAC to assign an </a:t>
            </a:r>
            <a:r>
              <a:rPr lang="en-US" dirty="0" err="1"/>
              <a:t>EtherType</a:t>
            </a:r>
            <a:r>
              <a:rPr lang="en-US" dirty="0"/>
              <a:t>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Status of joint topics with </a:t>
            </a:r>
            <a:r>
              <a:rPr lang="en-US" dirty="0" err="1"/>
              <a:t>TGak</a:t>
            </a:r>
            <a:r>
              <a:rPr lang="en-US" dirty="0"/>
              <a:t> (General Links)</a:t>
            </a:r>
          </a:p>
          <a:p>
            <a:pPr lvl="1">
              <a:spcBef>
                <a:spcPts val="0"/>
              </a:spcBef>
            </a:pPr>
            <a:r>
              <a:rPr lang="en-US" dirty="0" err="1"/>
              <a:t>TGak</a:t>
            </a:r>
            <a:r>
              <a:rPr lang="en-US" dirty="0"/>
              <a:t> is still struggling with what an ESS means in their context.  ARC SC can help with this.  Covered later in the agenda.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301632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2954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en-US" dirty="0"/>
              <a:t>MIB Design Pattern work item</a:t>
            </a:r>
          </a:p>
          <a:p>
            <a:pPr lvl="1">
              <a:spcBef>
                <a:spcPts val="0"/>
              </a:spcBef>
            </a:pPr>
            <a:r>
              <a:rPr lang="en-US" b="0" dirty="0"/>
              <a:t>Discussed.</a:t>
            </a:r>
          </a:p>
          <a:p>
            <a:pPr lvl="1">
              <a:spcBef>
                <a:spcPts val="0"/>
              </a:spcBef>
            </a:pPr>
            <a:r>
              <a:rPr lang="en-US" dirty="0"/>
              <a:t>N</a:t>
            </a:r>
            <a:r>
              <a:rPr lang="en-US" b="0" dirty="0"/>
              <a:t>o real progress recently.  Have missed our target to complete a version we can include in the MDR process, out of the May meeting.</a:t>
            </a:r>
          </a:p>
          <a:p>
            <a:pPr lvl="1">
              <a:spcBef>
                <a:spcPts val="0"/>
              </a:spcBef>
            </a:pPr>
            <a:r>
              <a:rPr lang="en-US" dirty="0"/>
              <a:t>At this point, we need to put focus and emphasis on this, to get a recommendation done that can the basis for </a:t>
            </a:r>
            <a:r>
              <a:rPr lang="en-US" dirty="0" err="1"/>
              <a:t>REVmd</a:t>
            </a:r>
            <a:r>
              <a:rPr lang="en-US" dirty="0"/>
              <a:t> and related amendments.</a:t>
            </a:r>
          </a:p>
          <a:p>
            <a:pPr lvl="1">
              <a:spcBef>
                <a:spcPts val="0"/>
              </a:spcBef>
            </a:pPr>
            <a:endParaRPr lang="en-US" b="0" dirty="0"/>
          </a:p>
          <a:p>
            <a:pPr>
              <a:spcBef>
                <a:spcPts val="0"/>
              </a:spcBef>
            </a:pPr>
            <a:r>
              <a:rPr lang="en-US" dirty="0"/>
              <a:t>YANG/NETCONF</a:t>
            </a:r>
          </a:p>
          <a:p>
            <a:pPr lvl="1">
              <a:spcBef>
                <a:spcPts val="0"/>
              </a:spcBef>
            </a:pPr>
            <a:r>
              <a:rPr lang="en-US" dirty="0"/>
              <a:t>Reported on comments from the 802.3 Study Group working on this.  If we agree that SNMP has outlived value, we may find the start of </a:t>
            </a:r>
            <a:r>
              <a:rPr lang="en-US" dirty="0" err="1"/>
              <a:t>REVmd</a:t>
            </a:r>
            <a:r>
              <a:rPr lang="en-US" dirty="0"/>
              <a:t> as a good window to consider changing to YANG/NETCONF.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The above topics are likely to interrelate.</a:t>
            </a:r>
          </a:p>
          <a:p>
            <a:pPr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21395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457200"/>
          </a:xfrm>
        </p:spPr>
        <p:txBody>
          <a:bodyPr/>
          <a:lstStyle/>
          <a:p>
            <a:r>
              <a:rPr lang="en-US" dirty="0"/>
              <a:t>Work Completed (</a:t>
            </a:r>
            <a:r>
              <a:rPr lang="en-US" dirty="0" err="1"/>
              <a:t>cont</a:t>
            </a:r>
            <a:r>
              <a:rPr lang="en-US" dirty="0"/>
              <a:t>)</a:t>
            </a:r>
          </a:p>
        </p:txBody>
      </p:sp>
      <p:sp>
        <p:nvSpPr>
          <p:cNvPr id="1536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1143000"/>
            <a:ext cx="8382000" cy="5029200"/>
          </a:xfrm>
        </p:spPr>
        <p:txBody>
          <a:bodyPr/>
          <a:lstStyle/>
          <a:p>
            <a:pPr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What is an ESS?</a:t>
            </a:r>
          </a:p>
          <a:p>
            <a:pPr lvl="1">
              <a:spcBef>
                <a:spcPts val="0"/>
              </a:spcBef>
            </a:pPr>
            <a:r>
              <a:rPr lang="en-US" dirty="0"/>
              <a:t>Long discussion.  No consensus, yet.</a:t>
            </a:r>
          </a:p>
          <a:p>
            <a:pPr lvl="1">
              <a:spcBef>
                <a:spcPts val="0"/>
              </a:spcBef>
            </a:pPr>
            <a:r>
              <a:rPr lang="en-US" dirty="0"/>
              <a:t>Proposal for a new view/definition, that includes all the “black boxes” (like DS, Bridges, even Authentication Service, etc.), that would be “everything needed to provide an end-to-end service that hides mobility/location/topology”</a:t>
            </a:r>
          </a:p>
          <a:p>
            <a:pPr lvl="1">
              <a:spcBef>
                <a:spcPts val="0"/>
              </a:spcBef>
            </a:pPr>
            <a:r>
              <a:rPr lang="en-US" dirty="0"/>
              <a:t>Some things can clearly be different within an ESS, like channel.  How about band?  MTU size?  What do we do with client-identity-specific or location-specific policies; do they imply multiple ESSs?</a:t>
            </a:r>
          </a:p>
          <a:p>
            <a:pPr lvl="1">
              <a:spcBef>
                <a:spcPts val="0"/>
              </a:spcBef>
            </a:pPr>
            <a:r>
              <a:rPr lang="en-US" dirty="0"/>
              <a:t>Not comfortable with this significant a change, yet.  Will continue discussion.  Also need to consider what changing this definition will really affect.</a:t>
            </a:r>
          </a:p>
          <a:p>
            <a:pPr lvl="1">
              <a:spcBef>
                <a:spcPts val="0"/>
              </a:spcBef>
            </a:pPr>
            <a:endParaRPr lang="en-US" dirty="0"/>
          </a:p>
          <a:p>
            <a:pPr>
              <a:spcBef>
                <a:spcPts val="0"/>
              </a:spcBef>
            </a:pPr>
            <a:r>
              <a:rPr lang="en-US" dirty="0"/>
              <a:t>Joint meeting with </a:t>
            </a:r>
            <a:r>
              <a:rPr lang="en-US" dirty="0" err="1"/>
              <a:t>TGak</a:t>
            </a:r>
            <a:endParaRPr lang="en-US" dirty="0"/>
          </a:p>
          <a:p>
            <a:pPr lvl="1">
              <a:spcBef>
                <a:spcPts val="0"/>
              </a:spcBef>
            </a:pPr>
            <a:r>
              <a:rPr lang="en-US" dirty="0"/>
              <a:t>11ak comment resolution; ARC contributed occasional opinions.</a:t>
            </a:r>
          </a:p>
          <a:p>
            <a:pPr lvl="1">
              <a:spcBef>
                <a:spcPts val="0"/>
              </a:spcBef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826447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Teleconference(s)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76400"/>
            <a:ext cx="77724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None planned</a:t>
            </a:r>
          </a:p>
          <a:p>
            <a:pPr>
              <a:lnSpc>
                <a:spcPct val="90000"/>
              </a:lnSpc>
            </a:pPr>
            <a:r>
              <a:rPr lang="en-US" sz="3200" dirty="0"/>
              <a:t>May schedule with 10 days notice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3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605118"/>
          </a:xfrm>
        </p:spPr>
        <p:txBody>
          <a:bodyPr/>
          <a:lstStyle/>
          <a:p>
            <a:r>
              <a:rPr lang="en-US" dirty="0"/>
              <a:t>July 2016 Plans</a:t>
            </a:r>
          </a:p>
        </p:txBody>
      </p:sp>
      <p:sp>
        <p:nvSpPr>
          <p:cNvPr id="17414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924800" cy="4419600"/>
          </a:xfrm>
          <a:ln>
            <a:solidFill>
              <a:schemeClr val="bg1"/>
            </a:solidFill>
          </a:ln>
        </p:spPr>
        <p:txBody>
          <a:bodyPr/>
          <a:lstStyle/>
          <a:p>
            <a:pPr>
              <a:lnSpc>
                <a:spcPct val="90000"/>
              </a:lnSpc>
            </a:pPr>
            <a:r>
              <a:rPr lang="en-US" sz="3200" dirty="0"/>
              <a:t>Two standalone meeting slots planned: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Update on 802.11 as a component/5G/IMT2020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Monitor activities arising from 802 EC SC work</a:t>
            </a:r>
          </a:p>
          <a:p>
            <a:pPr lvl="2">
              <a:lnSpc>
                <a:spcPct val="90000"/>
              </a:lnSpc>
            </a:pPr>
            <a:r>
              <a:rPr lang="en-US" sz="2400" dirty="0"/>
              <a:t>Note that actions would come to WGs, including 802.11, and ARC SC is likely to be tapped for something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Design Pattern for MIB attribute use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Consider use of YANG/NETCONF by 802.11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DS/AP/Portal architecture discussions, and “what is an ESS?”</a:t>
            </a:r>
          </a:p>
          <a:p>
            <a:pPr lvl="1">
              <a:lnSpc>
                <a:spcPct val="90000"/>
              </a:lnSpc>
            </a:pPr>
            <a:r>
              <a:rPr lang="en-US" sz="2600" dirty="0"/>
              <a:t>Status of IETF work, IEEE 1588 work</a:t>
            </a:r>
          </a:p>
          <a:p>
            <a:pPr>
              <a:lnSpc>
                <a:spcPct val="90000"/>
              </a:lnSpc>
            </a:pPr>
            <a:r>
              <a:rPr lang="en-US" sz="3000" dirty="0"/>
              <a:t>One joint session with </a:t>
            </a:r>
            <a:r>
              <a:rPr lang="en-US" sz="3000" dirty="0" err="1"/>
              <a:t>TGak</a:t>
            </a:r>
            <a:endParaRPr lang="en-US" sz="3000" dirty="0"/>
          </a:p>
          <a:p>
            <a:pPr lvl="1">
              <a:lnSpc>
                <a:spcPct val="90000"/>
              </a:lnSpc>
            </a:pPr>
            <a:r>
              <a:rPr lang="en-US" sz="2600" dirty="0"/>
              <a:t>802.11ak architecture discussions</a:t>
            </a:r>
          </a:p>
        </p:txBody>
      </p:sp>
    </p:spTree>
    <p:extLst>
      <p:ext uri="{BB962C8B-B14F-4D97-AF65-F5344CB8AC3E}">
        <p14:creationId xmlns:p14="http://schemas.microsoft.com/office/powerpoint/2010/main" val="2852900623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6452</TotalTime>
  <Words>670</Words>
  <Application>Microsoft Office PowerPoint</Application>
  <PresentationFormat>On-screen Show (4:3)</PresentationFormat>
  <Paragraphs>90</Paragraphs>
  <Slides>8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Times New Roman</vt:lpstr>
      <vt:lpstr>802-11-Submission</vt:lpstr>
      <vt:lpstr>Document</vt:lpstr>
      <vt:lpstr>ARC Closing Report </vt:lpstr>
      <vt:lpstr>Abstract</vt:lpstr>
      <vt:lpstr>Work Completed</vt:lpstr>
      <vt:lpstr>Work Completed (cont)</vt:lpstr>
      <vt:lpstr>Work Completed (cont)</vt:lpstr>
      <vt:lpstr>Work Completed (cont)</vt:lpstr>
      <vt:lpstr>Teleconference(s)</vt:lpstr>
      <vt:lpstr>July 2016 Plans</vt:lpstr>
    </vt:vector>
  </TitlesOfParts>
  <Company>Calypso Ventures,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ARC-report-may-2012</dc:title>
  <dc:creator>Mark Hamilton</dc:creator>
  <cp:lastModifiedBy>Mark</cp:lastModifiedBy>
  <cp:revision>185</cp:revision>
  <cp:lastPrinted>1998-02-10T13:28:06Z</cp:lastPrinted>
  <dcterms:created xsi:type="dcterms:W3CDTF">2009-07-15T16:38:20Z</dcterms:created>
  <dcterms:modified xsi:type="dcterms:W3CDTF">2016-07-29T00:17:56Z</dcterms:modified>
</cp:coreProperties>
</file>