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34" r:id="rId22"/>
    <p:sldId id="306" r:id="rId23"/>
    <p:sldId id="323" r:id="rId24"/>
    <p:sldId id="324" r:id="rId25"/>
    <p:sldId id="336" r:id="rId26"/>
    <p:sldId id="335" r:id="rId27"/>
    <p:sldId id="337" r:id="rId28"/>
    <p:sldId id="339" r:id="rId29"/>
    <p:sldId id="333" r:id="rId30"/>
    <p:sldId id="303" r:id="rId31"/>
    <p:sldId id="263" r:id="rId32"/>
    <p:sldId id="268" r:id="rId33"/>
    <p:sldId id="264"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88856" autoAdjust="0"/>
  </p:normalViewPr>
  <p:slideViewPr>
    <p:cSldViewPr>
      <p:cViewPr>
        <p:scale>
          <a:sx n="100" d="100"/>
          <a:sy n="100" d="100"/>
        </p:scale>
        <p:origin x="-106" y="-8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59"/>
    </p:cViewPr>
  </p:sorterViewPr>
  <p:notesViewPr>
    <p:cSldViewPr>
      <p:cViewPr varScale="1">
        <p:scale>
          <a:sx n="85" d="100"/>
          <a:sy n="85" d="100"/>
        </p:scale>
        <p:origin x="-196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802.11-16/1016r1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March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a:t>
            </a:r>
            <a:r>
              <a:rPr lang="en-US" dirty="0" smtClean="0"/>
              <a:t>802.11-16/1016r1</a:t>
            </a:r>
            <a:endParaRPr lang="en-US" dirty="0"/>
          </a:p>
        </p:txBody>
      </p:sp>
      <p:sp>
        <p:nvSpPr>
          <p:cNvPr id="5" name="Rectangle 3"/>
          <p:cNvSpPr>
            <a:spLocks noGrp="1" noChangeArrowheads="1"/>
          </p:cNvSpPr>
          <p:nvPr>
            <p:ph type="dt"/>
          </p:nvPr>
        </p:nvSpPr>
        <p:spPr>
          <a:ln/>
        </p:spPr>
        <p:txBody>
          <a:bodyPr/>
          <a:lstStyle/>
          <a:p>
            <a:r>
              <a:rPr lang="en-US" dirty="0" smtClean="0"/>
              <a:t>July 2016</a:t>
            </a:r>
            <a:endParaRPr lang="en-US" dirty="0"/>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1814047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579000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2886075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927418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342621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42313509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994198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42804856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802.11-15/1403r6</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Guido R. Hiertz, Ericsson et al.</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r>
              <a:rPr lang="en-US" altLang="ko-KR" dirty="0" smtClean="0"/>
              <a:t>11-16/0879r2</a:t>
            </a:r>
            <a:r>
              <a:rPr lang="en-US" altLang="ko-KR" baseline="0" dirty="0" smtClean="0"/>
              <a:t> should be used for motion </a:t>
            </a:r>
            <a:endParaRPr lang="ru-RU" altLang="ko-KR"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25</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26</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27</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28</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841070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372312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975533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571054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1451436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815749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802.11-16/0422r0</a:t>
            </a:r>
            <a:endParaRPr lang="en-US" dirty="0"/>
          </a:p>
        </p:txBody>
      </p:sp>
      <p:sp>
        <p:nvSpPr>
          <p:cNvPr id="5" name="날짜 개체 틀 4"/>
          <p:cNvSpPr>
            <a:spLocks noGrp="1"/>
          </p:cNvSpPr>
          <p:nvPr>
            <p:ph type="dt" idx="11"/>
          </p:nvPr>
        </p:nvSpPr>
        <p:spPr/>
        <p:txBody>
          <a:bodyPr/>
          <a:lstStyle/>
          <a:p>
            <a:r>
              <a:rPr lang="en-US" smtClean="0"/>
              <a:t>March 2016</a:t>
            </a:r>
            <a:endParaRPr lang="en-US" dirty="0"/>
          </a:p>
        </p:txBody>
      </p:sp>
      <p:sp>
        <p:nvSpPr>
          <p:cNvPr id="6" name="바닥글 개체 틀 5"/>
          <p:cNvSpPr>
            <a:spLocks noGrp="1"/>
          </p:cNvSpPr>
          <p:nvPr>
            <p:ph type="ftr" idx="12"/>
          </p:nvPr>
        </p:nvSpPr>
        <p:spPr/>
        <p:txBody>
          <a:bodyPr/>
          <a:lstStyle/>
          <a:p>
            <a:r>
              <a:rPr lang="en-US" smtClean="0"/>
              <a:t>Guido R. Hiertz, Ericsson et al.</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6142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2016</a:t>
            </a:r>
            <a:endParaRPr lang="en-GB" dirty="0"/>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2016</a:t>
            </a:r>
            <a:endParaRPr lang="en-GB" dirty="0"/>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2016</a:t>
            </a:r>
            <a:endParaRPr lang="en-GB" dirty="0"/>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802.11-16/1016r1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111.doc"/></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4521954"/>
              </p:ext>
            </p:extLst>
          </p:nvPr>
        </p:nvGraphicFramePr>
        <p:xfrm>
          <a:off x="523875" y="2743200"/>
          <a:ext cx="7913688" cy="3097213"/>
        </p:xfrm>
        <a:graphic>
          <a:graphicData uri="http://schemas.openxmlformats.org/presentationml/2006/ole">
            <mc:AlternateContent xmlns:mc="http://schemas.openxmlformats.org/markup-compatibility/2006">
              <mc:Choice xmlns:v="urn:schemas-microsoft-com:vml" Requires="v">
                <p:oleObj spid="_x0000_s3274" name="Document" r:id="rId4" imgW="8246962" imgH="3237657" progId="Word.Document.8">
                  <p:embed/>
                </p:oleObj>
              </mc:Choice>
              <mc:Fallback>
                <p:oleObj name="Document" r:id="rId4" imgW="8246962" imgH="3237657" progId="Word.Document.8">
                  <p:embed/>
                  <p:pic>
                    <p:nvPicPr>
                      <p:cNvPr id="0" name="Picture 3"/>
                      <p:cNvPicPr>
                        <a:picLocks noChangeAspect="1" noChangeArrowheads="1"/>
                      </p:cNvPicPr>
                      <p:nvPr/>
                    </p:nvPicPr>
                    <p:blipFill>
                      <a:blip r:embed="rId5"/>
                      <a:srcRect/>
                      <a:stretch>
                        <a:fillRect/>
                      </a:stretch>
                    </p:blipFill>
                    <p:spPr bwMode="auto">
                      <a:xfrm>
                        <a:off x="523875" y="2743200"/>
                        <a:ext cx="7913688" cy="3097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5"/>
              </a:rPr>
              <a:t>http</a:t>
            </a:r>
            <a:r>
              <a:rPr lang="en-US" dirty="0">
                <a:hlinkClick r:id="rId5"/>
              </a:rPr>
              <a:t>://</a:t>
            </a:r>
            <a:r>
              <a:rPr lang="en-US" dirty="0" smtClean="0">
                <a:hlinkClick r:id="rId5"/>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San Diego</a:t>
            </a:r>
          </a:p>
          <a:p>
            <a:r>
              <a:rPr lang="en-US" dirty="0" smtClean="0"/>
              <a:t>2016-07-26</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R" dirty="0" smtClean="0"/>
              <a:t>July </a:t>
            </a:r>
            <a:r>
              <a:rPr lang="en-US" altLang="ko-KR" dirty="0"/>
              <a:t>2016</a:t>
            </a:r>
            <a:endParaRPr lang="en-GB" altLang="ko-KR"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700808"/>
            <a:ext cx="7770813" cy="4113213"/>
          </a:xfrm>
        </p:spPr>
        <p:txBody>
          <a:bodyPr/>
          <a:lstStyle/>
          <a:p>
            <a:pPr>
              <a:buFont typeface="Arial" panose="020B0604020202020204" pitchFamily="34" charset="0"/>
              <a:buChar char="•"/>
            </a:pPr>
            <a:r>
              <a:rPr lang="en-US" dirty="0" smtClean="0">
                <a:solidFill>
                  <a:schemeClr val="tx1"/>
                </a:solidFill>
              </a:rPr>
              <a:t>2014-11: Task Group 802.11ax decided to establish four ad hoc groups</a:t>
            </a:r>
          </a:p>
          <a:p>
            <a:pPr>
              <a:buFont typeface="Arial" panose="020B0604020202020204" pitchFamily="34" charset="0"/>
              <a:buChar char="•"/>
            </a:pPr>
            <a:r>
              <a:rPr lang="en-US" dirty="0" smtClean="0">
                <a:solidFill>
                  <a:schemeClr val="tx1"/>
                </a:solidFill>
              </a:rPr>
              <a:t>2015-01-13: Task Group 802.11ax elected twelve ad hoc chairmen</a:t>
            </a:r>
          </a:p>
          <a:p>
            <a:pPr>
              <a:buFont typeface="Arial" panose="020B0604020202020204" pitchFamily="34" charset="0"/>
              <a:buChar char="•"/>
            </a:pPr>
            <a:r>
              <a:rPr lang="en-US" dirty="0" smtClean="0">
                <a:solidFill>
                  <a:schemeClr val="tx1"/>
                </a:solidFill>
              </a:rPr>
              <a:t>2015-03-11: 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 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2015-11-10: 5</a:t>
            </a:r>
            <a:r>
              <a:rPr lang="en-US" altLang="ko-KR" baseline="30000" dirty="0" smtClean="0">
                <a:solidFill>
                  <a:schemeClr val="tx1"/>
                </a:solidFill>
              </a:rPr>
              <a:t>th</a:t>
            </a:r>
            <a:r>
              <a:rPr lang="en-US" altLang="ko-KR" dirty="0" smtClean="0">
                <a:solidFill>
                  <a:schemeClr val="tx1"/>
                </a:solidFill>
              </a:rPr>
              <a:t> </a:t>
            </a:r>
            <a:r>
              <a:rPr lang="en-US" altLang="ko-KR" dirty="0">
                <a:solidFill>
                  <a:schemeClr val="tx1"/>
                </a:solidFill>
              </a:rPr>
              <a:t>meeting of 802.11ax SR ad hoc </a:t>
            </a:r>
            <a:r>
              <a:rPr lang="en-US" altLang="ko-KR" dirty="0" smtClean="0">
                <a:solidFill>
                  <a:schemeClr val="tx1"/>
                </a:solidFill>
              </a:rPr>
              <a:t>group</a:t>
            </a:r>
          </a:p>
          <a:p>
            <a:pPr marL="0" indent="0"/>
            <a:endParaRPr lang="en-US" altLang="ko-KR" dirty="0" smtClean="0">
              <a:solidFill>
                <a:schemeClr val="tx1"/>
              </a:solidFill>
            </a:endParaRP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556792"/>
            <a:ext cx="7770813" cy="4113213"/>
          </a:xfrm>
        </p:spPr>
        <p:txBody>
          <a:bodyPr/>
          <a:lstStyle/>
          <a:p>
            <a:pPr>
              <a:buFont typeface="Arial" panose="020B0604020202020204" pitchFamily="34" charset="0"/>
              <a:buChar char="•"/>
            </a:pPr>
            <a:r>
              <a:rPr lang="en-US" altLang="ko-KR" dirty="0" smtClean="0">
                <a:solidFill>
                  <a:schemeClr val="tx1"/>
                </a:solidFill>
              </a:rPr>
              <a:t>2016-01-19: 6</a:t>
            </a:r>
            <a:r>
              <a:rPr lang="en-US" altLang="ko-KR" baseline="30000" dirty="0" smtClean="0">
                <a:solidFill>
                  <a:schemeClr val="tx1"/>
                </a:solidFill>
              </a:rPr>
              <a:t>th</a:t>
            </a:r>
            <a:r>
              <a:rPr lang="en-US" altLang="ko-KR" dirty="0" smtClean="0">
                <a:solidFill>
                  <a:schemeClr val="tx1"/>
                </a:solidFill>
              </a:rPr>
              <a:t> </a:t>
            </a:r>
            <a:r>
              <a:rPr lang="en-US" altLang="ko-KR" dirty="0">
                <a:solidFill>
                  <a:schemeClr val="tx1"/>
                </a:solidFill>
              </a:rPr>
              <a:t>meeting of 802.11ax SR ad hoc </a:t>
            </a:r>
            <a:r>
              <a:rPr lang="en-US" altLang="ko-KR" dirty="0" smtClean="0">
                <a:solidFill>
                  <a:schemeClr val="tx1"/>
                </a:solidFill>
              </a:rPr>
              <a:t>group (Joint meeting with MAC ad hoc)</a:t>
            </a:r>
          </a:p>
          <a:p>
            <a:pPr>
              <a:buFont typeface="Arial" panose="020B0604020202020204" pitchFamily="34" charset="0"/>
              <a:buChar char="•"/>
            </a:pPr>
            <a:r>
              <a:rPr lang="en-US" altLang="ko-KR" dirty="0" smtClean="0">
                <a:solidFill>
                  <a:schemeClr val="tx1"/>
                </a:solidFill>
              </a:rPr>
              <a:t>2016-03-14: 7</a:t>
            </a:r>
            <a:r>
              <a:rPr lang="en-US" altLang="ko-KR" baseline="30000" dirty="0" smtClean="0">
                <a:solidFill>
                  <a:schemeClr val="tx1"/>
                </a:solidFill>
              </a:rPr>
              <a:t>th</a:t>
            </a:r>
            <a:r>
              <a:rPr lang="en-US" altLang="ko-KR" dirty="0" smtClean="0">
                <a:solidFill>
                  <a:schemeClr val="tx1"/>
                </a:solidFill>
              </a:rPr>
              <a:t> </a:t>
            </a:r>
            <a:r>
              <a:rPr lang="en-US" altLang="ko-KR" dirty="0">
                <a:solidFill>
                  <a:schemeClr val="tx1"/>
                </a:solidFill>
              </a:rPr>
              <a:t>meeting of 802.11ax SR ad hoc </a:t>
            </a:r>
            <a:r>
              <a:rPr lang="en-US" altLang="ko-KR" dirty="0" smtClean="0">
                <a:solidFill>
                  <a:schemeClr val="tx1"/>
                </a:solidFill>
              </a:rPr>
              <a:t>group</a:t>
            </a:r>
            <a:endParaRPr lang="en-US" altLang="ko-KR" dirty="0">
              <a:solidFill>
                <a:schemeClr val="tx1"/>
              </a:solidFill>
            </a:endParaRPr>
          </a:p>
          <a:p>
            <a:pPr>
              <a:buFont typeface="Arial" panose="020B0604020202020204" pitchFamily="34" charset="0"/>
              <a:buChar char="•"/>
            </a:pPr>
            <a:r>
              <a:rPr lang="en-US" altLang="ko-KR" dirty="0" smtClean="0">
                <a:solidFill>
                  <a:schemeClr val="tx1"/>
                </a:solidFill>
              </a:rPr>
              <a:t>2016-05-16: 8</a:t>
            </a:r>
            <a:r>
              <a:rPr lang="en-US" altLang="ko-KR" baseline="30000" dirty="0" smtClean="0">
                <a:solidFill>
                  <a:schemeClr val="tx1"/>
                </a:solidFill>
              </a:rPr>
              <a:t>th</a:t>
            </a:r>
            <a:r>
              <a:rPr lang="en-US" altLang="ko-KR" dirty="0" smtClean="0">
                <a:solidFill>
                  <a:schemeClr val="tx1"/>
                </a:solidFill>
              </a:rPr>
              <a:t> </a:t>
            </a:r>
            <a:r>
              <a:rPr lang="en-US" altLang="ko-KR" dirty="0">
                <a:solidFill>
                  <a:schemeClr val="tx1"/>
                </a:solidFill>
              </a:rPr>
              <a:t>meeting of 802.11ax SR ad hoc group (Joint meeting with MAC ad hoc</a:t>
            </a:r>
            <a:r>
              <a:rPr lang="en-US" altLang="ko-KR" dirty="0" smtClean="0">
                <a:solidFill>
                  <a:schemeClr val="tx1"/>
                </a:solidFill>
              </a:rPr>
              <a:t>)</a:t>
            </a:r>
            <a:endParaRPr lang="en-US" altLang="ko-KR" dirty="0">
              <a:solidFill>
                <a:schemeClr val="tx1"/>
              </a:solidFill>
            </a:endParaRP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Tree>
    <p:extLst>
      <p:ext uri="{BB962C8B-B14F-4D97-AF65-F5344CB8AC3E}">
        <p14:creationId xmlns:p14="http://schemas.microsoft.com/office/powerpoint/2010/main" val="23810155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46694275"/>
              </p:ext>
            </p:extLst>
          </p:nvPr>
        </p:nvGraphicFramePr>
        <p:xfrm>
          <a:off x="720688" y="1700808"/>
          <a:ext cx="7883760" cy="4608514"/>
        </p:xfrm>
        <a:graphic>
          <a:graphicData uri="http://schemas.openxmlformats.org/drawingml/2006/table">
            <a:tbl>
              <a:tblPr/>
              <a:tblGrid>
                <a:gridCol w="1471743"/>
                <a:gridCol w="3595609"/>
                <a:gridCol w="1749845"/>
                <a:gridCol w="1066563"/>
              </a:tblGrid>
              <a:tr h="322544">
                <a:tc>
                  <a:txBody>
                    <a:bodyPr/>
                    <a:lstStyle/>
                    <a:p>
                      <a:pPr algn="ctr" fontAlgn="b"/>
                      <a:r>
                        <a:rPr lang="en-CA" sz="17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FFFFFF"/>
                          </a:solidFill>
                          <a:latin typeface="Calibri"/>
                        </a:rPr>
                        <a:t>Author</a:t>
                      </a:r>
                      <a:endParaRPr lang="en-CA" sz="17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FFFFFF"/>
                          </a:solidFill>
                          <a:latin typeface="Calibri"/>
                        </a:rPr>
                        <a:t>Order</a:t>
                      </a:r>
                      <a:endParaRPr lang="en-CA" sz="17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77409">
                <a:tc>
                  <a:txBody>
                    <a:bodyPr/>
                    <a:lstStyle/>
                    <a:p>
                      <a:pPr algn="l" fontAlgn="t"/>
                      <a:r>
                        <a:rPr lang="en-US" altLang="zh-CN" sz="1400" u="none" strike="noStrike" dirty="0" smtClean="0">
                          <a:solidFill>
                            <a:srgbClr val="00B050"/>
                          </a:solidFill>
                          <a:effectLst/>
                        </a:rPr>
                        <a:t>11-16/0879r2</a:t>
                      </a:r>
                      <a:endParaRPr lang="en-US" altLang="zh-CN"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a:solidFill>
                            <a:srgbClr val="00B050"/>
                          </a:solidFill>
                          <a:effectLst/>
                        </a:rPr>
                        <a:t>Comment resolution on SR for VHT PPDUs</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err="1">
                          <a:solidFill>
                            <a:srgbClr val="00B050"/>
                          </a:solidFill>
                          <a:effectLst/>
                        </a:rPr>
                        <a:t>Jeongki</a:t>
                      </a:r>
                      <a:r>
                        <a:rPr lang="en-CA" sz="1400" u="none" strike="noStrike" dirty="0">
                          <a:solidFill>
                            <a:srgbClr val="00B050"/>
                          </a:solidFill>
                          <a:effectLst/>
                        </a:rPr>
                        <a:t> Kim </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solidFill>
                            <a:srgbClr val="00B050"/>
                          </a:solidFill>
                        </a:rPr>
                        <a:t>1</a:t>
                      </a:r>
                      <a:endParaRPr lang="ko-KR" altLang="en-US" sz="1400"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7409">
                <a:tc>
                  <a:txBody>
                    <a:bodyPr/>
                    <a:lstStyle/>
                    <a:p>
                      <a:pPr algn="l" fontAlgn="t"/>
                      <a:r>
                        <a:rPr lang="en-US" altLang="zh-CN" sz="1400" u="none" strike="noStrike" dirty="0" smtClean="0">
                          <a:solidFill>
                            <a:srgbClr val="00B050"/>
                          </a:solidFill>
                          <a:effectLst/>
                        </a:rPr>
                        <a:t>11-16/0889r1</a:t>
                      </a:r>
                      <a:endParaRPr lang="en-US" altLang="zh-CN"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a:solidFill>
                            <a:srgbClr val="00B050"/>
                          </a:solidFill>
                          <a:effectLst/>
                        </a:rPr>
                        <a:t>comment-resolution-SR-Intra-BSS-detection</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a:solidFill>
                            <a:srgbClr val="00B050"/>
                          </a:solidFill>
                          <a:effectLst/>
                        </a:rPr>
                        <a:t>Young </a:t>
                      </a:r>
                      <a:r>
                        <a:rPr lang="en-CA" sz="1400" u="none" strike="noStrike" dirty="0" err="1" smtClean="0">
                          <a:solidFill>
                            <a:srgbClr val="00B050"/>
                          </a:solidFill>
                          <a:effectLst/>
                        </a:rPr>
                        <a:t>Hoon</a:t>
                      </a:r>
                      <a:r>
                        <a:rPr lang="en-CA" sz="1400" u="none" strike="noStrike" dirty="0" smtClean="0">
                          <a:solidFill>
                            <a:srgbClr val="00B050"/>
                          </a:solidFill>
                          <a:effectLst/>
                        </a:rPr>
                        <a:t> </a:t>
                      </a:r>
                      <a:r>
                        <a:rPr lang="en-CA" sz="1400" u="none" strike="noStrike" dirty="0" err="1">
                          <a:solidFill>
                            <a:srgbClr val="00B050"/>
                          </a:solidFill>
                          <a:effectLst/>
                        </a:rPr>
                        <a:t>Kown</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solidFill>
                            <a:srgbClr val="00B050"/>
                          </a:solidFill>
                        </a:rPr>
                        <a:t>2</a:t>
                      </a:r>
                      <a:endParaRPr lang="ko-KR" altLang="en-US" sz="1400"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529389">
                <a:tc>
                  <a:txBody>
                    <a:bodyPr/>
                    <a:lstStyle/>
                    <a:p>
                      <a:pPr algn="l" fontAlgn="t"/>
                      <a:r>
                        <a:rPr lang="en-US" altLang="zh-CN" sz="1400" u="none" strike="noStrike" dirty="0" smtClean="0">
                          <a:solidFill>
                            <a:srgbClr val="00B050"/>
                          </a:solidFill>
                          <a:effectLst/>
                        </a:rPr>
                        <a:t>11-16/0901r2</a:t>
                      </a:r>
                      <a:endParaRPr lang="en-US" altLang="zh-CN"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a:solidFill>
                            <a:srgbClr val="00B050"/>
                          </a:solidFill>
                          <a:effectLst/>
                        </a:rPr>
                        <a:t>Clarification of SR Fields in HE Trigger Based PPDU</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err="1">
                          <a:solidFill>
                            <a:srgbClr val="00B050"/>
                          </a:solidFill>
                          <a:effectLst/>
                        </a:rPr>
                        <a:t>Daewon</a:t>
                      </a:r>
                      <a:r>
                        <a:rPr lang="en-CA" sz="1400" u="none" strike="noStrike" dirty="0">
                          <a:solidFill>
                            <a:srgbClr val="00B050"/>
                          </a:solidFill>
                          <a:effectLst/>
                        </a:rPr>
                        <a:t> Lee </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solidFill>
                            <a:srgbClr val="00B050"/>
                          </a:solidFill>
                        </a:rPr>
                        <a:t>3</a:t>
                      </a:r>
                      <a:endParaRPr lang="ko-KR" altLang="en-US" sz="1400"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529389">
                <a:tc>
                  <a:txBody>
                    <a:bodyPr/>
                    <a:lstStyle/>
                    <a:p>
                      <a:pPr algn="l" fontAlgn="t"/>
                      <a:r>
                        <a:rPr lang="en-US" altLang="zh-CN" sz="1400" u="none" strike="noStrike" dirty="0" smtClean="0">
                          <a:solidFill>
                            <a:srgbClr val="00B050"/>
                          </a:solidFill>
                          <a:effectLst/>
                        </a:rPr>
                        <a:t>11-16/0902r2</a:t>
                      </a:r>
                      <a:endParaRPr lang="en-US" altLang="zh-CN"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a:solidFill>
                            <a:srgbClr val="00B050"/>
                          </a:solidFill>
                          <a:effectLst/>
                        </a:rPr>
                        <a:t>Proposed Text Changes for SR Fields in HE Trigger-Based PPDU</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err="1">
                          <a:solidFill>
                            <a:srgbClr val="00B050"/>
                          </a:solidFill>
                          <a:effectLst/>
                        </a:rPr>
                        <a:t>Daewon</a:t>
                      </a:r>
                      <a:r>
                        <a:rPr lang="en-CA" sz="1400" u="none" strike="noStrike" dirty="0">
                          <a:solidFill>
                            <a:srgbClr val="00B050"/>
                          </a:solidFill>
                          <a:effectLst/>
                        </a:rPr>
                        <a:t> Lee</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solidFill>
                            <a:srgbClr val="00B050"/>
                          </a:solidFill>
                        </a:rPr>
                        <a:t>4</a:t>
                      </a:r>
                      <a:endParaRPr lang="ko-KR" altLang="en-US" sz="1400"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7409">
                <a:tc>
                  <a:txBody>
                    <a:bodyPr/>
                    <a:lstStyle/>
                    <a:p>
                      <a:pPr algn="l" fontAlgn="t"/>
                      <a:r>
                        <a:rPr lang="en-US" altLang="zh-CN" sz="1400" u="none" strike="noStrike" dirty="0">
                          <a:solidFill>
                            <a:srgbClr val="00B050"/>
                          </a:solidFill>
                          <a:effectLst/>
                        </a:rPr>
                        <a:t>11-16/0905</a:t>
                      </a:r>
                      <a:endParaRPr lang="en-US" altLang="zh-CN"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a:solidFill>
                            <a:srgbClr val="00B050"/>
                          </a:solidFill>
                          <a:effectLst/>
                        </a:rPr>
                        <a:t>SR Fields Clarification</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a:solidFill>
                            <a:srgbClr val="00B050"/>
                          </a:solidFill>
                          <a:effectLst/>
                        </a:rPr>
                        <a:t>Ron </a:t>
                      </a:r>
                      <a:r>
                        <a:rPr lang="en-CA" sz="1400" u="none" strike="noStrike" dirty="0" err="1">
                          <a:solidFill>
                            <a:srgbClr val="00B050"/>
                          </a:solidFill>
                          <a:effectLst/>
                        </a:rPr>
                        <a:t>Porat</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solidFill>
                            <a:srgbClr val="00B050"/>
                          </a:solidFill>
                        </a:rPr>
                        <a:t>5</a:t>
                      </a:r>
                      <a:endParaRPr lang="ko-KR" altLang="en-US" sz="1400"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529389">
                <a:tc>
                  <a:txBody>
                    <a:bodyPr/>
                    <a:lstStyle/>
                    <a:p>
                      <a:pPr algn="l" fontAlgn="t"/>
                      <a:r>
                        <a:rPr lang="en-US" altLang="zh-CN" sz="1400" u="none" strike="noStrike" dirty="0" smtClean="0">
                          <a:solidFill>
                            <a:srgbClr val="00B050"/>
                          </a:solidFill>
                          <a:effectLst/>
                        </a:rPr>
                        <a:t>11-16/0919r0</a:t>
                      </a:r>
                      <a:endParaRPr lang="en-US" altLang="zh-CN"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a:solidFill>
                            <a:srgbClr val="00B050"/>
                          </a:solidFill>
                          <a:effectLst/>
                        </a:rPr>
                        <a:t>Discussions on SR Fields in HE Trigger-based PPDU</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err="1">
                          <a:solidFill>
                            <a:srgbClr val="00B050"/>
                          </a:solidFill>
                          <a:effectLst/>
                        </a:rPr>
                        <a:t>Geonjung</a:t>
                      </a:r>
                      <a:r>
                        <a:rPr lang="en-CA" sz="1400" u="none" strike="noStrike" dirty="0">
                          <a:solidFill>
                            <a:srgbClr val="00B050"/>
                          </a:solidFill>
                          <a:effectLst/>
                        </a:rPr>
                        <a:t> </a:t>
                      </a:r>
                      <a:r>
                        <a:rPr lang="en-CA" sz="1400" u="none" strike="noStrike" dirty="0" err="1">
                          <a:solidFill>
                            <a:srgbClr val="00B050"/>
                          </a:solidFill>
                          <a:effectLst/>
                        </a:rPr>
                        <a:t>Ko</a:t>
                      </a:r>
                      <a:endParaRPr lang="en-CA" sz="14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solidFill>
                            <a:srgbClr val="00B050"/>
                          </a:solidFill>
                        </a:rPr>
                        <a:t>6</a:t>
                      </a:r>
                      <a:endParaRPr lang="ko-KR" altLang="en-US" sz="1400"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7409">
                <a:tc>
                  <a:txBody>
                    <a:bodyPr/>
                    <a:lstStyle/>
                    <a:p>
                      <a:pPr algn="l" fontAlgn="t"/>
                      <a:r>
                        <a:rPr lang="en-US" altLang="zh-CN" sz="1400" u="none" strike="noStrike" dirty="0" smtClean="0">
                          <a:effectLst/>
                        </a:rPr>
                        <a:t>11-16/0971r2</a:t>
                      </a:r>
                      <a:endParaRPr lang="en-US" altLang="zh-CN" sz="14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DSC Proposal Text</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Graham Smith</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10</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529389">
                <a:tc>
                  <a:txBody>
                    <a:bodyPr/>
                    <a:lstStyle/>
                    <a:p>
                      <a:pPr algn="l" fontAlgn="t"/>
                      <a:r>
                        <a:rPr lang="en-US" altLang="zh-CN" sz="1400" u="none" strike="noStrike">
                          <a:effectLst/>
                        </a:rPr>
                        <a:t>11-16/0945</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Clarifications for OBSS_PD-based SR parameters</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Laurent Cariou</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7</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529389">
                <a:tc>
                  <a:txBody>
                    <a:bodyPr/>
                    <a:lstStyle/>
                    <a:p>
                      <a:pPr algn="l" fontAlgn="t"/>
                      <a:r>
                        <a:rPr lang="en-US" altLang="zh-CN" sz="1400" u="none" strike="noStrike" dirty="0" smtClean="0">
                          <a:effectLst/>
                        </a:rPr>
                        <a:t>11-16/0947</a:t>
                      </a:r>
                      <a:endParaRPr lang="en-US" altLang="zh-CN" sz="14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Proposed text changes for OBSS_PD-based SR parameters</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Laurent Cariou</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8</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529389">
                <a:tc>
                  <a:txBody>
                    <a:bodyPr/>
                    <a:lstStyle/>
                    <a:p>
                      <a:pPr algn="l" fontAlgn="t"/>
                      <a:r>
                        <a:rPr lang="en-US" altLang="zh-CN" sz="1400" u="none" strike="noStrike">
                          <a:effectLst/>
                        </a:rPr>
                        <a:t>11-16/0957</a:t>
                      </a:r>
                      <a:endParaRPr lang="en-US" altLang="zh-CN"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a:effectLst/>
                        </a:rPr>
                        <a:t>Comment Resolutions on OBSS_PD Conditions in 25.9.3</a:t>
                      </a:r>
                      <a:endParaRPr lang="en-CA" sz="14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400" u="none" strike="noStrike" dirty="0">
                          <a:effectLst/>
                        </a:rPr>
                        <a:t>James Wang</a:t>
                      </a:r>
                      <a:endParaRPr lang="en-CA" sz="14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sz="1400" dirty="0" smtClean="0"/>
                        <a:t>9</a:t>
                      </a:r>
                      <a:endParaRPr lang="ko-KR" altLang="en-US" sz="1400"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R20160726001</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a:t>
            </a:r>
            <a:r>
              <a:rPr lang="en-US" altLang="ko-KR" dirty="0"/>
              <a:t>you accept the comment resolution for </a:t>
            </a:r>
            <a:r>
              <a:rPr lang="en-US" altLang="ko-KR" dirty="0" smtClean="0"/>
              <a:t>CIDs 705</a:t>
            </a:r>
            <a:r>
              <a:rPr lang="en-US" altLang="ko-KR" dirty="0"/>
              <a:t>, 2437, 2436, 2439, </a:t>
            </a:r>
            <a:r>
              <a:rPr lang="en-US" altLang="ko-KR" dirty="0" smtClean="0"/>
              <a:t>and 2440 as </a:t>
            </a:r>
            <a:r>
              <a:rPr lang="en-US" altLang="ko-KR" dirty="0"/>
              <a:t>shown in </a:t>
            </a:r>
            <a:r>
              <a:rPr lang="en-US" altLang="ko-KR" dirty="0" smtClean="0"/>
              <a:t>11-16/0879r1?</a:t>
            </a:r>
            <a:endParaRPr lang="en-US" altLang="ko-KR" dirty="0" smtClean="0"/>
          </a:p>
          <a:p>
            <a:pPr lvl="1"/>
            <a:endParaRPr lang="zh-CN" altLang="zh-CN" sz="1200" b="0" dirty="0" smtClean="0"/>
          </a:p>
          <a:p>
            <a:pPr marL="800100" lvl="1" indent="-342900">
              <a:buFont typeface="Times New Roman" pitchFamily="18" charset="0"/>
              <a:buChar char="−"/>
            </a:pPr>
            <a:r>
              <a:rPr lang="en-US" altLang="zh-CN" dirty="0" smtClean="0"/>
              <a:t>No objection</a:t>
            </a:r>
          </a:p>
          <a:p>
            <a:pPr marL="457200" lvl="1" indent="0"/>
            <a:r>
              <a:rPr lang="en-US" altLang="zh-CN" dirty="0" smtClean="0">
                <a:sym typeface="Wingdings" panose="05000000000000000000" pitchFamily="2" charset="2"/>
              </a:rPr>
              <a:t> passes</a:t>
            </a:r>
            <a:endParaRPr lang="en-US" altLang="zh-CN" dirty="0" smtClean="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24</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ko-KR" dirty="0"/>
              <a:t>July 2016</a:t>
            </a:r>
            <a:endParaRPr lang="en-GB" altLang="ko-KR" dirty="0"/>
          </a:p>
        </p:txBody>
      </p:sp>
    </p:spTree>
    <p:extLst>
      <p:ext uri="{BB962C8B-B14F-4D97-AF65-F5344CB8AC3E}">
        <p14:creationId xmlns:p14="http://schemas.microsoft.com/office/powerpoint/2010/main" val="3447631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R20160726002</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a:t>
            </a:r>
            <a:r>
              <a:rPr lang="en-US" altLang="ko-KR" dirty="0"/>
              <a:t>you accept the comment resolution for </a:t>
            </a:r>
            <a:r>
              <a:rPr lang="en-US" altLang="ko-KR" dirty="0" smtClean="0"/>
              <a:t>CIDs </a:t>
            </a:r>
            <a:r>
              <a:rPr lang="en-GB" altLang="ko-KR" dirty="0"/>
              <a:t>62, 640, 2434, 2438, 703, 2435, 66, 257, 447, 186, 2661, 2662, 776, 2660, 1577, 2332, </a:t>
            </a:r>
            <a:r>
              <a:rPr lang="en-GB" altLang="ko-KR" dirty="0" smtClean="0"/>
              <a:t>and 2718</a:t>
            </a:r>
            <a:r>
              <a:rPr lang="en-US" altLang="ko-KR" dirty="0" smtClean="0"/>
              <a:t> as </a:t>
            </a:r>
            <a:r>
              <a:rPr lang="en-US" altLang="ko-KR" dirty="0"/>
              <a:t>shown in </a:t>
            </a:r>
            <a:r>
              <a:rPr lang="en-US" altLang="ko-KR" dirty="0" smtClean="0"/>
              <a:t>11-16/0889r1?</a:t>
            </a:r>
            <a:endParaRPr lang="en-US" altLang="ko-KR" dirty="0" smtClean="0"/>
          </a:p>
          <a:p>
            <a:pPr lvl="1"/>
            <a:endParaRPr lang="zh-CN" altLang="zh-CN" sz="1200" b="0" dirty="0" smtClean="0"/>
          </a:p>
          <a:p>
            <a:pPr marL="800100" lvl="1" indent="-342900">
              <a:buFont typeface="Times New Roman" pitchFamily="18" charset="0"/>
              <a:buChar char="−"/>
            </a:pPr>
            <a:r>
              <a:rPr lang="en-US" altLang="zh-CN" dirty="0" smtClean="0"/>
              <a:t>No objection</a:t>
            </a:r>
          </a:p>
          <a:p>
            <a:pPr marL="457200" lvl="1" indent="0"/>
            <a:r>
              <a:rPr lang="en-US" altLang="zh-CN" dirty="0" smtClean="0">
                <a:sym typeface="Wingdings" panose="05000000000000000000" pitchFamily="2" charset="2"/>
              </a:rPr>
              <a:t> passes</a:t>
            </a:r>
            <a:endParaRPr lang="en-US" altLang="zh-CN" dirty="0" smtClean="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25</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ko-KR" dirty="0"/>
              <a:t>July 2016</a:t>
            </a:r>
            <a:endParaRPr lang="en-GB" altLang="ko-KR" dirty="0"/>
          </a:p>
        </p:txBody>
      </p:sp>
    </p:spTree>
    <p:extLst>
      <p:ext uri="{BB962C8B-B14F-4D97-AF65-F5344CB8AC3E}">
        <p14:creationId xmlns:p14="http://schemas.microsoft.com/office/powerpoint/2010/main" val="2783416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R20160726003</a:t>
            </a:r>
            <a:endParaRPr lang="en-US" dirty="0"/>
          </a:p>
        </p:txBody>
      </p:sp>
      <p:sp>
        <p:nvSpPr>
          <p:cNvPr id="3" name="Content Placeholder 2"/>
          <p:cNvSpPr>
            <a:spLocks noGrp="1"/>
          </p:cNvSpPr>
          <p:nvPr>
            <p:ph idx="1"/>
          </p:nvPr>
        </p:nvSpPr>
        <p:spPr>
          <a:xfrm>
            <a:off x="457200" y="1524000"/>
            <a:ext cx="8077200" cy="4114800"/>
          </a:xfrm>
        </p:spPr>
        <p:txBody>
          <a:bodyPr/>
          <a:lstStyle/>
          <a:p>
            <a:pPr>
              <a:buFont typeface="Arial" panose="020B0604020202020204" pitchFamily="34" charset="0"/>
              <a:buChar char="•"/>
            </a:pPr>
            <a:r>
              <a:rPr lang="en-US" altLang="ko-KR" dirty="0"/>
              <a:t>Do you agree to accept the proposed text changes in document “11-16/0902r2, </a:t>
            </a:r>
            <a:r>
              <a:rPr lang="en-GB" altLang="ko-KR" dirty="0"/>
              <a:t>Proposed Text Changes for SR Fields in HE Trigger-Based PPDU</a:t>
            </a:r>
            <a:r>
              <a:rPr lang="en-US" altLang="ko-KR" dirty="0"/>
              <a:t>”?</a:t>
            </a:r>
          </a:p>
          <a:p>
            <a:pPr marL="0" indent="0"/>
            <a:endParaRPr lang="en-US" altLang="ko-KR" dirty="0"/>
          </a:p>
          <a:p>
            <a:pPr lvl="1">
              <a:buFont typeface="Arial" panose="020B0604020202020204" pitchFamily="34" charset="0"/>
              <a:buChar char="•"/>
            </a:pPr>
            <a:r>
              <a:rPr lang="en-US" altLang="ko-KR" dirty="0"/>
              <a:t>Note: the proposed text changes are based on option 1 </a:t>
            </a:r>
            <a:r>
              <a:rPr lang="en-US" altLang="ko-KR" dirty="0" smtClean="0"/>
              <a:t>of document 0901r2.</a:t>
            </a:r>
            <a:endParaRPr lang="en-US" altLang="ko-KR" dirty="0"/>
          </a:p>
          <a:p>
            <a:pPr lvl="1"/>
            <a:endParaRPr lang="en-US" altLang="ko-KR" dirty="0"/>
          </a:p>
          <a:p>
            <a:pPr marL="800100" lvl="1" indent="-342900">
              <a:buFont typeface="Times New Roman" pitchFamily="18" charset="0"/>
              <a:buChar char="−"/>
            </a:pPr>
            <a:r>
              <a:rPr lang="en-US" altLang="zh-CN" dirty="0" smtClean="0"/>
              <a:t>No objection</a:t>
            </a:r>
          </a:p>
          <a:p>
            <a:pPr marL="457200" lvl="1" indent="0"/>
            <a:r>
              <a:rPr lang="en-US" altLang="zh-CN" dirty="0" smtClean="0">
                <a:sym typeface="Wingdings" panose="05000000000000000000" pitchFamily="2" charset="2"/>
              </a:rPr>
              <a:t> passes</a:t>
            </a:r>
            <a:endParaRPr lang="en-US" altLang="zh-CN"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26</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ko-KR" dirty="0"/>
              <a:t>July 2016</a:t>
            </a:r>
            <a:endParaRPr lang="en-GB" altLang="ko-KR" dirty="0"/>
          </a:p>
        </p:txBody>
      </p:sp>
      <p:sp>
        <p:nvSpPr>
          <p:cNvPr id="5" name="TextBox 4"/>
          <p:cNvSpPr txBox="1"/>
          <p:nvPr/>
        </p:nvSpPr>
        <p:spPr>
          <a:xfrm>
            <a:off x="5738045" y="5949279"/>
            <a:ext cx="2798780"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11-16/0901r2</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24762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R20160726004</a:t>
            </a:r>
            <a:endParaRPr lang="en-US" dirty="0"/>
          </a:p>
        </p:txBody>
      </p:sp>
      <p:sp>
        <p:nvSpPr>
          <p:cNvPr id="3" name="Content Placeholder 2"/>
          <p:cNvSpPr>
            <a:spLocks noGrp="1"/>
          </p:cNvSpPr>
          <p:nvPr>
            <p:ph idx="1"/>
          </p:nvPr>
        </p:nvSpPr>
        <p:spPr>
          <a:xfrm>
            <a:off x="457200" y="1524000"/>
            <a:ext cx="8077200" cy="4114800"/>
          </a:xfrm>
        </p:spPr>
        <p:txBody>
          <a:bodyPr/>
          <a:lstStyle/>
          <a:p>
            <a:pPr marL="342900" lvl="1" indent="-342900">
              <a:spcBef>
                <a:spcPts val="600"/>
              </a:spcBef>
              <a:buFont typeface="Arial"/>
              <a:buChar char="•"/>
            </a:pPr>
            <a:r>
              <a:rPr lang="en-US" altLang="ko-KR" b="1" dirty="0"/>
              <a:t>Do you support the following text?</a:t>
            </a:r>
          </a:p>
          <a:p>
            <a:pPr marL="0" lvl="1" indent="0">
              <a:spcBef>
                <a:spcPts val="600"/>
              </a:spcBef>
            </a:pPr>
            <a:r>
              <a:rPr lang="en-US" altLang="ko-KR" b="1" dirty="0"/>
              <a:t>When a STA receives an inter-BSS HE trigger-based PPDU with its BW subfield set to 80+80 MHz, the STA shall use min(SR Field 1, SR Field 3) or min(SR Field 2, SR Field 4).</a:t>
            </a:r>
          </a:p>
          <a:p>
            <a:pPr marL="0" lvl="1" indent="0">
              <a:spcBef>
                <a:spcPts val="600"/>
              </a:spcBef>
            </a:pPr>
            <a:r>
              <a:rPr lang="en-US" altLang="ko-KR" b="1" dirty="0"/>
              <a:t>- min(A, B) is the minimum value between A and B.</a:t>
            </a:r>
          </a:p>
          <a:p>
            <a:pPr lvl="1"/>
            <a:endParaRPr lang="en-US" altLang="ko-KR" dirty="0"/>
          </a:p>
          <a:p>
            <a:pPr marL="457200" lvl="1" indent="0"/>
            <a:r>
              <a:rPr lang="en-US" altLang="zh-CN" dirty="0" smtClean="0">
                <a:sym typeface="Wingdings" panose="05000000000000000000" pitchFamily="2" charset="2"/>
              </a:rPr>
              <a:t> Not run</a:t>
            </a:r>
            <a:endParaRPr lang="en-US" altLang="zh-CN"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27</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ko-KR" dirty="0"/>
              <a:t>July 2016</a:t>
            </a:r>
            <a:endParaRPr lang="en-GB" altLang="ko-KR" dirty="0"/>
          </a:p>
        </p:txBody>
      </p:sp>
      <p:sp>
        <p:nvSpPr>
          <p:cNvPr id="5" name="TextBox 4"/>
          <p:cNvSpPr txBox="1"/>
          <p:nvPr/>
        </p:nvSpPr>
        <p:spPr>
          <a:xfrm>
            <a:off x="5738045" y="5949279"/>
            <a:ext cx="2798780"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11-16/0919r0</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91692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R20160726005</a:t>
            </a:r>
            <a:endParaRPr lang="en-US" dirty="0"/>
          </a:p>
        </p:txBody>
      </p:sp>
      <p:sp>
        <p:nvSpPr>
          <p:cNvPr id="3" name="Content Placeholder 2"/>
          <p:cNvSpPr>
            <a:spLocks noGrp="1"/>
          </p:cNvSpPr>
          <p:nvPr>
            <p:ph idx="1"/>
          </p:nvPr>
        </p:nvSpPr>
        <p:spPr>
          <a:xfrm>
            <a:off x="457200" y="1524000"/>
            <a:ext cx="8077200" cy="4114800"/>
          </a:xfrm>
        </p:spPr>
        <p:txBody>
          <a:bodyPr/>
          <a:lstStyle/>
          <a:p>
            <a:pPr marL="285750" indent="-285750">
              <a:buFont typeface="Arial" panose="020B0604020202020204" pitchFamily="34" charset="0"/>
              <a:buChar char="•"/>
            </a:pPr>
            <a:r>
              <a:rPr lang="en-US" altLang="ko-KR" sz="1800" dirty="0"/>
              <a:t>Do you support the proposed addition </a:t>
            </a:r>
            <a:r>
              <a:rPr lang="en-US" altLang="ko-KR" sz="1800" dirty="0" smtClean="0"/>
              <a:t>on slide 14 in </a:t>
            </a:r>
            <a:r>
              <a:rPr lang="en-US" altLang="ko-KR" sz="1800" dirty="0"/>
              <a:t>document 11-16/0905r0</a:t>
            </a:r>
            <a:r>
              <a:rPr lang="en-US" altLang="ko-KR" sz="1800" dirty="0" smtClean="0"/>
              <a:t> to </a:t>
            </a:r>
            <a:r>
              <a:rPr lang="en-US" altLang="ko-KR" sz="1800" dirty="0"/>
              <a:t>table </a:t>
            </a:r>
            <a:r>
              <a:rPr lang="en-US" altLang="ko-KR" sz="1800" dirty="0" smtClean="0"/>
              <a:t>26-17?</a:t>
            </a:r>
            <a:endParaRPr lang="en-US" altLang="ko-KR" sz="1800" dirty="0"/>
          </a:p>
          <a:p>
            <a:pPr lvl="1"/>
            <a:endParaRPr lang="en-US" altLang="ko-KR" dirty="0"/>
          </a:p>
          <a:p>
            <a:pPr marL="800100" lvl="1" indent="-342900">
              <a:buFont typeface="Times New Roman" pitchFamily="18" charset="0"/>
              <a:buChar char="−"/>
            </a:pPr>
            <a:r>
              <a:rPr lang="en-US" altLang="zh-CN" dirty="0" smtClean="0"/>
              <a:t>No objection</a:t>
            </a:r>
          </a:p>
          <a:p>
            <a:pPr marL="457200" lvl="1" indent="0"/>
            <a:r>
              <a:rPr lang="en-US" altLang="zh-CN" dirty="0" smtClean="0"/>
              <a:t>-</a:t>
            </a:r>
            <a:r>
              <a:rPr lang="en-US" altLang="zh-CN" dirty="0" smtClean="0">
                <a:sym typeface="Wingdings" panose="05000000000000000000" pitchFamily="2" charset="2"/>
              </a:rPr>
              <a:t> passes</a:t>
            </a:r>
            <a:endParaRPr lang="en-US" altLang="zh-CN"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28</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ko-KR" dirty="0"/>
              <a:t>July 2016</a:t>
            </a:r>
            <a:endParaRPr lang="en-GB" altLang="ko-KR" dirty="0"/>
          </a:p>
        </p:txBody>
      </p:sp>
      <p:sp>
        <p:nvSpPr>
          <p:cNvPr id="5" name="TextBox 4"/>
          <p:cNvSpPr txBox="1"/>
          <p:nvPr/>
        </p:nvSpPr>
        <p:spPr>
          <a:xfrm>
            <a:off x="5738045" y="5949279"/>
            <a:ext cx="2798780"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11-16/0905r0</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93785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a:t>
            </a:r>
            <a:r>
              <a:rPr lang="en-US" altLang="ko-KR" dirty="0" smtClean="0"/>
              <a:t>20160726001</a:t>
            </a:r>
            <a:endParaRPr lang="en-US" dirty="0"/>
          </a:p>
        </p:txBody>
      </p:sp>
      <p:sp>
        <p:nvSpPr>
          <p:cNvPr id="3" name="Content Placeholder 2"/>
          <p:cNvSpPr>
            <a:spLocks noGrp="1"/>
          </p:cNvSpPr>
          <p:nvPr>
            <p:ph idx="1"/>
          </p:nvPr>
        </p:nvSpPr>
        <p:spPr>
          <a:xfrm>
            <a:off x="473595" y="1548035"/>
            <a:ext cx="7770813" cy="4113213"/>
          </a:xfrm>
        </p:spPr>
        <p:txBody>
          <a:bodyPr/>
          <a:lstStyle/>
          <a:p>
            <a:r>
              <a:rPr lang="en-US" dirty="0"/>
              <a:t>Do you agree </a:t>
            </a:r>
            <a:r>
              <a:rPr lang="en-US" dirty="0" smtClean="0"/>
              <a:t>that XXX</a:t>
            </a:r>
          </a:p>
          <a:p>
            <a:endParaRPr lang="en-US" dirty="0"/>
          </a:p>
          <a:p>
            <a:pPr marL="800100" lvl="1" indent="-342900">
              <a:buFont typeface="Times New Roman" pitchFamily="18" charset="0"/>
              <a:buChar char="−"/>
            </a:pPr>
            <a:r>
              <a:rPr lang="en-US" altLang="zh-CN" dirty="0"/>
              <a:t>Y: </a:t>
            </a:r>
          </a:p>
          <a:p>
            <a:pPr marL="800100" lvl="1" indent="-342900">
              <a:buFont typeface="Times New Roman" pitchFamily="18" charset="0"/>
              <a:buChar char="−"/>
            </a:pPr>
            <a:r>
              <a:rPr lang="en-US" altLang="zh-CN" dirty="0"/>
              <a:t>N: </a:t>
            </a:r>
          </a:p>
          <a:p>
            <a:pPr marL="800100" lvl="1" indent="-342900">
              <a:buFont typeface="Times New Roman" pitchFamily="18" charset="0"/>
              <a:buChar char="−"/>
            </a:pPr>
            <a:r>
              <a:rPr lang="en-US" altLang="zh-CN" dirty="0"/>
              <a:t>A: </a:t>
            </a:r>
            <a:endParaRPr lang="en-US" altLang="ko-KR"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
        <p:nvSpPr>
          <p:cNvPr id="8" name="TextBox 7"/>
          <p:cNvSpPr txBox="1"/>
          <p:nvPr/>
        </p:nvSpPr>
        <p:spPr>
          <a:xfrm>
            <a:off x="6236580" y="5949279"/>
            <a:ext cx="230024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11-16/xxx</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6237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altLang="ko-KR" dirty="0"/>
              <a:t>July 2016</a:t>
            </a:r>
            <a:endParaRPr lang="en-GB" altLang="ko-KR"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1010754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altLang="ko-KR" dirty="0"/>
              <a:t>July 2016</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dirty="0"/>
              <a:t>July 2016</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dirty="0"/>
              <a:t>July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a:t>
            </a:r>
            <a:r>
              <a:rPr lang="en-US" altLang="ko-KR" sz="2000" dirty="0" smtClean="0">
                <a:ea typeface="굴림" pitchFamily="34" charset="-127"/>
                <a:hlinkClick r:id="rId3"/>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Tree>
    <p:extLst>
      <p:ext uri="{BB962C8B-B14F-4D97-AF65-F5344CB8AC3E}">
        <p14:creationId xmlns:p14="http://schemas.microsoft.com/office/powerpoint/2010/main" val="162658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a:t>
            </a:r>
            <a:r>
              <a:rPr lang="en-US" altLang="ko-KR" dirty="0" smtClean="0">
                <a:ea typeface="굴림" pitchFamily="34" charset="-127"/>
                <a:hlinkClick r:id="rId3"/>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2016</a:t>
            </a:r>
            <a:endParaRPr lang="en-GB" altLang="ko-KR" dirty="0"/>
          </a:p>
        </p:txBody>
      </p:sp>
    </p:spTree>
    <p:extLst>
      <p:ext uri="{BB962C8B-B14F-4D97-AF65-F5344CB8AC3E}">
        <p14:creationId xmlns:p14="http://schemas.microsoft.com/office/powerpoint/2010/main" val="1529922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2477</TotalTime>
  <Words>3389</Words>
  <Application>Microsoft Office PowerPoint</Application>
  <PresentationFormat>화면 슬라이드 쇼(4:3)</PresentationFormat>
  <Paragraphs>450</Paragraphs>
  <Slides>33</Slides>
  <Notes>27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33</vt:i4>
      </vt:variant>
    </vt:vector>
  </HeadingPairs>
  <TitlesOfParts>
    <vt:vector size="35" baseType="lpstr">
      <vt:lpstr>802-11-Submission</vt:lpstr>
      <vt:lpstr>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Timeline</vt:lpstr>
      <vt:lpstr>Agenda items</vt:lpstr>
      <vt:lpstr>Presentations</vt:lpstr>
      <vt:lpstr>Straw Poll R20160726001</vt:lpstr>
      <vt:lpstr>Straw Poll R20160726002</vt:lpstr>
      <vt:lpstr>Straw Poll R20160726003</vt:lpstr>
      <vt:lpstr>Straw Poll R20160726004</vt:lpstr>
      <vt:lpstr>Straw Poll R20160726005</vt:lpstr>
      <vt:lpstr>Straw Poll A20160726001</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Dr. Guido R. Hiertz</dc:creator>
  <cp:keywords>802.11ax, agenda, spatial reuse, ad hoc group</cp:keywords>
  <cp:lastModifiedBy>jasonlee</cp:lastModifiedBy>
  <cp:revision>204</cp:revision>
  <cp:lastPrinted>1601-01-01T00:00:00Z</cp:lastPrinted>
  <dcterms:created xsi:type="dcterms:W3CDTF">2015-01-19T12:35:53Z</dcterms:created>
  <dcterms:modified xsi:type="dcterms:W3CDTF">2016-07-27T01:13:07Z</dcterms:modified>
</cp:coreProperties>
</file>