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314" r:id="rId4"/>
    <p:sldId id="315" r:id="rId5"/>
    <p:sldId id="316" r:id="rId6"/>
    <p:sldId id="317" r:id="rId7"/>
    <p:sldId id="318" r:id="rId8"/>
    <p:sldId id="319" r:id="rId9"/>
    <p:sldId id="320" r:id="rId10"/>
    <p:sldId id="322" r:id="rId11"/>
    <p:sldId id="277" r:id="rId12"/>
    <p:sldId id="278" r:id="rId13"/>
    <p:sldId id="279" r:id="rId14"/>
    <p:sldId id="280" r:id="rId15"/>
    <p:sldId id="286" r:id="rId16"/>
    <p:sldId id="281" r:id="rId17"/>
    <p:sldId id="291" r:id="rId18"/>
    <p:sldId id="265" r:id="rId19"/>
    <p:sldId id="276" r:id="rId20"/>
    <p:sldId id="269" r:id="rId21"/>
    <p:sldId id="334" r:id="rId22"/>
    <p:sldId id="306" r:id="rId23"/>
    <p:sldId id="323" r:id="rId24"/>
    <p:sldId id="324" r:id="rId25"/>
    <p:sldId id="336" r:id="rId26"/>
    <p:sldId id="335" r:id="rId27"/>
    <p:sldId id="337" r:id="rId28"/>
    <p:sldId id="339" r:id="rId29"/>
    <p:sldId id="333" r:id="rId30"/>
    <p:sldId id="303" r:id="rId31"/>
    <p:sldId id="263" r:id="rId32"/>
    <p:sldId id="268" r:id="rId33"/>
    <p:sldId id="264"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97" autoAdjust="0"/>
    <p:restoredTop sz="88856" autoAdjust="0"/>
  </p:normalViewPr>
  <p:slideViewPr>
    <p:cSldViewPr>
      <p:cViewPr>
        <p:scale>
          <a:sx n="100" d="100"/>
          <a:sy n="100" d="100"/>
        </p:scale>
        <p:origin x="-106" y="-8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59"/>
    </p:cViewPr>
  </p:sorterViewPr>
  <p:notesViewPr>
    <p:cSldViewPr>
      <p:cViewPr varScale="1">
        <p:scale>
          <a:sx n="85" d="100"/>
          <a:sy n="85" d="100"/>
        </p:scale>
        <p:origin x="-196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802.11-15/1403r6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Guido R. Hiertz, Ericsson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802.11-16/1016r1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March 2016</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Guido R. Hiertz, Ericsson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a:t>
            </a:r>
            <a:r>
              <a:rPr lang="en-US" dirty="0" smtClean="0"/>
              <a:t>802.11-16/1016r1</a:t>
            </a:r>
            <a:endParaRPr lang="en-US" dirty="0"/>
          </a:p>
        </p:txBody>
      </p:sp>
      <p:sp>
        <p:nvSpPr>
          <p:cNvPr id="5" name="Rectangle 3"/>
          <p:cNvSpPr>
            <a:spLocks noGrp="1" noChangeArrowheads="1"/>
          </p:cNvSpPr>
          <p:nvPr>
            <p:ph type="dt"/>
          </p:nvPr>
        </p:nvSpPr>
        <p:spPr>
          <a:ln/>
        </p:spPr>
        <p:txBody>
          <a:bodyPr/>
          <a:lstStyle/>
          <a:p>
            <a:r>
              <a:rPr lang="en-US" dirty="0" smtClean="0"/>
              <a:t>July 2016</a:t>
            </a:r>
            <a:endParaRPr lang="en-US" dirty="0"/>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1814047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579000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2886075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927418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342621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42313509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1994198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42804856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802.11-15/1403r6</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idx="12"/>
          </p:nvPr>
        </p:nvSpPr>
        <p:spPr/>
        <p:txBody>
          <a:bodyPr/>
          <a:lstStyle/>
          <a:p>
            <a:r>
              <a:rPr lang="en-US" smtClean="0"/>
              <a:t>Guido R. Hiertz, Ericsson et al.</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755186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r>
              <a:rPr lang="en-US" altLang="ko-KR" dirty="0" smtClean="0"/>
              <a:t>11-16/0879r2</a:t>
            </a:r>
            <a:r>
              <a:rPr lang="en-US" altLang="ko-KR" baseline="0" dirty="0" smtClean="0"/>
              <a:t> should be used for motion </a:t>
            </a:r>
            <a:endParaRPr lang="ru-RU" altLang="ko-KR" dirty="0"/>
          </a:p>
        </p:txBody>
      </p:sp>
      <p:sp>
        <p:nvSpPr>
          <p:cNvPr id="4" name="Верхний колонтитул 3"/>
          <p:cNvSpPr>
            <a:spLocks noGrp="1"/>
          </p:cNvSpPr>
          <p:nvPr>
            <p:ph type="hdr" sz="quarter" idx="10"/>
          </p:nvPr>
        </p:nvSpPr>
        <p:spPr/>
        <p:txBody>
          <a:bodyPr/>
          <a:lstStyle/>
          <a:p>
            <a:pPr>
              <a:defRPr/>
            </a:pPr>
            <a:r>
              <a:rPr lang="en-US" smtClean="0"/>
              <a:t>doc.: IEEE 802.11-15/1403r6</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24</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IEEE 802.11-15/1403r6</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25</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IEEE 802.11-15/1403r6</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26</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IEEE 802.11-15/1403r6</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27</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IEEE 802.11-15/1403r6</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28</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3841070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2372312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975533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3571054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1451436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2815749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16142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July 2016</a:t>
            </a:r>
            <a:endParaRPr lang="en-GB" dirty="0"/>
          </a:p>
        </p:txBody>
      </p:sp>
      <p:sp>
        <p:nvSpPr>
          <p:cNvPr id="6" name="Footer Placeholder 5"/>
          <p:cNvSpPr>
            <a:spLocks noGrp="1"/>
          </p:cNvSpPr>
          <p:nvPr>
            <p:ph type="ftr" idx="11"/>
          </p:nvPr>
        </p:nvSpPr>
        <p:spPr/>
        <p:txBody>
          <a:bodyPr/>
          <a:lstStyle>
            <a:lvl1pPr>
              <a:defRPr/>
            </a:lvl1pPr>
          </a:lstStyle>
          <a:p>
            <a:r>
              <a:rPr lang="en-GB" smtClean="0"/>
              <a:t>Guido R. Hiertz, Ericsson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Guido R. Hiertz, Ericsson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2016</a:t>
            </a:r>
            <a:endParaRPr lang="en-GB" dirty="0"/>
          </a:p>
        </p:txBody>
      </p:sp>
      <p:sp>
        <p:nvSpPr>
          <p:cNvPr id="4" name="Footer Placeholder 3"/>
          <p:cNvSpPr>
            <a:spLocks noGrp="1"/>
          </p:cNvSpPr>
          <p:nvPr>
            <p:ph type="ftr" idx="11"/>
          </p:nvPr>
        </p:nvSpPr>
        <p:spPr/>
        <p:txBody>
          <a:bodyPr/>
          <a:lstStyle>
            <a:lvl1pPr>
              <a:defRPr/>
            </a:lvl1pPr>
          </a:lstStyle>
          <a:p>
            <a:r>
              <a:rPr lang="en-GB" smtClean="0"/>
              <a:t>Guido R. Hiertz, Ericsson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2016</a:t>
            </a:r>
            <a:endParaRPr lang="en-GB" dirty="0"/>
          </a:p>
        </p:txBody>
      </p:sp>
      <p:sp>
        <p:nvSpPr>
          <p:cNvPr id="3" name="Footer Placeholder 2"/>
          <p:cNvSpPr>
            <a:spLocks noGrp="1"/>
          </p:cNvSpPr>
          <p:nvPr>
            <p:ph type="ftr" idx="11"/>
          </p:nvPr>
        </p:nvSpPr>
        <p:spPr/>
        <p:txBody>
          <a:bodyPr/>
          <a:lstStyle>
            <a:lvl1pPr>
              <a:defRPr/>
            </a:lvl1pPr>
          </a:lstStyle>
          <a:p>
            <a:r>
              <a:rPr lang="en-GB" smtClean="0"/>
              <a:t>Guido R. Hiertz, Ericsson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802.11-16/1016r1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111.doc"/></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09/11-09-0517-00-0000-vice-chair-s-report.ppt"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08-0000-802-11-operations-manual.docx" TargetMode="External"/><Relationship Id="rId4" Type="http://schemas.openxmlformats.org/officeDocument/2006/relationships/hyperlink" Target="http://ieee802.org/PNP/approved/IEEE_802_WG_PandP_v16.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Guido R. </a:t>
            </a:r>
            <a:r>
              <a:rPr lang="en-GB" dirty="0" err="1" smtClean="0"/>
              <a:t>Hiertz</a:t>
            </a:r>
            <a:r>
              <a:rPr lang="en-GB" dirty="0" smtClean="0"/>
              <a:t>, Ericsson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802.11ax Spatial Reuse Ad Hoc Group Agenda</a:t>
            </a:r>
            <a:endParaRPr lang="en-GB" dirty="0"/>
          </a:p>
        </p:txBody>
      </p:sp>
      <p:sp>
        <p:nvSpPr>
          <p:cNvPr id="3074" name="Rectangle 2"/>
          <p:cNvSpPr>
            <a:spLocks noGrp="1" noChangeArrowheads="1"/>
          </p:cNvSpPr>
          <p:nvPr>
            <p:ph type="body" idx="1"/>
          </p:nvPr>
        </p:nvSpPr>
        <p:spPr>
          <a:xfrm>
            <a:off x="685800" y="199424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2016-07-26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4521954"/>
              </p:ext>
            </p:extLst>
          </p:nvPr>
        </p:nvGraphicFramePr>
        <p:xfrm>
          <a:off x="523875" y="2743200"/>
          <a:ext cx="7913688" cy="3097213"/>
        </p:xfrm>
        <a:graphic>
          <a:graphicData uri="http://schemas.openxmlformats.org/presentationml/2006/ole">
            <mc:AlternateContent xmlns:mc="http://schemas.openxmlformats.org/markup-compatibility/2006">
              <mc:Choice xmlns:v="urn:schemas-microsoft-com:vml" Requires="v">
                <p:oleObj spid="_x0000_s3274" name="Document" r:id="rId4" imgW="8246962" imgH="3237657" progId="Word.Document.8">
                  <p:embed/>
                </p:oleObj>
              </mc:Choice>
              <mc:Fallback>
                <p:oleObj name="Document" r:id="rId4" imgW="8246962" imgH="3237657" progId="Word.Document.8">
                  <p:embed/>
                  <p:pic>
                    <p:nvPicPr>
                      <p:cNvPr id="0" name="Picture 3"/>
                      <p:cNvPicPr>
                        <a:picLocks noChangeAspect="1" noChangeArrowheads="1"/>
                      </p:cNvPicPr>
                      <p:nvPr/>
                    </p:nvPicPr>
                    <p:blipFill>
                      <a:blip r:embed="rId5"/>
                      <a:srcRect/>
                      <a:stretch>
                        <a:fillRect/>
                      </a:stretch>
                    </p:blipFill>
                    <p:spPr bwMode="auto">
                      <a:xfrm>
                        <a:off x="523875" y="2743200"/>
                        <a:ext cx="7913688" cy="30972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1017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a:t>
            </a:r>
            <a:endParaRPr lang="en-US" dirty="0"/>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smtClean="0"/>
              <a:t>Although TG 802.11ax is </a:t>
            </a:r>
            <a:r>
              <a:rPr lang="en-US" dirty="0"/>
              <a:t>formally </a:t>
            </a:r>
            <a:r>
              <a:rPr lang="en-US" dirty="0" smtClean="0"/>
              <a:t>recessed </a:t>
            </a:r>
            <a:r>
              <a:rPr lang="en-US" dirty="0"/>
              <a:t>during an SR ad hoc session, </a:t>
            </a:r>
            <a:r>
              <a:rPr lang="en-US" dirty="0" smtClean="0"/>
              <a:t>attendance credits are granted</a:t>
            </a:r>
          </a:p>
          <a:p>
            <a:pPr lvl="1">
              <a:buFont typeface="Arial" panose="020B0604020202020204" pitchFamily="34" charset="0"/>
              <a:buChar char="•"/>
            </a:pPr>
            <a:r>
              <a:rPr lang="en-US" dirty="0" smtClean="0"/>
              <a:t>Consequently, an </a:t>
            </a:r>
            <a:r>
              <a:rPr lang="en-US" dirty="0"/>
              <a:t>SR ad hoc </a:t>
            </a:r>
            <a:r>
              <a:rPr lang="en-US" dirty="0" smtClean="0"/>
              <a:t>session is an official session </a:t>
            </a:r>
            <a:r>
              <a:rPr lang="en-US" dirty="0"/>
              <a:t>and </a:t>
            </a:r>
            <a:r>
              <a:rPr lang="en-US" dirty="0" smtClean="0"/>
              <a:t>you </a:t>
            </a:r>
            <a:r>
              <a:rPr lang="en-US" dirty="0"/>
              <a:t>must declare </a:t>
            </a:r>
            <a:r>
              <a:rPr lang="en-US" dirty="0" smtClean="0"/>
              <a:t>your affiliation</a:t>
            </a:r>
          </a:p>
          <a:p>
            <a:pPr>
              <a:buFont typeface="Arial" panose="020B0604020202020204" pitchFamily="34" charset="0"/>
              <a:buChar char="•"/>
            </a:pPr>
            <a:r>
              <a:rPr lang="en-US" dirty="0" smtClean="0">
                <a:solidFill>
                  <a:srgbClr val="FF0000"/>
                </a:solidFill>
              </a:rPr>
              <a:t>Please declare your affiliation </a:t>
            </a:r>
            <a:r>
              <a:rPr lang="en-US" altLang="zh-CN" dirty="0">
                <a:solidFill>
                  <a:srgbClr val="FF0000"/>
                </a:solidFill>
              </a:rPr>
              <a:t>when you </a:t>
            </a:r>
            <a:r>
              <a:rPr lang="en-US" altLang="zh-CN" dirty="0" smtClean="0">
                <a:solidFill>
                  <a:srgbClr val="FF0000"/>
                </a:solidFill>
              </a:rPr>
              <a:t>address </a:t>
            </a:r>
            <a:r>
              <a:rPr lang="en-US" altLang="zh-CN" dirty="0">
                <a:solidFill>
                  <a:srgbClr val="FF0000"/>
                </a:solidFill>
              </a:rPr>
              <a:t>the </a:t>
            </a:r>
            <a:r>
              <a:rPr lang="en-US" altLang="zh-CN" dirty="0" smtClean="0">
                <a:solidFill>
                  <a:srgbClr val="FF0000"/>
                </a:solidFill>
              </a:rPr>
              <a:t>SR ad hoc group for the first time during </a:t>
            </a:r>
            <a:r>
              <a:rPr lang="en-US" altLang="zh-CN" dirty="0">
                <a:solidFill>
                  <a:srgbClr val="FF0000"/>
                </a:solidFill>
              </a:rPr>
              <a:t>a meeting </a:t>
            </a:r>
            <a:r>
              <a:rPr lang="en-US" altLang="zh-CN" dirty="0" smtClean="0">
                <a:solidFill>
                  <a:srgbClr val="FF0000"/>
                </a:solidFill>
              </a:rPr>
              <a:t>slot</a:t>
            </a:r>
            <a:endParaRPr lang="en-US" altLang="zh-CN" dirty="0">
              <a:solidFill>
                <a:srgbClr val="FF0000"/>
              </a:solidFill>
            </a:endParaRPr>
          </a:p>
        </p:txBody>
      </p:sp>
      <p:pic>
        <p:nvPicPr>
          <p:cNvPr id="8" name="Content Placeholder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altLang="ko-KR" dirty="0"/>
              <a:t>July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97956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dirty="0"/>
              <a:t>IEEE-SA strongly recommends that at each WG meeting the chair or a designee:</a:t>
            </a:r>
          </a:p>
          <a:p>
            <a:pPr>
              <a:buFont typeface="Arial" panose="020B0604020202020204" pitchFamily="34" charset="0"/>
              <a:buChar char="•"/>
            </a:pPr>
            <a:r>
              <a:rPr lang="en-US" dirty="0" smtClean="0"/>
              <a:t>Advise </a:t>
            </a:r>
            <a:r>
              <a:rPr lang="en-US" dirty="0"/>
              <a:t>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r>
              <a:rPr lang="en-US" dirty="0" smtClean="0"/>
              <a:t>.</a:t>
            </a:r>
            <a:endParaRPr lang="en-US" dirty="0"/>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r>
              <a:rPr lang="en-US" dirty="0" smtClean="0"/>
              <a:t>.</a:t>
            </a:r>
            <a:endParaRPr lang="en-US" dirty="0"/>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r>
              <a:rPr lang="en-US" dirty="0" smtClean="0"/>
              <a:t>.</a:t>
            </a:r>
            <a:endParaRPr lang="en-US" dirty="0"/>
          </a:p>
          <a:p>
            <a:r>
              <a:rPr lang="en-US" dirty="0" smtClean="0"/>
              <a:t>Note</a:t>
            </a:r>
            <a:r>
              <a:rPr lang="en-US" dirty="0"/>
              <a:t>: </a:t>
            </a:r>
            <a:r>
              <a:rPr lang="en-US" dirty="0">
                <a:solidFill>
                  <a:srgbClr val="FF0000"/>
                </a:solidFill>
              </a:rPr>
              <a:t>WG includes Working Groups, Task Groups, and other standards-developing committees with a PAR approved by </a:t>
            </a:r>
            <a:r>
              <a:rPr lang="en-US" dirty="0" smtClean="0">
                <a:solidFill>
                  <a:srgbClr val="FF0000"/>
                </a:solidFill>
              </a:rPr>
              <a:t>the IEEE-SA </a:t>
            </a:r>
            <a:r>
              <a:rPr lang="en-US" dirty="0">
                <a:solidFill>
                  <a:srgbClr val="FF0000"/>
                </a:solidFill>
              </a:rPr>
              <a:t>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July 2016</a:t>
            </a:r>
            <a:endParaRPr lang="en-GB" altLang="ko-KR" dirty="0"/>
          </a:p>
        </p:txBody>
      </p:sp>
    </p:spTree>
    <p:extLst>
      <p:ext uri="{BB962C8B-B14F-4D97-AF65-F5344CB8AC3E}">
        <p14:creationId xmlns:p14="http://schemas.microsoft.com/office/powerpoint/2010/main" val="2895057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smtClean="0"/>
              <a:t>Quoted </a:t>
            </a:r>
            <a:r>
              <a:rPr lang="en-US" dirty="0"/>
              <a:t>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a:t>
            </a:r>
            <a:r>
              <a:rPr lang="en-US" dirty="0" smtClean="0"/>
              <a:t>search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July 2016</a:t>
            </a:r>
            <a:endParaRPr lang="en-GB" altLang="ko-KR" dirty="0"/>
          </a:p>
        </p:txBody>
      </p:sp>
    </p:spTree>
    <p:extLst>
      <p:ext uri="{BB962C8B-B14F-4D97-AF65-F5344CB8AC3E}">
        <p14:creationId xmlns:p14="http://schemas.microsoft.com/office/powerpoint/2010/main" val="284510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smtClean="0"/>
              <a:t>Patent </a:t>
            </a:r>
            <a:r>
              <a:rPr lang="en-US" dirty="0"/>
              <a:t>Policy is stated in these sources:</a:t>
            </a:r>
          </a:p>
          <a:p>
            <a:pPr lvl="1">
              <a:buFont typeface="Arial" panose="020B0604020202020204" pitchFamily="34" charset="0"/>
              <a:buChar char="•"/>
            </a:pPr>
            <a:r>
              <a:rPr lang="en-US" dirty="0" smtClean="0"/>
              <a:t>IEEE-SA </a:t>
            </a:r>
            <a:r>
              <a:rPr lang="en-US" dirty="0"/>
              <a:t>Standards Boards Bylaws</a:t>
            </a:r>
          </a:p>
          <a:p>
            <a:pPr lvl="1">
              <a:buFont typeface="Arial" panose="020B0604020202020204" pitchFamily="34" charset="0"/>
              <a:buChar char="•"/>
            </a:pPr>
            <a:r>
              <a:rPr lang="en-US" dirty="0" smtClean="0">
                <a:hlinkClick r:id="rId3"/>
              </a:rPr>
              <a:t>http</a:t>
            </a:r>
            <a:r>
              <a:rPr lang="en-US" dirty="0">
                <a:hlinkClick r:id="rId3"/>
              </a:rPr>
              <a:t>://</a:t>
            </a:r>
            <a:r>
              <a:rPr lang="en-US" dirty="0" smtClean="0">
                <a:hlinkClick r:id="rId3"/>
              </a:rPr>
              <a:t>standards.ieee.org/guides/bylaws/sect6-7.html#6</a:t>
            </a:r>
            <a:endParaRPr lang="en-US" dirty="0"/>
          </a:p>
          <a:p>
            <a:pPr lvl="1">
              <a:buFont typeface="Arial" panose="020B0604020202020204" pitchFamily="34" charset="0"/>
              <a:buChar char="•"/>
            </a:pPr>
            <a:r>
              <a:rPr lang="en-US" dirty="0" smtClean="0"/>
              <a:t>IEEE-SA </a:t>
            </a:r>
            <a:r>
              <a:rPr lang="en-US" dirty="0"/>
              <a:t>Standards Board Operations Manual</a:t>
            </a:r>
          </a:p>
          <a:p>
            <a:pPr lvl="1">
              <a:buFont typeface="Arial" panose="020B0604020202020204" pitchFamily="34" charset="0"/>
              <a:buChar char="•"/>
            </a:pPr>
            <a:r>
              <a:rPr lang="en-US" dirty="0" smtClean="0">
                <a:hlinkClick r:id="rId4"/>
              </a:rPr>
              <a:t>http</a:t>
            </a:r>
            <a:r>
              <a:rPr lang="en-US" dirty="0">
                <a:hlinkClick r:id="rId4"/>
              </a:rPr>
              <a:t>://</a:t>
            </a:r>
            <a:r>
              <a:rPr lang="en-US" dirty="0" smtClean="0">
                <a:hlinkClick r:id="rId4"/>
              </a:rPr>
              <a:t>standards.ieee.org/guides/opman/sect6.html#6.3</a:t>
            </a:r>
            <a:endParaRPr lang="en-US" dirty="0" smtClean="0"/>
          </a:p>
          <a:p>
            <a:pPr lvl="1">
              <a:buFont typeface="Arial" panose="020B0604020202020204" pitchFamily="34" charset="0"/>
              <a:buChar char="•"/>
            </a:pPr>
            <a:r>
              <a:rPr lang="en-US" dirty="0" smtClean="0"/>
              <a:t>Material </a:t>
            </a:r>
            <a:r>
              <a:rPr lang="en-US" dirty="0"/>
              <a:t>about the patent policy is available </a:t>
            </a:r>
            <a:r>
              <a:rPr lang="en-US" dirty="0" smtClean="0"/>
              <a:t>at</a:t>
            </a:r>
          </a:p>
          <a:p>
            <a:pPr lvl="1">
              <a:buFont typeface="Arial" panose="020B0604020202020204" pitchFamily="34" charset="0"/>
              <a:buChar char="•"/>
            </a:pPr>
            <a:r>
              <a:rPr lang="en-US" dirty="0" smtClean="0">
                <a:hlinkClick r:id="rId5"/>
              </a:rPr>
              <a:t>http</a:t>
            </a:r>
            <a:r>
              <a:rPr lang="en-US" dirty="0">
                <a:hlinkClick r:id="rId5"/>
              </a:rPr>
              <a:t>://</a:t>
            </a:r>
            <a:r>
              <a:rPr lang="en-US" dirty="0" smtClean="0">
                <a:hlinkClick r:id="rId5"/>
              </a:rPr>
              <a:t>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July 2016</a:t>
            </a:r>
            <a:endParaRPr lang="en-GB" altLang="ko-KR" dirty="0"/>
          </a:p>
        </p:txBody>
      </p:sp>
    </p:spTree>
    <p:extLst>
      <p:ext uri="{BB962C8B-B14F-4D97-AF65-F5344CB8AC3E}">
        <p14:creationId xmlns:p14="http://schemas.microsoft.com/office/powerpoint/2010/main" val="3661665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a:t>
            </a:r>
            <a:r>
              <a:rPr lang="en-US" dirty="0" smtClean="0"/>
              <a:t>holder of </a:t>
            </a:r>
            <a:r>
              <a:rPr lang="en-US" dirty="0"/>
              <a:t>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a:t>
            </a:r>
            <a:r>
              <a:rPr lang="en-US" dirty="0" smtClean="0"/>
              <a:t>possible or</a:t>
            </a:r>
            <a:endParaRPr lang="en-US" dirty="0"/>
          </a:p>
          <a:p>
            <a:pPr lvl="1">
              <a:buFont typeface="Arial" panose="020B0604020202020204" pitchFamily="34" charset="0"/>
              <a:buChar char="•"/>
            </a:pPr>
            <a:r>
              <a:rPr lang="en-US" dirty="0"/>
              <a:t>Cause an LOA to be </a:t>
            </a:r>
            <a:r>
              <a:rPr lang="en-US" dirty="0" smtClean="0"/>
              <a:t>submitted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July 2016</a:t>
            </a:r>
            <a:endParaRPr lang="en-GB" altLang="ko-KR" dirty="0"/>
          </a:p>
        </p:txBody>
      </p:sp>
    </p:spTree>
    <p:extLst>
      <p:ext uri="{BB962C8B-B14F-4D97-AF65-F5344CB8AC3E}">
        <p14:creationId xmlns:p14="http://schemas.microsoft.com/office/powerpoint/2010/main" val="1671482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r>
              <a:rPr lang="en-US" dirty="0"/>
              <a:t>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r>
              <a:rPr lang="en-US" dirty="0" smtClean="0"/>
              <a:t>?</a:t>
            </a:r>
            <a:endParaRPr lang="en-US" dirty="0"/>
          </a:p>
          <a:p>
            <a:pPr lvl="1">
              <a:buFont typeface="Arial" panose="020B0604020202020204" pitchFamily="34" charset="0"/>
              <a:buChar char="•"/>
            </a:pPr>
            <a:r>
              <a:rPr lang="en-US" dirty="0" smtClean="0"/>
              <a:t>Minute that the question was asked.</a:t>
            </a:r>
          </a:p>
          <a:p>
            <a:pPr lvl="1">
              <a:buFont typeface="Arial" panose="020B0604020202020204" pitchFamily="34" charset="0"/>
              <a:buChar char="•"/>
            </a:pPr>
            <a:r>
              <a:rPr lang="en-US" dirty="0" smtClean="0"/>
              <a:t>Minute </a:t>
            </a:r>
            <a:r>
              <a:rPr lang="en-US" dirty="0"/>
              <a:t>any responses that were </a:t>
            </a:r>
            <a:r>
              <a:rPr lang="en-US" dirty="0" smtClean="0"/>
              <a:t>given</a:t>
            </a:r>
          </a:p>
          <a:p>
            <a:pPr lvl="2">
              <a:buFont typeface="Arial" panose="020B0604020202020204" pitchFamily="34" charset="0"/>
              <a:buChar char="•"/>
            </a:pPr>
            <a:r>
              <a:rPr lang="en-US" dirty="0" smtClean="0"/>
              <a:t>Specifically </a:t>
            </a:r>
            <a:r>
              <a:rPr lang="en-US" dirty="0"/>
              <a:t>the patent claim(s)/patent application </a:t>
            </a:r>
            <a:r>
              <a:rPr lang="en-US" dirty="0" smtClean="0"/>
              <a:t>claim(s)</a:t>
            </a:r>
          </a:p>
          <a:p>
            <a:pPr lvl="2">
              <a:buFont typeface="Arial" panose="020B0604020202020204" pitchFamily="34" charset="0"/>
              <a:buChar char="•"/>
            </a:pPr>
            <a:r>
              <a:rPr lang="en-US" dirty="0" smtClean="0"/>
              <a:t>The </a:t>
            </a:r>
            <a:r>
              <a:rPr lang="en-US" dirty="0"/>
              <a:t>holder of the patent claim(s)/patent application claim(s) that were identified (if </a:t>
            </a:r>
            <a:r>
              <a:rPr lang="en-US" dirty="0" smtClean="0"/>
              <a:t>any)</a:t>
            </a:r>
          </a:p>
          <a:p>
            <a:pPr lvl="2">
              <a:buFont typeface="Arial" panose="020B0604020202020204" pitchFamily="34" charset="0"/>
              <a:buChar char="•"/>
            </a:pPr>
            <a:r>
              <a:rPr lang="en-US" dirty="0" smtClean="0"/>
              <a:t>And </a:t>
            </a:r>
            <a:r>
              <a:rPr lang="en-US" dirty="0"/>
              <a:t>by </a:t>
            </a:r>
            <a:r>
              <a:rPr lang="en-US" dirty="0" smtClean="0"/>
              <a:t>whom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July 2016</a:t>
            </a:r>
            <a:endParaRPr lang="en-GB" altLang="ko-KR" dirty="0"/>
          </a:p>
        </p:txBody>
      </p:sp>
    </p:spTree>
    <p:extLst>
      <p:ext uri="{BB962C8B-B14F-4D97-AF65-F5344CB8AC3E}">
        <p14:creationId xmlns:p14="http://schemas.microsoft.com/office/powerpoint/2010/main" val="3675236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r>
              <a:rPr lang="en-US" dirty="0" smtClean="0"/>
              <a:t>.</a:t>
            </a:r>
          </a:p>
          <a:p>
            <a:pPr lvl="1">
              <a:buFont typeface="Arial" panose="020B0604020202020204" pitchFamily="34" charset="0"/>
              <a:buChar char="•"/>
            </a:pPr>
            <a:endParaRPr lang="en-US" dirty="0"/>
          </a:p>
          <a:p>
            <a:pPr marL="0" indent="0" algn="ctr"/>
            <a:r>
              <a:rPr lang="en-US" dirty="0" smtClean="0"/>
              <a:t>See </a:t>
            </a:r>
            <a:r>
              <a:rPr lang="en-US" dirty="0"/>
              <a:t>IEEE-SA Standards Board Operations Manual, clause 5.3.10 and “Promoting Competition and Innovation: What You Need to Know about the IEEE Standards Association's Antitrust and Competition Policy” for more details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July 2016</a:t>
            </a:r>
            <a:endParaRPr lang="en-GB" altLang="ko-KR" dirty="0"/>
          </a:p>
        </p:txBody>
      </p:sp>
    </p:spTree>
    <p:extLst>
      <p:ext uri="{BB962C8B-B14F-4D97-AF65-F5344CB8AC3E}">
        <p14:creationId xmlns:p14="http://schemas.microsoft.com/office/powerpoint/2010/main" val="469737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No more than 2 Ad Hoc group meetings at any point in time.</a:t>
            </a:r>
          </a:p>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pPr lvl="1"/>
            <a:r>
              <a:rPr lang="en-US" altLang="en-US" dirty="0" err="1" smtClean="0">
                <a:solidFill>
                  <a:srgbClr val="FF0000"/>
                </a:solidFill>
              </a:rPr>
              <a:t>x.y.z</a:t>
            </a:r>
            <a:r>
              <a:rPr lang="en-US" altLang="en-US" dirty="0" smtClean="0">
                <a:solidFill>
                  <a:srgbClr val="FF0000"/>
                </a:solidFill>
              </a:rPr>
              <a:t>. &lt;feature description&gt;</a:t>
            </a:r>
          </a:p>
          <a:p>
            <a:r>
              <a:rPr lang="en-US" altLang="en-US" dirty="0" smtClean="0"/>
              <a:t>A straw poll needs to achieves at least 75% to be converted to a motion at the TG level.</a:t>
            </a:r>
          </a:p>
        </p:txBody>
      </p:sp>
      <p:sp>
        <p:nvSpPr>
          <p:cNvPr id="25605" name="Footer Placeholder 4"/>
          <p:cNvSpPr>
            <a:spLocks noGrp="1"/>
          </p:cNvSpPr>
          <p:nvPr>
            <p:ph type="ftr" sz="quarter" idx="4294967295"/>
          </p:nvPr>
        </p:nvSpPr>
        <p:spPr>
          <a:xfrm>
            <a:off x="6504731" y="6462617"/>
            <a:ext cx="2459757" cy="20674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17</a:t>
            </a:fld>
            <a:endParaRPr lang="en-US" altLang="en-US"/>
          </a:p>
        </p:txBody>
      </p:sp>
      <p:sp>
        <p:nvSpPr>
          <p:cNvPr id="8" name="Date Placeholder 3"/>
          <p:cNvSpPr>
            <a:spLocks noGrp="1"/>
          </p:cNvSpPr>
          <p:nvPr>
            <p:ph type="dt" idx="15"/>
          </p:nvPr>
        </p:nvSpPr>
        <p:spPr>
          <a:xfrm>
            <a:off x="696912" y="333375"/>
            <a:ext cx="2589203" cy="273050"/>
          </a:xfrm>
        </p:spPr>
        <p:txBody>
          <a:bodyPr/>
          <a:lstStyle/>
          <a:p>
            <a:r>
              <a:rPr lang="en-US" altLang="ko-KR" dirty="0"/>
              <a:t>July 2016</a:t>
            </a:r>
            <a:endParaRPr lang="en-GB" altLang="ko-KR" dirty="0"/>
          </a:p>
        </p:txBody>
      </p:sp>
    </p:spTree>
    <p:extLst>
      <p:ext uri="{BB962C8B-B14F-4D97-AF65-F5344CB8AC3E}">
        <p14:creationId xmlns:p14="http://schemas.microsoft.com/office/powerpoint/2010/main" val="26075256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smtClean="0"/>
              <a:t>All straw polls to be sequentially numbered by chairmen</a:t>
            </a:r>
          </a:p>
          <a:p>
            <a:pPr lvl="1">
              <a:buFont typeface="Arial" panose="020B0604020202020204" pitchFamily="34" charset="0"/>
              <a:buChar char="•"/>
            </a:pPr>
            <a:r>
              <a:rPr lang="en-US" sz="1800" dirty="0" smtClean="0"/>
              <a:t>Year, Month, Day, three digits: </a:t>
            </a:r>
            <a:r>
              <a:rPr lang="en-US" sz="1800" dirty="0" err="1" smtClean="0"/>
              <a:t>YYYYMMDDxyz</a:t>
            </a:r>
            <a:endParaRPr lang="en-US" sz="1800" dirty="0" smtClean="0"/>
          </a:p>
          <a:p>
            <a:pPr>
              <a:buFont typeface="Arial" panose="020B0604020202020204" pitchFamily="34" charset="0"/>
              <a:buChar char="•"/>
            </a:pPr>
            <a:r>
              <a:rPr lang="en-US" sz="2400" dirty="0" smtClean="0"/>
              <a:t>Two Straw Poll categories</a:t>
            </a:r>
          </a:p>
          <a:p>
            <a:pPr lvl="1">
              <a:buFont typeface="Arial" panose="020B0604020202020204" pitchFamily="34" charset="0"/>
              <a:buChar char="•"/>
            </a:pPr>
            <a:r>
              <a:rPr lang="en-US" sz="1800" dirty="0" smtClean="0">
                <a:solidFill>
                  <a:srgbClr val="FF0000"/>
                </a:solidFill>
              </a:rPr>
              <a:t>Ad hoc Straw Polls</a:t>
            </a:r>
            <a:r>
              <a:rPr lang="en-US" sz="1800" dirty="0" smtClean="0"/>
              <a:t>: A20150312001</a:t>
            </a:r>
          </a:p>
          <a:p>
            <a:pPr lvl="2">
              <a:buFont typeface="Arial" panose="020B0604020202020204" pitchFamily="34" charset="0"/>
              <a:buChar char="•"/>
            </a:pPr>
            <a:r>
              <a:rPr lang="en-US" sz="1600" dirty="0" smtClean="0"/>
              <a:t>During discussions</a:t>
            </a:r>
          </a:p>
          <a:p>
            <a:pPr lvl="2">
              <a:buFont typeface="Arial" panose="020B0604020202020204" pitchFamily="34" charset="0"/>
              <a:buChar char="•"/>
            </a:pPr>
            <a:r>
              <a:rPr lang="en-US" sz="1600" dirty="0" smtClean="0"/>
              <a:t>Test for Ad hoc group internal opinions</a:t>
            </a:r>
          </a:p>
          <a:p>
            <a:pPr lvl="1">
              <a:buFont typeface="Arial" panose="020B0604020202020204" pitchFamily="34" charset="0"/>
              <a:buChar char="•"/>
            </a:pPr>
            <a:r>
              <a:rPr lang="en-US" sz="1800" dirty="0" smtClean="0">
                <a:solidFill>
                  <a:srgbClr val="FF0000"/>
                </a:solidFill>
              </a:rPr>
              <a:t>Report Straw Polls</a:t>
            </a:r>
            <a:r>
              <a:rPr lang="en-US" sz="1800" dirty="0" smtClean="0"/>
              <a:t>: R20150312001</a:t>
            </a:r>
          </a:p>
          <a:p>
            <a:pPr lvl="2">
              <a:buFont typeface="Arial" panose="020B0604020202020204" pitchFamily="34" charset="0"/>
              <a:buChar char="•"/>
            </a:pPr>
            <a:r>
              <a:rPr lang="en-US" sz="1600" dirty="0" smtClean="0"/>
              <a:t>Result to be reported to Task Group 802.11ax</a:t>
            </a:r>
          </a:p>
          <a:p>
            <a:pPr lvl="2">
              <a:buFont typeface="Arial" panose="020B0604020202020204" pitchFamily="34" charset="0"/>
              <a:buChar char="•"/>
            </a:pPr>
            <a:r>
              <a:rPr lang="en-US" sz="1600" dirty="0" smtClean="0"/>
              <a:t>Meant as advise for Task Group (motion)</a:t>
            </a:r>
          </a:p>
        </p:txBody>
      </p:sp>
      <p:sp>
        <p:nvSpPr>
          <p:cNvPr id="6" name="Date Placeholder 5"/>
          <p:cNvSpPr>
            <a:spLocks noGrp="1"/>
          </p:cNvSpPr>
          <p:nvPr>
            <p:ph type="dt" idx="10"/>
          </p:nvPr>
        </p:nvSpPr>
        <p:spPr/>
        <p:txBody>
          <a:bodyPr/>
          <a:lstStyle/>
          <a:p>
            <a:r>
              <a:rPr lang="en-US" altLang="ko-KR" dirty="0"/>
              <a:t>July 2016</a:t>
            </a:r>
            <a:endParaRPr lang="en-GB" altLang="ko-KR" dirty="0"/>
          </a:p>
        </p:txBody>
      </p:sp>
      <p:sp>
        <p:nvSpPr>
          <p:cNvPr id="5" name="Footer Placeholder 4"/>
          <p:cNvSpPr>
            <a:spLocks noGrp="1"/>
          </p:cNvSpPr>
          <p:nvPr>
            <p:ph type="ftr" idx="11"/>
          </p:nvPr>
        </p:nvSpPr>
        <p:spPr/>
        <p:txBody>
          <a:bodyPr/>
          <a:lstStyle/>
          <a:p>
            <a:r>
              <a:rPr lang="en-GB" dirty="0" smtClean="0"/>
              <a:t>Guido R. </a:t>
            </a:r>
            <a:r>
              <a:rPr lang="en-GB" dirty="0" err="1" smtClean="0"/>
              <a:t>Hiertz</a:t>
            </a:r>
            <a:r>
              <a:rPr lang="en-GB" dirty="0" smtClean="0"/>
              <a:t>,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smtClean="0"/>
              <a:t>IEEE 802.11 </a:t>
            </a:r>
            <a:r>
              <a:rPr lang="en-US" dirty="0" err="1" smtClean="0"/>
              <a:t>TGax</a:t>
            </a:r>
            <a:r>
              <a:rPr lang="en-US" dirty="0"/>
              <a:t/>
            </a:r>
            <a:br>
              <a:rPr lang="en-US" dirty="0"/>
            </a:br>
            <a:r>
              <a:rPr lang="en-US" dirty="0" smtClean="0"/>
              <a:t>High Efficiency WLAN Task Group</a:t>
            </a:r>
            <a:br>
              <a:rPr lang="en-US" dirty="0" smtClean="0"/>
            </a:br>
            <a:r>
              <a:rPr lang="en-US" dirty="0" smtClean="0"/>
              <a:t>Ad hoc Group Spatial Reuse</a:t>
            </a:r>
            <a:endParaRPr lang="en-US" dirty="0"/>
          </a:p>
        </p:txBody>
      </p:sp>
      <p:sp>
        <p:nvSpPr>
          <p:cNvPr id="8" name="Subtitle 7"/>
          <p:cNvSpPr>
            <a:spLocks noGrp="1"/>
          </p:cNvSpPr>
          <p:nvPr>
            <p:ph type="subTitle" idx="1"/>
          </p:nvPr>
        </p:nvSpPr>
        <p:spPr>
          <a:xfrm>
            <a:off x="1371600" y="2880518"/>
            <a:ext cx="6400800" cy="2276673"/>
          </a:xfrm>
        </p:spPr>
        <p:txBody>
          <a:bodyPr/>
          <a:lstStyle/>
          <a:p>
            <a:r>
              <a:rPr lang="en-US" dirty="0" smtClean="0"/>
              <a:t>San Diego</a:t>
            </a:r>
          </a:p>
          <a:p>
            <a:r>
              <a:rPr lang="en-US" dirty="0" smtClean="0"/>
              <a:t>2016-07-26</a:t>
            </a:r>
          </a:p>
          <a:p>
            <a:r>
              <a:rPr lang="en-US" dirty="0" smtClean="0"/>
              <a:t>Ad hoc chairmen:</a:t>
            </a:r>
          </a:p>
          <a:p>
            <a:r>
              <a:rPr lang="en-US" dirty="0" smtClean="0"/>
              <a:t>Jae </a:t>
            </a:r>
            <a:r>
              <a:rPr lang="en-US" dirty="0" err="1" smtClean="0"/>
              <a:t>Seung</a:t>
            </a:r>
            <a:r>
              <a:rPr lang="en-US" dirty="0" smtClean="0"/>
              <a:t> Lee (ETRI), Laurent </a:t>
            </a:r>
            <a:r>
              <a:rPr lang="en-US" dirty="0" err="1" smtClean="0"/>
              <a:t>Cariou</a:t>
            </a:r>
            <a:r>
              <a:rPr lang="en-US" dirty="0" smtClean="0"/>
              <a:t> (Intel), Guido R. Hiertz (Ericsson)</a:t>
            </a:r>
            <a:endParaRPr lang="en-US" dirty="0"/>
          </a:p>
        </p:txBody>
      </p:sp>
      <p:sp>
        <p:nvSpPr>
          <p:cNvPr id="6" name="Date Placeholder 5"/>
          <p:cNvSpPr>
            <a:spLocks noGrp="1"/>
          </p:cNvSpPr>
          <p:nvPr>
            <p:ph type="dt" idx="10"/>
          </p:nvPr>
        </p:nvSpPr>
        <p:spPr/>
        <p:txBody>
          <a:bodyPr/>
          <a:lstStyle/>
          <a:p>
            <a:r>
              <a:rPr lang="en-US" altLang="ko-KR" dirty="0"/>
              <a:t>July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53435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ko-KR" dirty="0" smtClean="0"/>
              <a:t>July </a:t>
            </a:r>
            <a:r>
              <a:rPr lang="en-US" altLang="ko-KR" dirty="0"/>
              <a:t>2016</a:t>
            </a:r>
            <a:endParaRPr lang="en-GB" altLang="ko-KR" dirty="0"/>
          </a:p>
        </p:txBody>
      </p:sp>
      <p:sp>
        <p:nvSpPr>
          <p:cNvPr id="5"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802.11ax Spatial Reuse (SR) ad </a:t>
            </a:r>
            <a:r>
              <a:rPr lang="en-US" dirty="0"/>
              <a:t>hoc </a:t>
            </a:r>
            <a:r>
              <a:rPr lang="en-US" dirty="0" smtClean="0"/>
              <a:t>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No decisions can be taken in this ad hoc group. In an ad hoc group, any attendee can call for a straw poll. A straw poll tests the opinion of those attendees present. No voting rights are needed to respond to a straw poll.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700808"/>
            <a:ext cx="7770813" cy="4113213"/>
          </a:xfrm>
        </p:spPr>
        <p:txBody>
          <a:bodyPr/>
          <a:lstStyle/>
          <a:p>
            <a:pPr>
              <a:buFont typeface="Arial" panose="020B0604020202020204" pitchFamily="34" charset="0"/>
              <a:buChar char="•"/>
            </a:pPr>
            <a:r>
              <a:rPr lang="en-US" dirty="0" smtClean="0">
                <a:solidFill>
                  <a:schemeClr val="tx1"/>
                </a:solidFill>
              </a:rPr>
              <a:t>2014-11: Task Group 802.11ax decided to establish four ad hoc groups</a:t>
            </a:r>
          </a:p>
          <a:p>
            <a:pPr>
              <a:buFont typeface="Arial" panose="020B0604020202020204" pitchFamily="34" charset="0"/>
              <a:buChar char="•"/>
            </a:pPr>
            <a:r>
              <a:rPr lang="en-US" dirty="0" smtClean="0">
                <a:solidFill>
                  <a:schemeClr val="tx1"/>
                </a:solidFill>
              </a:rPr>
              <a:t>2015-01-13: Task Group 802.11ax elected twelve ad hoc chairmen</a:t>
            </a:r>
          </a:p>
          <a:p>
            <a:pPr>
              <a:buFont typeface="Arial" panose="020B0604020202020204" pitchFamily="34" charset="0"/>
              <a:buChar char="•"/>
            </a:pPr>
            <a:r>
              <a:rPr lang="en-US" dirty="0" smtClean="0">
                <a:solidFill>
                  <a:schemeClr val="tx1"/>
                </a:solidFill>
              </a:rPr>
              <a:t>2015-03-11: 1</a:t>
            </a:r>
            <a:r>
              <a:rPr lang="en-US" baseline="30000" dirty="0" smtClean="0">
                <a:solidFill>
                  <a:schemeClr val="tx1"/>
                </a:solidFill>
              </a:rPr>
              <a:t>st</a:t>
            </a:r>
            <a:r>
              <a:rPr lang="en-US" dirty="0" smtClean="0">
                <a:solidFill>
                  <a:schemeClr val="tx1"/>
                </a:solidFill>
              </a:rPr>
              <a:t> meeting </a:t>
            </a:r>
            <a:r>
              <a:rPr lang="en-US" dirty="0">
                <a:solidFill>
                  <a:schemeClr val="tx1"/>
                </a:solidFill>
              </a:rPr>
              <a:t>of 802.11ax SR ad hoc </a:t>
            </a:r>
            <a:r>
              <a:rPr lang="en-US" dirty="0" smtClean="0">
                <a:solidFill>
                  <a:schemeClr val="tx1"/>
                </a:solidFill>
              </a:rPr>
              <a:t>group</a:t>
            </a:r>
          </a:p>
          <a:p>
            <a:pPr>
              <a:buFont typeface="Arial" panose="020B0604020202020204" pitchFamily="34" charset="0"/>
              <a:buChar char="•"/>
            </a:pPr>
            <a:r>
              <a:rPr lang="en-US" altLang="ko-KR" dirty="0" smtClean="0">
                <a:solidFill>
                  <a:schemeClr val="tx1"/>
                </a:solidFill>
              </a:rPr>
              <a:t>2015-05-12: 2</a:t>
            </a:r>
            <a:r>
              <a:rPr lang="en-US" altLang="ko-KR" baseline="30000" dirty="0" smtClean="0">
                <a:solidFill>
                  <a:schemeClr val="tx1"/>
                </a:solidFill>
              </a:rPr>
              <a:t>nd</a:t>
            </a:r>
            <a:r>
              <a:rPr lang="en-US" altLang="ko-KR" dirty="0" smtClean="0">
                <a:solidFill>
                  <a:schemeClr val="tx1"/>
                </a:solidFill>
              </a:rPr>
              <a:t> meeting </a:t>
            </a:r>
            <a:r>
              <a:rPr lang="en-US" altLang="ko-KR" dirty="0">
                <a:solidFill>
                  <a:schemeClr val="tx1"/>
                </a:solidFill>
              </a:rPr>
              <a:t>of 802.11ax SR ad hoc </a:t>
            </a:r>
            <a:r>
              <a:rPr lang="en-US" altLang="ko-KR" dirty="0" smtClean="0">
                <a:solidFill>
                  <a:schemeClr val="tx1"/>
                </a:solidFill>
              </a:rPr>
              <a:t>group</a:t>
            </a:r>
          </a:p>
          <a:p>
            <a:pPr>
              <a:buFont typeface="Arial" panose="020B0604020202020204" pitchFamily="34" charset="0"/>
              <a:buChar char="•"/>
            </a:pPr>
            <a:r>
              <a:rPr lang="en-US" altLang="ko-KR" dirty="0" smtClean="0">
                <a:solidFill>
                  <a:schemeClr val="tx1"/>
                </a:solidFill>
              </a:rPr>
              <a:t>2015-07-14: 3</a:t>
            </a:r>
            <a:r>
              <a:rPr lang="en-US" altLang="ko-KR" baseline="30000" dirty="0" smtClean="0">
                <a:solidFill>
                  <a:schemeClr val="tx1"/>
                </a:solidFill>
              </a:rPr>
              <a:t>rd</a:t>
            </a:r>
            <a:r>
              <a:rPr lang="en-US" altLang="ko-KR" dirty="0" smtClean="0">
                <a:solidFill>
                  <a:schemeClr val="tx1"/>
                </a:solidFill>
              </a:rPr>
              <a:t> meeting of 802.11ax SR ad hoc group</a:t>
            </a:r>
          </a:p>
          <a:p>
            <a:pPr>
              <a:buFont typeface="Arial" panose="020B0604020202020204" pitchFamily="34" charset="0"/>
              <a:buChar char="•"/>
            </a:pPr>
            <a:r>
              <a:rPr lang="en-US" altLang="ko-KR" dirty="0" smtClean="0">
                <a:solidFill>
                  <a:schemeClr val="tx1"/>
                </a:solidFill>
              </a:rPr>
              <a:t>2015-09-15: 4</a:t>
            </a:r>
            <a:r>
              <a:rPr lang="en-US" altLang="ko-KR" baseline="30000" dirty="0" smtClean="0">
                <a:solidFill>
                  <a:schemeClr val="tx1"/>
                </a:solidFill>
              </a:rPr>
              <a:t>th</a:t>
            </a:r>
            <a:r>
              <a:rPr lang="en-US" altLang="ko-KR" dirty="0" smtClean="0">
                <a:solidFill>
                  <a:schemeClr val="tx1"/>
                </a:solidFill>
              </a:rPr>
              <a:t> meeting of 802.11ax SR ad hoc group</a:t>
            </a:r>
          </a:p>
          <a:p>
            <a:pPr>
              <a:buFont typeface="Arial" panose="020B0604020202020204" pitchFamily="34" charset="0"/>
              <a:buChar char="•"/>
            </a:pPr>
            <a:r>
              <a:rPr lang="en-US" altLang="ko-KR" dirty="0" smtClean="0">
                <a:solidFill>
                  <a:schemeClr val="tx1"/>
                </a:solidFill>
              </a:rPr>
              <a:t>2015-11-10: 5</a:t>
            </a:r>
            <a:r>
              <a:rPr lang="en-US" altLang="ko-KR" baseline="30000" dirty="0" smtClean="0">
                <a:solidFill>
                  <a:schemeClr val="tx1"/>
                </a:solidFill>
              </a:rPr>
              <a:t>th</a:t>
            </a:r>
            <a:r>
              <a:rPr lang="en-US" altLang="ko-KR" dirty="0" smtClean="0">
                <a:solidFill>
                  <a:schemeClr val="tx1"/>
                </a:solidFill>
              </a:rPr>
              <a:t> </a:t>
            </a:r>
            <a:r>
              <a:rPr lang="en-US" altLang="ko-KR" dirty="0">
                <a:solidFill>
                  <a:schemeClr val="tx1"/>
                </a:solidFill>
              </a:rPr>
              <a:t>meeting of 802.11ax SR ad hoc </a:t>
            </a:r>
            <a:r>
              <a:rPr lang="en-US" altLang="ko-KR" dirty="0" smtClean="0">
                <a:solidFill>
                  <a:schemeClr val="tx1"/>
                </a:solidFill>
              </a:rPr>
              <a:t>group</a:t>
            </a:r>
          </a:p>
          <a:p>
            <a:pPr marL="0" indent="0"/>
            <a:endParaRPr lang="en-US" altLang="ko-KR" dirty="0" smtClean="0">
              <a:solidFill>
                <a:schemeClr val="tx1"/>
              </a:solidFill>
            </a:endParaRPr>
          </a:p>
          <a:p>
            <a:pPr>
              <a:buFont typeface="Arial" panose="020B0604020202020204" pitchFamily="34" charset="0"/>
              <a:buChar char="•"/>
            </a:pPr>
            <a:endParaRPr lang="en-US" altLang="ko-KR" dirty="0" smtClean="0">
              <a:solidFill>
                <a:schemeClr val="tx1"/>
              </a:solidFill>
            </a:endParaRPr>
          </a:p>
          <a:p>
            <a:pPr>
              <a:buFont typeface="Arial" panose="020B0604020202020204" pitchFamily="34" charset="0"/>
              <a:buChar char="•"/>
            </a:pPr>
            <a:endParaRPr lang="en-US" altLang="ko-KR"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July 2016</a:t>
            </a:r>
            <a:endParaRPr lang="en-GB" altLang="ko-KR" dirty="0"/>
          </a:p>
        </p:txBody>
      </p:sp>
    </p:spTree>
    <p:extLst>
      <p:ext uri="{BB962C8B-B14F-4D97-AF65-F5344CB8AC3E}">
        <p14:creationId xmlns:p14="http://schemas.microsoft.com/office/powerpoint/2010/main" val="1818172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556792"/>
            <a:ext cx="7770813" cy="4113213"/>
          </a:xfrm>
        </p:spPr>
        <p:txBody>
          <a:bodyPr/>
          <a:lstStyle/>
          <a:p>
            <a:pPr>
              <a:buFont typeface="Arial" panose="020B0604020202020204" pitchFamily="34" charset="0"/>
              <a:buChar char="•"/>
            </a:pPr>
            <a:r>
              <a:rPr lang="en-US" altLang="ko-KR" dirty="0" smtClean="0">
                <a:solidFill>
                  <a:schemeClr val="tx1"/>
                </a:solidFill>
              </a:rPr>
              <a:t>2016-01-19: 6</a:t>
            </a:r>
            <a:r>
              <a:rPr lang="en-US" altLang="ko-KR" baseline="30000" dirty="0" smtClean="0">
                <a:solidFill>
                  <a:schemeClr val="tx1"/>
                </a:solidFill>
              </a:rPr>
              <a:t>th</a:t>
            </a:r>
            <a:r>
              <a:rPr lang="en-US" altLang="ko-KR" dirty="0" smtClean="0">
                <a:solidFill>
                  <a:schemeClr val="tx1"/>
                </a:solidFill>
              </a:rPr>
              <a:t> </a:t>
            </a:r>
            <a:r>
              <a:rPr lang="en-US" altLang="ko-KR" dirty="0">
                <a:solidFill>
                  <a:schemeClr val="tx1"/>
                </a:solidFill>
              </a:rPr>
              <a:t>meeting of 802.11ax SR ad hoc </a:t>
            </a:r>
            <a:r>
              <a:rPr lang="en-US" altLang="ko-KR" dirty="0" smtClean="0">
                <a:solidFill>
                  <a:schemeClr val="tx1"/>
                </a:solidFill>
              </a:rPr>
              <a:t>group (Joint meeting with MAC ad hoc)</a:t>
            </a:r>
          </a:p>
          <a:p>
            <a:pPr>
              <a:buFont typeface="Arial" panose="020B0604020202020204" pitchFamily="34" charset="0"/>
              <a:buChar char="•"/>
            </a:pPr>
            <a:r>
              <a:rPr lang="en-US" altLang="ko-KR" dirty="0" smtClean="0">
                <a:solidFill>
                  <a:schemeClr val="tx1"/>
                </a:solidFill>
              </a:rPr>
              <a:t>2016-03-14: 7</a:t>
            </a:r>
            <a:r>
              <a:rPr lang="en-US" altLang="ko-KR" baseline="30000" dirty="0" smtClean="0">
                <a:solidFill>
                  <a:schemeClr val="tx1"/>
                </a:solidFill>
              </a:rPr>
              <a:t>th</a:t>
            </a:r>
            <a:r>
              <a:rPr lang="en-US" altLang="ko-KR" dirty="0" smtClean="0">
                <a:solidFill>
                  <a:schemeClr val="tx1"/>
                </a:solidFill>
              </a:rPr>
              <a:t> </a:t>
            </a:r>
            <a:r>
              <a:rPr lang="en-US" altLang="ko-KR" dirty="0">
                <a:solidFill>
                  <a:schemeClr val="tx1"/>
                </a:solidFill>
              </a:rPr>
              <a:t>meeting of 802.11ax SR ad hoc </a:t>
            </a:r>
            <a:r>
              <a:rPr lang="en-US" altLang="ko-KR" dirty="0" smtClean="0">
                <a:solidFill>
                  <a:schemeClr val="tx1"/>
                </a:solidFill>
              </a:rPr>
              <a:t>group</a:t>
            </a:r>
            <a:endParaRPr lang="en-US" altLang="ko-KR" dirty="0">
              <a:solidFill>
                <a:schemeClr val="tx1"/>
              </a:solidFill>
            </a:endParaRPr>
          </a:p>
          <a:p>
            <a:pPr>
              <a:buFont typeface="Arial" panose="020B0604020202020204" pitchFamily="34" charset="0"/>
              <a:buChar char="•"/>
            </a:pPr>
            <a:r>
              <a:rPr lang="en-US" altLang="ko-KR" dirty="0" smtClean="0">
                <a:solidFill>
                  <a:schemeClr val="tx1"/>
                </a:solidFill>
              </a:rPr>
              <a:t>2016-05-16: 8</a:t>
            </a:r>
            <a:r>
              <a:rPr lang="en-US" altLang="ko-KR" baseline="30000" dirty="0" smtClean="0">
                <a:solidFill>
                  <a:schemeClr val="tx1"/>
                </a:solidFill>
              </a:rPr>
              <a:t>th</a:t>
            </a:r>
            <a:r>
              <a:rPr lang="en-US" altLang="ko-KR" dirty="0" smtClean="0">
                <a:solidFill>
                  <a:schemeClr val="tx1"/>
                </a:solidFill>
              </a:rPr>
              <a:t> </a:t>
            </a:r>
            <a:r>
              <a:rPr lang="en-US" altLang="ko-KR" dirty="0">
                <a:solidFill>
                  <a:schemeClr val="tx1"/>
                </a:solidFill>
              </a:rPr>
              <a:t>meeting of 802.11ax SR ad hoc group (Joint meeting with MAC ad hoc</a:t>
            </a:r>
            <a:r>
              <a:rPr lang="en-US" altLang="ko-KR" dirty="0" smtClean="0">
                <a:solidFill>
                  <a:schemeClr val="tx1"/>
                </a:solidFill>
              </a:rPr>
              <a:t>)</a:t>
            </a:r>
            <a:endParaRPr lang="en-US" altLang="ko-KR" dirty="0">
              <a:solidFill>
                <a:schemeClr val="tx1"/>
              </a:solidFill>
            </a:endParaRPr>
          </a:p>
          <a:p>
            <a:pPr>
              <a:buFont typeface="Arial" panose="020B0604020202020204" pitchFamily="34" charset="0"/>
              <a:buChar char="•"/>
            </a:pPr>
            <a:endParaRPr lang="en-US" altLang="ko-KR" dirty="0" smtClean="0">
              <a:solidFill>
                <a:schemeClr val="tx1"/>
              </a:solidFill>
            </a:endParaRPr>
          </a:p>
          <a:p>
            <a:pPr>
              <a:buFont typeface="Arial" panose="020B0604020202020204" pitchFamily="34" charset="0"/>
              <a:buChar char="•"/>
            </a:pPr>
            <a:endParaRPr lang="en-US" altLang="ko-KR" dirty="0" smtClean="0">
              <a:solidFill>
                <a:schemeClr val="tx1"/>
              </a:solidFill>
            </a:endParaRPr>
          </a:p>
          <a:p>
            <a:pPr>
              <a:buFont typeface="Arial" panose="020B0604020202020204" pitchFamily="34" charset="0"/>
              <a:buChar char="•"/>
            </a:pPr>
            <a:endParaRPr lang="en-US" altLang="ko-KR"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July 2016</a:t>
            </a:r>
            <a:endParaRPr lang="en-GB" altLang="ko-KR" dirty="0"/>
          </a:p>
        </p:txBody>
      </p:sp>
    </p:spTree>
    <p:extLst>
      <p:ext uri="{BB962C8B-B14F-4D97-AF65-F5344CB8AC3E}">
        <p14:creationId xmlns:p14="http://schemas.microsoft.com/office/powerpoint/2010/main" val="23810155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a:xfrm>
            <a:off x="685800" y="1981200"/>
            <a:ext cx="7846640" cy="4113213"/>
          </a:xfrm>
        </p:spPr>
        <p:txBody>
          <a:bodyPr>
            <a:normAutofit/>
          </a:bodyPr>
          <a:lstStyle/>
          <a:p>
            <a:pPr>
              <a:buFont typeface="Arial" panose="020B0604020202020204" pitchFamily="34" charset="0"/>
              <a:buChar char="•"/>
            </a:pPr>
            <a:r>
              <a:rPr lang="en-US" dirty="0">
                <a:solidFill>
                  <a:schemeClr val="tx1"/>
                </a:solidFill>
              </a:rPr>
              <a:t>Call meeting to order </a:t>
            </a:r>
          </a:p>
          <a:p>
            <a:pPr>
              <a:buFont typeface="Arial" panose="020B0604020202020204" pitchFamily="34" charset="0"/>
              <a:buChar char="•"/>
            </a:pPr>
            <a:r>
              <a:rPr lang="en-US" dirty="0">
                <a:solidFill>
                  <a:schemeClr val="tx1"/>
                </a:solidFill>
              </a:rPr>
              <a:t>Patent policy, </a:t>
            </a:r>
            <a:r>
              <a:rPr lang="en-US" dirty="0" smtClean="0">
                <a:solidFill>
                  <a:schemeClr val="tx1"/>
                </a:solidFill>
              </a:rPr>
              <a:t>etc.</a:t>
            </a:r>
          </a:p>
          <a:p>
            <a:pPr>
              <a:buFont typeface="Arial" panose="020B0604020202020204" pitchFamily="34" charset="0"/>
              <a:buChar char="•"/>
            </a:pPr>
            <a:r>
              <a:rPr lang="en-US" dirty="0" smtClean="0">
                <a:solidFill>
                  <a:schemeClr val="tx1"/>
                </a:solidFill>
              </a:rPr>
              <a:t>Approve agenda</a:t>
            </a:r>
            <a:endParaRPr lang="en-US" dirty="0">
              <a:solidFill>
                <a:schemeClr val="tx1"/>
              </a:solidFill>
            </a:endParaRPr>
          </a:p>
          <a:p>
            <a:pPr>
              <a:buFont typeface="Arial" panose="020B0604020202020204" pitchFamily="34" charset="0"/>
              <a:buChar char="•"/>
            </a:pPr>
            <a:r>
              <a:rPr lang="en-US" dirty="0">
                <a:solidFill>
                  <a:schemeClr val="tx1"/>
                </a:solidFill>
              </a:rPr>
              <a:t>Review ad hoc rules </a:t>
            </a:r>
            <a:endParaRPr lang="en-US" dirty="0" smtClean="0">
              <a:solidFill>
                <a:schemeClr val="tx1"/>
              </a:solidFill>
            </a:endParaRPr>
          </a:p>
          <a:p>
            <a:pPr>
              <a:buFont typeface="Arial" panose="020B0604020202020204" pitchFamily="34" charset="0"/>
              <a:buChar char="•"/>
            </a:pPr>
            <a:r>
              <a:rPr lang="en-US" dirty="0" smtClean="0">
                <a:solidFill>
                  <a:schemeClr val="tx1"/>
                </a:solidFill>
              </a:rPr>
              <a:t>Presentations</a:t>
            </a:r>
          </a:p>
          <a:p>
            <a:pPr>
              <a:buFont typeface="Arial" panose="020B0604020202020204" pitchFamily="34" charset="0"/>
              <a:buChar char="•"/>
            </a:pPr>
            <a:r>
              <a:rPr lang="en-US" dirty="0" smtClean="0">
                <a:solidFill>
                  <a:schemeClr val="tx1"/>
                </a:solidFill>
              </a:rPr>
              <a:t>Any </a:t>
            </a:r>
            <a:r>
              <a:rPr lang="en-US" dirty="0">
                <a:solidFill>
                  <a:schemeClr val="tx1"/>
                </a:solidFill>
              </a:rPr>
              <a:t>other technical </a:t>
            </a:r>
            <a:r>
              <a:rPr lang="en-US" dirty="0" smtClean="0">
                <a:solidFill>
                  <a:schemeClr val="tx1"/>
                </a:solidFill>
              </a:rPr>
              <a:t>presentations</a:t>
            </a:r>
          </a:p>
          <a:p>
            <a:pPr>
              <a:buFont typeface="Arial" panose="020B0604020202020204" pitchFamily="34" charset="0"/>
              <a:buChar char="•"/>
            </a:pPr>
            <a:r>
              <a:rPr lang="en-US" dirty="0" smtClean="0">
                <a:solidFill>
                  <a:schemeClr val="tx1"/>
                </a:solidFill>
              </a:rPr>
              <a:t>Any other business</a:t>
            </a:r>
          </a:p>
          <a:p>
            <a:pPr>
              <a:buFont typeface="Arial" panose="020B0604020202020204" pitchFamily="34" charset="0"/>
              <a:buChar char="•"/>
            </a:pPr>
            <a:r>
              <a:rPr lang="en-US" dirty="0" smtClean="0">
                <a:solidFill>
                  <a:schemeClr val="tx1"/>
                </a:solidFill>
              </a:rPr>
              <a:t>Adjourn</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July 2016</a:t>
            </a:r>
            <a:endParaRPr lang="en-GB" altLang="ko-KR" dirty="0"/>
          </a:p>
        </p:txBody>
      </p:sp>
    </p:spTree>
    <p:extLst>
      <p:ext uri="{BB962C8B-B14F-4D97-AF65-F5344CB8AC3E}">
        <p14:creationId xmlns:p14="http://schemas.microsoft.com/office/powerpoint/2010/main" val="41537031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July 2016</a:t>
            </a:r>
            <a:endParaRPr lang="en-GB" altLang="ko-KR"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46694275"/>
              </p:ext>
            </p:extLst>
          </p:nvPr>
        </p:nvGraphicFramePr>
        <p:xfrm>
          <a:off x="720688" y="1700808"/>
          <a:ext cx="7883760" cy="4608514"/>
        </p:xfrm>
        <a:graphic>
          <a:graphicData uri="http://schemas.openxmlformats.org/drawingml/2006/table">
            <a:tbl>
              <a:tblPr/>
              <a:tblGrid>
                <a:gridCol w="1471743"/>
                <a:gridCol w="3595609"/>
                <a:gridCol w="1749845"/>
                <a:gridCol w="1066563"/>
              </a:tblGrid>
              <a:tr h="322544">
                <a:tc>
                  <a:txBody>
                    <a:bodyPr/>
                    <a:lstStyle/>
                    <a:p>
                      <a:pPr algn="ctr" fontAlgn="b"/>
                      <a:r>
                        <a:rPr lang="en-CA" sz="1700" b="1" i="0" u="none" strike="noStrike" dirty="0">
                          <a:solidFill>
                            <a:srgbClr val="FFFFFF"/>
                          </a:solidFill>
                          <a:latin typeface="Calibri"/>
                        </a:rPr>
                        <a:t>DCN</a:t>
                      </a:r>
                    </a:p>
                  </a:txBody>
                  <a:tcPr marL="6714" marR="6714" marT="6714"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700" b="1" i="0" u="none" strike="noStrike" dirty="0">
                          <a:solidFill>
                            <a:srgbClr val="FFFFFF"/>
                          </a:solidFill>
                          <a:latin typeface="Calibri"/>
                        </a:rPr>
                        <a:t>Title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700" b="1" i="0" u="none" strike="noStrike" dirty="0" smtClean="0">
                          <a:solidFill>
                            <a:srgbClr val="FFFFFF"/>
                          </a:solidFill>
                          <a:latin typeface="Calibri"/>
                        </a:rPr>
                        <a:t>Author</a:t>
                      </a:r>
                      <a:endParaRPr lang="en-CA" sz="1700" b="1" i="0" u="none" strike="noStrike" dirty="0">
                        <a:solidFill>
                          <a:srgbClr val="FFFFFF"/>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700" b="1" i="0" u="none" strike="noStrike" dirty="0" smtClean="0">
                          <a:solidFill>
                            <a:srgbClr val="FFFFFF"/>
                          </a:solidFill>
                          <a:latin typeface="Calibri"/>
                        </a:rPr>
                        <a:t>Order</a:t>
                      </a:r>
                      <a:endParaRPr lang="en-CA" sz="1700" b="1" i="0" u="none" strike="noStrike" dirty="0">
                        <a:solidFill>
                          <a:srgbClr val="FFFFFF"/>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r>
              <a:tr h="277409">
                <a:tc>
                  <a:txBody>
                    <a:bodyPr/>
                    <a:lstStyle/>
                    <a:p>
                      <a:pPr algn="l" fontAlgn="t"/>
                      <a:r>
                        <a:rPr lang="en-US" altLang="zh-CN" sz="1400" u="none" strike="noStrike" dirty="0" smtClean="0">
                          <a:solidFill>
                            <a:srgbClr val="00B050"/>
                          </a:solidFill>
                          <a:effectLst/>
                        </a:rPr>
                        <a:t>11-16/0879r2</a:t>
                      </a:r>
                      <a:endParaRPr lang="en-US" altLang="zh-CN" sz="1400" b="0" i="0" u="none" strike="noStrike" dirty="0">
                        <a:solidFill>
                          <a:srgbClr val="00B050"/>
                        </a:solidFill>
                        <a:effectLst/>
                        <a:latin typeface="Calibri" panose="020F0502020204030204" pitchFamily="34" charset="0"/>
                        <a:ea typeface="宋体" panose="02010600030101010101" pitchFamily="2" charset="-122"/>
                      </a:endParaRPr>
                    </a:p>
                  </a:txBody>
                  <a:tcPr marL="9525" marR="9525" marT="9525" marB="0">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dirty="0">
                          <a:solidFill>
                            <a:srgbClr val="00B050"/>
                          </a:solidFill>
                          <a:effectLst/>
                        </a:rPr>
                        <a:t>Comment resolution on SR for VHT PPDUs</a:t>
                      </a:r>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dirty="0" err="1">
                          <a:solidFill>
                            <a:srgbClr val="00B050"/>
                          </a:solidFill>
                          <a:effectLst/>
                        </a:rPr>
                        <a:t>Jeongki</a:t>
                      </a:r>
                      <a:r>
                        <a:rPr lang="en-CA" sz="1400" u="none" strike="noStrike" dirty="0">
                          <a:solidFill>
                            <a:srgbClr val="00B050"/>
                          </a:solidFill>
                          <a:effectLst/>
                        </a:rPr>
                        <a:t> Kim </a:t>
                      </a:r>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sz="1400" dirty="0" smtClean="0">
                          <a:solidFill>
                            <a:srgbClr val="00B050"/>
                          </a:solidFill>
                        </a:rPr>
                        <a:t>1</a:t>
                      </a:r>
                      <a:endParaRPr lang="ko-KR" altLang="en-US" sz="1400" dirty="0">
                        <a:solidFill>
                          <a:srgbClr val="00B050"/>
                        </a:solidFill>
                      </a:endParaRP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77409">
                <a:tc>
                  <a:txBody>
                    <a:bodyPr/>
                    <a:lstStyle/>
                    <a:p>
                      <a:pPr algn="l" fontAlgn="t"/>
                      <a:r>
                        <a:rPr lang="en-US" altLang="zh-CN" sz="1400" u="none" strike="noStrike" dirty="0" smtClean="0">
                          <a:solidFill>
                            <a:srgbClr val="00B050"/>
                          </a:solidFill>
                          <a:effectLst/>
                        </a:rPr>
                        <a:t>11-16/0889r1</a:t>
                      </a:r>
                      <a:endParaRPr lang="en-US" altLang="zh-CN" sz="1400" b="0" i="0" u="none" strike="noStrike" dirty="0">
                        <a:solidFill>
                          <a:srgbClr val="00B050"/>
                        </a:solidFill>
                        <a:effectLst/>
                        <a:latin typeface="Calibri" panose="020F0502020204030204" pitchFamily="34" charset="0"/>
                        <a:ea typeface="宋体" panose="02010600030101010101" pitchFamily="2" charset="-122"/>
                      </a:endParaRPr>
                    </a:p>
                  </a:txBody>
                  <a:tcPr marL="9525" marR="9525" marT="952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dirty="0">
                          <a:solidFill>
                            <a:srgbClr val="00B050"/>
                          </a:solidFill>
                          <a:effectLst/>
                        </a:rPr>
                        <a:t>comment-resolution-SR-Intra-BSS-detection</a:t>
                      </a:r>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dirty="0">
                          <a:solidFill>
                            <a:srgbClr val="00B050"/>
                          </a:solidFill>
                          <a:effectLst/>
                        </a:rPr>
                        <a:t>Young </a:t>
                      </a:r>
                      <a:r>
                        <a:rPr lang="en-CA" sz="1400" u="none" strike="noStrike" dirty="0" err="1" smtClean="0">
                          <a:solidFill>
                            <a:srgbClr val="00B050"/>
                          </a:solidFill>
                          <a:effectLst/>
                        </a:rPr>
                        <a:t>Hoon</a:t>
                      </a:r>
                      <a:r>
                        <a:rPr lang="en-CA" sz="1400" u="none" strike="noStrike" dirty="0" smtClean="0">
                          <a:solidFill>
                            <a:srgbClr val="00B050"/>
                          </a:solidFill>
                          <a:effectLst/>
                        </a:rPr>
                        <a:t> </a:t>
                      </a:r>
                      <a:r>
                        <a:rPr lang="en-CA" sz="1400" u="none" strike="noStrike" dirty="0" err="1">
                          <a:solidFill>
                            <a:srgbClr val="00B050"/>
                          </a:solidFill>
                          <a:effectLst/>
                        </a:rPr>
                        <a:t>Kown</a:t>
                      </a:r>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sz="1400" dirty="0" smtClean="0">
                          <a:solidFill>
                            <a:srgbClr val="00B050"/>
                          </a:solidFill>
                        </a:rPr>
                        <a:t>2</a:t>
                      </a:r>
                      <a:endParaRPr lang="ko-KR" altLang="en-US" sz="1400" dirty="0">
                        <a:solidFill>
                          <a:srgbClr val="00B050"/>
                        </a:solidFill>
                      </a:endParaRP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529389">
                <a:tc>
                  <a:txBody>
                    <a:bodyPr/>
                    <a:lstStyle/>
                    <a:p>
                      <a:pPr algn="l" fontAlgn="t"/>
                      <a:r>
                        <a:rPr lang="en-US" altLang="zh-CN" sz="1400" u="none" strike="noStrike" dirty="0" smtClean="0">
                          <a:solidFill>
                            <a:srgbClr val="00B050"/>
                          </a:solidFill>
                          <a:effectLst/>
                        </a:rPr>
                        <a:t>11-16/0901r2</a:t>
                      </a:r>
                      <a:endParaRPr lang="en-US" altLang="zh-CN" sz="1400" b="0" i="0" u="none" strike="noStrike" dirty="0">
                        <a:solidFill>
                          <a:srgbClr val="00B050"/>
                        </a:solidFill>
                        <a:effectLst/>
                        <a:latin typeface="Calibri" panose="020F0502020204030204" pitchFamily="34" charset="0"/>
                        <a:ea typeface="宋体" panose="02010600030101010101" pitchFamily="2" charset="-122"/>
                      </a:endParaRPr>
                    </a:p>
                  </a:txBody>
                  <a:tcPr marL="9525" marR="9525" marT="952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dirty="0">
                          <a:solidFill>
                            <a:srgbClr val="00B050"/>
                          </a:solidFill>
                          <a:effectLst/>
                        </a:rPr>
                        <a:t>Clarification of SR Fields in HE Trigger Based PPDU</a:t>
                      </a:r>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dirty="0" err="1">
                          <a:solidFill>
                            <a:srgbClr val="00B050"/>
                          </a:solidFill>
                          <a:effectLst/>
                        </a:rPr>
                        <a:t>Daewon</a:t>
                      </a:r>
                      <a:r>
                        <a:rPr lang="en-CA" sz="1400" u="none" strike="noStrike" dirty="0">
                          <a:solidFill>
                            <a:srgbClr val="00B050"/>
                          </a:solidFill>
                          <a:effectLst/>
                        </a:rPr>
                        <a:t> Lee </a:t>
                      </a:r>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sz="1400" dirty="0" smtClean="0">
                          <a:solidFill>
                            <a:srgbClr val="00B050"/>
                          </a:solidFill>
                        </a:rPr>
                        <a:t>3</a:t>
                      </a:r>
                      <a:endParaRPr lang="ko-KR" altLang="en-US" sz="1400" dirty="0">
                        <a:solidFill>
                          <a:srgbClr val="00B050"/>
                        </a:solidFill>
                      </a:endParaRP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529389">
                <a:tc>
                  <a:txBody>
                    <a:bodyPr/>
                    <a:lstStyle/>
                    <a:p>
                      <a:pPr algn="l" fontAlgn="t"/>
                      <a:r>
                        <a:rPr lang="en-US" altLang="zh-CN" sz="1400" u="none" strike="noStrike" dirty="0" smtClean="0">
                          <a:solidFill>
                            <a:srgbClr val="00B050"/>
                          </a:solidFill>
                          <a:effectLst/>
                        </a:rPr>
                        <a:t>11-16/0902r2</a:t>
                      </a:r>
                      <a:endParaRPr lang="en-US" altLang="zh-CN" sz="1400" b="0" i="0" u="none" strike="noStrike" dirty="0">
                        <a:solidFill>
                          <a:srgbClr val="00B050"/>
                        </a:solidFill>
                        <a:effectLst/>
                        <a:latin typeface="Calibri" panose="020F0502020204030204" pitchFamily="34" charset="0"/>
                        <a:ea typeface="宋体" panose="02010600030101010101" pitchFamily="2" charset="-122"/>
                      </a:endParaRPr>
                    </a:p>
                  </a:txBody>
                  <a:tcPr marL="9525" marR="9525" marT="952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dirty="0">
                          <a:solidFill>
                            <a:srgbClr val="00B050"/>
                          </a:solidFill>
                          <a:effectLst/>
                        </a:rPr>
                        <a:t>Proposed Text Changes for SR Fields in HE Trigger-Based PPDU</a:t>
                      </a:r>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dirty="0" err="1">
                          <a:solidFill>
                            <a:srgbClr val="00B050"/>
                          </a:solidFill>
                          <a:effectLst/>
                        </a:rPr>
                        <a:t>Daewon</a:t>
                      </a:r>
                      <a:r>
                        <a:rPr lang="en-CA" sz="1400" u="none" strike="noStrike" dirty="0">
                          <a:solidFill>
                            <a:srgbClr val="00B050"/>
                          </a:solidFill>
                          <a:effectLst/>
                        </a:rPr>
                        <a:t> Lee</a:t>
                      </a:r>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sz="1400" dirty="0" smtClean="0">
                          <a:solidFill>
                            <a:srgbClr val="00B050"/>
                          </a:solidFill>
                        </a:rPr>
                        <a:t>4</a:t>
                      </a:r>
                      <a:endParaRPr lang="ko-KR" altLang="en-US" sz="1400" dirty="0">
                        <a:solidFill>
                          <a:srgbClr val="00B050"/>
                        </a:solidFill>
                      </a:endParaRP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77409">
                <a:tc>
                  <a:txBody>
                    <a:bodyPr/>
                    <a:lstStyle/>
                    <a:p>
                      <a:pPr algn="l" fontAlgn="t"/>
                      <a:r>
                        <a:rPr lang="en-US" altLang="zh-CN" sz="1400" u="none" strike="noStrike" dirty="0">
                          <a:solidFill>
                            <a:srgbClr val="00B050"/>
                          </a:solidFill>
                          <a:effectLst/>
                        </a:rPr>
                        <a:t>11-16/0905</a:t>
                      </a:r>
                      <a:endParaRPr lang="en-US" altLang="zh-CN" sz="1400" b="0" i="0" u="none" strike="noStrike" dirty="0">
                        <a:solidFill>
                          <a:srgbClr val="00B050"/>
                        </a:solidFill>
                        <a:effectLst/>
                        <a:latin typeface="Calibri" panose="020F0502020204030204" pitchFamily="34" charset="0"/>
                        <a:ea typeface="宋体" panose="02010600030101010101" pitchFamily="2" charset="-122"/>
                      </a:endParaRPr>
                    </a:p>
                  </a:txBody>
                  <a:tcPr marL="9525" marR="9525" marT="952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dirty="0">
                          <a:solidFill>
                            <a:srgbClr val="00B050"/>
                          </a:solidFill>
                          <a:effectLst/>
                        </a:rPr>
                        <a:t>SR Fields Clarification</a:t>
                      </a:r>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dirty="0">
                          <a:solidFill>
                            <a:srgbClr val="00B050"/>
                          </a:solidFill>
                          <a:effectLst/>
                        </a:rPr>
                        <a:t>Ron </a:t>
                      </a:r>
                      <a:r>
                        <a:rPr lang="en-CA" sz="1400" u="none" strike="noStrike" dirty="0" err="1">
                          <a:solidFill>
                            <a:srgbClr val="00B050"/>
                          </a:solidFill>
                          <a:effectLst/>
                        </a:rPr>
                        <a:t>Porat</a:t>
                      </a:r>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sz="1400" dirty="0" smtClean="0">
                          <a:solidFill>
                            <a:srgbClr val="00B050"/>
                          </a:solidFill>
                        </a:rPr>
                        <a:t>5</a:t>
                      </a:r>
                      <a:endParaRPr lang="ko-KR" altLang="en-US" sz="1400" dirty="0">
                        <a:solidFill>
                          <a:srgbClr val="00B050"/>
                        </a:solidFill>
                      </a:endParaRP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529389">
                <a:tc>
                  <a:txBody>
                    <a:bodyPr/>
                    <a:lstStyle/>
                    <a:p>
                      <a:pPr algn="l" fontAlgn="t"/>
                      <a:r>
                        <a:rPr lang="en-US" altLang="zh-CN" sz="1400" u="none" strike="noStrike" dirty="0" smtClean="0">
                          <a:solidFill>
                            <a:srgbClr val="00B050"/>
                          </a:solidFill>
                          <a:effectLst/>
                        </a:rPr>
                        <a:t>11-16/0919r0</a:t>
                      </a:r>
                      <a:endParaRPr lang="en-US" altLang="zh-CN" sz="1400" b="0" i="0" u="none" strike="noStrike" dirty="0">
                        <a:solidFill>
                          <a:srgbClr val="00B050"/>
                        </a:solidFill>
                        <a:effectLst/>
                        <a:latin typeface="Calibri" panose="020F0502020204030204" pitchFamily="34" charset="0"/>
                        <a:ea typeface="宋体" panose="02010600030101010101" pitchFamily="2" charset="-122"/>
                      </a:endParaRPr>
                    </a:p>
                  </a:txBody>
                  <a:tcPr marL="9525" marR="9525" marT="952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dirty="0">
                          <a:solidFill>
                            <a:srgbClr val="00B050"/>
                          </a:solidFill>
                          <a:effectLst/>
                        </a:rPr>
                        <a:t>Discussions on SR Fields in HE Trigger-based PPDU</a:t>
                      </a:r>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dirty="0" err="1">
                          <a:solidFill>
                            <a:srgbClr val="00B050"/>
                          </a:solidFill>
                          <a:effectLst/>
                        </a:rPr>
                        <a:t>Geonjung</a:t>
                      </a:r>
                      <a:r>
                        <a:rPr lang="en-CA" sz="1400" u="none" strike="noStrike" dirty="0">
                          <a:solidFill>
                            <a:srgbClr val="00B050"/>
                          </a:solidFill>
                          <a:effectLst/>
                        </a:rPr>
                        <a:t> </a:t>
                      </a:r>
                      <a:r>
                        <a:rPr lang="en-CA" sz="1400" u="none" strike="noStrike" dirty="0" err="1">
                          <a:solidFill>
                            <a:srgbClr val="00B050"/>
                          </a:solidFill>
                          <a:effectLst/>
                        </a:rPr>
                        <a:t>Ko</a:t>
                      </a:r>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sz="1400" dirty="0" smtClean="0">
                          <a:solidFill>
                            <a:srgbClr val="00B050"/>
                          </a:solidFill>
                        </a:rPr>
                        <a:t>6</a:t>
                      </a:r>
                      <a:endParaRPr lang="ko-KR" altLang="en-US" sz="1400" dirty="0">
                        <a:solidFill>
                          <a:srgbClr val="00B050"/>
                        </a:solidFill>
                      </a:endParaRP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77409">
                <a:tc>
                  <a:txBody>
                    <a:bodyPr/>
                    <a:lstStyle/>
                    <a:p>
                      <a:pPr algn="l" fontAlgn="t"/>
                      <a:r>
                        <a:rPr lang="en-US" altLang="zh-CN" sz="1400" u="none" strike="noStrike" dirty="0" smtClean="0">
                          <a:effectLst/>
                        </a:rPr>
                        <a:t>11-16/0971r2</a:t>
                      </a:r>
                      <a:endParaRPr lang="en-US" altLang="zh-CN" sz="14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DSC Proposal Text</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Graham Smith</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sz="1400" dirty="0" smtClean="0"/>
                        <a:t>10</a:t>
                      </a:r>
                      <a:endParaRPr lang="ko-KR" altLang="en-US" sz="1400" dirty="0"/>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529389">
                <a:tc>
                  <a:txBody>
                    <a:bodyPr/>
                    <a:lstStyle/>
                    <a:p>
                      <a:pPr algn="l" fontAlgn="t"/>
                      <a:r>
                        <a:rPr lang="en-US" altLang="zh-CN" sz="1400" u="none" strike="noStrike">
                          <a:effectLst/>
                        </a:rPr>
                        <a:t>11-16/0945</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Clarifications for OBSS_PD-based SR parameters</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Laurent Cariou</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sz="1400" dirty="0" smtClean="0"/>
                        <a:t>7</a:t>
                      </a:r>
                      <a:endParaRPr lang="ko-KR" altLang="en-US" sz="1400" dirty="0"/>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529389">
                <a:tc>
                  <a:txBody>
                    <a:bodyPr/>
                    <a:lstStyle/>
                    <a:p>
                      <a:pPr algn="l" fontAlgn="t"/>
                      <a:r>
                        <a:rPr lang="en-US" altLang="zh-CN" sz="1400" u="none" strike="noStrike" dirty="0" smtClean="0">
                          <a:effectLst/>
                        </a:rPr>
                        <a:t>11-16/0947</a:t>
                      </a:r>
                      <a:endParaRPr lang="en-US" altLang="zh-CN" sz="14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Proposed text changes for OBSS_PD-based SR parameters</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Laurent Cariou</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sz="1400" dirty="0" smtClean="0"/>
                        <a:t>8</a:t>
                      </a:r>
                      <a:endParaRPr lang="ko-KR" altLang="en-US" sz="1400" dirty="0"/>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529389">
                <a:tc>
                  <a:txBody>
                    <a:bodyPr/>
                    <a:lstStyle/>
                    <a:p>
                      <a:pPr algn="l" fontAlgn="t"/>
                      <a:r>
                        <a:rPr lang="en-US" altLang="zh-CN" sz="1400" u="none" strike="noStrike">
                          <a:effectLst/>
                        </a:rPr>
                        <a:t>11-16/0957</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Comment Resolutions on OBSS_PD Conditions in 25.9.3</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dirty="0">
                          <a:effectLst/>
                        </a:rPr>
                        <a:t>James Wang</a:t>
                      </a:r>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sz="1400" dirty="0" smtClean="0"/>
                        <a:t>9</a:t>
                      </a:r>
                      <a:endParaRPr lang="ko-KR" altLang="en-US" sz="1400" dirty="0"/>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bl>
          </a:graphicData>
        </a:graphic>
      </p:graphicFrame>
    </p:spTree>
    <p:extLst>
      <p:ext uri="{BB962C8B-B14F-4D97-AF65-F5344CB8AC3E}">
        <p14:creationId xmlns:p14="http://schemas.microsoft.com/office/powerpoint/2010/main" val="21655275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R20160726001</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a:t>
            </a:r>
            <a:r>
              <a:rPr lang="en-US" altLang="ko-KR" dirty="0"/>
              <a:t>you accept the comment resolution for </a:t>
            </a:r>
            <a:r>
              <a:rPr lang="en-US" altLang="ko-KR" dirty="0" smtClean="0"/>
              <a:t>CIDs 705</a:t>
            </a:r>
            <a:r>
              <a:rPr lang="en-US" altLang="ko-KR" dirty="0"/>
              <a:t>, 2437, 2436, 2439, </a:t>
            </a:r>
            <a:r>
              <a:rPr lang="en-US" altLang="ko-KR" dirty="0" smtClean="0"/>
              <a:t>and 2440 as </a:t>
            </a:r>
            <a:r>
              <a:rPr lang="en-US" altLang="ko-KR" dirty="0"/>
              <a:t>shown in </a:t>
            </a:r>
            <a:r>
              <a:rPr lang="en-US" altLang="ko-KR" dirty="0" smtClean="0"/>
              <a:t>11-16/0879r1?</a:t>
            </a:r>
            <a:endParaRPr lang="en-US" altLang="ko-KR" dirty="0" smtClean="0"/>
          </a:p>
          <a:p>
            <a:pPr lvl="1"/>
            <a:endParaRPr lang="zh-CN" altLang="zh-CN" sz="1200" b="0" dirty="0" smtClean="0"/>
          </a:p>
          <a:p>
            <a:pPr marL="800100" lvl="1" indent="-342900">
              <a:buFont typeface="Times New Roman" pitchFamily="18" charset="0"/>
              <a:buChar char="−"/>
            </a:pPr>
            <a:r>
              <a:rPr lang="en-US" altLang="zh-CN" dirty="0" smtClean="0"/>
              <a:t>No objection</a:t>
            </a:r>
          </a:p>
          <a:p>
            <a:pPr marL="457200" lvl="1" indent="0"/>
            <a:r>
              <a:rPr lang="en-US" altLang="zh-CN" dirty="0" smtClean="0">
                <a:sym typeface="Wingdings" panose="05000000000000000000" pitchFamily="2" charset="2"/>
              </a:rPr>
              <a:t> passes</a:t>
            </a:r>
            <a:endParaRPr lang="en-US" altLang="zh-CN" dirty="0" smtClean="0"/>
          </a:p>
        </p:txBody>
      </p:sp>
      <p:sp>
        <p:nvSpPr>
          <p:cNvPr id="4" name="Slide Number Placeholder 3"/>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3099D1E7-2CFE-4362-BB72-AF97192842EA}" type="slidenum">
              <a:rPr lang="en-US" smtClean="0"/>
              <a:pPr>
                <a:defRPr/>
              </a:pPr>
              <a:t>24</a:t>
            </a:fld>
            <a:endParaRPr lang="en-US" dirty="0"/>
          </a:p>
        </p:txBody>
      </p:sp>
      <p:sp>
        <p:nvSpPr>
          <p:cNvPr id="6" name="Footer Placeholder 3"/>
          <p:cNvSpPr>
            <a:spLocks noGrp="1"/>
          </p:cNvSpPr>
          <p:nvPr>
            <p:ph type="ftr" sz="quarter" idx="4294967295"/>
          </p:nvPr>
        </p:nvSpPr>
        <p:spPr>
          <a:xfrm>
            <a:off x="5791199" y="6475413"/>
            <a:ext cx="2752661" cy="184666"/>
          </a:xfrm>
          <a:prstGeom prst="rect">
            <a:avLst/>
          </a:prstGeom>
          <a:noFill/>
        </p:spPr>
        <p:txBody>
          <a:bodyPr/>
          <a:lstStyle/>
          <a:p>
            <a:r>
              <a:rPr lang="en-GB" dirty="0"/>
              <a:t>Guido R. </a:t>
            </a:r>
            <a:r>
              <a:rPr lang="en-GB" dirty="0" err="1"/>
              <a:t>Hiertz</a:t>
            </a:r>
            <a:r>
              <a:rPr lang="en-GB" dirty="0"/>
              <a:t>, Ericsson et al</a:t>
            </a:r>
            <a:r>
              <a:rPr lang="en-GB" dirty="0" smtClean="0"/>
              <a:t>.</a:t>
            </a:r>
            <a:endParaRPr lang="en-GB" dirty="0"/>
          </a:p>
        </p:txBody>
      </p:sp>
      <p:sp>
        <p:nvSpPr>
          <p:cNvPr id="7" name="Rectangle 4"/>
          <p:cNvSpPr>
            <a:spLocks noGrp="1" noChangeArrowheads="1"/>
          </p:cNvSpPr>
          <p:nvPr>
            <p:ph type="dt" sz="half" idx="4294967295"/>
          </p:nvPr>
        </p:nvSpPr>
        <p:spPr bwMode="auto">
          <a:xfrm>
            <a:off x="696913" y="334189"/>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r>
              <a:rPr lang="en-US" altLang="ko-KR" dirty="0"/>
              <a:t>July 2016</a:t>
            </a:r>
            <a:endParaRPr lang="en-GB" altLang="ko-KR" dirty="0"/>
          </a:p>
        </p:txBody>
      </p:sp>
    </p:spTree>
    <p:extLst>
      <p:ext uri="{BB962C8B-B14F-4D97-AF65-F5344CB8AC3E}">
        <p14:creationId xmlns:p14="http://schemas.microsoft.com/office/powerpoint/2010/main" val="3447631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r>
              <a:rPr lang="en-US" dirty="0" smtClean="0"/>
              <a:t>R20160726002</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a:t>
            </a:r>
            <a:r>
              <a:rPr lang="en-US" altLang="ko-KR" dirty="0"/>
              <a:t>you accept the comment resolution for </a:t>
            </a:r>
            <a:r>
              <a:rPr lang="en-US" altLang="ko-KR" dirty="0" smtClean="0"/>
              <a:t>CIDs </a:t>
            </a:r>
            <a:r>
              <a:rPr lang="en-GB" altLang="ko-KR" dirty="0"/>
              <a:t>62, 640, 2434, 2438, 703, 2435, 66, 257, 447, 186, 2661, 2662, 776, 2660, 1577, 2332, </a:t>
            </a:r>
            <a:r>
              <a:rPr lang="en-GB" altLang="ko-KR" dirty="0" smtClean="0"/>
              <a:t>and 2718</a:t>
            </a:r>
            <a:r>
              <a:rPr lang="en-US" altLang="ko-KR" dirty="0" smtClean="0"/>
              <a:t> as </a:t>
            </a:r>
            <a:r>
              <a:rPr lang="en-US" altLang="ko-KR" dirty="0"/>
              <a:t>shown in </a:t>
            </a:r>
            <a:r>
              <a:rPr lang="en-US" altLang="ko-KR" dirty="0" smtClean="0"/>
              <a:t>11-16/0889r1?</a:t>
            </a:r>
            <a:endParaRPr lang="en-US" altLang="ko-KR" dirty="0" smtClean="0"/>
          </a:p>
          <a:p>
            <a:pPr lvl="1"/>
            <a:endParaRPr lang="zh-CN" altLang="zh-CN" sz="1200" b="0" dirty="0" smtClean="0"/>
          </a:p>
          <a:p>
            <a:pPr marL="800100" lvl="1" indent="-342900">
              <a:buFont typeface="Times New Roman" pitchFamily="18" charset="0"/>
              <a:buChar char="−"/>
            </a:pPr>
            <a:r>
              <a:rPr lang="en-US" altLang="zh-CN" dirty="0" smtClean="0"/>
              <a:t>No objection</a:t>
            </a:r>
          </a:p>
          <a:p>
            <a:pPr marL="457200" lvl="1" indent="0"/>
            <a:r>
              <a:rPr lang="en-US" altLang="zh-CN" dirty="0" smtClean="0">
                <a:sym typeface="Wingdings" panose="05000000000000000000" pitchFamily="2" charset="2"/>
              </a:rPr>
              <a:t> passes</a:t>
            </a:r>
            <a:endParaRPr lang="en-US" altLang="zh-CN" dirty="0" smtClean="0"/>
          </a:p>
        </p:txBody>
      </p:sp>
      <p:sp>
        <p:nvSpPr>
          <p:cNvPr id="4" name="Slide Number Placeholder 3"/>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3099D1E7-2CFE-4362-BB72-AF97192842EA}" type="slidenum">
              <a:rPr lang="en-US" smtClean="0"/>
              <a:pPr>
                <a:defRPr/>
              </a:pPr>
              <a:t>25</a:t>
            </a:fld>
            <a:endParaRPr lang="en-US" dirty="0"/>
          </a:p>
        </p:txBody>
      </p:sp>
      <p:sp>
        <p:nvSpPr>
          <p:cNvPr id="6" name="Footer Placeholder 3"/>
          <p:cNvSpPr>
            <a:spLocks noGrp="1"/>
          </p:cNvSpPr>
          <p:nvPr>
            <p:ph type="ftr" sz="quarter" idx="4294967295"/>
          </p:nvPr>
        </p:nvSpPr>
        <p:spPr>
          <a:xfrm>
            <a:off x="5791199" y="6475413"/>
            <a:ext cx="2752661" cy="184666"/>
          </a:xfrm>
          <a:prstGeom prst="rect">
            <a:avLst/>
          </a:prstGeom>
          <a:noFill/>
        </p:spPr>
        <p:txBody>
          <a:bodyPr/>
          <a:lstStyle/>
          <a:p>
            <a:r>
              <a:rPr lang="en-GB" dirty="0"/>
              <a:t>Guido R. </a:t>
            </a:r>
            <a:r>
              <a:rPr lang="en-GB" dirty="0" err="1"/>
              <a:t>Hiertz</a:t>
            </a:r>
            <a:r>
              <a:rPr lang="en-GB" dirty="0"/>
              <a:t>, Ericsson et al</a:t>
            </a:r>
            <a:r>
              <a:rPr lang="en-GB" dirty="0" smtClean="0"/>
              <a:t>.</a:t>
            </a:r>
            <a:endParaRPr lang="en-GB" dirty="0"/>
          </a:p>
        </p:txBody>
      </p:sp>
      <p:sp>
        <p:nvSpPr>
          <p:cNvPr id="7" name="Rectangle 4"/>
          <p:cNvSpPr>
            <a:spLocks noGrp="1" noChangeArrowheads="1"/>
          </p:cNvSpPr>
          <p:nvPr>
            <p:ph type="dt" sz="half" idx="4294967295"/>
          </p:nvPr>
        </p:nvSpPr>
        <p:spPr bwMode="auto">
          <a:xfrm>
            <a:off x="696913" y="334189"/>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r>
              <a:rPr lang="en-US" altLang="ko-KR" dirty="0"/>
              <a:t>July 2016</a:t>
            </a:r>
            <a:endParaRPr lang="en-GB" altLang="ko-KR" dirty="0"/>
          </a:p>
        </p:txBody>
      </p:sp>
    </p:spTree>
    <p:extLst>
      <p:ext uri="{BB962C8B-B14F-4D97-AF65-F5344CB8AC3E}">
        <p14:creationId xmlns:p14="http://schemas.microsoft.com/office/powerpoint/2010/main" val="2783416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r>
              <a:rPr lang="en-US" dirty="0" smtClean="0"/>
              <a:t>R20160726003</a:t>
            </a:r>
            <a:endParaRPr lang="en-US" dirty="0"/>
          </a:p>
        </p:txBody>
      </p:sp>
      <p:sp>
        <p:nvSpPr>
          <p:cNvPr id="3" name="Content Placeholder 2"/>
          <p:cNvSpPr>
            <a:spLocks noGrp="1"/>
          </p:cNvSpPr>
          <p:nvPr>
            <p:ph idx="1"/>
          </p:nvPr>
        </p:nvSpPr>
        <p:spPr>
          <a:xfrm>
            <a:off x="457200" y="1524000"/>
            <a:ext cx="8077200" cy="4114800"/>
          </a:xfrm>
        </p:spPr>
        <p:txBody>
          <a:bodyPr/>
          <a:lstStyle/>
          <a:p>
            <a:pPr>
              <a:buFont typeface="Arial" panose="020B0604020202020204" pitchFamily="34" charset="0"/>
              <a:buChar char="•"/>
            </a:pPr>
            <a:r>
              <a:rPr lang="en-US" altLang="ko-KR" dirty="0"/>
              <a:t>Do you agree to accept the proposed text changes in document “11-16/0902r2, </a:t>
            </a:r>
            <a:r>
              <a:rPr lang="en-GB" altLang="ko-KR" dirty="0"/>
              <a:t>Proposed Text Changes for SR Fields in HE Trigger-Based PPDU</a:t>
            </a:r>
            <a:r>
              <a:rPr lang="en-US" altLang="ko-KR" dirty="0"/>
              <a:t>”?</a:t>
            </a:r>
          </a:p>
          <a:p>
            <a:pPr marL="0" indent="0"/>
            <a:endParaRPr lang="en-US" altLang="ko-KR" dirty="0"/>
          </a:p>
          <a:p>
            <a:pPr lvl="1">
              <a:buFont typeface="Arial" panose="020B0604020202020204" pitchFamily="34" charset="0"/>
              <a:buChar char="•"/>
            </a:pPr>
            <a:r>
              <a:rPr lang="en-US" altLang="ko-KR" dirty="0"/>
              <a:t>Note: the proposed text changes are based on option 1 </a:t>
            </a:r>
            <a:r>
              <a:rPr lang="en-US" altLang="ko-KR" dirty="0" smtClean="0"/>
              <a:t>of document 0901r2.</a:t>
            </a:r>
            <a:endParaRPr lang="en-US" altLang="ko-KR" dirty="0"/>
          </a:p>
          <a:p>
            <a:pPr lvl="1"/>
            <a:endParaRPr lang="en-US" altLang="ko-KR" dirty="0"/>
          </a:p>
          <a:p>
            <a:pPr marL="800100" lvl="1" indent="-342900">
              <a:buFont typeface="Times New Roman" pitchFamily="18" charset="0"/>
              <a:buChar char="−"/>
            </a:pPr>
            <a:r>
              <a:rPr lang="en-US" altLang="zh-CN" dirty="0" smtClean="0"/>
              <a:t>No objection</a:t>
            </a:r>
          </a:p>
          <a:p>
            <a:pPr marL="457200" lvl="1" indent="0"/>
            <a:r>
              <a:rPr lang="en-US" altLang="zh-CN" dirty="0" smtClean="0">
                <a:sym typeface="Wingdings" panose="05000000000000000000" pitchFamily="2" charset="2"/>
              </a:rPr>
              <a:t> passes</a:t>
            </a:r>
            <a:endParaRPr lang="en-US" altLang="zh-CN" dirty="0"/>
          </a:p>
        </p:txBody>
      </p:sp>
      <p:sp>
        <p:nvSpPr>
          <p:cNvPr id="4" name="Slide Number Placeholder 3"/>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3099D1E7-2CFE-4362-BB72-AF97192842EA}" type="slidenum">
              <a:rPr lang="en-US" smtClean="0"/>
              <a:pPr>
                <a:defRPr/>
              </a:pPr>
              <a:t>26</a:t>
            </a:fld>
            <a:endParaRPr lang="en-US" dirty="0"/>
          </a:p>
        </p:txBody>
      </p:sp>
      <p:sp>
        <p:nvSpPr>
          <p:cNvPr id="6" name="Footer Placeholder 3"/>
          <p:cNvSpPr>
            <a:spLocks noGrp="1"/>
          </p:cNvSpPr>
          <p:nvPr>
            <p:ph type="ftr" sz="quarter" idx="4294967295"/>
          </p:nvPr>
        </p:nvSpPr>
        <p:spPr>
          <a:xfrm>
            <a:off x="5791199" y="6475413"/>
            <a:ext cx="2752661" cy="184666"/>
          </a:xfrm>
          <a:prstGeom prst="rect">
            <a:avLst/>
          </a:prstGeom>
          <a:noFill/>
        </p:spPr>
        <p:txBody>
          <a:bodyPr/>
          <a:lstStyle/>
          <a:p>
            <a:r>
              <a:rPr lang="en-GB" dirty="0"/>
              <a:t>Guido R. </a:t>
            </a:r>
            <a:r>
              <a:rPr lang="en-GB" dirty="0" err="1"/>
              <a:t>Hiertz</a:t>
            </a:r>
            <a:r>
              <a:rPr lang="en-GB" dirty="0"/>
              <a:t>, Ericsson et al</a:t>
            </a:r>
            <a:r>
              <a:rPr lang="en-GB" dirty="0" smtClean="0"/>
              <a:t>.</a:t>
            </a:r>
            <a:endParaRPr lang="en-GB" dirty="0"/>
          </a:p>
        </p:txBody>
      </p:sp>
      <p:sp>
        <p:nvSpPr>
          <p:cNvPr id="7" name="Rectangle 4"/>
          <p:cNvSpPr>
            <a:spLocks noGrp="1" noChangeArrowheads="1"/>
          </p:cNvSpPr>
          <p:nvPr>
            <p:ph type="dt" sz="half" idx="4294967295"/>
          </p:nvPr>
        </p:nvSpPr>
        <p:spPr bwMode="auto">
          <a:xfrm>
            <a:off x="696913" y="334189"/>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r>
              <a:rPr lang="en-US" altLang="ko-KR" dirty="0"/>
              <a:t>July 2016</a:t>
            </a:r>
            <a:endParaRPr lang="en-GB" altLang="ko-KR" dirty="0"/>
          </a:p>
        </p:txBody>
      </p:sp>
      <p:sp>
        <p:nvSpPr>
          <p:cNvPr id="5" name="TextBox 4"/>
          <p:cNvSpPr txBox="1"/>
          <p:nvPr/>
        </p:nvSpPr>
        <p:spPr>
          <a:xfrm>
            <a:off x="5738045" y="5949279"/>
            <a:ext cx="2798780"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11-16/0901r2</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24762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r>
              <a:rPr lang="en-US" dirty="0" smtClean="0"/>
              <a:t>R20160726004</a:t>
            </a:r>
            <a:endParaRPr lang="en-US" dirty="0"/>
          </a:p>
        </p:txBody>
      </p:sp>
      <p:sp>
        <p:nvSpPr>
          <p:cNvPr id="3" name="Content Placeholder 2"/>
          <p:cNvSpPr>
            <a:spLocks noGrp="1"/>
          </p:cNvSpPr>
          <p:nvPr>
            <p:ph idx="1"/>
          </p:nvPr>
        </p:nvSpPr>
        <p:spPr>
          <a:xfrm>
            <a:off x="457200" y="1524000"/>
            <a:ext cx="8077200" cy="4114800"/>
          </a:xfrm>
        </p:spPr>
        <p:txBody>
          <a:bodyPr/>
          <a:lstStyle/>
          <a:p>
            <a:pPr marL="342900" lvl="1" indent="-342900">
              <a:spcBef>
                <a:spcPts val="600"/>
              </a:spcBef>
              <a:buFont typeface="Arial"/>
              <a:buChar char="•"/>
            </a:pPr>
            <a:r>
              <a:rPr lang="en-US" altLang="ko-KR" b="1" dirty="0"/>
              <a:t>Do you support the following text?</a:t>
            </a:r>
          </a:p>
          <a:p>
            <a:pPr marL="0" lvl="1" indent="0">
              <a:spcBef>
                <a:spcPts val="600"/>
              </a:spcBef>
            </a:pPr>
            <a:r>
              <a:rPr lang="en-US" altLang="ko-KR" b="1" dirty="0"/>
              <a:t>When a STA receives an inter-BSS HE trigger-based PPDU with its BW subfield set to 80+80 MHz, the STA shall use min(SR Field 1, SR Field 3) or min(SR Field 2, SR Field 4).</a:t>
            </a:r>
          </a:p>
          <a:p>
            <a:pPr marL="0" lvl="1" indent="0">
              <a:spcBef>
                <a:spcPts val="600"/>
              </a:spcBef>
            </a:pPr>
            <a:r>
              <a:rPr lang="en-US" altLang="ko-KR" b="1" dirty="0"/>
              <a:t>- min(A, B) is the minimum value between A and B.</a:t>
            </a:r>
          </a:p>
          <a:p>
            <a:pPr lvl="1"/>
            <a:endParaRPr lang="en-US" altLang="ko-KR" dirty="0"/>
          </a:p>
          <a:p>
            <a:pPr marL="457200" lvl="1" indent="0"/>
            <a:r>
              <a:rPr lang="en-US" altLang="zh-CN" dirty="0" smtClean="0">
                <a:sym typeface="Wingdings" panose="05000000000000000000" pitchFamily="2" charset="2"/>
              </a:rPr>
              <a:t> Not run</a:t>
            </a:r>
            <a:endParaRPr lang="en-US" altLang="zh-CN" dirty="0"/>
          </a:p>
        </p:txBody>
      </p:sp>
      <p:sp>
        <p:nvSpPr>
          <p:cNvPr id="4" name="Slide Number Placeholder 3"/>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3099D1E7-2CFE-4362-BB72-AF97192842EA}" type="slidenum">
              <a:rPr lang="en-US" smtClean="0"/>
              <a:pPr>
                <a:defRPr/>
              </a:pPr>
              <a:t>27</a:t>
            </a:fld>
            <a:endParaRPr lang="en-US" dirty="0"/>
          </a:p>
        </p:txBody>
      </p:sp>
      <p:sp>
        <p:nvSpPr>
          <p:cNvPr id="6" name="Footer Placeholder 3"/>
          <p:cNvSpPr>
            <a:spLocks noGrp="1"/>
          </p:cNvSpPr>
          <p:nvPr>
            <p:ph type="ftr" sz="quarter" idx="4294967295"/>
          </p:nvPr>
        </p:nvSpPr>
        <p:spPr>
          <a:xfrm>
            <a:off x="5791199" y="6475413"/>
            <a:ext cx="2752661" cy="184666"/>
          </a:xfrm>
          <a:prstGeom prst="rect">
            <a:avLst/>
          </a:prstGeom>
          <a:noFill/>
        </p:spPr>
        <p:txBody>
          <a:bodyPr/>
          <a:lstStyle/>
          <a:p>
            <a:r>
              <a:rPr lang="en-GB" dirty="0"/>
              <a:t>Guido R. </a:t>
            </a:r>
            <a:r>
              <a:rPr lang="en-GB" dirty="0" err="1"/>
              <a:t>Hiertz</a:t>
            </a:r>
            <a:r>
              <a:rPr lang="en-GB" dirty="0"/>
              <a:t>, Ericsson et al</a:t>
            </a:r>
            <a:r>
              <a:rPr lang="en-GB" dirty="0" smtClean="0"/>
              <a:t>.</a:t>
            </a:r>
            <a:endParaRPr lang="en-GB" dirty="0"/>
          </a:p>
        </p:txBody>
      </p:sp>
      <p:sp>
        <p:nvSpPr>
          <p:cNvPr id="7" name="Rectangle 4"/>
          <p:cNvSpPr>
            <a:spLocks noGrp="1" noChangeArrowheads="1"/>
          </p:cNvSpPr>
          <p:nvPr>
            <p:ph type="dt" sz="half" idx="4294967295"/>
          </p:nvPr>
        </p:nvSpPr>
        <p:spPr bwMode="auto">
          <a:xfrm>
            <a:off x="696913" y="334189"/>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r>
              <a:rPr lang="en-US" altLang="ko-KR" dirty="0"/>
              <a:t>July 2016</a:t>
            </a:r>
            <a:endParaRPr lang="en-GB" altLang="ko-KR" dirty="0"/>
          </a:p>
        </p:txBody>
      </p:sp>
      <p:sp>
        <p:nvSpPr>
          <p:cNvPr id="5" name="TextBox 4"/>
          <p:cNvSpPr txBox="1"/>
          <p:nvPr/>
        </p:nvSpPr>
        <p:spPr>
          <a:xfrm>
            <a:off x="5738045" y="5949279"/>
            <a:ext cx="2798780"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11-16/0919r0</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91692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r>
              <a:rPr lang="en-US" dirty="0" smtClean="0"/>
              <a:t>R20160726005</a:t>
            </a:r>
            <a:endParaRPr lang="en-US" dirty="0"/>
          </a:p>
        </p:txBody>
      </p:sp>
      <p:sp>
        <p:nvSpPr>
          <p:cNvPr id="3" name="Content Placeholder 2"/>
          <p:cNvSpPr>
            <a:spLocks noGrp="1"/>
          </p:cNvSpPr>
          <p:nvPr>
            <p:ph idx="1"/>
          </p:nvPr>
        </p:nvSpPr>
        <p:spPr>
          <a:xfrm>
            <a:off x="457200" y="1524000"/>
            <a:ext cx="8077200" cy="4114800"/>
          </a:xfrm>
        </p:spPr>
        <p:txBody>
          <a:bodyPr/>
          <a:lstStyle/>
          <a:p>
            <a:pPr marL="285750" indent="-285750">
              <a:buFont typeface="Arial" panose="020B0604020202020204" pitchFamily="34" charset="0"/>
              <a:buChar char="•"/>
            </a:pPr>
            <a:r>
              <a:rPr lang="en-US" altLang="ko-KR" sz="1800" dirty="0"/>
              <a:t>Do you support the proposed addition </a:t>
            </a:r>
            <a:r>
              <a:rPr lang="en-US" altLang="ko-KR" sz="1800" dirty="0" smtClean="0"/>
              <a:t>on slide 14 in </a:t>
            </a:r>
            <a:r>
              <a:rPr lang="en-US" altLang="ko-KR" sz="1800" dirty="0"/>
              <a:t>document 11-16/0905r0</a:t>
            </a:r>
            <a:r>
              <a:rPr lang="en-US" altLang="ko-KR" sz="1800" dirty="0" smtClean="0"/>
              <a:t> to </a:t>
            </a:r>
            <a:r>
              <a:rPr lang="en-US" altLang="ko-KR" sz="1800" dirty="0"/>
              <a:t>table </a:t>
            </a:r>
            <a:r>
              <a:rPr lang="en-US" altLang="ko-KR" sz="1800" dirty="0" smtClean="0"/>
              <a:t>26-17?</a:t>
            </a:r>
            <a:endParaRPr lang="en-US" altLang="ko-KR" sz="1800" dirty="0"/>
          </a:p>
          <a:p>
            <a:pPr lvl="1"/>
            <a:endParaRPr lang="en-US" altLang="ko-KR" dirty="0"/>
          </a:p>
          <a:p>
            <a:pPr marL="800100" lvl="1" indent="-342900">
              <a:buFont typeface="Times New Roman" pitchFamily="18" charset="0"/>
              <a:buChar char="−"/>
            </a:pPr>
            <a:r>
              <a:rPr lang="en-US" altLang="zh-CN" dirty="0" smtClean="0"/>
              <a:t>No objection</a:t>
            </a:r>
          </a:p>
          <a:p>
            <a:pPr marL="457200" lvl="1" indent="0"/>
            <a:r>
              <a:rPr lang="en-US" altLang="zh-CN" dirty="0" smtClean="0"/>
              <a:t>-</a:t>
            </a:r>
            <a:r>
              <a:rPr lang="en-US" altLang="zh-CN" dirty="0" smtClean="0">
                <a:sym typeface="Wingdings" panose="05000000000000000000" pitchFamily="2" charset="2"/>
              </a:rPr>
              <a:t> passes</a:t>
            </a:r>
            <a:endParaRPr lang="en-US" altLang="zh-CN" dirty="0"/>
          </a:p>
        </p:txBody>
      </p:sp>
      <p:sp>
        <p:nvSpPr>
          <p:cNvPr id="4" name="Slide Number Placeholder 3"/>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3099D1E7-2CFE-4362-BB72-AF97192842EA}" type="slidenum">
              <a:rPr lang="en-US" smtClean="0"/>
              <a:pPr>
                <a:defRPr/>
              </a:pPr>
              <a:t>28</a:t>
            </a:fld>
            <a:endParaRPr lang="en-US" dirty="0"/>
          </a:p>
        </p:txBody>
      </p:sp>
      <p:sp>
        <p:nvSpPr>
          <p:cNvPr id="6" name="Footer Placeholder 3"/>
          <p:cNvSpPr>
            <a:spLocks noGrp="1"/>
          </p:cNvSpPr>
          <p:nvPr>
            <p:ph type="ftr" sz="quarter" idx="4294967295"/>
          </p:nvPr>
        </p:nvSpPr>
        <p:spPr>
          <a:xfrm>
            <a:off x="5791199" y="6475413"/>
            <a:ext cx="2752661" cy="184666"/>
          </a:xfrm>
          <a:prstGeom prst="rect">
            <a:avLst/>
          </a:prstGeom>
          <a:noFill/>
        </p:spPr>
        <p:txBody>
          <a:bodyPr/>
          <a:lstStyle/>
          <a:p>
            <a:r>
              <a:rPr lang="en-GB" dirty="0"/>
              <a:t>Guido R. </a:t>
            </a:r>
            <a:r>
              <a:rPr lang="en-GB" dirty="0" err="1"/>
              <a:t>Hiertz</a:t>
            </a:r>
            <a:r>
              <a:rPr lang="en-GB" dirty="0"/>
              <a:t>, Ericsson et al</a:t>
            </a:r>
            <a:r>
              <a:rPr lang="en-GB" dirty="0" smtClean="0"/>
              <a:t>.</a:t>
            </a:r>
            <a:endParaRPr lang="en-GB" dirty="0"/>
          </a:p>
        </p:txBody>
      </p:sp>
      <p:sp>
        <p:nvSpPr>
          <p:cNvPr id="7" name="Rectangle 4"/>
          <p:cNvSpPr>
            <a:spLocks noGrp="1" noChangeArrowheads="1"/>
          </p:cNvSpPr>
          <p:nvPr>
            <p:ph type="dt" sz="half" idx="4294967295"/>
          </p:nvPr>
        </p:nvSpPr>
        <p:spPr bwMode="auto">
          <a:xfrm>
            <a:off x="696913" y="334189"/>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r>
              <a:rPr lang="en-US" altLang="ko-KR" dirty="0"/>
              <a:t>July 2016</a:t>
            </a:r>
            <a:endParaRPr lang="en-GB" altLang="ko-KR" dirty="0"/>
          </a:p>
        </p:txBody>
      </p:sp>
      <p:sp>
        <p:nvSpPr>
          <p:cNvPr id="5" name="TextBox 4"/>
          <p:cNvSpPr txBox="1"/>
          <p:nvPr/>
        </p:nvSpPr>
        <p:spPr>
          <a:xfrm>
            <a:off x="5738045" y="5949279"/>
            <a:ext cx="2798780"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11-16/0905r0</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93785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A</a:t>
            </a:r>
            <a:r>
              <a:rPr lang="en-US" altLang="ko-KR" dirty="0" smtClean="0"/>
              <a:t>20160726001</a:t>
            </a:r>
            <a:endParaRPr lang="en-US" dirty="0"/>
          </a:p>
        </p:txBody>
      </p:sp>
      <p:sp>
        <p:nvSpPr>
          <p:cNvPr id="3" name="Content Placeholder 2"/>
          <p:cNvSpPr>
            <a:spLocks noGrp="1"/>
          </p:cNvSpPr>
          <p:nvPr>
            <p:ph idx="1"/>
          </p:nvPr>
        </p:nvSpPr>
        <p:spPr>
          <a:xfrm>
            <a:off x="473595" y="1548035"/>
            <a:ext cx="7770813" cy="4113213"/>
          </a:xfrm>
        </p:spPr>
        <p:txBody>
          <a:bodyPr/>
          <a:lstStyle/>
          <a:p>
            <a:r>
              <a:rPr lang="en-US" dirty="0"/>
              <a:t>Do you agree </a:t>
            </a:r>
            <a:r>
              <a:rPr lang="en-US" dirty="0" smtClean="0"/>
              <a:t>that XXX</a:t>
            </a:r>
          </a:p>
          <a:p>
            <a:endParaRPr lang="en-US" dirty="0"/>
          </a:p>
          <a:p>
            <a:pPr marL="800100" lvl="1" indent="-342900">
              <a:buFont typeface="Times New Roman" pitchFamily="18" charset="0"/>
              <a:buChar char="−"/>
            </a:pPr>
            <a:r>
              <a:rPr lang="en-US" altLang="zh-CN" dirty="0"/>
              <a:t>Y: </a:t>
            </a:r>
          </a:p>
          <a:p>
            <a:pPr marL="800100" lvl="1" indent="-342900">
              <a:buFont typeface="Times New Roman" pitchFamily="18" charset="0"/>
              <a:buChar char="−"/>
            </a:pPr>
            <a:r>
              <a:rPr lang="en-US" altLang="zh-CN" dirty="0"/>
              <a:t>N: </a:t>
            </a:r>
          </a:p>
          <a:p>
            <a:pPr marL="800100" lvl="1" indent="-342900">
              <a:buFont typeface="Times New Roman" pitchFamily="18" charset="0"/>
              <a:buChar char="−"/>
            </a:pPr>
            <a:r>
              <a:rPr lang="en-US" altLang="zh-CN" dirty="0"/>
              <a:t>A: </a:t>
            </a:r>
            <a:endParaRPr lang="en-US" altLang="ko-KR"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6" name="Date Placeholder 5"/>
          <p:cNvSpPr>
            <a:spLocks noGrp="1"/>
          </p:cNvSpPr>
          <p:nvPr>
            <p:ph type="dt" idx="15"/>
          </p:nvPr>
        </p:nvSpPr>
        <p:spPr/>
        <p:txBody>
          <a:bodyPr/>
          <a:lstStyle/>
          <a:p>
            <a:r>
              <a:rPr lang="en-US" altLang="ko-KR" dirty="0"/>
              <a:t>July 2016</a:t>
            </a:r>
            <a:endParaRPr lang="en-GB" altLang="ko-KR" dirty="0"/>
          </a:p>
        </p:txBody>
      </p:sp>
      <p:sp>
        <p:nvSpPr>
          <p:cNvPr id="8" name="TextBox 7"/>
          <p:cNvSpPr txBox="1"/>
          <p:nvPr/>
        </p:nvSpPr>
        <p:spPr>
          <a:xfrm>
            <a:off x="6236580" y="5949279"/>
            <a:ext cx="2300245"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11-16/xxx</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6237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Ad-hoc Groups – from </a:t>
            </a:r>
            <a:r>
              <a:rPr lang="en-US" dirty="0"/>
              <a:t>6.8 </a:t>
            </a:r>
            <a:r>
              <a:rPr lang="en-US" dirty="0" smtClean="0"/>
              <a:t>of [3]</a:t>
            </a:r>
            <a:endParaRPr lang="en-US" dirty="0"/>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smtClean="0"/>
              <a:t>“An </a:t>
            </a:r>
            <a:r>
              <a:rPr lang="en-US" sz="2000" dirty="0"/>
              <a:t>ad-hoc group may be created to progress work on specific topics by either the WG or a TG</a:t>
            </a:r>
            <a:r>
              <a:rPr lang="en-US" sz="2000" dirty="0" smtClean="0"/>
              <a:t>.</a:t>
            </a:r>
            <a:endParaRPr lang="en-US" sz="2000" dirty="0"/>
          </a:p>
          <a:p>
            <a:pPr>
              <a:buFont typeface="Arial" panose="020B0604020202020204" pitchFamily="34" charset="0"/>
              <a:buChar char="•"/>
            </a:pPr>
            <a:r>
              <a:rPr lang="en-US" sz="2000" dirty="0"/>
              <a:t>There are no formal rules for the operation of an ad-hoc, although it may well define it own informal operating </a:t>
            </a:r>
            <a:r>
              <a:rPr lang="en-US" sz="2000" dirty="0" smtClean="0"/>
              <a:t>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smtClean="0"/>
              <a:t>, in </a:t>
            </a:r>
            <a:r>
              <a:rPr lang="en-US" sz="2000" dirty="0"/>
              <a:t>which case </a:t>
            </a:r>
            <a:r>
              <a:rPr lang="en-US" sz="2000" dirty="0">
                <a:solidFill>
                  <a:srgbClr val="FF0000"/>
                </a:solidFill>
              </a:rPr>
              <a:t>attendance at such ad-hoc meetings counts towards the session attendance</a:t>
            </a:r>
            <a:r>
              <a:rPr lang="en-US" sz="2000" dirty="0" smtClean="0"/>
              <a:t>.”</a:t>
            </a:r>
            <a:endParaRPr lang="en-US" sz="2000" dirty="0"/>
          </a:p>
          <a:p>
            <a:endParaRPr lang="en-US" sz="2000" dirty="0"/>
          </a:p>
        </p:txBody>
      </p:sp>
      <p:sp>
        <p:nvSpPr>
          <p:cNvPr id="6" name="Date Placeholder 5"/>
          <p:cNvSpPr>
            <a:spLocks noGrp="1"/>
          </p:cNvSpPr>
          <p:nvPr>
            <p:ph type="dt" idx="10"/>
          </p:nvPr>
        </p:nvSpPr>
        <p:spPr/>
        <p:txBody>
          <a:bodyPr/>
          <a:lstStyle/>
          <a:p>
            <a:r>
              <a:rPr lang="en-US" altLang="ko-KR" dirty="0"/>
              <a:t>July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2658899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a:t>
            </a:r>
            <a:r>
              <a:rPr lang="en-US" dirty="0" err="1" smtClean="0"/>
              <a:t>nnex</a:t>
            </a:r>
            <a:endParaRPr lang="fr-FR" dirty="0"/>
          </a:p>
        </p:txBody>
      </p:sp>
      <p:sp>
        <p:nvSpPr>
          <p:cNvPr id="7" name="Date Placeholder 3"/>
          <p:cNvSpPr>
            <a:spLocks noGrp="1"/>
          </p:cNvSpPr>
          <p:nvPr>
            <p:ph type="dt" idx="10"/>
          </p:nvPr>
        </p:nvSpPr>
        <p:spPr/>
        <p:txBody>
          <a:bodyPr/>
          <a:lstStyle/>
          <a:p>
            <a:r>
              <a:rPr lang="en-US" altLang="ko-KR" dirty="0"/>
              <a:t>July 2016</a:t>
            </a:r>
            <a:endParaRPr lang="en-GB" altLang="ko-KR" dirty="0"/>
          </a:p>
        </p:txBody>
      </p:sp>
      <p:sp>
        <p:nvSpPr>
          <p:cNvPr id="5" name="Espace réservé du pied de page 4"/>
          <p:cNvSpPr>
            <a:spLocks noGrp="1"/>
          </p:cNvSpPr>
          <p:nvPr>
            <p:ph type="ftr" idx="11"/>
          </p:nvPr>
        </p:nvSpPr>
        <p:spPr/>
        <p:txBody>
          <a:bodyPr/>
          <a:lstStyle/>
          <a:p>
            <a:r>
              <a:rPr lang="en-GB" smtClean="0"/>
              <a:t>Guido R. Hiertz, Ericsson et al.</a:t>
            </a:r>
            <a:endParaRPr lang="en-GB" dirty="0"/>
          </a:p>
        </p:txBody>
      </p:sp>
      <p:sp>
        <p:nvSpPr>
          <p:cNvPr id="4" name="Espace réservé du numéro de diapositive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21010754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ea typeface="굴림" pitchFamily="34" charset="-127"/>
              </a:rPr>
              <a:t>Your Question …</a:t>
            </a:r>
            <a:endParaRPr lang="en-US" altLang="ko-KR" dirty="0">
              <a:ea typeface="굴림" pitchFamily="34" charset="-127"/>
            </a:endParaRPr>
          </a:p>
          <a:p>
            <a:pPr lvl="1">
              <a:buFont typeface="Arial" panose="020B0604020202020204" pitchFamily="34" charset="0"/>
              <a:buChar char="•"/>
            </a:pPr>
            <a:r>
              <a:rPr lang="en-US" altLang="ko-KR" dirty="0" smtClean="0">
                <a:ea typeface="굴림" pitchFamily="34" charset="-127"/>
              </a:rPr>
              <a:t>Yes/No/Abstain</a:t>
            </a:r>
          </a:p>
          <a:p>
            <a:pPr lvl="1">
              <a:buFont typeface="Arial" panose="020B0604020202020204" pitchFamily="34" charset="0"/>
              <a:buChar char="•"/>
            </a:pPr>
            <a:r>
              <a:rPr lang="en-US" altLang="ko-KR" dirty="0" smtClean="0">
                <a:ea typeface="굴림" pitchFamily="34" charset="-127"/>
              </a:rPr>
              <a:t>Alternative A, B, C …</a:t>
            </a:r>
            <a:endParaRPr lang="en-US" altLang="ko-KR" dirty="0">
              <a:ea typeface="굴림" pitchFamily="34" charset="-127"/>
            </a:endParaRP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9" name="Date Placeholder 3"/>
          <p:cNvSpPr>
            <a:spLocks noGrp="1"/>
          </p:cNvSpPr>
          <p:nvPr>
            <p:ph type="dt" idx="15"/>
          </p:nvPr>
        </p:nvSpPr>
        <p:spPr>
          <a:xfrm>
            <a:off x="696912" y="333375"/>
            <a:ext cx="2589203" cy="273050"/>
          </a:xfrm>
        </p:spPr>
        <p:txBody>
          <a:bodyPr/>
          <a:lstStyle/>
          <a:p>
            <a:r>
              <a:rPr lang="en-US" altLang="ko-KR" dirty="0"/>
              <a:t>July 2016</a:t>
            </a:r>
            <a:endParaRPr lang="en-GB" altLang="ko-K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R20150312001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r>
              <a:rPr lang="en-US" altLang="en-US" dirty="0" smtClean="0"/>
              <a: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altLang="ko-KR" dirty="0"/>
              <a:t>July 2016</a:t>
            </a:r>
            <a:endParaRPr lang="en-GB" altLang="ko-KR" dirty="0"/>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20000"/>
          </a:bodyPr>
          <a:lstStyle/>
          <a:p>
            <a:pPr marL="457200" indent="-457200">
              <a:buFont typeface="+mj-lt"/>
              <a:buAutoNum type="arabicPeriod"/>
            </a:pPr>
            <a:r>
              <a:rPr lang="en-US" dirty="0">
                <a:hlinkClick r:id="rId3"/>
              </a:rPr>
              <a:t>http://</a:t>
            </a:r>
            <a:r>
              <a:rPr lang="en-US" dirty="0" smtClean="0">
                <a:hlinkClick r:id="rId3"/>
              </a:rPr>
              <a:t>ieee802.org/PNP/approved/IEEE_802_OM_v16.pdf</a:t>
            </a:r>
            <a:endParaRPr lang="en-US" dirty="0" smtClean="0"/>
          </a:p>
          <a:p>
            <a:pPr marL="457200" indent="-457200">
              <a:buFont typeface="+mj-lt"/>
              <a:buAutoNum type="arabicPeriod"/>
            </a:pPr>
            <a:r>
              <a:rPr lang="en-US" dirty="0">
                <a:hlinkClick r:id="rId4"/>
              </a:rPr>
              <a:t>http://</a:t>
            </a:r>
            <a:r>
              <a:rPr lang="en-US" dirty="0" smtClean="0">
                <a:hlinkClick r:id="rId4"/>
              </a:rPr>
              <a:t>ieee802.org/PNP/approved/IEEE_802_WG_PandP_v16.pdf</a:t>
            </a:r>
            <a:endParaRPr lang="en-US" dirty="0" smtClean="0"/>
          </a:p>
          <a:p>
            <a:pPr marL="457200" indent="-457200">
              <a:buFont typeface="+mj-lt"/>
              <a:buAutoNum type="arabicPeriod"/>
            </a:pPr>
            <a:r>
              <a:rPr lang="en-US" dirty="0" smtClean="0"/>
              <a:t>A. Stephens, J. </a:t>
            </a:r>
            <a:r>
              <a:rPr lang="en-US" dirty="0" err="1" smtClean="0"/>
              <a:t>Rosdahl</a:t>
            </a:r>
            <a:r>
              <a:rPr lang="en-US" dirty="0" smtClean="0"/>
              <a:t>, and D. Stanley, </a:t>
            </a:r>
            <a:r>
              <a:rPr lang="en-US" dirty="0"/>
              <a:t>“IEEE </a:t>
            </a:r>
            <a:r>
              <a:rPr lang="en-US" dirty="0" smtClean="0"/>
              <a:t>802.11 Wireless </a:t>
            </a:r>
            <a:r>
              <a:rPr lang="en-US" dirty="0"/>
              <a:t>Local Area Networks (</a:t>
            </a:r>
            <a:r>
              <a:rPr lang="en-US" dirty="0" smtClean="0"/>
              <a:t>WLANs) Operations Manual,” Submission 11-14/629r8, Apr. 2014, [Online]. </a:t>
            </a:r>
            <a:r>
              <a:rPr lang="en-US" dirty="0"/>
              <a:t>Available: </a:t>
            </a:r>
            <a:r>
              <a:rPr lang="en-US" dirty="0">
                <a:hlinkClick r:id="rId5"/>
              </a:rPr>
              <a:t>https://</a:t>
            </a:r>
            <a:r>
              <a:rPr lang="en-US" dirty="0" smtClean="0">
                <a:hlinkClick r:id="rId5"/>
              </a:rPr>
              <a:t>mentor.ieee.org/802.11/dcn/14/11-14-0629-08-0000-802-11-operations-manual.docx</a:t>
            </a:r>
            <a:endParaRPr lang="en-US" dirty="0" smtClean="0"/>
          </a:p>
          <a:p>
            <a:pPr marL="457200" indent="-457200">
              <a:buFont typeface="+mj-lt"/>
              <a:buAutoNum type="arabicPeriod"/>
            </a:pPr>
            <a:r>
              <a:rPr lang="en-US" dirty="0">
                <a:hlinkClick r:id="rId6"/>
              </a:rPr>
              <a:t>http://</a:t>
            </a:r>
            <a:r>
              <a:rPr lang="en-US" dirty="0" smtClean="0">
                <a:hlinkClick r:id="rId6"/>
              </a:rPr>
              <a:t>www.ieee.org/about/help/Task/my_account/web_account.html?WT.mc_id=msim_wa</a:t>
            </a:r>
            <a:endParaRPr lang="en-US" dirty="0" smtClean="0"/>
          </a:p>
          <a:p>
            <a:pPr marL="457200" indent="-457200">
              <a:buFont typeface="+mj-lt"/>
              <a:buAutoNum type="arabicPeriod"/>
            </a:pPr>
            <a:r>
              <a:rPr lang="en-US" dirty="0">
                <a:hlinkClick r:id="rId7"/>
              </a:rPr>
              <a:t>https://</a:t>
            </a:r>
            <a:r>
              <a:rPr lang="en-US" dirty="0" smtClean="0">
                <a:hlinkClick r:id="rId7"/>
              </a:rPr>
              <a:t>imat.ieee.org/attendance</a:t>
            </a:r>
            <a:endParaRPr lang="en-US" dirty="0" smtClean="0"/>
          </a:p>
          <a:p>
            <a:pPr marL="457200" indent="-457200">
              <a:buFont typeface="+mj-lt"/>
              <a:buAutoNum type="arabicPeriod"/>
            </a:pPr>
            <a:r>
              <a:rPr lang="en-US" dirty="0" smtClean="0"/>
              <a:t>A. Stephens, “802.11 Vice Chair’s Report – May 2009,” Submission 11-09/517r0, May 2005. [Online]. </a:t>
            </a:r>
            <a:r>
              <a:rPr lang="en-US" dirty="0"/>
              <a:t>Available: </a:t>
            </a:r>
            <a:r>
              <a:rPr lang="en-US" dirty="0">
                <a:hlinkClick r:id="rId8"/>
              </a:rPr>
              <a:t>https://</a:t>
            </a:r>
            <a:r>
              <a:rPr lang="en-US" dirty="0" smtClean="0">
                <a:hlinkClick r:id="rId8"/>
              </a:rPr>
              <a:t>mentor.ieee.org/802.11/dcn/09/11-09-0517-00-0000-vice-chair-s-report.ppt</a:t>
            </a:r>
            <a:endParaRPr lang="en-US" dirty="0" smtClean="0"/>
          </a:p>
          <a:p>
            <a:pPr marL="457200" indent="-457200">
              <a:buFont typeface="+mj-lt"/>
              <a:buAutoNum type="arabicPeriod"/>
            </a:pPr>
            <a:endParaRPr lang="en-US" dirty="0"/>
          </a:p>
        </p:txBody>
      </p:sp>
      <p:sp>
        <p:nvSpPr>
          <p:cNvPr id="7" name="Date Placeholder 3"/>
          <p:cNvSpPr>
            <a:spLocks noGrp="1"/>
          </p:cNvSpPr>
          <p:nvPr>
            <p:ph type="dt" idx="15"/>
          </p:nvPr>
        </p:nvSpPr>
        <p:spPr>
          <a:xfrm>
            <a:off x="696912" y="333375"/>
            <a:ext cx="2589203" cy="273050"/>
          </a:xfrm>
        </p:spPr>
        <p:txBody>
          <a:bodyPr/>
          <a:lstStyle/>
          <a:p>
            <a:r>
              <a:rPr lang="en-US" altLang="ko-KR" dirty="0"/>
              <a:t>July 2016</a:t>
            </a:r>
            <a:endParaRPr lang="en-GB" altLang="ko-K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r>
              <a:rPr lang="en-US" dirty="0"/>
              <a:t>of </a:t>
            </a:r>
            <a:r>
              <a:rPr lang="en-US" dirty="0" smtClean="0"/>
              <a:t>types </a:t>
            </a:r>
            <a:r>
              <a:rPr lang="en-US" dirty="0"/>
              <a:t>of </a:t>
            </a:r>
            <a:r>
              <a:rPr lang="en-US" dirty="0" smtClean="0"/>
              <a:t>balloting/</a:t>
            </a:r>
            <a:r>
              <a:rPr lang="en-US" dirty="0"/>
              <a:t>v</a:t>
            </a:r>
            <a:r>
              <a:rPr lang="en-US" dirty="0" smtClean="0"/>
              <a:t>oting </a:t>
            </a:r>
            <a:r>
              <a:rPr lang="en-US" dirty="0"/>
              <a:t>used in </a:t>
            </a:r>
            <a:r>
              <a:rPr lang="en-US" dirty="0" smtClean="0"/>
              <a:t>802.11 – from 3.11 of [3]</a:t>
            </a:r>
            <a:endParaRPr lang="en-US" dirty="0"/>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smtClean="0"/>
              <a:t>“Straw </a:t>
            </a:r>
            <a:r>
              <a:rPr lang="en-US" sz="1500" dirty="0"/>
              <a:t>polls are </a:t>
            </a:r>
            <a:r>
              <a:rPr lang="en-US" sz="1500" dirty="0">
                <a:solidFill>
                  <a:schemeClr val="tx1"/>
                </a:solidFill>
              </a:rPr>
              <a:t>used to determine the opinion of those present at a meeting</a:t>
            </a:r>
            <a:r>
              <a:rPr lang="en-US" sz="1500" dirty="0" smtClean="0">
                <a:solidFill>
                  <a:schemeClr val="tx1"/>
                </a:solidFill>
              </a:rPr>
              <a:t>.</a:t>
            </a:r>
            <a:endParaRPr lang="en-US" sz="1500" dirty="0">
              <a:solidFill>
                <a:schemeClr val="tx1"/>
              </a:solidFill>
            </a:endParaRP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a:t>
            </a:r>
            <a:r>
              <a:rPr lang="en-US" sz="1500" dirty="0" smtClean="0">
                <a:solidFill>
                  <a:schemeClr val="tx1"/>
                </a:solidFill>
              </a:rPr>
              <a:t>. Straw </a:t>
            </a:r>
            <a:r>
              <a:rPr lang="en-US" sz="1500" dirty="0">
                <a:solidFill>
                  <a:schemeClr val="tx1"/>
                </a:solidFill>
              </a:rPr>
              <a:t>polls have no formal effect; their outcome is not binding on the operation of any group</a:t>
            </a:r>
            <a:r>
              <a:rPr lang="en-US" sz="1500" dirty="0" smtClean="0">
                <a:solidFill>
                  <a:schemeClr val="tx1"/>
                </a:solidFill>
              </a:rPr>
              <a:t>.</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smtClean="0">
                <a:solidFill>
                  <a:srgbClr val="FF0000"/>
                </a:solidFill>
              </a:rPr>
              <a:t>When </a:t>
            </a:r>
            <a:r>
              <a:rPr lang="en-US" sz="1500" dirty="0">
                <a:solidFill>
                  <a:srgbClr val="FF0000"/>
                </a:solidFill>
              </a:rPr>
              <a:t>in TG ad-</a:t>
            </a:r>
            <a:r>
              <a:rPr lang="en-US" sz="1500" dirty="0" err="1">
                <a:solidFill>
                  <a:srgbClr val="FF0000"/>
                </a:solidFill>
              </a:rPr>
              <a:t>hocs</a:t>
            </a:r>
            <a:r>
              <a:rPr lang="en-US" sz="1500" dirty="0">
                <a:solidFill>
                  <a:srgbClr val="FF0000"/>
                </a:solidFill>
              </a:rPr>
              <a:t>, no motions are in order. </a:t>
            </a:r>
            <a:r>
              <a:rPr lang="en-US" sz="1500" dirty="0" smtClean="0">
                <a:solidFill>
                  <a:srgbClr val="FF0000"/>
                </a:solidFill>
              </a:rPr>
              <a:t>Because </a:t>
            </a:r>
            <a:r>
              <a:rPr lang="en-US" sz="1500" dirty="0">
                <a:solidFill>
                  <a:srgbClr val="FF0000"/>
                </a:solidFill>
              </a:rPr>
              <a:t>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smtClean="0"/>
              <a:t>This </a:t>
            </a:r>
            <a:r>
              <a:rPr lang="en-US" sz="1500" dirty="0"/>
              <a:t>is just a matter of labeling and has no effect on the meaning of the </a:t>
            </a:r>
            <a:r>
              <a:rPr lang="en-US" sz="1500" dirty="0" smtClean="0"/>
              <a:t>result.</a:t>
            </a:r>
          </a:p>
          <a:p>
            <a:pPr marL="457200" indent="-457200">
              <a:buFont typeface="Arial" panose="020B0604020202020204" pitchFamily="34" charset="0"/>
              <a:buChar char="•"/>
            </a:pPr>
            <a:r>
              <a:rPr lang="en-US" sz="1500" dirty="0" smtClean="0"/>
              <a:t>Regardless </a:t>
            </a:r>
            <a:r>
              <a:rPr lang="en-US" sz="1500" dirty="0"/>
              <a:t>of what the TG ad-hoc calls the straw poll, it should make clear to its members that it is a straw poll, and that it has no formal effect</a:t>
            </a:r>
            <a:r>
              <a:rPr lang="en-US" sz="1500" dirty="0" smtClean="0"/>
              <a:t>.”</a:t>
            </a:r>
            <a:endParaRPr lang="en-US" sz="1500" dirty="0"/>
          </a:p>
        </p:txBody>
      </p:sp>
      <p:sp>
        <p:nvSpPr>
          <p:cNvPr id="5" name="Date Placeholder 4"/>
          <p:cNvSpPr>
            <a:spLocks noGrp="1"/>
          </p:cNvSpPr>
          <p:nvPr>
            <p:ph type="dt" idx="10"/>
          </p:nvPr>
        </p:nvSpPr>
        <p:spPr/>
        <p:txBody>
          <a:bodyPr/>
          <a:lstStyle/>
          <a:p>
            <a:r>
              <a:rPr lang="en-US" altLang="ko-KR" dirty="0"/>
              <a:t>July 2016</a:t>
            </a:r>
            <a:endParaRPr lang="en-GB" altLang="ko-KR" dirty="0"/>
          </a:p>
        </p:txBody>
      </p:sp>
      <p:sp>
        <p:nvSpPr>
          <p:cNvPr id="6" name="Footer Placeholder 5"/>
          <p:cNvSpPr>
            <a:spLocks noGrp="1"/>
          </p:cNvSpPr>
          <p:nvPr>
            <p:ph type="ftr" idx="11"/>
          </p:nvPr>
        </p:nvSpPr>
        <p:spPr/>
        <p:txBody>
          <a:bodyPr/>
          <a:lstStyle/>
          <a:p>
            <a:r>
              <a:rPr lang="en-GB" smtClean="0"/>
              <a:t>Guido R. Hiertz, Ericsson et al.</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4</a:t>
            </a:fld>
            <a:endParaRPr lang="en-GB"/>
          </a:p>
        </p:txBody>
      </p:sp>
    </p:spTree>
    <p:extLst>
      <p:ext uri="{BB962C8B-B14F-4D97-AF65-F5344CB8AC3E}">
        <p14:creationId xmlns:p14="http://schemas.microsoft.com/office/powerpoint/2010/main" val="67854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 recordings!</a:t>
            </a:r>
            <a:endParaRPr lang="en-US" dirty="0"/>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smtClean="0">
                <a:solidFill>
                  <a:srgbClr val="FF0000"/>
                </a:solidFill>
              </a:rPr>
              <a:t>audio/video </a:t>
            </a:r>
            <a:r>
              <a:rPr lang="en-US" dirty="0">
                <a:solidFill>
                  <a:srgbClr val="FF0000"/>
                </a:solidFill>
              </a:rPr>
              <a:t>recording </a:t>
            </a:r>
            <a:r>
              <a:rPr lang="en-US" dirty="0"/>
              <a:t>or the capture of </a:t>
            </a:r>
            <a:r>
              <a:rPr lang="en-US" dirty="0" smtClean="0"/>
              <a:t>photographs </a:t>
            </a:r>
            <a:r>
              <a:rPr lang="en-US" dirty="0"/>
              <a:t>is </a:t>
            </a:r>
            <a:r>
              <a:rPr lang="en-US" dirty="0">
                <a:solidFill>
                  <a:srgbClr val="FF0000"/>
                </a:solidFill>
              </a:rPr>
              <a:t>prohibited</a:t>
            </a:r>
            <a:r>
              <a:rPr lang="en-US" dirty="0"/>
              <a:t> in 802.11 meetings, </a:t>
            </a:r>
            <a:r>
              <a:rPr lang="en-US" dirty="0" smtClean="0"/>
              <a:t>except </a:t>
            </a:r>
            <a:r>
              <a:rPr lang="en-US" dirty="0"/>
              <a:t>when specifically announced by the </a:t>
            </a:r>
            <a:r>
              <a:rPr lang="en-US" dirty="0" smtClean="0"/>
              <a:t>802.11 WG chairman</a:t>
            </a:r>
            <a:endParaRPr lang="en-US" dirty="0"/>
          </a:p>
        </p:txBody>
      </p:sp>
      <p:sp>
        <p:nvSpPr>
          <p:cNvPr id="6" name="Date Placeholder 5"/>
          <p:cNvSpPr>
            <a:spLocks noGrp="1"/>
          </p:cNvSpPr>
          <p:nvPr>
            <p:ph type="dt" idx="10"/>
          </p:nvPr>
        </p:nvSpPr>
        <p:spPr/>
        <p:txBody>
          <a:bodyPr/>
          <a:lstStyle/>
          <a:p>
            <a:r>
              <a:rPr lang="en-US" altLang="ko-KR" dirty="0"/>
              <a:t>July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991037" y="2477230"/>
            <a:ext cx="3121152" cy="312115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smtClean="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1626466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Courtesy notice</a:t>
            </a:r>
            <a:endParaRPr lang="en-US" dirty="0"/>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a:t>
            </a:r>
            <a:r>
              <a:rPr lang="en-US" dirty="0" smtClean="0"/>
              <a:t>mobile and/or smart phone to off/vibrate </a:t>
            </a:r>
            <a:r>
              <a:rPr lang="en-US" dirty="0"/>
              <a:t>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a:t>
            </a:r>
            <a:r>
              <a:rPr lang="en-US" dirty="0" smtClean="0"/>
              <a:t>. laptop, tablet)</a:t>
            </a:r>
            <a:endParaRPr lang="en-US" dirty="0"/>
          </a:p>
        </p:txBody>
      </p:sp>
      <p:sp>
        <p:nvSpPr>
          <p:cNvPr id="6" name="Date Placeholder 5"/>
          <p:cNvSpPr>
            <a:spLocks noGrp="1"/>
          </p:cNvSpPr>
          <p:nvPr>
            <p:ph type="dt" idx="10"/>
          </p:nvPr>
        </p:nvSpPr>
        <p:spPr/>
        <p:txBody>
          <a:bodyPr/>
          <a:lstStyle/>
          <a:p>
            <a:r>
              <a:rPr lang="en-US" altLang="ko-KR" dirty="0"/>
              <a:t>July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769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lvl="1">
              <a:buFont typeface="Arial" panose="020B0604020202020204" pitchFamily="34" charset="0"/>
              <a:buChar char="•"/>
            </a:pPr>
            <a:r>
              <a:rPr lang="en-US" dirty="0" smtClean="0"/>
              <a:t>See [6]  for more details </a:t>
            </a:r>
          </a:p>
          <a:p>
            <a:pPr>
              <a:buFont typeface="Arial" panose="020B0604020202020204" pitchFamily="34" charset="0"/>
              <a:buChar char="•"/>
            </a:pPr>
            <a:r>
              <a:rPr lang="en-US" dirty="0" smtClean="0">
                <a:solidFill>
                  <a:srgbClr val="FF0000"/>
                </a:solidFill>
              </a:rPr>
              <a:t>Record your attendance at [5]</a:t>
            </a:r>
          </a:p>
          <a:p>
            <a:pPr lvl="1">
              <a:buFont typeface="Arial" panose="020B0604020202020204" pitchFamily="34" charset="0"/>
              <a:buChar char="•"/>
            </a:pPr>
            <a:r>
              <a:rPr lang="en-US" dirty="0" smtClean="0"/>
              <a:t>Indicate affiliation for each session</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July 2016</a:t>
            </a:r>
            <a:endParaRPr lang="en-GB" altLang="ko-KR" dirty="0"/>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21597"/>
          <a:stretch/>
        </p:blipFill>
        <p:spPr>
          <a:xfrm>
            <a:off x="3851920" y="2132856"/>
            <a:ext cx="4534843" cy="3084940"/>
          </a:xfrm>
          <a:prstGeom prst="rect">
            <a:avLst/>
          </a:prstGeom>
        </p:spPr>
      </p:pic>
    </p:spTree>
    <p:extLst>
      <p:ext uri="{BB962C8B-B14F-4D97-AF65-F5344CB8AC3E}">
        <p14:creationId xmlns:p14="http://schemas.microsoft.com/office/powerpoint/2010/main" val="3871101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Affiliation</a:t>
            </a:r>
            <a:endParaRPr lang="en-US" dirty="0"/>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a:t>
            </a:r>
            <a:r>
              <a:rPr lang="en-US" altLang="ko-KR" sz="2000" dirty="0" smtClean="0">
                <a:ea typeface="굴림" pitchFamily="34" charset="-127"/>
                <a:hlinkClick r:id="rId3"/>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July 2016</a:t>
            </a:r>
            <a:endParaRPr lang="en-GB" altLang="ko-KR" dirty="0"/>
          </a:p>
        </p:txBody>
      </p:sp>
    </p:spTree>
    <p:extLst>
      <p:ext uri="{BB962C8B-B14F-4D97-AF65-F5344CB8AC3E}">
        <p14:creationId xmlns:p14="http://schemas.microsoft.com/office/powerpoint/2010/main" val="1626583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Affiliation</a:t>
            </a:r>
            <a:endParaRPr lang="en-US" dirty="0"/>
          </a:p>
        </p:txBody>
      </p:sp>
      <p:sp>
        <p:nvSpPr>
          <p:cNvPr id="3" name="Content Placeholder 2"/>
          <p:cNvSpPr>
            <a:spLocks noGrp="1"/>
          </p:cNvSpPr>
          <p:nvPr>
            <p:ph idx="1"/>
          </p:nvPr>
        </p:nvSpPr>
        <p:spPr/>
        <p:txBody>
          <a:bodyPr/>
          <a:lstStyle/>
          <a:p>
            <a:r>
              <a:rPr lang="en-US" altLang="ko-KR" dirty="0">
                <a:solidFill>
                  <a:srgbClr val="FF0066"/>
                </a:solidFill>
                <a:ea typeface="굴림" pitchFamily="34" charset="-127"/>
              </a:rPr>
              <a:t>Revision</a:t>
            </a:r>
            <a:r>
              <a:rPr lang="en-US" altLang="ko-KR" dirty="0">
                <a:ea typeface="굴림" pitchFamily="34" charset="-127"/>
              </a:rPr>
              <a:t>: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solidFill>
                  <a:schemeClr val="accent2"/>
                </a:solidFill>
                <a:ea typeface="굴림" pitchFamily="34" charset="-127"/>
              </a:rPr>
              <a:t>Each individual participant in IEEE Standards activities shall disclose his or her </a:t>
            </a:r>
            <a:r>
              <a:rPr lang="en-US" altLang="ko-KR" b="1" i="1" u="sng" dirty="0">
                <a:solidFill>
                  <a:srgbClr val="FF0066"/>
                </a:solidFill>
                <a:ea typeface="굴림" pitchFamily="34" charset="-127"/>
              </a:rPr>
              <a:t>affiliations</a:t>
            </a:r>
            <a:r>
              <a:rPr lang="en-US" altLang="ko-KR" b="1" i="1" dirty="0">
                <a:solidFill>
                  <a:schemeClr val="accent2"/>
                </a:solidFill>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a:t>
            </a:r>
            <a:r>
              <a:rPr lang="en-US" altLang="ko-KR" dirty="0" smtClean="0">
                <a:ea typeface="굴림" pitchFamily="34" charset="-127"/>
                <a:hlinkClick r:id="rId3"/>
              </a:rPr>
              <a:t>standards.ieee.org/faqs/affiliationFAQ.html</a:t>
            </a:r>
            <a:endParaRPr lang="en-US" altLang="ko-KR"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July 2016</a:t>
            </a:r>
            <a:endParaRPr lang="en-GB" altLang="ko-KR" dirty="0"/>
          </a:p>
        </p:txBody>
      </p:sp>
    </p:spTree>
    <p:extLst>
      <p:ext uri="{BB962C8B-B14F-4D97-AF65-F5344CB8AC3E}">
        <p14:creationId xmlns:p14="http://schemas.microsoft.com/office/powerpoint/2010/main" val="1529922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2477</TotalTime>
  <Words>3389</Words>
  <Application>Microsoft Office PowerPoint</Application>
  <PresentationFormat>화면 슬라이드 쇼(4:3)</PresentationFormat>
  <Paragraphs>450</Paragraphs>
  <Slides>33</Slides>
  <Notes>27</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33</vt:i4>
      </vt:variant>
    </vt:vector>
  </HeadingPairs>
  <TitlesOfParts>
    <vt:vector size="35" baseType="lpstr">
      <vt:lpstr>802-11-Submission</vt:lpstr>
      <vt:lpstr>Document</vt:lpstr>
      <vt:lpstr>802.11ax Spatial Reuse Ad Hoc Group Agenda</vt:lpstr>
      <vt:lpstr>Abstract</vt:lpstr>
      <vt:lpstr>Ad-hoc Groups – from 6.8 of [3]</vt:lpstr>
      <vt:lpstr>Summary of types of balloting/voting used in 802.11 – from 3.11 of [3]</vt:lpstr>
      <vt:lpstr>No recordings!</vt:lpstr>
      <vt:lpstr>Courtesy notice</vt:lpstr>
      <vt:lpstr>Attendance</vt:lpstr>
      <vt:lpstr>Member Affiliation</vt:lpstr>
      <vt:lpstr>Declaration of Affiliation</vt:lpstr>
      <vt:lpstr>Affiliation</vt:lpstr>
      <vt:lpstr>Instructions for the WG Chair</vt:lpstr>
      <vt:lpstr>Participants, Patents, and Duty to Inform</vt:lpstr>
      <vt:lpstr>Patent Related Links</vt:lpstr>
      <vt:lpstr>Call for Potentially Essential Patents</vt:lpstr>
      <vt:lpstr>Question for Potentially Essential Patents</vt:lpstr>
      <vt:lpstr>Other Guidelines for IEEE WG Meetings</vt:lpstr>
      <vt:lpstr>Ad Hoc Groups Operation</vt:lpstr>
      <vt:lpstr>Straw polls</vt:lpstr>
      <vt:lpstr>IEEE 802.11 TGax High Efficiency WLAN Task Group Ad hoc Group Spatial Reuse</vt:lpstr>
      <vt:lpstr>Timeline</vt:lpstr>
      <vt:lpstr>Timeline</vt:lpstr>
      <vt:lpstr>Agenda items</vt:lpstr>
      <vt:lpstr>Presentations</vt:lpstr>
      <vt:lpstr>Straw Poll R20160726001</vt:lpstr>
      <vt:lpstr>Straw Poll R20160726002</vt:lpstr>
      <vt:lpstr>Straw Poll R20160726003</vt:lpstr>
      <vt:lpstr>Straw Poll R20160726004</vt:lpstr>
      <vt:lpstr>Straw Poll R20160726005</vt:lpstr>
      <vt:lpstr>Straw Poll A20160726001</vt:lpstr>
      <vt:lpstr>Annex</vt:lpstr>
      <vt:lpstr>Straw Poll A20150312001</vt:lpstr>
      <vt:lpstr>Straw Poll R20150312001</vt:lpstr>
      <vt:lpstr>References</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Spatial Reuse Ad Hoc Group Agenda</dc:title>
  <dc:creator>Dr. Guido R. Hiertz</dc:creator>
  <cp:keywords>802.11ax, agenda, spatial reuse, ad hoc group</cp:keywords>
  <cp:lastModifiedBy>jasonlee</cp:lastModifiedBy>
  <cp:revision>204</cp:revision>
  <cp:lastPrinted>1601-01-01T00:00:00Z</cp:lastPrinted>
  <dcterms:created xsi:type="dcterms:W3CDTF">2015-01-19T12:35:53Z</dcterms:created>
  <dcterms:modified xsi:type="dcterms:W3CDTF">2016-07-27T01:13:07Z</dcterms:modified>
</cp:coreProperties>
</file>