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9" r:id="rId2"/>
    <p:sldId id="346" r:id="rId3"/>
    <p:sldId id="347" r:id="rId4"/>
    <p:sldId id="348" r:id="rId5"/>
    <p:sldId id="350" r:id="rId6"/>
    <p:sldId id="351" r:id="rId7"/>
    <p:sldId id="352" r:id="rId8"/>
    <p:sldId id="349" r:id="rId9"/>
    <p:sldId id="353" r:id="rId10"/>
    <p:sldId id="342" r:id="rId11"/>
    <p:sldId id="343" r:id="rId12"/>
    <p:sldId id="344" r:id="rId13"/>
    <p:sldId id="354" r:id="rId14"/>
    <p:sldId id="355" r:id="rId15"/>
    <p:sldId id="356" r:id="rId16"/>
    <p:sldId id="357" r:id="rId17"/>
    <p:sldId id="358" r:id="rId18"/>
    <p:sldId id="359" r:id="rId19"/>
    <p:sldId id="360" r:id="rId20"/>
    <p:sldId id="361" r:id="rId21"/>
    <p:sldId id="362" r:id="rId22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  <p:cmAuthor id="1" name="Segev, Jonathan" initials="SJ" lastIdx="4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99"/>
    <a:srgbClr val="0000FF"/>
    <a:srgbClr val="FF9966"/>
    <a:srgbClr val="CCFF99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07" autoAdjust="0"/>
    <p:restoredTop sz="84983" autoAdjust="0"/>
  </p:normalViewPr>
  <p:slideViewPr>
    <p:cSldViewPr>
      <p:cViewPr varScale="1">
        <p:scale>
          <a:sx n="113" d="100"/>
          <a:sy n="113" d="100"/>
        </p:scale>
        <p:origin x="20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442" y="-90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dirty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62340" y="9012916"/>
            <a:ext cx="2099934" cy="184666"/>
          </a:xfrm>
          <a:noFill/>
        </p:spPr>
        <p:txBody>
          <a:bodyPr/>
          <a:lstStyle>
            <a:lvl1pPr marL="345369" indent="-345369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0492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0984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8147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41967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02459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Santosh Pandey, Cisco</a:t>
            </a:r>
            <a:endParaRPr lang="en-GB" dirty="0" smtClean="0"/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8101" y="9012916"/>
            <a:ext cx="415177" cy="184666"/>
          </a:xfrm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3263"/>
            <a:ext cx="4638675" cy="3479800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62859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49312" y="6475413"/>
            <a:ext cx="139461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Malik et.al Qualcomm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10002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 2016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802.11-16/1013r2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2869" y="6475413"/>
            <a:ext cx="128105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Assaf Kasher, (Intel)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 smtClean="0"/>
              <a:t> Submission   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31032"/>
          </a:xfr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Locationing Protocol for 11az</a:t>
            </a:r>
            <a:endParaRPr lang="en-US" dirty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3988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2016-07-26</a:t>
            </a:r>
          </a:p>
        </p:txBody>
      </p:sp>
      <p:graphicFrame>
        <p:nvGraphicFramePr>
          <p:cNvPr id="307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8851203"/>
              </p:ext>
            </p:extLst>
          </p:nvPr>
        </p:nvGraphicFramePr>
        <p:xfrm>
          <a:off x="873125" y="2895600"/>
          <a:ext cx="8379395" cy="277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54" name="Document" r:id="rId5" imgW="8524812" imgH="2425913" progId="Word.Document.8">
                  <p:embed/>
                </p:oleObj>
              </mc:Choice>
              <mc:Fallback>
                <p:oleObj name="Document" r:id="rId5" imgW="8524812" imgH="242591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3125" y="2895600"/>
                        <a:ext cx="8379395" cy="2770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857840" y="6475413"/>
            <a:ext cx="686085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Qualcomm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0389"/>
          </a:xfrm>
        </p:spPr>
        <p:txBody>
          <a:bodyPr/>
          <a:lstStyle/>
          <a:p>
            <a:r>
              <a:rPr lang="en-US" dirty="0"/>
              <a:t>Triggered Frame Exchange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0"/>
          </p:nvPr>
        </p:nvSpPr>
        <p:spPr>
          <a:xfrm>
            <a:off x="7857840" y="6475413"/>
            <a:ext cx="686085" cy="184666"/>
          </a:xfrm>
        </p:spPr>
        <p:txBody>
          <a:bodyPr/>
          <a:lstStyle/>
          <a:p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5508104" y="3789040"/>
            <a:ext cx="3614037" cy="3027040"/>
          </a:xfrm>
        </p:spPr>
        <p:txBody>
          <a:bodyPr/>
          <a:lstStyle/>
          <a:p>
            <a:r>
              <a:rPr lang="en-US" sz="1200" dirty="0"/>
              <a:t>Single TXOP </a:t>
            </a:r>
          </a:p>
          <a:p>
            <a:r>
              <a:rPr lang="en-US" sz="1200" dirty="0"/>
              <a:t>MU operation MAY be used to sound multiple devices</a:t>
            </a:r>
          </a:p>
          <a:p>
            <a:r>
              <a:rPr lang="en-US" sz="1200" dirty="0"/>
              <a:t>Use of sounding PE eliminates additional overhead of NDP exchange – allow for piggybacking sounding on data</a:t>
            </a:r>
          </a:p>
          <a:p>
            <a:pPr lvl="1"/>
            <a:r>
              <a:rPr lang="en-US" sz="1100" dirty="0"/>
              <a:t>Currently specified AMPDU contexts allow for piggybacking data/</a:t>
            </a:r>
            <a:r>
              <a:rPr lang="en-US" sz="1100" dirty="0" err="1"/>
              <a:t>ack</a:t>
            </a:r>
            <a:r>
              <a:rPr lang="en-US" sz="1100" dirty="0"/>
              <a:t>/management transmission</a:t>
            </a:r>
          </a:p>
          <a:p>
            <a:r>
              <a:rPr lang="en-US" sz="1200" dirty="0"/>
              <a:t>Framework allows device to relax its response-time (critical-path) based on capability</a:t>
            </a:r>
          </a:p>
          <a:p>
            <a:r>
              <a:rPr lang="en-US" sz="1200" dirty="0"/>
              <a:t>Framework allows flexibility to either entity to perform location computations</a:t>
            </a:r>
          </a:p>
          <a:p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412776"/>
            <a:ext cx="8436421" cy="456546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4064" y="692696"/>
            <a:ext cx="1855848" cy="1166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53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67592"/>
          </a:xfrm>
        </p:spPr>
        <p:txBody>
          <a:bodyPr/>
          <a:lstStyle/>
          <a:p>
            <a:r>
              <a:rPr lang="en-US" dirty="0"/>
              <a:t>Contention Based Frame Exchange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0"/>
          </p:nvPr>
        </p:nvSpPr>
        <p:spPr>
          <a:xfrm>
            <a:off x="7857840" y="6475413"/>
            <a:ext cx="686085" cy="184666"/>
          </a:xfrm>
        </p:spPr>
        <p:txBody>
          <a:bodyPr/>
          <a:lstStyle/>
          <a:p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5364088" y="5661248"/>
            <a:ext cx="3719953" cy="722784"/>
          </a:xfrm>
        </p:spPr>
        <p:txBody>
          <a:bodyPr/>
          <a:lstStyle/>
          <a:p>
            <a:r>
              <a:rPr lang="en-US" sz="1200" dirty="0"/>
              <a:t>Simplest 802.11 construct of request/response – limited frame overhead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99" y="1644128"/>
            <a:ext cx="6563807" cy="4449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68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Method to indicate presence of sounding sequence in PE</a:t>
            </a:r>
          </a:p>
          <a:p>
            <a:pPr lvl="1"/>
            <a:r>
              <a:rPr lang="en-US" sz="1600" dirty="0"/>
              <a:t>Indicate via a reserved bit in HE-SIG-A</a:t>
            </a:r>
          </a:p>
          <a:p>
            <a:pPr lvl="1"/>
            <a:r>
              <a:rPr lang="en-US" sz="1600" dirty="0"/>
              <a:t>Sounding Sequence has a unique pattern that can be used to detect presence of sounding PE and number of </a:t>
            </a:r>
            <a:r>
              <a:rPr lang="en-US" sz="1600" dirty="0" err="1"/>
              <a:t>Tx</a:t>
            </a:r>
            <a:r>
              <a:rPr lang="en-US" sz="1600" dirty="0"/>
              <a:t> antennas [Rx would correlate against </a:t>
            </a:r>
            <a:r>
              <a:rPr lang="en-US" sz="1600" dirty="0" smtClean="0"/>
              <a:t>expected sounding sequence </a:t>
            </a:r>
            <a:r>
              <a:rPr lang="en-US" sz="1600" dirty="0"/>
              <a:t>to determine </a:t>
            </a:r>
            <a:r>
              <a:rPr lang="en-US" sz="1600" dirty="0" smtClean="0"/>
              <a:t>presence and hence # </a:t>
            </a:r>
            <a:r>
              <a:rPr lang="en-US" sz="1600" dirty="0" err="1" smtClean="0"/>
              <a:t>Tx</a:t>
            </a:r>
            <a:r>
              <a:rPr lang="en-US" sz="1600" dirty="0" smtClean="0"/>
              <a:t> antennas]</a:t>
            </a:r>
            <a:endParaRPr lang="en-US" sz="1600" dirty="0"/>
          </a:p>
          <a:p>
            <a:pPr lvl="1"/>
            <a:r>
              <a:rPr lang="en-US" sz="1600" dirty="0"/>
              <a:t>Sounding PE indicated via MAC header</a:t>
            </a:r>
          </a:p>
          <a:p>
            <a:pPr lvl="1"/>
            <a:r>
              <a:rPr lang="en-US" sz="1600" dirty="0"/>
              <a:t>Sounding PE indicated via a new trigger-type</a:t>
            </a:r>
          </a:p>
          <a:p>
            <a:pPr lvl="1"/>
            <a:r>
              <a:rPr lang="en-US" sz="1600" dirty="0"/>
              <a:t>Presence of sounding PE pre-negotiated between AP and STA</a:t>
            </a:r>
          </a:p>
          <a:p>
            <a:pPr lvl="1"/>
            <a:r>
              <a:rPr lang="en-US" sz="1600" dirty="0"/>
              <a:t>…</a:t>
            </a:r>
          </a:p>
          <a:p>
            <a:r>
              <a:rPr lang="en-US" sz="1800" dirty="0" smtClean="0"/>
              <a:t>PE Duration and Antenna Configuration</a:t>
            </a:r>
          </a:p>
          <a:p>
            <a:pPr lvl="1"/>
            <a:r>
              <a:rPr lang="en-US" sz="1400" dirty="0" smtClean="0"/>
              <a:t>PE duration signaled via existing 11ax fields in HE-SIG-A</a:t>
            </a:r>
          </a:p>
          <a:p>
            <a:pPr lvl="1"/>
            <a:r>
              <a:rPr lang="en-US" sz="1400" dirty="0" smtClean="0"/>
              <a:t>Mapping between PE durations and allowed antenna configurations specified by 11az</a:t>
            </a:r>
          </a:p>
          <a:p>
            <a:pPr lvl="1"/>
            <a:endParaRPr lang="en-US" sz="1400" dirty="0" smtClean="0"/>
          </a:p>
          <a:p>
            <a:r>
              <a:rPr lang="en-US" sz="1800" dirty="0" smtClean="0"/>
              <a:t>Note </a:t>
            </a:r>
            <a:r>
              <a:rPr lang="en-US" sz="1800" dirty="0"/>
              <a:t>that some of the requirements identified above can be </a:t>
            </a:r>
            <a:r>
              <a:rPr lang="en-US" sz="1800" dirty="0" smtClean="0"/>
              <a:t>promoted by </a:t>
            </a:r>
            <a:r>
              <a:rPr lang="en-US" sz="1800" dirty="0" err="1" smtClean="0"/>
              <a:t>TGaz</a:t>
            </a:r>
            <a:r>
              <a:rPr lang="en-US" sz="1800" dirty="0" smtClean="0"/>
              <a:t> as recommended changes to 11ax for better positioning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Qualcomm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4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Alignment with 802.11ax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Leverage Existing 11ax Sequences</a:t>
            </a:r>
          </a:p>
          <a:p>
            <a:pPr lvl="1"/>
            <a:r>
              <a:rPr lang="en-US" dirty="0" smtClean="0"/>
              <a:t>MU/OFDMA: Trigger -&gt; Data -&gt; DL-ACK</a:t>
            </a:r>
          </a:p>
          <a:p>
            <a:pPr lvl="1"/>
            <a:r>
              <a:rPr lang="en-US" dirty="0" smtClean="0"/>
              <a:t>Contention Based SU: Data -&gt; ACK</a:t>
            </a:r>
          </a:p>
          <a:p>
            <a:r>
              <a:rPr lang="en-US" dirty="0" smtClean="0"/>
              <a:t>Reuse existing fields in 11ax frames for 11az functionality</a:t>
            </a:r>
          </a:p>
          <a:p>
            <a:pPr lvl="1"/>
            <a:r>
              <a:rPr lang="en-US" dirty="0" smtClean="0"/>
              <a:t>Fully backwards compatible with 11ax devices that don’t support 11az</a:t>
            </a:r>
          </a:p>
          <a:p>
            <a:r>
              <a:rPr lang="en-US" dirty="0" smtClean="0"/>
              <a:t>Defined sequence can piggy-back on data exchange – do not need a dedicated exchange for sounding</a:t>
            </a:r>
          </a:p>
          <a:p>
            <a:pPr lvl="1"/>
            <a:r>
              <a:rPr lang="en-US" dirty="0" smtClean="0"/>
              <a:t>Efficient overlay of locationing on data communications</a:t>
            </a:r>
          </a:p>
          <a:p>
            <a:pPr lvl="1"/>
            <a:r>
              <a:rPr lang="en-US" dirty="0" smtClean="0"/>
              <a:t>Enables use-cases for more frequent location updates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Qualcomm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6052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signal presence of locationing sequence in packet extension?</a:t>
            </a:r>
          </a:p>
          <a:p>
            <a:r>
              <a:rPr lang="en-US" dirty="0" smtClean="0"/>
              <a:t>Performance improvements with &gt; 4 antennas?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Qualcomm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70946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BB4356B-64A4-49A3-9180-D4060259403F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269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IEEE Channel D-LOS</a:t>
            </a:r>
          </a:p>
          <a:p>
            <a:pPr lvl="1"/>
            <a:r>
              <a:rPr lang="en-US" dirty="0" smtClean="0"/>
              <a:t>K=3dB (default specified for large office environment)</a:t>
            </a:r>
          </a:p>
          <a:p>
            <a:pPr lvl="1"/>
            <a:r>
              <a:rPr lang="en-US" dirty="0" smtClean="0"/>
              <a:t>K = 6, 10dB increased strength of LOS component for additional comparison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Modifications</a:t>
            </a:r>
          </a:p>
          <a:p>
            <a:pPr lvl="2"/>
            <a:r>
              <a:rPr lang="en-US" dirty="0" smtClean="0"/>
              <a:t>Make K-factor configurable</a:t>
            </a:r>
          </a:p>
          <a:p>
            <a:pPr lvl="2"/>
            <a:r>
              <a:rPr lang="en-US" dirty="0" smtClean="0"/>
              <a:t>Make </a:t>
            </a:r>
            <a:r>
              <a:rPr lang="en-US" dirty="0" err="1" smtClean="0"/>
              <a:t>AoA</a:t>
            </a:r>
            <a:r>
              <a:rPr lang="en-US" dirty="0" smtClean="0"/>
              <a:t> of the first cluster configurable</a:t>
            </a:r>
          </a:p>
          <a:p>
            <a:pPr lvl="2"/>
            <a:r>
              <a:rPr lang="en-US" dirty="0" smtClean="0"/>
              <a:t>Randomize the </a:t>
            </a:r>
            <a:r>
              <a:rPr lang="en-US" dirty="0" err="1" smtClean="0"/>
              <a:t>AoA</a:t>
            </a:r>
            <a:r>
              <a:rPr lang="en-US" dirty="0" smtClean="0"/>
              <a:t> of the 2</a:t>
            </a:r>
            <a:r>
              <a:rPr lang="en-US" baseline="30000" dirty="0" smtClean="0"/>
              <a:t>nd</a:t>
            </a:r>
            <a:r>
              <a:rPr lang="en-US" dirty="0" smtClean="0"/>
              <a:t> and 3</a:t>
            </a:r>
            <a:r>
              <a:rPr lang="en-US" baseline="30000" dirty="0" smtClean="0"/>
              <a:t>rd</a:t>
            </a:r>
            <a:r>
              <a:rPr lang="en-US" dirty="0" smtClean="0"/>
              <a:t> clusters</a:t>
            </a:r>
          </a:p>
          <a:p>
            <a:r>
              <a:rPr lang="en-US" dirty="0" err="1" smtClean="0"/>
              <a:t>Tx</a:t>
            </a:r>
            <a:r>
              <a:rPr lang="en-US" dirty="0" smtClean="0"/>
              <a:t> (2-antenna) &amp; Rx (4-antenna) are Uniform Linear Arrays with lambda/2 spacing</a:t>
            </a:r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Qualcomm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27756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15008"/>
          </a:xfrm>
        </p:spPr>
        <p:txBody>
          <a:bodyPr/>
          <a:lstStyle/>
          <a:p>
            <a:r>
              <a:rPr lang="en-US" sz="2800" dirty="0" smtClean="0"/>
              <a:t>Changes to Angular Parameters on IEEE Channel D-LOS for </a:t>
            </a:r>
            <a:r>
              <a:rPr lang="en-US" sz="2800" dirty="0" err="1" smtClean="0"/>
              <a:t>AoA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589240"/>
            <a:ext cx="7772400" cy="50676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Qualcomm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284" y="1556792"/>
            <a:ext cx="8631631" cy="4865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5493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Evaluate </a:t>
            </a:r>
            <a:r>
              <a:rPr lang="en-US" dirty="0" err="1" smtClean="0"/>
              <a:t>AoA</a:t>
            </a:r>
            <a:r>
              <a:rPr lang="en-US" dirty="0" smtClean="0"/>
              <a:t> performance using for 2 antenna </a:t>
            </a:r>
            <a:r>
              <a:rPr lang="en-US" dirty="0" err="1" smtClean="0"/>
              <a:t>Tx</a:t>
            </a:r>
            <a:r>
              <a:rPr lang="en-US" dirty="0" smtClean="0"/>
              <a:t>/4-antenna Rx using MUSIC for</a:t>
            </a:r>
          </a:p>
          <a:p>
            <a:pPr lvl="1"/>
            <a:r>
              <a:rPr lang="en-US" dirty="0" smtClean="0"/>
              <a:t>Case#1: 2xLTFs separated by CSD of 200ns</a:t>
            </a:r>
          </a:p>
          <a:p>
            <a:pPr lvl="2"/>
            <a:r>
              <a:rPr lang="en-US" dirty="0" err="1" smtClean="0"/>
              <a:t>Eg</a:t>
            </a:r>
            <a:r>
              <a:rPr lang="en-US" dirty="0" smtClean="0"/>
              <a:t>: antenna #1 and #5 using packet extension approach</a:t>
            </a:r>
          </a:p>
          <a:p>
            <a:pPr lvl="1"/>
            <a:r>
              <a:rPr lang="en-US" dirty="0" smtClean="0"/>
              <a:t>Case#2: 2xLTFs </a:t>
            </a:r>
            <a:r>
              <a:rPr lang="en-US" dirty="0" err="1" smtClean="0"/>
              <a:t>orthogonalized</a:t>
            </a:r>
            <a:r>
              <a:rPr lang="en-US" dirty="0" smtClean="0"/>
              <a:t> by P-matrix codes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Qualcomm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46249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AoA</a:t>
            </a:r>
            <a:r>
              <a:rPr lang="en-US" dirty="0" smtClean="0"/>
              <a:t> Performance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Qualcomm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51520" y="4581128"/>
            <a:ext cx="8712968" cy="1514872"/>
          </a:xfrm>
        </p:spPr>
        <p:txBody>
          <a:bodyPr/>
          <a:lstStyle/>
          <a:p>
            <a:r>
              <a:rPr lang="en-US" dirty="0" smtClean="0"/>
              <a:t>Both techniques yield similar </a:t>
            </a:r>
            <a:r>
              <a:rPr lang="en-US" dirty="0" err="1" smtClean="0"/>
              <a:t>AoA</a:t>
            </a:r>
            <a:r>
              <a:rPr lang="en-US" dirty="0" smtClean="0"/>
              <a:t> performance under varying channel conditions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3" y="1628344"/>
            <a:ext cx="3198825" cy="24003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24" y="1628344"/>
            <a:ext cx="3198825" cy="24003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6613" y="1628344"/>
            <a:ext cx="3198825" cy="240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071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dirty="0" smtClean="0"/>
              <a:t>Background – 11az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604448" cy="4608512"/>
          </a:xfrm>
        </p:spPr>
        <p:txBody>
          <a:bodyPr/>
          <a:lstStyle/>
          <a:p>
            <a:r>
              <a:rPr lang="en-US" sz="1800" dirty="0"/>
              <a:t>11az </a:t>
            </a:r>
            <a:r>
              <a:rPr lang="en-US" sz="1800" dirty="0" smtClean="0"/>
              <a:t>tasked to specify MAC/PHY </a:t>
            </a:r>
            <a:r>
              <a:rPr lang="en-US" sz="1800" dirty="0"/>
              <a:t>techniques to enable better </a:t>
            </a:r>
            <a:r>
              <a:rPr lang="en-US" sz="1800" dirty="0" smtClean="0"/>
              <a:t>positioning </a:t>
            </a:r>
            <a:endParaRPr lang="en-US" sz="1800" dirty="0"/>
          </a:p>
          <a:p>
            <a:pPr lvl="1"/>
            <a:r>
              <a:rPr lang="en-US" sz="1600" dirty="0"/>
              <a:t>Requirements:</a:t>
            </a:r>
          </a:p>
          <a:p>
            <a:pPr lvl="2"/>
            <a:r>
              <a:rPr lang="en-US" sz="1400" b="1" dirty="0">
                <a:solidFill>
                  <a:srgbClr val="1668B1"/>
                </a:solidFill>
              </a:rPr>
              <a:t>improved accuracy</a:t>
            </a:r>
          </a:p>
          <a:p>
            <a:pPr lvl="2"/>
            <a:r>
              <a:rPr lang="en-US" sz="1400" b="1" dirty="0">
                <a:solidFill>
                  <a:srgbClr val="1668B1"/>
                </a:solidFill>
              </a:rPr>
              <a:t>lower overhead/improved scalability</a:t>
            </a:r>
          </a:p>
          <a:p>
            <a:pPr lvl="1"/>
            <a:r>
              <a:rPr lang="en-US" sz="1600" dirty="0"/>
              <a:t>Approaches to get there</a:t>
            </a:r>
          </a:p>
          <a:p>
            <a:pPr lvl="2"/>
            <a:r>
              <a:rPr lang="en-US" sz="1400" dirty="0"/>
              <a:t>angular techniques</a:t>
            </a:r>
          </a:p>
          <a:p>
            <a:pPr lvl="2"/>
            <a:r>
              <a:rPr lang="en-US" sz="1400" dirty="0" smtClean="0"/>
              <a:t>Refined FTM</a:t>
            </a:r>
          </a:p>
          <a:p>
            <a:pPr lvl="2"/>
            <a:r>
              <a:rPr lang="en-US" sz="1400" dirty="0" smtClean="0"/>
              <a:t>passive </a:t>
            </a:r>
            <a:r>
              <a:rPr lang="en-US" sz="1400" dirty="0"/>
              <a:t>positioning</a:t>
            </a:r>
          </a:p>
          <a:p>
            <a:pPr lvl="2"/>
            <a:r>
              <a:rPr lang="en-US" sz="1400" dirty="0" smtClean="0"/>
              <a:t>60GHz</a:t>
            </a:r>
            <a:endParaRPr lang="en-US" sz="1400" dirty="0"/>
          </a:p>
          <a:p>
            <a:pPr lvl="2"/>
            <a:r>
              <a:rPr lang="en-US" sz="1400" dirty="0" err="1"/>
              <a:t>etc</a:t>
            </a:r>
            <a:endParaRPr lang="en-US" sz="1400" dirty="0"/>
          </a:p>
          <a:p>
            <a:r>
              <a:rPr lang="en-US" sz="1800" dirty="0" smtClean="0"/>
              <a:t>Improving </a:t>
            </a:r>
            <a:r>
              <a:rPr lang="en-US" sz="1800" dirty="0"/>
              <a:t>positioning accuracy is inherently a ‘channel </a:t>
            </a:r>
            <a:r>
              <a:rPr lang="en-US" sz="1800" dirty="0" smtClean="0"/>
              <a:t>estimation problem</a:t>
            </a:r>
            <a:r>
              <a:rPr lang="en-US" sz="1800" dirty="0"/>
              <a:t>’</a:t>
            </a:r>
          </a:p>
          <a:p>
            <a:pPr lvl="1"/>
            <a:r>
              <a:rPr lang="en-US" sz="1600" dirty="0"/>
              <a:t>Resolution of MIMO channels can lead to better </a:t>
            </a:r>
            <a:r>
              <a:rPr lang="en-US" sz="1600" dirty="0" smtClean="0"/>
              <a:t>location accuracy – range and angle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11az timelines indicate a launch after 11ax and companies will invest in new silicon for 11ax</a:t>
            </a:r>
          </a:p>
          <a:p>
            <a:pPr lvl="1"/>
            <a:r>
              <a:rPr lang="en-US" sz="1800" i="1" dirty="0" smtClean="0"/>
              <a:t>Can we leverage </a:t>
            </a:r>
            <a:r>
              <a:rPr lang="en-US" sz="1800" i="1" dirty="0" smtClean="0">
                <a:solidFill>
                  <a:srgbClr val="0070C0"/>
                </a:solidFill>
              </a:rPr>
              <a:t>11ax packet structures/sequences </a:t>
            </a:r>
            <a:r>
              <a:rPr lang="en-US" sz="1800" i="1" dirty="0" smtClean="0"/>
              <a:t>to enable </a:t>
            </a:r>
            <a:r>
              <a:rPr lang="en-US" sz="1800" i="1" dirty="0" smtClean="0">
                <a:solidFill>
                  <a:srgbClr val="0070C0"/>
                </a:solidFill>
              </a:rPr>
              <a:t>improved accuracy </a:t>
            </a:r>
            <a:r>
              <a:rPr lang="en-US" sz="1800" i="1" dirty="0" smtClean="0"/>
              <a:t>positioning with </a:t>
            </a:r>
            <a:r>
              <a:rPr lang="en-US" sz="1800" i="1" dirty="0" smtClean="0">
                <a:solidFill>
                  <a:srgbClr val="0070C0"/>
                </a:solidFill>
              </a:rPr>
              <a:t>lower overhead</a:t>
            </a:r>
            <a:r>
              <a:rPr lang="en-US" sz="1800" i="1" dirty="0" smtClean="0"/>
              <a:t>?</a:t>
            </a:r>
            <a:endParaRPr lang="en-US" sz="18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83682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81200"/>
            <a:ext cx="8856984" cy="4114800"/>
          </a:xfrm>
        </p:spPr>
        <p:txBody>
          <a:bodyPr/>
          <a:lstStyle/>
          <a:p>
            <a:r>
              <a:rPr lang="en-US" dirty="0" smtClean="0"/>
              <a:t>Does the group see that a 11az location protocol will define a NEW sequence exclusively for sounding (based on 11ax not 11ac)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Yes:</a:t>
            </a:r>
          </a:p>
          <a:p>
            <a:pPr marL="457200" lvl="1" indent="0">
              <a:buNone/>
            </a:pPr>
            <a:r>
              <a:rPr lang="en-US" dirty="0" smtClean="0"/>
              <a:t>No:</a:t>
            </a:r>
          </a:p>
          <a:p>
            <a:pPr marL="457200" lvl="1" indent="0">
              <a:buNone/>
            </a:pPr>
            <a:r>
              <a:rPr lang="en-US" dirty="0" smtClean="0"/>
              <a:t>Abstain: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Naveen Kakani, Qualcomm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9104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756" y="1752600"/>
            <a:ext cx="8964488" cy="4114800"/>
          </a:xfrm>
        </p:spPr>
        <p:txBody>
          <a:bodyPr/>
          <a:lstStyle/>
          <a:p>
            <a:r>
              <a:rPr lang="en-US" dirty="0" smtClean="0"/>
              <a:t>Does the group see leveraging the 11ax Packet-Extension field as a viable approach to improving location accuracy on 11az</a:t>
            </a:r>
            <a:r>
              <a:rPr lang="en-US" dirty="0"/>
              <a:t> </a:t>
            </a:r>
            <a:r>
              <a:rPr lang="en-US" dirty="0" smtClean="0"/>
              <a:t>?</a:t>
            </a:r>
            <a:endParaRPr lang="en-US" strike="sngStrike" dirty="0" smtClean="0"/>
          </a:p>
          <a:p>
            <a:pPr lvl="1"/>
            <a:r>
              <a:rPr lang="en-US" dirty="0" smtClean="0"/>
              <a:t>Reduced overheads – can be embedded in any/every packet</a:t>
            </a:r>
          </a:p>
          <a:p>
            <a:pPr lvl="1"/>
            <a:r>
              <a:rPr lang="en-US" dirty="0" smtClean="0"/>
              <a:t>Achieve better accuracy through more frequent updates</a:t>
            </a:r>
          </a:p>
          <a:p>
            <a:pPr lvl="1"/>
            <a:r>
              <a:rPr lang="en-US" dirty="0" smtClean="0"/>
              <a:t>Known 11ax sequence – supports MU/OFDMA without need for definition of a new NDP format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Yes:</a:t>
            </a:r>
          </a:p>
          <a:p>
            <a:pPr marL="457200" lvl="1" indent="0">
              <a:buNone/>
            </a:pPr>
            <a:r>
              <a:rPr lang="en-US" dirty="0" smtClean="0"/>
              <a:t>No:</a:t>
            </a:r>
          </a:p>
          <a:p>
            <a:pPr marL="457200" lvl="1" indent="0">
              <a:buNone/>
            </a:pPr>
            <a:r>
              <a:rPr lang="en-US" smtClean="0"/>
              <a:t>Abstain</a:t>
            </a:r>
            <a:r>
              <a:rPr lang="en-US" smtClean="0"/>
              <a:t>: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Naveen Kakani, Qualcomm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631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70992"/>
          </a:xfrm>
        </p:spPr>
        <p:txBody>
          <a:bodyPr/>
          <a:lstStyle/>
          <a:p>
            <a:r>
              <a:rPr lang="en-US" dirty="0" smtClean="0"/>
              <a:t>Proposal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784976" cy="4611216"/>
          </a:xfrm>
        </p:spPr>
        <p:txBody>
          <a:bodyPr/>
          <a:lstStyle/>
          <a:p>
            <a:r>
              <a:rPr lang="en-US" sz="2000" dirty="0" smtClean="0"/>
              <a:t>Define a </a:t>
            </a:r>
            <a:r>
              <a:rPr lang="en-US" sz="2000" dirty="0" smtClean="0">
                <a:solidFill>
                  <a:srgbClr val="0070C0"/>
                </a:solidFill>
              </a:rPr>
              <a:t>sequence</a:t>
            </a:r>
            <a:r>
              <a:rPr lang="en-US" sz="2000" dirty="0" smtClean="0"/>
              <a:t> that</a:t>
            </a:r>
          </a:p>
          <a:p>
            <a:pPr lvl="1"/>
            <a:r>
              <a:rPr lang="en-US" sz="1800" dirty="0" smtClean="0"/>
              <a:t>Achieves low-overhead MIMO channel estimation for locationing</a:t>
            </a:r>
          </a:p>
          <a:p>
            <a:pPr lvl="1"/>
            <a:r>
              <a:rPr lang="en-US" sz="1800" dirty="0" smtClean="0"/>
              <a:t>Can be embedded in any packet – limiting overhead of a dedicated packet exchange sequence when continuous positioning is required</a:t>
            </a:r>
          </a:p>
          <a:p>
            <a:pPr lvl="2"/>
            <a:endParaRPr lang="en-US" sz="1600" dirty="0" smtClean="0"/>
          </a:p>
          <a:p>
            <a:r>
              <a:rPr lang="en-US" sz="2000" dirty="0" smtClean="0"/>
              <a:t>Define a </a:t>
            </a:r>
            <a:r>
              <a:rPr lang="en-US" sz="2000" dirty="0" smtClean="0">
                <a:solidFill>
                  <a:srgbClr val="0070C0"/>
                </a:solidFill>
              </a:rPr>
              <a:t>protocol </a:t>
            </a:r>
            <a:r>
              <a:rPr lang="en-US" sz="2000" dirty="0" smtClean="0"/>
              <a:t>that</a:t>
            </a:r>
          </a:p>
          <a:p>
            <a:pPr lvl="1"/>
            <a:r>
              <a:rPr lang="en-US" sz="1800" dirty="0" smtClean="0"/>
              <a:t>Supports</a:t>
            </a:r>
          </a:p>
          <a:p>
            <a:pPr lvl="2"/>
            <a:r>
              <a:rPr lang="en-US" sz="1600" dirty="0"/>
              <a:t>Network-based and STA-side positioning</a:t>
            </a:r>
          </a:p>
          <a:p>
            <a:pPr lvl="2"/>
            <a:r>
              <a:rPr lang="en-US" sz="1600" dirty="0"/>
              <a:t>Associated and unassociated STA positioning</a:t>
            </a:r>
          </a:p>
          <a:p>
            <a:pPr lvl="2"/>
            <a:r>
              <a:rPr lang="en-US" sz="1600" dirty="0"/>
              <a:t>Triggered and Contention-based TXOPs </a:t>
            </a:r>
          </a:p>
          <a:p>
            <a:pPr lvl="1"/>
            <a:r>
              <a:rPr lang="en-US" sz="1800" dirty="0" smtClean="0"/>
              <a:t>Improves </a:t>
            </a:r>
            <a:r>
              <a:rPr lang="en-US" sz="1800" dirty="0"/>
              <a:t>medium utilization </a:t>
            </a:r>
            <a:r>
              <a:rPr lang="en-US" sz="1800" dirty="0" smtClean="0"/>
              <a:t>efficiency i.e. limits overhead (</a:t>
            </a:r>
            <a:r>
              <a:rPr lang="en-US" sz="1800" dirty="0" err="1" smtClean="0"/>
              <a:t>eg</a:t>
            </a:r>
            <a:r>
              <a:rPr lang="en-US" sz="1800" dirty="0" smtClean="0"/>
              <a:t>: can piggyback data)</a:t>
            </a:r>
          </a:p>
          <a:p>
            <a:pPr lvl="1"/>
            <a:r>
              <a:rPr lang="en-US" sz="1800" dirty="0" smtClean="0"/>
              <a:t>Allows Implementation Flexibility – processing time </a:t>
            </a:r>
            <a:r>
              <a:rPr lang="en-US" sz="1800" dirty="0" err="1" smtClean="0"/>
              <a:t>etc</a:t>
            </a:r>
            <a:endParaRPr lang="en-US" sz="1800" dirty="0"/>
          </a:p>
          <a:p>
            <a:pPr lvl="1"/>
            <a:endParaRPr lang="en-US" sz="1800" b="1" i="1" dirty="0" smtClean="0">
              <a:solidFill>
                <a:schemeClr val="tx2"/>
              </a:solidFill>
            </a:endParaRPr>
          </a:p>
          <a:p>
            <a:pPr lvl="1"/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Qualcomm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803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971800"/>
            <a:ext cx="7772400" cy="1066800"/>
          </a:xfrm>
        </p:spPr>
        <p:txBody>
          <a:bodyPr/>
          <a:lstStyle/>
          <a:p>
            <a:r>
              <a:rPr lang="en-US" dirty="0" smtClean="0"/>
              <a:t>Channel Estimation Sequence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BB4356B-64A4-49A3-9180-D4060259403F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839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Embed a Channel Estimation Sequence in the HE Packet Extension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16832"/>
            <a:ext cx="8784976" cy="4464496"/>
          </a:xfrm>
        </p:spPr>
        <p:txBody>
          <a:bodyPr/>
          <a:lstStyle/>
          <a:p>
            <a:r>
              <a:rPr lang="en-US" sz="1800" dirty="0" smtClean="0"/>
              <a:t>Leverage the HE Packet Extension Field to define a low overhead channel estimation sequence</a:t>
            </a:r>
          </a:p>
          <a:p>
            <a:pPr lvl="1"/>
            <a:r>
              <a:rPr lang="en-US" sz="1600" dirty="0" smtClean="0"/>
              <a:t>11ax does not currently specify the contents of the PE</a:t>
            </a:r>
          </a:p>
          <a:p>
            <a:pPr lvl="1"/>
            <a:r>
              <a:rPr lang="en-US" sz="1600" dirty="0" smtClean="0"/>
              <a:t>11ax allows for a variable length PE – 0/4/8/12/16us</a:t>
            </a:r>
          </a:p>
          <a:p>
            <a:pPr lvl="1"/>
            <a:r>
              <a:rPr lang="en-US" sz="1600" dirty="0" err="1" smtClean="0"/>
              <a:t>Tx</a:t>
            </a:r>
            <a:r>
              <a:rPr lang="en-US" sz="1600" dirty="0" smtClean="0"/>
              <a:t> determines minimum PE length to be used based on Rx capability and rules defined in 11ax</a:t>
            </a:r>
          </a:p>
          <a:p>
            <a:pPr lvl="2"/>
            <a:r>
              <a:rPr lang="en-US" sz="1400" dirty="0" err="1" smtClean="0"/>
              <a:t>Tx</a:t>
            </a:r>
            <a:r>
              <a:rPr lang="en-US" sz="1400" dirty="0" smtClean="0"/>
              <a:t> may additionally add/extend the PE -&gt; as per current 11ax specification</a:t>
            </a:r>
          </a:p>
          <a:p>
            <a:endParaRPr lang="en-US" sz="1800" dirty="0" smtClean="0"/>
          </a:p>
          <a:p>
            <a:r>
              <a:rPr lang="en-US" sz="1800" dirty="0" smtClean="0"/>
              <a:t>Proposal</a:t>
            </a:r>
          </a:p>
          <a:p>
            <a:pPr lvl="1"/>
            <a:r>
              <a:rPr lang="en-US" sz="1600" dirty="0" smtClean="0"/>
              <a:t>11az </a:t>
            </a:r>
            <a:r>
              <a:rPr lang="en-US" sz="1600" dirty="0"/>
              <a:t>specifies at least one mode of operation with transmission of </a:t>
            </a:r>
            <a:r>
              <a:rPr lang="en-US" sz="1600" dirty="0" smtClean="0"/>
              <a:t>channel-estimation </a:t>
            </a:r>
            <a:r>
              <a:rPr lang="en-US" sz="1600" dirty="0"/>
              <a:t>sequences (</a:t>
            </a:r>
            <a:r>
              <a:rPr lang="en-US" sz="1600" dirty="0" err="1"/>
              <a:t>eg</a:t>
            </a:r>
            <a:r>
              <a:rPr lang="en-US" sz="1600" dirty="0"/>
              <a:t>: LTFs) during the PE field</a:t>
            </a:r>
          </a:p>
          <a:p>
            <a:pPr lvl="2"/>
            <a:r>
              <a:rPr lang="en-US" sz="1600" dirty="0"/>
              <a:t>Use of this mode may be signaled </a:t>
            </a:r>
            <a:r>
              <a:rPr lang="en-US" sz="1600" dirty="0" smtClean="0"/>
              <a:t> - </a:t>
            </a:r>
            <a:r>
              <a:rPr lang="en-US" sz="1600" dirty="0" err="1" smtClean="0"/>
              <a:t>eg</a:t>
            </a:r>
            <a:r>
              <a:rPr lang="en-US" sz="1600" dirty="0" smtClean="0"/>
              <a:t>: via </a:t>
            </a:r>
            <a:r>
              <a:rPr lang="en-US" sz="1600" dirty="0"/>
              <a:t>HE-SIG field</a:t>
            </a:r>
          </a:p>
          <a:p>
            <a:pPr lvl="1"/>
            <a:r>
              <a:rPr lang="en-US" sz="1600" dirty="0"/>
              <a:t>Standard specifies an appropriate LTF-mapping (P-matrix) and spatial-mapping </a:t>
            </a:r>
            <a:r>
              <a:rPr lang="en-US" sz="1600" dirty="0" smtClean="0"/>
              <a:t>Q-matrix</a:t>
            </a:r>
          </a:p>
          <a:p>
            <a:pPr lvl="2"/>
            <a:r>
              <a:rPr lang="en-US" sz="1400" i="1" dirty="0" smtClean="0"/>
              <a:t>See next slide</a:t>
            </a:r>
            <a:endParaRPr lang="en-US" sz="1400" i="1" dirty="0"/>
          </a:p>
          <a:p>
            <a:pPr lvl="1"/>
            <a:r>
              <a:rPr lang="en-US" sz="1600" dirty="0"/>
              <a:t>Standard specifies the sequences that are used for different </a:t>
            </a:r>
            <a:r>
              <a:rPr lang="en-US" sz="1600" dirty="0" err="1"/>
              <a:t>tx</a:t>
            </a:r>
            <a:r>
              <a:rPr lang="en-US" sz="1600" dirty="0"/>
              <a:t>-antenna configurations and PE </a:t>
            </a:r>
            <a:r>
              <a:rPr lang="en-US" sz="1600" dirty="0" smtClean="0"/>
              <a:t>durations</a:t>
            </a:r>
          </a:p>
          <a:p>
            <a:pPr lvl="2"/>
            <a:r>
              <a:rPr lang="en-US" sz="1400" i="1" dirty="0"/>
              <a:t>See next slide</a:t>
            </a:r>
          </a:p>
          <a:p>
            <a:pPr marL="857250" lvl="2" indent="0"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Qualcomm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476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03975"/>
          </a:xfrm>
        </p:spPr>
        <p:txBody>
          <a:bodyPr/>
          <a:lstStyle/>
          <a:p>
            <a:r>
              <a:rPr lang="en-US" dirty="0" smtClean="0"/>
              <a:t>Sounding PE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556792"/>
            <a:ext cx="8712968" cy="1944216"/>
          </a:xfrm>
        </p:spPr>
        <p:txBody>
          <a:bodyPr/>
          <a:lstStyle/>
          <a:p>
            <a:r>
              <a:rPr lang="en-US" sz="1200" dirty="0"/>
              <a:t>Use a P-matrix </a:t>
            </a:r>
            <a:r>
              <a:rPr lang="en-US" sz="1200" dirty="0" smtClean="0"/>
              <a:t>– (for </a:t>
            </a:r>
            <a:r>
              <a:rPr lang="en-US" sz="1200" dirty="0"/>
              <a:t>example </a:t>
            </a:r>
            <a:r>
              <a:rPr lang="en-US" sz="1200" dirty="0" smtClean="0"/>
              <a:t>as shown below) that </a:t>
            </a:r>
            <a:r>
              <a:rPr lang="en-US" sz="1200" dirty="0"/>
              <a:t>allows for orthogonalization of LTFs from different antennas</a:t>
            </a:r>
          </a:p>
          <a:p>
            <a:r>
              <a:rPr lang="en-US" sz="1200" dirty="0"/>
              <a:t>Depending on PE duration chosen by </a:t>
            </a:r>
            <a:r>
              <a:rPr lang="en-US" sz="1200" dirty="0" err="1"/>
              <a:t>Tx</a:t>
            </a:r>
            <a:r>
              <a:rPr lang="en-US" sz="1200" dirty="0"/>
              <a:t>, some </a:t>
            </a:r>
            <a:r>
              <a:rPr lang="en-US" sz="1200" dirty="0" smtClean="0"/>
              <a:t># of </a:t>
            </a:r>
            <a:r>
              <a:rPr lang="en-US" sz="1200" dirty="0" err="1" smtClean="0"/>
              <a:t>Tx</a:t>
            </a:r>
            <a:r>
              <a:rPr lang="en-US" sz="1200" dirty="0" smtClean="0"/>
              <a:t> </a:t>
            </a:r>
            <a:r>
              <a:rPr lang="en-US" sz="1200" dirty="0"/>
              <a:t>antennas can be supported as shown </a:t>
            </a:r>
            <a:r>
              <a:rPr lang="en-US" sz="1200" dirty="0" smtClean="0"/>
              <a:t>below</a:t>
            </a:r>
            <a:endParaRPr lang="en-US" sz="1200" dirty="0"/>
          </a:p>
          <a:p>
            <a:r>
              <a:rPr lang="en-US" sz="1200" dirty="0"/>
              <a:t>PE is not beam-formed</a:t>
            </a:r>
          </a:p>
          <a:p>
            <a:pPr lvl="1"/>
            <a:r>
              <a:rPr lang="en-US" sz="1100" dirty="0"/>
              <a:t>Rx may leverage initial AGC gain setting (from Legacy Preamble section to receive the PE</a:t>
            </a:r>
            <a:r>
              <a:rPr lang="en-US" sz="1100" dirty="0" smtClean="0"/>
              <a:t>)</a:t>
            </a:r>
          </a:p>
          <a:p>
            <a:pPr lvl="2"/>
            <a:r>
              <a:rPr lang="en-US" sz="1100" dirty="0" smtClean="0"/>
              <a:t>Max resolution loss of 1.5bits assuming max beamforming gain with 8 </a:t>
            </a:r>
            <a:r>
              <a:rPr lang="en-US" sz="1100" dirty="0" err="1" smtClean="0"/>
              <a:t>Tx</a:t>
            </a:r>
            <a:r>
              <a:rPr lang="en-US" sz="1100" dirty="0" smtClean="0"/>
              <a:t> antennas [practical cases would be lower] –</a:t>
            </a:r>
            <a:r>
              <a:rPr lang="en-US" sz="1100" dirty="0"/>
              <a:t> </a:t>
            </a:r>
            <a:r>
              <a:rPr lang="en-US" sz="1100" dirty="0" smtClean="0"/>
              <a:t>Sufficient resolution for channel estimation</a:t>
            </a:r>
            <a:endParaRPr lang="en-US" sz="1100" dirty="0"/>
          </a:p>
          <a:p>
            <a:pPr lvl="1"/>
            <a:r>
              <a:rPr lang="en-US" sz="1100" dirty="0"/>
              <a:t>Q-matrix is specified in the standard to be </a:t>
            </a:r>
            <a:r>
              <a:rPr lang="en-US" sz="1100" dirty="0" smtClean="0"/>
              <a:t>11az </a:t>
            </a:r>
            <a:r>
              <a:rPr lang="en-US" sz="1100" dirty="0"/>
              <a:t>friendly – </a:t>
            </a:r>
            <a:r>
              <a:rPr lang="en-US" sz="1100" dirty="0" err="1"/>
              <a:t>eg</a:t>
            </a:r>
            <a:r>
              <a:rPr lang="en-US" sz="1100" dirty="0"/>
              <a:t>: an I-matrix</a:t>
            </a:r>
          </a:p>
          <a:p>
            <a:endParaRPr lang="en-US" sz="12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976955"/>
              </p:ext>
            </p:extLst>
          </p:nvPr>
        </p:nvGraphicFramePr>
        <p:xfrm>
          <a:off x="1650538" y="3212976"/>
          <a:ext cx="5842924" cy="3218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39"/>
                <a:gridCol w="936104"/>
                <a:gridCol w="936104"/>
                <a:gridCol w="1008112"/>
                <a:gridCol w="802365"/>
              </a:tblGrid>
              <a:tr h="291996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PE duration (us)/</a:t>
                      </a:r>
                      <a:r>
                        <a:rPr lang="en-US" sz="1000" dirty="0" err="1" smtClean="0"/>
                        <a:t>Tx</a:t>
                      </a:r>
                      <a:r>
                        <a:rPr lang="en-US" sz="1000" dirty="0" smtClean="0"/>
                        <a:t>-antenna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LTF-1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LTF-2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LTF-3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LTF-4</a:t>
                      </a:r>
                      <a:endParaRPr lang="en-US" sz="1000" dirty="0"/>
                    </a:p>
                  </a:txBody>
                  <a:tcPr/>
                </a:tc>
              </a:tr>
              <a:tr h="17969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NA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NA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NA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NA</a:t>
                      </a:r>
                      <a:endParaRPr lang="en-US" sz="1000" dirty="0"/>
                    </a:p>
                  </a:txBody>
                  <a:tcPr/>
                </a:tc>
              </a:tr>
              <a:tr h="17969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4/1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+1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  <a:tr h="17969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8/1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-1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  <a:tr h="17969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8/2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  <a:tr h="17969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12/1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-1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Repeat LTF-1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  <a:tr h="17969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12/2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Repeat LTF-1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  <a:tr h="17969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16/1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-1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</a:tr>
              <a:tr h="17969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16/2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-1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</a:tr>
              <a:tr h="17969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16/3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-1</a:t>
                      </a:r>
                      <a:endParaRPr lang="en-US" sz="1000" dirty="0"/>
                    </a:p>
                  </a:txBody>
                  <a:tcPr/>
                </a:tc>
              </a:tr>
              <a:tr h="17969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16/4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-1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</a:tr>
              <a:tr h="17969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  <a:tr h="17969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16/5~16/8</a:t>
                      </a:r>
                      <a:endParaRPr lang="en-US" sz="10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1000" dirty="0" smtClean="0"/>
                        <a:t>Repeat 16/1~16/4 with specified CSD</a:t>
                      </a:r>
                      <a:endParaRPr 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491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 of 2-antennas using CSD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730552"/>
            <a:ext cx="7772400" cy="506760"/>
          </a:xfrm>
        </p:spPr>
        <p:txBody>
          <a:bodyPr/>
          <a:lstStyle/>
          <a:p>
            <a:r>
              <a:rPr lang="en-US" dirty="0" smtClean="0"/>
              <a:t>Example CIR of two antennas multiplexed using CSD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Qualcomm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060848"/>
            <a:ext cx="4820285" cy="36201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5448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564904"/>
            <a:ext cx="7772400" cy="1066800"/>
          </a:xfrm>
        </p:spPr>
        <p:txBody>
          <a:bodyPr/>
          <a:lstStyle/>
          <a:p>
            <a:r>
              <a:rPr lang="en-US" dirty="0" smtClean="0"/>
              <a:t>Locationing Protocol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BB4356B-64A4-49A3-9180-D4060259403F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0574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981200"/>
            <a:ext cx="8640960" cy="4114800"/>
          </a:xfrm>
        </p:spPr>
        <p:txBody>
          <a:bodyPr/>
          <a:lstStyle/>
          <a:p>
            <a:r>
              <a:rPr lang="en-US" sz="2000" dirty="0" smtClean="0"/>
              <a:t>Leverage 11ax sequences</a:t>
            </a:r>
          </a:p>
          <a:p>
            <a:pPr lvl="1"/>
            <a:r>
              <a:rPr lang="en-US" sz="1800" dirty="0" smtClean="0"/>
              <a:t>Triggered/Scheduled operation</a:t>
            </a:r>
          </a:p>
          <a:p>
            <a:pPr lvl="1"/>
            <a:r>
              <a:rPr lang="en-US" sz="1800" dirty="0" smtClean="0"/>
              <a:t>Contention based TXOP operation</a:t>
            </a:r>
          </a:p>
          <a:p>
            <a:r>
              <a:rPr lang="en-US" sz="2000" dirty="0" smtClean="0"/>
              <a:t>Single TXOP</a:t>
            </a:r>
          </a:p>
          <a:p>
            <a:r>
              <a:rPr lang="en-US" sz="2000" dirty="0" smtClean="0"/>
              <a:t>Implementation flexibility</a:t>
            </a:r>
          </a:p>
          <a:p>
            <a:r>
              <a:rPr lang="en-US" sz="2000" dirty="0" smtClean="0"/>
              <a:t>Define a framework that allows for locationing information to be available at either entity (initiator OR responder)</a:t>
            </a:r>
          </a:p>
          <a:p>
            <a:pPr lvl="1"/>
            <a:r>
              <a:rPr lang="en-US" sz="1800" dirty="0" smtClean="0"/>
              <a:t>Actual information to be shared can be negotiated based on privacy considerations, use-case, compute capabilities </a:t>
            </a:r>
            <a:r>
              <a:rPr lang="en-US" sz="1800" dirty="0" err="1" smtClean="0"/>
              <a:t>etc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Qualcomm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63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77249</TotalTime>
  <Words>1134</Words>
  <Application>Microsoft Office PowerPoint</Application>
  <PresentationFormat>On-screen Show (4:3)</PresentationFormat>
  <Paragraphs>221</Paragraphs>
  <Slides>21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Times New Roman</vt:lpstr>
      <vt:lpstr>ACcord-Submission</vt:lpstr>
      <vt:lpstr>Document</vt:lpstr>
      <vt:lpstr>Locationing Protocol for 11az</vt:lpstr>
      <vt:lpstr>Background – 11az</vt:lpstr>
      <vt:lpstr>Proposal Objectives</vt:lpstr>
      <vt:lpstr>Channel Estimation Sequence</vt:lpstr>
      <vt:lpstr>Embed a Channel Estimation Sequence in the HE Packet Extension Field</vt:lpstr>
      <vt:lpstr>Sounding PE Definition</vt:lpstr>
      <vt:lpstr>CIR of 2-antennas using CSD</vt:lpstr>
      <vt:lpstr>Locationing Protocol</vt:lpstr>
      <vt:lpstr>Objectives</vt:lpstr>
      <vt:lpstr>Triggered Frame Exchange</vt:lpstr>
      <vt:lpstr>Contention Based Frame Exchange</vt:lpstr>
      <vt:lpstr>Requirements</vt:lpstr>
      <vt:lpstr>Alignment with 802.11ax</vt:lpstr>
      <vt:lpstr>Discussion?</vt:lpstr>
      <vt:lpstr>Simulation Results</vt:lpstr>
      <vt:lpstr>Simulation Environment</vt:lpstr>
      <vt:lpstr>Changes to Angular Parameters on IEEE Channel D-LOS for AoA</vt:lpstr>
      <vt:lpstr>Evaluation</vt:lpstr>
      <vt:lpstr>AoA Performance</vt:lpstr>
      <vt:lpstr>Straw Polls</vt:lpstr>
      <vt:lpstr>Straw Polls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NGP Use Case Template</dc:title>
  <dc:creator>rmalik@qti.qualcomm.com</dc:creator>
  <cp:keywords/>
  <cp:lastModifiedBy>Malik, Rahul</cp:lastModifiedBy>
  <cp:revision>140</cp:revision>
  <cp:lastPrinted>2013-07-10T22:27:23Z</cp:lastPrinted>
  <dcterms:created xsi:type="dcterms:W3CDTF">2009-11-13T19:11:16Z</dcterms:created>
  <dcterms:modified xsi:type="dcterms:W3CDTF">2016-09-14T01:30:23Z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a4ac761e-5ac4-4ab6-8c6e-a074f521daf7</vt:lpwstr>
  </property>
  <property fmtid="{D5CDD505-2E9C-101B-9397-08002B2CF9AE}" pid="4" name="CTP_TimeStamp">
    <vt:lpwstr>2016-04-19 13:57:20Z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  <property fmtid="{D5CDD505-2E9C-101B-9397-08002B2CF9AE}" pid="9" name="_AdHocReviewCycleID">
    <vt:i4>934263299</vt:i4>
  </property>
  <property fmtid="{D5CDD505-2E9C-101B-9397-08002B2CF9AE}" pid="10" name="_EmailSubject">
    <vt:lpwstr>Slideset for WLS F2F meeting</vt:lpwstr>
  </property>
  <property fmtid="{D5CDD505-2E9C-101B-9397-08002B2CF9AE}" pid="11" name="_AuthorEmail">
    <vt:lpwstr>nkakani@qca.qualcomm.com</vt:lpwstr>
  </property>
  <property fmtid="{D5CDD505-2E9C-101B-9397-08002B2CF9AE}" pid="12" name="_AuthorEmailDisplayName">
    <vt:lpwstr>Kakani, Naveen</vt:lpwstr>
  </property>
</Properties>
</file>