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6" r:id="rId5"/>
    <p:sldId id="267" r:id="rId6"/>
    <p:sldId id="268" r:id="rId7"/>
    <p:sldId id="262"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134" y="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Assaf Kasher,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Assaf Kasher, Qualcomm</a:t>
            </a:r>
            <a:endParaRPr lang="en-GB" dirty="0"/>
          </a:p>
        </p:txBody>
      </p:sp>
      <p:sp>
        <p:nvSpPr>
          <p:cNvPr id="12" name="Rectangle 3"/>
          <p:cNvSpPr>
            <a:spLocks noGrp="1" noChangeArrowheads="1"/>
          </p:cNvSpPr>
          <p:nvPr>
            <p:ph type="dt" idx="15"/>
          </p:nvPr>
        </p:nvSpPr>
        <p:spPr bwMode="auto">
          <a:xfrm>
            <a:off x="685800" y="385988"/>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Assaf Kasher,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Assaf Kasher,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Assaf Kasher,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Assaf Kasher,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Assaf Kasher,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Assaf Kasher,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Assaf Kasher,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3568" y="6477000"/>
            <a:ext cx="7848600" cy="1588"/>
          </a:xfrm>
          <a:prstGeom prst="line">
            <a:avLst/>
          </a:prstGeom>
          <a:noFill/>
          <a:ln w="12600">
            <a:solidFill>
              <a:srgbClr val="000000"/>
            </a:solidFill>
            <a:miter lim="800000"/>
            <a:headEnd/>
            <a:tailEnd/>
          </a:ln>
          <a:effectLst/>
        </p:spPr>
        <p:txBody>
          <a:bodyPr/>
          <a:lstStyle/>
          <a:p>
            <a:r>
              <a:rPr lang="en-GB" dirty="0" smtClean="0"/>
              <a:t>a</a:t>
            </a:r>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802.11-16/1009r0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Control Trailer Clarifications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8253212"/>
              </p:ext>
            </p:extLst>
          </p:nvPr>
        </p:nvGraphicFramePr>
        <p:xfrm>
          <a:off x="0" y="2345996"/>
          <a:ext cx="10036175" cy="3078162"/>
        </p:xfrm>
        <a:graphic>
          <a:graphicData uri="http://schemas.openxmlformats.org/presentationml/2006/ole">
            <mc:AlternateContent xmlns:mc="http://schemas.openxmlformats.org/markup-compatibility/2006">
              <mc:Choice xmlns:v="urn:schemas-microsoft-com:vml" Requires="v">
                <p:oleObj spid="_x0000_s3082"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0" y="2345996"/>
                        <a:ext cx="10036175" cy="30781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2016</a:t>
            </a:r>
            <a:endParaRPr lang="en-US" dirty="0" smtClean="0"/>
          </a:p>
        </p:txBody>
      </p:sp>
      <p:sp>
        <p:nvSpPr>
          <p:cNvPr id="5" name="Footer Placeholder 4"/>
          <p:cNvSpPr>
            <a:spLocks noGrp="1"/>
          </p:cNvSpPr>
          <p:nvPr>
            <p:ph type="ftr" idx="14"/>
          </p:nvPr>
        </p:nvSpPr>
        <p:spPr>
          <a:xfrm>
            <a:off x="5500694" y="6475413"/>
            <a:ext cx="3041644" cy="180975"/>
          </a:xfrm>
        </p:spPr>
        <p:txBody>
          <a:bodyPr/>
          <a:lstStyle/>
          <a:p>
            <a:r>
              <a:rPr lang="en-GB" dirty="0" smtClean="0"/>
              <a:t>Assaf Kasher,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65739" y="1988840"/>
            <a:ext cx="7772400" cy="4114800"/>
          </a:xfrm>
          <a:ln/>
        </p:spPr>
        <p:txBody>
          <a:bodyPr/>
          <a:lstStyle/>
          <a:p>
            <a:r>
              <a:rPr lang="en-US" dirty="0" smtClean="0"/>
              <a:t>This presentation clarifies details </a:t>
            </a:r>
            <a:r>
              <a:rPr lang="en-US" dirty="0"/>
              <a:t>about the control trailer </a:t>
            </a:r>
            <a:r>
              <a:rPr lang="en-US" dirty="0" smtClean="0"/>
              <a:t>modulation and encoding</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79" y="499226"/>
            <a:ext cx="8229600" cy="710485"/>
          </a:xfrm>
        </p:spPr>
        <p:txBody>
          <a:bodyPr/>
          <a:lstStyle/>
          <a:p>
            <a:r>
              <a:rPr lang="en-US" dirty="0" smtClean="0"/>
              <a:t>Current Status</a:t>
            </a:r>
            <a:endParaRPr lang="en-US" dirty="0"/>
          </a:p>
        </p:txBody>
      </p:sp>
      <p:sp>
        <p:nvSpPr>
          <p:cNvPr id="3" name="Content Placeholder 2"/>
          <p:cNvSpPr>
            <a:spLocks noGrp="1"/>
          </p:cNvSpPr>
          <p:nvPr>
            <p:ph idx="1"/>
          </p:nvPr>
        </p:nvSpPr>
        <p:spPr>
          <a:xfrm>
            <a:off x="494506" y="3885916"/>
            <a:ext cx="8229600" cy="2743200"/>
          </a:xfrm>
        </p:spPr>
        <p:txBody>
          <a:bodyPr>
            <a:normAutofit lnSpcReduction="10000"/>
          </a:bodyPr>
          <a:lstStyle/>
          <a:p>
            <a:r>
              <a:rPr lang="en-US" dirty="0" smtClean="0"/>
              <a:t>In </a:t>
            </a:r>
            <a:r>
              <a:rPr lang="en-US" dirty="0" smtClean="0"/>
              <a:t>January the </a:t>
            </a:r>
            <a:r>
              <a:rPr lang="en-US" dirty="0" smtClean="0"/>
              <a:t>control trailer </a:t>
            </a:r>
            <a:r>
              <a:rPr lang="en-US" dirty="0" smtClean="0"/>
              <a:t>design shown above have been presented.</a:t>
            </a:r>
            <a:endParaRPr lang="en-US" dirty="0" smtClean="0"/>
          </a:p>
          <a:p>
            <a:r>
              <a:rPr lang="en-US" dirty="0" smtClean="0"/>
              <a:t>The control </a:t>
            </a:r>
            <a:r>
              <a:rPr lang="en-US" dirty="0" smtClean="0"/>
              <a:t>trailer has </a:t>
            </a:r>
            <a:r>
              <a:rPr lang="en-US" dirty="0" smtClean="0"/>
              <a:t>the length of 2 TRN units (2x4992 chips) which </a:t>
            </a:r>
            <a:r>
              <a:rPr lang="en-US" dirty="0" smtClean="0"/>
              <a:t>is equivalent </a:t>
            </a:r>
            <a:r>
              <a:rPr lang="en-US" dirty="0" smtClean="0"/>
              <a:t>to 39 bytes (in control PHY) divided into 21 bytes of parity and 18 bytes available for data transfer.</a:t>
            </a:r>
          </a:p>
          <a:p>
            <a:r>
              <a:rPr lang="en-US" dirty="0" smtClean="0"/>
              <a:t>Control </a:t>
            </a:r>
            <a:r>
              <a:rPr lang="en-US" dirty="0" smtClean="0"/>
              <a:t>trailer </a:t>
            </a:r>
            <a:r>
              <a:rPr lang="en-US" dirty="0" smtClean="0"/>
              <a:t>is indicated by setting bits 22 and 23 to 1.</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3</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360524"/>
            <a:ext cx="4029075"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2084812"/>
            <a:ext cx="4029075"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96280" y="1222457"/>
            <a:ext cx="2664296" cy="646331"/>
          </a:xfrm>
          <a:prstGeom prst="rect">
            <a:avLst/>
          </a:prstGeom>
          <a:noFill/>
        </p:spPr>
        <p:txBody>
          <a:bodyPr wrap="square" rtlCol="0">
            <a:spAutoFit/>
          </a:bodyPr>
          <a:lstStyle/>
          <a:p>
            <a:r>
              <a:rPr lang="en-US" b="1" dirty="0" smtClean="0"/>
              <a:t>PPDU as interpreted by legacy non-EDMG STAs:</a:t>
            </a:r>
            <a:endParaRPr lang="en-US" b="1" dirty="0"/>
          </a:p>
        </p:txBody>
      </p:sp>
      <p:sp>
        <p:nvSpPr>
          <p:cNvPr id="8" name="TextBox 7"/>
          <p:cNvSpPr txBox="1"/>
          <p:nvPr/>
        </p:nvSpPr>
        <p:spPr>
          <a:xfrm>
            <a:off x="396280" y="2658730"/>
            <a:ext cx="2664296" cy="646331"/>
          </a:xfrm>
          <a:prstGeom prst="rect">
            <a:avLst/>
          </a:prstGeom>
          <a:noFill/>
        </p:spPr>
        <p:txBody>
          <a:bodyPr wrap="square" rtlCol="0">
            <a:spAutoFit/>
          </a:bodyPr>
          <a:lstStyle/>
          <a:p>
            <a:r>
              <a:rPr lang="en-US" b="1" dirty="0" smtClean="0"/>
              <a:t>PPDU as interpreted by EDMG STAs:</a:t>
            </a:r>
            <a:endParaRPr lang="en-US" b="1" dirty="0"/>
          </a:p>
        </p:txBody>
      </p:sp>
    </p:spTree>
    <p:extLst>
      <p:ext uri="{BB962C8B-B14F-4D97-AF65-F5344CB8AC3E}">
        <p14:creationId xmlns:p14="http://schemas.microsoft.com/office/powerpoint/2010/main" val="3544983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needs to be clarified</a:t>
            </a:r>
            <a:endParaRPr lang="en-US" dirty="0"/>
          </a:p>
        </p:txBody>
      </p:sp>
      <p:sp>
        <p:nvSpPr>
          <p:cNvPr id="3" name="Content Placeholder 2"/>
          <p:cNvSpPr>
            <a:spLocks noGrp="1"/>
          </p:cNvSpPr>
          <p:nvPr>
            <p:ph idx="1"/>
          </p:nvPr>
        </p:nvSpPr>
        <p:spPr/>
        <p:txBody>
          <a:bodyPr/>
          <a:lstStyle/>
          <a:p>
            <a:r>
              <a:rPr lang="en-US" dirty="0" smtClean="0"/>
              <a:t>Details of the frame structure</a:t>
            </a:r>
          </a:p>
          <a:p>
            <a:r>
              <a:rPr lang="en-US" dirty="0" smtClean="0"/>
              <a:t>How are training fields appended to a control PHY packet with a control trailer.</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spTree>
    <p:extLst>
      <p:ext uri="{BB962C8B-B14F-4D97-AF65-F5344CB8AC3E}">
        <p14:creationId xmlns:p14="http://schemas.microsoft.com/office/powerpoint/2010/main" val="769642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605" y="532610"/>
            <a:ext cx="8229600" cy="650098"/>
          </a:xfrm>
        </p:spPr>
        <p:txBody>
          <a:bodyPr>
            <a:normAutofit/>
          </a:bodyPr>
          <a:lstStyle/>
          <a:p>
            <a:r>
              <a:rPr lang="en-US" dirty="0" smtClean="0"/>
              <a:t>Details of frame structure</a:t>
            </a:r>
            <a:endParaRPr lang="en-US" dirty="0"/>
          </a:p>
        </p:txBody>
      </p:sp>
      <p:sp>
        <p:nvSpPr>
          <p:cNvPr id="3" name="Content Placeholder 2"/>
          <p:cNvSpPr>
            <a:spLocks noGrp="1"/>
          </p:cNvSpPr>
          <p:nvPr>
            <p:ph idx="1"/>
          </p:nvPr>
        </p:nvSpPr>
        <p:spPr>
          <a:xfrm>
            <a:off x="9275" y="3374049"/>
            <a:ext cx="9067800" cy="3663043"/>
          </a:xfrm>
        </p:spPr>
        <p:txBody>
          <a:bodyPr>
            <a:normAutofit fontScale="77500" lnSpcReduction="20000"/>
          </a:bodyPr>
          <a:lstStyle/>
          <a:p>
            <a:r>
              <a:rPr lang="en-US" dirty="0" smtClean="0"/>
              <a:t>Each TRN-Unit is distributed into two parts: AGC subfields and groups of CE and 4 TRN subfields.</a:t>
            </a:r>
          </a:p>
          <a:p>
            <a:r>
              <a:rPr lang="en-US" dirty="0" smtClean="0"/>
              <a:t>The Control Trailer takes all the parts of the TRN unit.  There is no separation between the control trailer and the last LDPC </a:t>
            </a:r>
            <a:r>
              <a:rPr lang="en-US" dirty="0" err="1" smtClean="0"/>
              <a:t>codeword</a:t>
            </a:r>
            <a:r>
              <a:rPr lang="en-US" dirty="0" smtClean="0"/>
              <a:t> of the packet.</a:t>
            </a:r>
          </a:p>
          <a:p>
            <a:r>
              <a:rPr lang="en-US" dirty="0"/>
              <a:t>T</a:t>
            </a:r>
            <a:r>
              <a:rPr lang="en-US" dirty="0" smtClean="0"/>
              <a:t>he control trailer behaves as an another LDPC </a:t>
            </a:r>
            <a:r>
              <a:rPr lang="en-US" dirty="0" err="1" smtClean="0"/>
              <a:t>codeword</a:t>
            </a:r>
            <a:r>
              <a:rPr lang="en-US" dirty="0" smtClean="0"/>
              <a:t> with a length of 39bytes.</a:t>
            </a:r>
          </a:p>
          <a:p>
            <a:pPr lvl="1"/>
            <a:r>
              <a:rPr lang="en-US" dirty="0" smtClean="0"/>
              <a:t>The control trailer encoding is similar to that of the legacy control PHY – 18 bytes of data are padded with zeros to create 504 bits, the rate ¾ LDPC encoder generates 168 bits of parity from the LDPC </a:t>
            </a:r>
            <a:r>
              <a:rPr lang="en-US" dirty="0" err="1" smtClean="0"/>
              <a:t>codewords</a:t>
            </a:r>
            <a:r>
              <a:rPr lang="en-US" dirty="0" smtClean="0"/>
              <a:t>.  The 18bytes and the 168 bits are appended together for transmission</a:t>
            </a:r>
          </a:p>
          <a:p>
            <a:pPr lvl="1"/>
            <a:r>
              <a:rPr lang="en-US" dirty="0" smtClean="0"/>
              <a:t>The spreading (by 32) and modulation is the same as in the data part of the control PHY.  The differential encoding continues with no separation from the last bit of the data part of the packet.</a:t>
            </a:r>
          </a:p>
          <a:p>
            <a:r>
              <a:rPr lang="en-US" dirty="0" smtClean="0"/>
              <a:t>The header indicates two TRN units in the TRN length field (if no additional TRN fields)</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5</a:t>
            </a:fld>
            <a:endParaRPr lang="en-US"/>
          </a:p>
        </p:txBody>
      </p:sp>
      <p:sp>
        <p:nvSpPr>
          <p:cNvPr id="5" name="Rectangle 4"/>
          <p:cNvSpPr/>
          <p:nvPr/>
        </p:nvSpPr>
        <p:spPr bwMode="auto">
          <a:xfrm>
            <a:off x="1146195" y="1727128"/>
            <a:ext cx="914400" cy="280555"/>
          </a:xfrm>
          <a:prstGeom prst="rect">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400" dirty="0" smtClean="0"/>
              <a:t>Preamble</a:t>
            </a:r>
          </a:p>
        </p:txBody>
      </p:sp>
      <p:sp>
        <p:nvSpPr>
          <p:cNvPr id="6" name="Rectangle 5"/>
          <p:cNvSpPr/>
          <p:nvPr/>
        </p:nvSpPr>
        <p:spPr bwMode="auto">
          <a:xfrm>
            <a:off x="2060595" y="1727127"/>
            <a:ext cx="675409" cy="280555"/>
          </a:xfrm>
          <a:prstGeom prst="rect">
            <a:avLst/>
          </a:prstGeom>
          <a:solidFill>
            <a:schemeClr val="tx2">
              <a:lumMod val="40000"/>
              <a:lumOff val="6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smtClean="0"/>
              <a:t>Header LDPC</a:t>
            </a:r>
          </a:p>
        </p:txBody>
      </p:sp>
      <p:sp>
        <p:nvSpPr>
          <p:cNvPr id="7" name="Rectangle 6"/>
          <p:cNvSpPr/>
          <p:nvPr/>
        </p:nvSpPr>
        <p:spPr bwMode="auto">
          <a:xfrm>
            <a:off x="2708986" y="1727126"/>
            <a:ext cx="660863" cy="280555"/>
          </a:xfrm>
          <a:prstGeom prst="rect">
            <a:avLst/>
          </a:prstGeom>
          <a:solidFill>
            <a:schemeClr val="bg2">
              <a:lumMod val="40000"/>
              <a:lumOff val="6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smtClean="0"/>
              <a:t>LDPC2</a:t>
            </a:r>
          </a:p>
        </p:txBody>
      </p:sp>
      <p:sp>
        <p:nvSpPr>
          <p:cNvPr id="8" name="Rectangle 7"/>
          <p:cNvSpPr/>
          <p:nvPr/>
        </p:nvSpPr>
        <p:spPr bwMode="auto">
          <a:xfrm>
            <a:off x="3354622" y="1728714"/>
            <a:ext cx="545164" cy="280555"/>
          </a:xfrm>
          <a:prstGeom prst="rect">
            <a:avLst/>
          </a:prstGeom>
          <a:solidFill>
            <a:schemeClr val="accent6">
              <a:lumMod val="40000"/>
              <a:lumOff val="6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600" dirty="0" smtClean="0"/>
              <a:t>AGC</a:t>
            </a:r>
            <a:endParaRPr lang="en-US" dirty="0" smtClean="0"/>
          </a:p>
        </p:txBody>
      </p:sp>
      <p:sp>
        <p:nvSpPr>
          <p:cNvPr id="9" name="Rectangle 8"/>
          <p:cNvSpPr/>
          <p:nvPr/>
        </p:nvSpPr>
        <p:spPr bwMode="auto">
          <a:xfrm>
            <a:off x="3899785" y="1727124"/>
            <a:ext cx="394855" cy="280555"/>
          </a:xfrm>
          <a:prstGeom prst="rect">
            <a:avLst/>
          </a:prstGeom>
          <a:solidFill>
            <a:schemeClr val="accent6">
              <a:lumMod val="60000"/>
              <a:lumOff val="4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400" dirty="0" smtClean="0"/>
              <a:t>CE</a:t>
            </a:r>
            <a:endParaRPr lang="en-US" dirty="0" smtClean="0"/>
          </a:p>
        </p:txBody>
      </p:sp>
      <p:sp>
        <p:nvSpPr>
          <p:cNvPr id="10" name="Rectangle 9"/>
          <p:cNvSpPr/>
          <p:nvPr/>
        </p:nvSpPr>
        <p:spPr bwMode="auto">
          <a:xfrm>
            <a:off x="4294641" y="1727123"/>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1" name="Rectangle 10"/>
          <p:cNvSpPr/>
          <p:nvPr/>
        </p:nvSpPr>
        <p:spPr bwMode="auto">
          <a:xfrm>
            <a:off x="4498994" y="1727122"/>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2" name="Rectangle 11"/>
          <p:cNvSpPr/>
          <p:nvPr/>
        </p:nvSpPr>
        <p:spPr bwMode="auto">
          <a:xfrm>
            <a:off x="4712694" y="1727121"/>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3" name="Rectangle 12"/>
          <p:cNvSpPr/>
          <p:nvPr/>
        </p:nvSpPr>
        <p:spPr bwMode="auto">
          <a:xfrm>
            <a:off x="4913260" y="1727120"/>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4" name="Rectangle 13"/>
          <p:cNvSpPr/>
          <p:nvPr/>
        </p:nvSpPr>
        <p:spPr bwMode="auto">
          <a:xfrm>
            <a:off x="5140162" y="1727120"/>
            <a:ext cx="394855" cy="280555"/>
          </a:xfrm>
          <a:prstGeom prst="rect">
            <a:avLst/>
          </a:prstGeom>
          <a:solidFill>
            <a:schemeClr val="accent6">
              <a:lumMod val="60000"/>
              <a:lumOff val="4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600" dirty="0" smtClean="0"/>
              <a:t>CE</a:t>
            </a:r>
          </a:p>
        </p:txBody>
      </p:sp>
      <p:sp>
        <p:nvSpPr>
          <p:cNvPr id="15" name="Rectangle 14"/>
          <p:cNvSpPr/>
          <p:nvPr/>
        </p:nvSpPr>
        <p:spPr bwMode="auto">
          <a:xfrm>
            <a:off x="5535018" y="1727119"/>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6" name="Rectangle 15"/>
          <p:cNvSpPr/>
          <p:nvPr/>
        </p:nvSpPr>
        <p:spPr bwMode="auto">
          <a:xfrm>
            <a:off x="5739371" y="1727118"/>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7" name="Rectangle 16"/>
          <p:cNvSpPr/>
          <p:nvPr/>
        </p:nvSpPr>
        <p:spPr bwMode="auto">
          <a:xfrm>
            <a:off x="5953071" y="1727117"/>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8" name="Rectangle 17"/>
          <p:cNvSpPr/>
          <p:nvPr/>
        </p:nvSpPr>
        <p:spPr bwMode="auto">
          <a:xfrm>
            <a:off x="6153637" y="1727116"/>
            <a:ext cx="223764" cy="280555"/>
          </a:xfrm>
          <a:prstGeom prst="rect">
            <a:avLst/>
          </a:prstGeom>
          <a:solidFill>
            <a:schemeClr val="accent5">
              <a:lumMod val="20000"/>
              <a:lumOff val="80000"/>
            </a:schemeClr>
          </a:solidFill>
          <a:ln w="6350"/>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9" name="Left Brace 18"/>
          <p:cNvSpPr/>
          <p:nvPr/>
        </p:nvSpPr>
        <p:spPr>
          <a:xfrm rot="5400000">
            <a:off x="4412805" y="998174"/>
            <a:ext cx="254570" cy="1200143"/>
          </a:xfrm>
          <a:prstGeom prst="leftBrac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Left Brace 19"/>
          <p:cNvSpPr/>
          <p:nvPr/>
        </p:nvSpPr>
        <p:spPr>
          <a:xfrm rot="5400000">
            <a:off x="5615845" y="996580"/>
            <a:ext cx="254570" cy="1200143"/>
          </a:xfrm>
          <a:prstGeom prst="leftBrac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4233794" y="1131062"/>
            <a:ext cx="901590" cy="230832"/>
          </a:xfrm>
          <a:prstGeom prst="rect">
            <a:avLst/>
          </a:prstGeom>
          <a:noFill/>
        </p:spPr>
        <p:txBody>
          <a:bodyPr wrap="square" rtlCol="0">
            <a:spAutoFit/>
          </a:bodyPr>
          <a:lstStyle/>
          <a:p>
            <a:pPr>
              <a:lnSpc>
                <a:spcPct val="90000"/>
              </a:lnSpc>
              <a:spcAft>
                <a:spcPts val="300"/>
              </a:spcAft>
            </a:pPr>
            <a:r>
              <a:rPr lang="en-US" sz="1000" dirty="0" smtClean="0">
                <a:solidFill>
                  <a:schemeClr val="tx1">
                    <a:lumMod val="75000"/>
                    <a:lumOff val="25000"/>
                  </a:schemeClr>
                </a:solidFill>
                <a:latin typeface="Calibre Semibold" pitchFamily="34" charset="0"/>
              </a:rPr>
              <a:t>TRN + CE</a:t>
            </a:r>
          </a:p>
        </p:txBody>
      </p:sp>
      <p:sp>
        <p:nvSpPr>
          <p:cNvPr id="22" name="TextBox 21"/>
          <p:cNvSpPr txBox="1"/>
          <p:nvPr/>
        </p:nvSpPr>
        <p:spPr>
          <a:xfrm>
            <a:off x="5441612" y="1133507"/>
            <a:ext cx="901590" cy="230832"/>
          </a:xfrm>
          <a:prstGeom prst="rect">
            <a:avLst/>
          </a:prstGeom>
          <a:noFill/>
        </p:spPr>
        <p:txBody>
          <a:bodyPr wrap="square" rtlCol="0">
            <a:spAutoFit/>
          </a:bodyPr>
          <a:lstStyle/>
          <a:p>
            <a:pPr>
              <a:lnSpc>
                <a:spcPct val="90000"/>
              </a:lnSpc>
              <a:spcAft>
                <a:spcPts val="300"/>
              </a:spcAft>
            </a:pPr>
            <a:r>
              <a:rPr lang="en-US" sz="1000" dirty="0" smtClean="0">
                <a:solidFill>
                  <a:schemeClr val="tx1">
                    <a:lumMod val="75000"/>
                    <a:lumOff val="25000"/>
                  </a:schemeClr>
                </a:solidFill>
                <a:latin typeface="Calibre Semibold" pitchFamily="34" charset="0"/>
              </a:rPr>
              <a:t>TRN + CE</a:t>
            </a:r>
          </a:p>
        </p:txBody>
      </p:sp>
      <p:sp>
        <p:nvSpPr>
          <p:cNvPr id="23" name="Rectangle 22"/>
          <p:cNvSpPr/>
          <p:nvPr/>
        </p:nvSpPr>
        <p:spPr bwMode="auto">
          <a:xfrm>
            <a:off x="1130968" y="2798752"/>
            <a:ext cx="914400" cy="280555"/>
          </a:xfrm>
          <a:prstGeom prst="rect">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400" dirty="0" smtClean="0"/>
              <a:t>Preamble</a:t>
            </a:r>
          </a:p>
        </p:txBody>
      </p:sp>
      <p:sp>
        <p:nvSpPr>
          <p:cNvPr id="24" name="Rectangle 23"/>
          <p:cNvSpPr/>
          <p:nvPr/>
        </p:nvSpPr>
        <p:spPr bwMode="auto">
          <a:xfrm>
            <a:off x="2045368" y="2798751"/>
            <a:ext cx="675409" cy="280555"/>
          </a:xfrm>
          <a:prstGeom prst="rect">
            <a:avLst/>
          </a:prstGeom>
          <a:solidFill>
            <a:schemeClr val="tx2">
              <a:lumMod val="40000"/>
              <a:lumOff val="6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smtClean="0"/>
              <a:t>Header LDPC</a:t>
            </a:r>
          </a:p>
        </p:txBody>
      </p:sp>
      <p:sp>
        <p:nvSpPr>
          <p:cNvPr id="25" name="Rectangle 24"/>
          <p:cNvSpPr/>
          <p:nvPr/>
        </p:nvSpPr>
        <p:spPr bwMode="auto">
          <a:xfrm>
            <a:off x="2693759" y="2798750"/>
            <a:ext cx="660863" cy="280555"/>
          </a:xfrm>
          <a:prstGeom prst="rect">
            <a:avLst/>
          </a:prstGeom>
          <a:solidFill>
            <a:schemeClr val="bg2">
              <a:lumMod val="40000"/>
              <a:lumOff val="6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smtClean="0"/>
              <a:t>LDPC2</a:t>
            </a:r>
          </a:p>
        </p:txBody>
      </p:sp>
      <p:sp>
        <p:nvSpPr>
          <p:cNvPr id="26" name="Rectangle 25"/>
          <p:cNvSpPr/>
          <p:nvPr/>
        </p:nvSpPr>
        <p:spPr bwMode="auto">
          <a:xfrm>
            <a:off x="3369849" y="2797160"/>
            <a:ext cx="3007552" cy="280555"/>
          </a:xfrm>
          <a:prstGeom prst="rect">
            <a:avLst/>
          </a:prstGeom>
          <a:solidFill>
            <a:schemeClr val="accent3">
              <a:lumMod val="95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defTabSz="914400" eaLnBrk="1" hangingPunct="1"/>
            <a:r>
              <a:rPr lang="en-US" sz="1600" dirty="0">
                <a:solidFill>
                  <a:schemeClr val="tx1"/>
                </a:solidFill>
                <a:latin typeface="+mn-lt"/>
                <a:ea typeface="+mn-ea"/>
              </a:rPr>
              <a:t>LDPC3</a:t>
            </a:r>
          </a:p>
        </p:txBody>
      </p:sp>
      <p:sp>
        <p:nvSpPr>
          <p:cNvPr id="27" name="TextBox 26"/>
          <p:cNvSpPr txBox="1"/>
          <p:nvPr/>
        </p:nvSpPr>
        <p:spPr>
          <a:xfrm>
            <a:off x="6558100" y="1708440"/>
            <a:ext cx="1508746" cy="286232"/>
          </a:xfrm>
          <a:prstGeom prst="rect">
            <a:avLst/>
          </a:prstGeom>
          <a:noFill/>
        </p:spPr>
        <p:txBody>
          <a:bodyPr wrap="non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What legacy see</a:t>
            </a:r>
          </a:p>
        </p:txBody>
      </p:sp>
      <p:sp>
        <p:nvSpPr>
          <p:cNvPr id="28" name="TextBox 27"/>
          <p:cNvSpPr txBox="1"/>
          <p:nvPr/>
        </p:nvSpPr>
        <p:spPr>
          <a:xfrm>
            <a:off x="6564376" y="2799902"/>
            <a:ext cx="1365567" cy="286232"/>
          </a:xfrm>
          <a:prstGeom prst="rect">
            <a:avLst/>
          </a:prstGeom>
          <a:noFill/>
        </p:spPr>
        <p:txBody>
          <a:bodyPr wrap="non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What 11ay see</a:t>
            </a:r>
          </a:p>
        </p:txBody>
      </p:sp>
    </p:spTree>
    <p:extLst>
      <p:ext uri="{BB962C8B-B14F-4D97-AF65-F5344CB8AC3E}">
        <p14:creationId xmlns:p14="http://schemas.microsoft.com/office/powerpoint/2010/main" val="1199133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31404"/>
            <a:ext cx="8229600" cy="792162"/>
          </a:xfrm>
        </p:spPr>
        <p:txBody>
          <a:bodyPr/>
          <a:lstStyle/>
          <a:p>
            <a:r>
              <a:rPr lang="en-US" dirty="0" smtClean="0"/>
              <a:t>Adding Training Fields</a:t>
            </a:r>
            <a:endParaRPr lang="en-US" dirty="0"/>
          </a:p>
        </p:txBody>
      </p:sp>
      <p:sp>
        <p:nvSpPr>
          <p:cNvPr id="3" name="Content Placeholder 2"/>
          <p:cNvSpPr>
            <a:spLocks noGrp="1"/>
          </p:cNvSpPr>
          <p:nvPr>
            <p:ph idx="1"/>
          </p:nvPr>
        </p:nvSpPr>
        <p:spPr>
          <a:xfrm>
            <a:off x="457200" y="2924944"/>
            <a:ext cx="8229600" cy="3201219"/>
          </a:xfrm>
        </p:spPr>
        <p:txBody>
          <a:bodyPr>
            <a:normAutofit/>
          </a:bodyPr>
          <a:lstStyle/>
          <a:p>
            <a:r>
              <a:rPr lang="en-US" dirty="0" smtClean="0"/>
              <a:t>If Training fields are appended to the packet, the number of TRN-Units appended to the packet is increased by 2 to accommodate the control trailer.</a:t>
            </a:r>
          </a:p>
          <a:p>
            <a:r>
              <a:rPr lang="en-US" dirty="0" smtClean="0"/>
              <a:t>The AGC subfields are appended immediately after the control trailer.  </a:t>
            </a:r>
          </a:p>
          <a:p>
            <a:r>
              <a:rPr lang="en-US" dirty="0" smtClean="0"/>
              <a:t>The CEF and TRN groups are added of the AGC subfields</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6</a:t>
            </a:fld>
            <a:endParaRPr lang="en-US"/>
          </a:p>
        </p:txBody>
      </p:sp>
      <p:pic>
        <p:nvPicPr>
          <p:cNvPr id="5" name="Picture 4"/>
          <p:cNvPicPr>
            <a:picLocks noChangeAspect="1"/>
          </p:cNvPicPr>
          <p:nvPr/>
        </p:nvPicPr>
        <p:blipFill>
          <a:blip r:embed="rId2"/>
          <a:stretch>
            <a:fillRect/>
          </a:stretch>
        </p:blipFill>
        <p:spPr>
          <a:xfrm>
            <a:off x="149694" y="1772816"/>
            <a:ext cx="8989014" cy="889953"/>
          </a:xfrm>
          <a:prstGeom prst="rect">
            <a:avLst/>
          </a:prstGeom>
        </p:spPr>
      </p:pic>
    </p:spTree>
    <p:extLst>
      <p:ext uri="{BB962C8B-B14F-4D97-AF65-F5344CB8AC3E}">
        <p14:creationId xmlns:p14="http://schemas.microsoft.com/office/powerpoint/2010/main" val="64761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2016</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Assaf Kasher,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656555"/>
          </a:xfrm>
          <a:ln/>
        </p:spPr>
        <p:txBody>
          <a:bodyPr lIns="90000" tIns="46800" rIns="90000" bIns="46800"/>
          <a:lstStyle/>
          <a:p>
            <a:r>
              <a:rPr lang="en-US" dirty="0" smtClean="0"/>
              <a:t>Straw Poll</a:t>
            </a:r>
            <a:endParaRPr lang="en-US" dirty="0"/>
          </a:p>
        </p:txBody>
      </p:sp>
      <p:sp>
        <p:nvSpPr>
          <p:cNvPr id="9218" name="Rectangle 2"/>
          <p:cNvSpPr>
            <a:spLocks noGrp="1" noChangeArrowheads="1"/>
          </p:cNvSpPr>
          <p:nvPr>
            <p:ph type="body" idx="1"/>
          </p:nvPr>
        </p:nvSpPr>
        <p:spPr>
          <a:xfrm>
            <a:off x="685800" y="1394765"/>
            <a:ext cx="7772400" cy="4114800"/>
          </a:xfrm>
          <a:ln/>
        </p:spPr>
        <p:txBody>
          <a:bodyPr/>
          <a:lstStyle/>
          <a:p>
            <a:pPr>
              <a:buFont typeface="Times New Roman" pitchFamily="16" charset="0"/>
              <a:buChar char="•"/>
            </a:pPr>
            <a:r>
              <a:rPr lang="en-US" b="0" dirty="0"/>
              <a:t>Do you agree to replace the text in 3.1.1 with the following text: “A Control Trailer may be used in Control mode PPDUs in place of TRN-Units to carry control data.  The control trailer is an LDPC </a:t>
            </a:r>
            <a:r>
              <a:rPr lang="en-US" b="0" dirty="0" err="1"/>
              <a:t>codeword</a:t>
            </a:r>
            <a:r>
              <a:rPr lang="en-US" b="0" dirty="0"/>
              <a:t> with 18 data octets and 168 parity bits, added after the data part of a control PHY packet, using and continuing the control PHY modulation and encoding. If a control trailer is added to a packet, the value of the Training Length field in the L-Header shall be greater than or equal  to 2.  If the value in the Training Length field in the L-Header is greater than 2, AGC subfields and CE and TRN subfields will be appended after the control trailer.”</a:t>
            </a:r>
            <a:br>
              <a:rPr lang="en-US" b="0" dirty="0"/>
            </a:br>
            <a:r>
              <a:rPr lang="en-US" b="0" dirty="0" smtClean="0"/>
              <a:t>"</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Assaf Kasher,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mtClean="0"/>
              <a:t>11-16-105-00-00ay-Contorl-Trailer-in-control-mode-PPDU</a:t>
            </a:r>
          </a:p>
          <a:p>
            <a:r>
              <a:rPr lang="en-US" dirty="0"/>
              <a:t>11-15-1358-04-00ay-specification-framework-for-tgay</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 id="{9A46B2CE-3792-44D6-9135-76DEFA724691}" vid="{1CBD6510-5147-4EC8-9D6F-EFA04EDD417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TotalTime>
  <Words>604</Words>
  <Application>Microsoft Office PowerPoint</Application>
  <PresentationFormat>On-screen Show (4:3)</PresentationFormat>
  <Paragraphs>76</Paragraphs>
  <Slides>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Calibre Semibold</vt:lpstr>
      <vt:lpstr>Times New Roman</vt:lpstr>
      <vt:lpstr>Office Theme</vt:lpstr>
      <vt:lpstr>Microsoft Word 97 - 2003 Document</vt:lpstr>
      <vt:lpstr>Control Trailer Clarifications</vt:lpstr>
      <vt:lpstr>Abstract</vt:lpstr>
      <vt:lpstr>Current Status</vt:lpstr>
      <vt:lpstr>What needs to be clarified</vt:lpstr>
      <vt:lpstr>Details of frame structure</vt:lpstr>
      <vt:lpstr>Adding Training Fields</vt:lpstr>
      <vt:lpstr>Straw Poll</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11-16-1009-00-ay-Control Trailer Calrification</dc:title>
  <dc:creator>Assaf Kasher</dc:creator>
  <cp:lastModifiedBy>Kasher, Assaf</cp:lastModifiedBy>
  <cp:revision>6</cp:revision>
  <cp:lastPrinted>1601-01-01T00:00:00Z</cp:lastPrinted>
  <dcterms:created xsi:type="dcterms:W3CDTF">2014-04-14T10:59:07Z</dcterms:created>
  <dcterms:modified xsi:type="dcterms:W3CDTF">2016-07-26T16:16:26Z</dcterms:modified>
</cp:coreProperties>
</file>