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5"/>
  </p:notesMasterIdLst>
  <p:handoutMasterIdLst>
    <p:handoutMasterId r:id="rId36"/>
  </p:handoutMasterIdLst>
  <p:sldIdLst>
    <p:sldId id="269" r:id="rId2"/>
    <p:sldId id="412" r:id="rId3"/>
    <p:sldId id="413" r:id="rId4"/>
    <p:sldId id="414" r:id="rId5"/>
    <p:sldId id="415" r:id="rId6"/>
    <p:sldId id="416" r:id="rId7"/>
    <p:sldId id="417" r:id="rId8"/>
    <p:sldId id="418" r:id="rId9"/>
    <p:sldId id="419" r:id="rId10"/>
    <p:sldId id="420" r:id="rId11"/>
    <p:sldId id="421" r:id="rId12"/>
    <p:sldId id="367" r:id="rId13"/>
    <p:sldId id="423" r:id="rId14"/>
    <p:sldId id="422" r:id="rId15"/>
    <p:sldId id="370" r:id="rId16"/>
    <p:sldId id="382" r:id="rId17"/>
    <p:sldId id="383" r:id="rId18"/>
    <p:sldId id="389" r:id="rId19"/>
    <p:sldId id="372" r:id="rId20"/>
    <p:sldId id="366" r:id="rId21"/>
    <p:sldId id="387" r:id="rId22"/>
    <p:sldId id="424" r:id="rId23"/>
    <p:sldId id="436" r:id="rId24"/>
    <p:sldId id="426" r:id="rId25"/>
    <p:sldId id="427" r:id="rId26"/>
    <p:sldId id="428" r:id="rId27"/>
    <p:sldId id="429" r:id="rId28"/>
    <p:sldId id="430" r:id="rId29"/>
    <p:sldId id="431" r:id="rId30"/>
    <p:sldId id="432" r:id="rId31"/>
    <p:sldId id="433" r:id="rId32"/>
    <p:sldId id="434" r:id="rId33"/>
    <p:sldId id="435"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1292" autoAdjust="0"/>
    <p:restoredTop sz="94630" autoAdjust="0"/>
  </p:normalViewPr>
  <p:slideViewPr>
    <p:cSldViewPr>
      <p:cViewPr varScale="1">
        <p:scale>
          <a:sx n="93" d="100"/>
          <a:sy n="93" d="100"/>
        </p:scale>
        <p:origin x="2082" y="84"/>
      </p:cViewPr>
      <p:guideLst>
        <p:guide orient="horz" pos="2160"/>
        <p:guide pos="2880"/>
      </p:guideLst>
    </p:cSldViewPr>
  </p:slideViewPr>
  <p:outlineViewPr>
    <p:cViewPr>
      <p:scale>
        <a:sx n="33" d="100"/>
        <a:sy n="33" d="100"/>
      </p:scale>
      <p:origin x="0" y="-984"/>
    </p:cViewPr>
  </p:outlineViewPr>
  <p:notesTextViewPr>
    <p:cViewPr>
      <p:scale>
        <a:sx n="3" d="2"/>
        <a:sy n="3" d="2"/>
      </p:scale>
      <p:origin x="0" y="0"/>
    </p:cViewPr>
  </p:notesTextViewPr>
  <p:sorterViewPr>
    <p:cViewPr varScale="1">
      <p:scale>
        <a:sx n="1" d="1"/>
        <a:sy n="1" d="1"/>
      </p:scale>
      <p:origin x="0" y="-4824"/>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Admin\My%20Documents\Downloads\ax%20(1).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Admin\My%20Documents\Downloads\ax%20(1).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Admin\My%20Documents\Downloads\ax%20(1).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Admin\My%20Documents\Downloads\ax%20(1).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Percentage of OFDMA TXs</a:t>
            </a:r>
          </a:p>
          <a:p>
            <a:pPr>
              <a:defRPr sz="1400" b="0" i="0" u="none" strike="noStrike" kern="1200" spc="0" baseline="0">
                <a:solidFill>
                  <a:schemeClr val="tx1">
                    <a:lumMod val="65000"/>
                    <a:lumOff val="35000"/>
                  </a:schemeClr>
                </a:solidFill>
                <a:latin typeface="+mn-lt"/>
                <a:ea typeface="+mn-ea"/>
                <a:cs typeface="+mn-cs"/>
              </a:defRPr>
            </a:pPr>
            <a:r>
              <a:rPr lang="en-US" dirty="0"/>
              <a:t> vs Number of STAs</a:t>
            </a:r>
            <a:endParaRPr lang="ru-RU" dirty="0"/>
          </a:p>
        </c:rich>
      </c:tx>
      <c:layout>
        <c:manualLayout>
          <c:xMode val="edge"/>
          <c:yMode val="edge"/>
          <c:x val="0.25004593342491199"/>
          <c:y val="3.2421524957469403E-2"/>
        </c:manualLayout>
      </c:layout>
      <c:overlay val="0"/>
      <c:spPr>
        <a:noFill/>
        <a:ln>
          <a:noFill/>
        </a:ln>
        <a:effectLst/>
      </c:sp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Лист1!$B$2:$K$2</c:f>
              <c:numCache>
                <c:formatCode>General</c:formatCode>
                <c:ptCount val="10"/>
                <c:pt idx="0">
                  <c:v>2</c:v>
                </c:pt>
                <c:pt idx="1">
                  <c:v>4</c:v>
                </c:pt>
                <c:pt idx="2">
                  <c:v>6</c:v>
                </c:pt>
                <c:pt idx="3">
                  <c:v>8</c:v>
                </c:pt>
                <c:pt idx="4">
                  <c:v>10</c:v>
                </c:pt>
                <c:pt idx="5">
                  <c:v>12</c:v>
                </c:pt>
                <c:pt idx="6">
                  <c:v>14</c:v>
                </c:pt>
                <c:pt idx="7">
                  <c:v>16</c:v>
                </c:pt>
                <c:pt idx="8">
                  <c:v>18</c:v>
                </c:pt>
                <c:pt idx="9">
                  <c:v>20</c:v>
                </c:pt>
              </c:numCache>
            </c:numRef>
          </c:xVal>
          <c:yVal>
            <c:numRef>
              <c:f>Лист1!$B$54:$K$54</c:f>
              <c:numCache>
                <c:formatCode>General</c:formatCode>
                <c:ptCount val="10"/>
                <c:pt idx="0">
                  <c:v>0.33333333333333298</c:v>
                </c:pt>
                <c:pt idx="1">
                  <c:v>0.20022750281534701</c:v>
                </c:pt>
                <c:pt idx="2">
                  <c:v>0.14265357433349399</c:v>
                </c:pt>
                <c:pt idx="3">
                  <c:v>0.11111111111111099</c:v>
                </c:pt>
                <c:pt idx="4">
                  <c:v>9.0558393430723597E-2</c:v>
                </c:pt>
                <c:pt idx="5">
                  <c:v>7.7089329701604301E-2</c:v>
                </c:pt>
                <c:pt idx="6">
                  <c:v>6.6508019608776406E-2</c:v>
                </c:pt>
                <c:pt idx="7">
                  <c:v>5.8976110171120401E-2</c:v>
                </c:pt>
                <c:pt idx="8">
                  <c:v>5.24843330349151E-2</c:v>
                </c:pt>
                <c:pt idx="9">
                  <c:v>4.79049321776049E-2</c:v>
                </c:pt>
              </c:numCache>
            </c:numRef>
          </c:yVal>
          <c:smooth val="0"/>
          <c:extLst xmlns:c16r2="http://schemas.microsoft.com/office/drawing/2015/06/chart">
            <c:ext xmlns:c16="http://schemas.microsoft.com/office/drawing/2014/chart" uri="{C3380CC4-5D6E-409C-BE32-E72D297353CC}">
              <c16:uniqueId val="{00000000-FFB5-4BAA-9B12-73DFB11A7604}"/>
            </c:ext>
          </c:extLst>
        </c:ser>
        <c:dLbls>
          <c:showLegendKey val="0"/>
          <c:showVal val="0"/>
          <c:showCatName val="0"/>
          <c:showSerName val="0"/>
          <c:showPercent val="0"/>
          <c:showBubbleSize val="0"/>
        </c:dLbls>
        <c:axId val="1053730432"/>
        <c:axId val="1053733176"/>
      </c:scatterChart>
      <c:valAx>
        <c:axId val="10537304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1053733176"/>
        <c:crosses val="autoZero"/>
        <c:crossBetween val="midCat"/>
      </c:valAx>
      <c:valAx>
        <c:axId val="10537331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3730432"/>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Percentage of Legacy STAs TXs</a:t>
            </a:r>
          </a:p>
        </c:rich>
      </c:tx>
      <c:layout>
        <c:manualLayout>
          <c:xMode val="edge"/>
          <c:yMode val="edge"/>
          <c:x val="0.22067489850135799"/>
          <c:y val="5.7288627001095098E-2"/>
        </c:manualLayout>
      </c:layout>
      <c:overlay val="0"/>
      <c:spPr>
        <a:noFill/>
        <a:ln w="25400">
          <a:noFill/>
        </a:ln>
      </c:spPr>
    </c:title>
    <c:autoTitleDeleted val="0"/>
    <c:plotArea>
      <c:layout>
        <c:manualLayout>
          <c:layoutTarget val="inner"/>
          <c:xMode val="edge"/>
          <c:yMode val="edge"/>
          <c:x val="8.9244851258581198E-2"/>
          <c:y val="0.210291912186473"/>
          <c:w val="0.87643020594965704"/>
          <c:h val="0.58908066955206695"/>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Лист1!$B$137:$R$137</c:f>
              <c:numCache>
                <c:formatCode>General</c:formatCode>
                <c:ptCount val="17"/>
                <c:pt idx="0">
                  <c:v>9.1001696877818797E-2</c:v>
                </c:pt>
                <c:pt idx="1">
                  <c:v>0.33601683803753502</c:v>
                </c:pt>
                <c:pt idx="2">
                  <c:v>0.46928647620313002</c:v>
                </c:pt>
                <c:pt idx="3">
                  <c:v>9.8640258556785598E-2</c:v>
                </c:pt>
                <c:pt idx="4">
                  <c:v>0.391814266031002</c:v>
                </c:pt>
                <c:pt idx="5">
                  <c:v>0.55068100438067402</c:v>
                </c:pt>
                <c:pt idx="6">
                  <c:v>0.62139089072728204</c:v>
                </c:pt>
                <c:pt idx="7">
                  <c:v>0.10142766260732899</c:v>
                </c:pt>
                <c:pt idx="8">
                  <c:v>0.429834691681379</c:v>
                </c:pt>
                <c:pt idx="9">
                  <c:v>0.59085820358750296</c:v>
                </c:pt>
                <c:pt idx="10">
                  <c:v>0.66868608992543999</c:v>
                </c:pt>
                <c:pt idx="11">
                  <c:v>0.70319392020186799</c:v>
                </c:pt>
                <c:pt idx="12">
                  <c:v>0.104187819101083</c:v>
                </c:pt>
                <c:pt idx="13">
                  <c:v>0.50531655952416399</c:v>
                </c:pt>
                <c:pt idx="14">
                  <c:v>0.66530825011241701</c:v>
                </c:pt>
                <c:pt idx="15">
                  <c:v>0.72493337348336395</c:v>
                </c:pt>
                <c:pt idx="16">
                  <c:v>0.75645038299758305</c:v>
                </c:pt>
              </c:numCache>
            </c:numRef>
          </c:val>
          <c:smooth val="0"/>
          <c:extLst xmlns:c16r2="http://schemas.microsoft.com/office/drawing/2015/06/chart">
            <c:ext xmlns:c16="http://schemas.microsoft.com/office/drawing/2014/chart" uri="{C3380CC4-5D6E-409C-BE32-E72D297353CC}">
              <c16:uniqueId val="{00000000-7956-4FD1-A147-93288467B228}"/>
            </c:ext>
          </c:extLst>
        </c:ser>
        <c:dLbls>
          <c:showLegendKey val="0"/>
          <c:showVal val="0"/>
          <c:showCatName val="0"/>
          <c:showSerName val="0"/>
          <c:showPercent val="0"/>
          <c:showBubbleSize val="0"/>
        </c:dLbls>
        <c:marker val="1"/>
        <c:smooth val="0"/>
        <c:axId val="1051015344"/>
        <c:axId val="1051012208"/>
      </c:lineChart>
      <c:catAx>
        <c:axId val="1051015344"/>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1051012208"/>
        <c:crossesAt val="0"/>
        <c:auto val="1"/>
        <c:lblAlgn val="ctr"/>
        <c:lblOffset val="100"/>
        <c:tickLblSkip val="1"/>
        <c:tickMarkSkip val="1"/>
        <c:noMultiLvlLbl val="0"/>
      </c:catAx>
      <c:valAx>
        <c:axId val="1051012208"/>
        <c:scaling>
          <c:orientation val="minMax"/>
        </c:scaling>
        <c:delete val="0"/>
        <c:axPos val="l"/>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1051015344"/>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Number of OFDMA TXs per second</a:t>
            </a:r>
          </a:p>
        </c:rich>
      </c:tx>
      <c:layout>
        <c:manualLayout>
          <c:xMode val="edge"/>
          <c:yMode val="edge"/>
          <c:x val="0.182504954151158"/>
          <c:y val="4.14014914802317E-2"/>
        </c:manualLayout>
      </c:layout>
      <c:overlay val="0"/>
      <c:spPr>
        <a:noFill/>
        <a:ln w="25400">
          <a:noFill/>
        </a:ln>
      </c:spPr>
    </c:title>
    <c:autoTitleDeleted val="0"/>
    <c:plotArea>
      <c:layout>
        <c:manualLayout>
          <c:layoutTarget val="inner"/>
          <c:xMode val="edge"/>
          <c:yMode val="edge"/>
          <c:x val="9.83981693363844E-2"/>
          <c:y val="0.21573719951672701"/>
          <c:w val="0.86727688787185298"/>
          <c:h val="0.58372578427696498"/>
        </c:manualLayout>
      </c:layout>
      <c:lineChart>
        <c:grouping val="standard"/>
        <c:varyColors val="0"/>
        <c:ser>
          <c:idx val="0"/>
          <c:order val="0"/>
          <c:tx>
            <c:strRef>
              <c:f>Лист1!$B$131:$R$131</c:f>
              <c:strCache>
                <c:ptCount val="17"/>
                <c:pt idx="0">
                  <c:v>210,4624175</c:v>
                </c:pt>
                <c:pt idx="1">
                  <c:v>133,8731016</c:v>
                </c:pt>
                <c:pt idx="2">
                  <c:v>94,19238237</c:v>
                </c:pt>
                <c:pt idx="3">
                  <c:v>207,8737781</c:v>
                </c:pt>
                <c:pt idx="4">
                  <c:v>116,6503765</c:v>
                </c:pt>
                <c:pt idx="5">
                  <c:v>70,05051472</c:v>
                </c:pt>
                <c:pt idx="6">
                  <c:v>49,4337766</c:v>
                </c:pt>
                <c:pt idx="7">
                  <c:v>207,0472621</c:v>
                </c:pt>
                <c:pt idx="8">
                  <c:v>105,6087376</c:v>
                </c:pt>
                <c:pt idx="9">
                  <c:v>57,59233917</c:v>
                </c:pt>
                <c:pt idx="10">
                  <c:v>35,24368008</c:v>
                </c:pt>
                <c:pt idx="11">
                  <c:v>25,12620179</c:v>
                </c:pt>
                <c:pt idx="12">
                  <c:v>205,8776516</c:v>
                </c:pt>
                <c:pt idx="13">
                  <c:v>82,99904805</c:v>
                </c:pt>
                <c:pt idx="14">
                  <c:v>36,0630794</c:v>
                </c:pt>
                <c:pt idx="15">
                  <c:v>17,70145305</c:v>
                </c:pt>
                <c:pt idx="16">
                  <c:v>9,327909461</c:v>
                </c:pt>
              </c:strCache>
            </c:strRef>
          </c:tx>
          <c:spPr>
            <a:ln w="12700">
              <a:solidFill>
                <a:srgbClr val="33CCCC"/>
              </a:solidFill>
              <a:prstDash val="solid"/>
            </a:ln>
          </c:spPr>
          <c:marker>
            <c:symbol val="circle"/>
            <c:size val="5"/>
            <c:spPr>
              <a:solidFill>
                <a:srgbClr val="33CCCC"/>
              </a:solidFill>
              <a:ln>
                <a:solidFill>
                  <a:srgbClr val="33CCCC"/>
                </a:solidFill>
                <a:prstDash val="solid"/>
              </a:ln>
            </c:spPr>
          </c:marker>
          <c:cat>
            <c:strRef>
              <c:f>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Лист1!$B$131:$R$131</c:f>
              <c:numCache>
                <c:formatCode>General</c:formatCode>
                <c:ptCount val="17"/>
                <c:pt idx="0">
                  <c:v>210.46241754194941</c:v>
                </c:pt>
                <c:pt idx="1">
                  <c:v>133.8731016050136</c:v>
                </c:pt>
                <c:pt idx="2">
                  <c:v>94.192382371793556</c:v>
                </c:pt>
                <c:pt idx="3">
                  <c:v>207.87377812290961</c:v>
                </c:pt>
                <c:pt idx="4">
                  <c:v>116.65037652240341</c:v>
                </c:pt>
                <c:pt idx="5">
                  <c:v>70.050514717619947</c:v>
                </c:pt>
                <c:pt idx="6">
                  <c:v>49.433776601358829</c:v>
                </c:pt>
                <c:pt idx="7">
                  <c:v>207.04726205609481</c:v>
                </c:pt>
                <c:pt idx="8">
                  <c:v>105.6087375597497</c:v>
                </c:pt>
                <c:pt idx="9">
                  <c:v>57.592339165965548</c:v>
                </c:pt>
                <c:pt idx="10">
                  <c:v>35.243680075410431</c:v>
                </c:pt>
                <c:pt idx="11">
                  <c:v>25.126201788503501</c:v>
                </c:pt>
                <c:pt idx="12">
                  <c:v>205.87765155073109</c:v>
                </c:pt>
                <c:pt idx="13">
                  <c:v>82.999048051040205</c:v>
                </c:pt>
                <c:pt idx="14">
                  <c:v>36.06307939894085</c:v>
                </c:pt>
                <c:pt idx="15">
                  <c:v>17.701453050348199</c:v>
                </c:pt>
                <c:pt idx="16">
                  <c:v>9.3279094614865521</c:v>
                </c:pt>
              </c:numCache>
            </c:numRef>
          </c:val>
          <c:smooth val="0"/>
          <c:extLst xmlns:c16r2="http://schemas.microsoft.com/office/drawing/2015/06/chart">
            <c:ext xmlns:c16="http://schemas.microsoft.com/office/drawing/2014/chart" uri="{C3380CC4-5D6E-409C-BE32-E72D297353CC}">
              <c16:uniqueId val="{00000000-52EE-4496-8511-30BDA1938842}"/>
            </c:ext>
          </c:extLst>
        </c:ser>
        <c:dLbls>
          <c:showLegendKey val="0"/>
          <c:showVal val="0"/>
          <c:showCatName val="0"/>
          <c:showSerName val="0"/>
          <c:showPercent val="0"/>
          <c:showBubbleSize val="0"/>
        </c:dLbls>
        <c:marker val="1"/>
        <c:smooth val="0"/>
        <c:axId val="1051016520"/>
        <c:axId val="1051012992"/>
      </c:lineChart>
      <c:catAx>
        <c:axId val="1051016520"/>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1051012992"/>
        <c:crossesAt val="0"/>
        <c:auto val="1"/>
        <c:lblAlgn val="ctr"/>
        <c:lblOffset val="100"/>
        <c:tickLblSkip val="1"/>
        <c:tickMarkSkip val="1"/>
        <c:noMultiLvlLbl val="0"/>
      </c:catAx>
      <c:valAx>
        <c:axId val="1051012992"/>
        <c:scaling>
          <c:orientation val="minMax"/>
        </c:scaling>
        <c:delete val="0"/>
        <c:axPos val="l"/>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1051016520"/>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Number of OFDMA TXs per second</a:t>
            </a:r>
          </a:p>
        </c:rich>
      </c:tx>
      <c:layout>
        <c:manualLayout>
          <c:xMode val="edge"/>
          <c:yMode val="edge"/>
          <c:x val="0.21689546075793001"/>
          <c:y val="8.8122935086413001E-2"/>
        </c:manualLayout>
      </c:layout>
      <c:overlay val="0"/>
      <c:spPr>
        <a:noFill/>
        <a:ln w="25400">
          <a:noFill/>
        </a:ln>
      </c:spPr>
    </c:title>
    <c:autoTitleDeleted val="0"/>
    <c:plotArea>
      <c:layout>
        <c:manualLayout>
          <c:layoutTarget val="inner"/>
          <c:xMode val="edge"/>
          <c:yMode val="edge"/>
          <c:x val="8.3717917228640304E-2"/>
          <c:y val="0.21587803477690301"/>
          <c:w val="0.86758184303172103"/>
          <c:h val="0.58997949475065603"/>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'[ax (1).xls]Лист1'!$B$81:$R$81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'[ax (1).xls]Лист1'!$B$416:$R$416</c:f>
              <c:numCache>
                <c:formatCode>General</c:formatCode>
                <c:ptCount val="17"/>
                <c:pt idx="0">
                  <c:v>220.48077920236361</c:v>
                </c:pt>
                <c:pt idx="1">
                  <c:v>141.75582739205501</c:v>
                </c:pt>
                <c:pt idx="2">
                  <c:v>98.548008476910354</c:v>
                </c:pt>
                <c:pt idx="3">
                  <c:v>219.12171931022311</c:v>
                </c:pt>
                <c:pt idx="4">
                  <c:v>127.12617483012239</c:v>
                </c:pt>
                <c:pt idx="5">
                  <c:v>75.06337897374479</c:v>
                </c:pt>
                <c:pt idx="6">
                  <c:v>52.097592583831329</c:v>
                </c:pt>
                <c:pt idx="7">
                  <c:v>219.03057858704469</c:v>
                </c:pt>
                <c:pt idx="8">
                  <c:v>115.97402868857741</c:v>
                </c:pt>
                <c:pt idx="9">
                  <c:v>62.581571651759923</c:v>
                </c:pt>
                <c:pt idx="10">
                  <c:v>37.606505376062131</c:v>
                </c:pt>
                <c:pt idx="11">
                  <c:v>26.42240380527441</c:v>
                </c:pt>
                <c:pt idx="12">
                  <c:v>218.97312004124379</c:v>
                </c:pt>
                <c:pt idx="13">
                  <c:v>98.456972746014301</c:v>
                </c:pt>
                <c:pt idx="14">
                  <c:v>41.763385842883899</c:v>
                </c:pt>
                <c:pt idx="15">
                  <c:v>20.48596002612171</c:v>
                </c:pt>
                <c:pt idx="16">
                  <c:v>10.33990382323076</c:v>
                </c:pt>
              </c:numCache>
            </c:numRef>
          </c:val>
          <c:smooth val="0"/>
          <c:extLst xmlns:c16r2="http://schemas.microsoft.com/office/drawing/2015/06/chart">
            <c:ext xmlns:c16="http://schemas.microsoft.com/office/drawing/2014/chart" uri="{C3380CC4-5D6E-409C-BE32-E72D297353CC}">
              <c16:uniqueId val="{00000000-BB51-46C3-99EF-3BFD893AE429}"/>
            </c:ext>
          </c:extLst>
        </c:ser>
        <c:dLbls>
          <c:showLegendKey val="0"/>
          <c:showVal val="0"/>
          <c:showCatName val="0"/>
          <c:showSerName val="0"/>
          <c:showPercent val="0"/>
          <c:showBubbleSize val="0"/>
        </c:dLbls>
        <c:marker val="1"/>
        <c:smooth val="0"/>
        <c:axId val="1051009464"/>
        <c:axId val="758677512"/>
      </c:lineChart>
      <c:catAx>
        <c:axId val="1051009464"/>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758677512"/>
        <c:crossesAt val="0"/>
        <c:auto val="1"/>
        <c:lblAlgn val="ctr"/>
        <c:lblOffset val="100"/>
        <c:tickLblSkip val="1"/>
        <c:tickMarkSkip val="1"/>
        <c:noMultiLvlLbl val="0"/>
      </c:catAx>
      <c:valAx>
        <c:axId val="758677512"/>
        <c:scaling>
          <c:orientation val="minMax"/>
        </c:scaling>
        <c:delete val="0"/>
        <c:axPos val="l"/>
        <c:majorGridlines>
          <c:spPr>
            <a:ln w="3175">
              <a:solidFill>
                <a:srgbClr val="C0C0C0"/>
              </a:solidFill>
              <a:prstDash val="solid"/>
            </a:ln>
          </c:spPr>
        </c:majorGridlines>
        <c:numFmt formatCode="General" sourceLinked="0"/>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1051009464"/>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Percentage of Legacy STAs TXs</a:t>
            </a:r>
          </a:p>
        </c:rich>
      </c:tx>
      <c:layout>
        <c:manualLayout>
          <c:xMode val="edge"/>
          <c:yMode val="edge"/>
          <c:x val="0.28375286041189901"/>
          <c:y val="9.6153846153846201E-2"/>
        </c:manualLayout>
      </c:layout>
      <c:overlay val="0"/>
      <c:spPr>
        <a:noFill/>
        <a:ln w="25400">
          <a:noFill/>
        </a:ln>
      </c:spPr>
    </c:title>
    <c:autoTitleDeleted val="0"/>
    <c:plotArea>
      <c:layout>
        <c:manualLayout>
          <c:layoutTarget val="inner"/>
          <c:xMode val="edge"/>
          <c:yMode val="edge"/>
          <c:x val="7.3226544622425602E-2"/>
          <c:y val="0.25329298543564399"/>
          <c:w val="0.88329519450800897"/>
          <c:h val="0.54849920230559401"/>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'[ax (1).xls]Лист1'!$B$61:$R$61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'[ax (1).xls]Лист1'!$B$422:$R$422</c:f>
              <c:numCache>
                <c:formatCode>General</c:formatCode>
                <c:ptCount val="17"/>
                <c:pt idx="0">
                  <c:v>8.3823314235214608E-3</c:v>
                </c:pt>
                <c:pt idx="1">
                  <c:v>3.7338478640073301E-2</c:v>
                </c:pt>
                <c:pt idx="2">
                  <c:v>5.3490288077398897E-2</c:v>
                </c:pt>
                <c:pt idx="3">
                  <c:v>8.88418533646315E-3</c:v>
                </c:pt>
                <c:pt idx="4">
                  <c:v>4.4064887508632501E-2</c:v>
                </c:pt>
                <c:pt idx="5">
                  <c:v>6.2992928899816406E-2</c:v>
                </c:pt>
                <c:pt idx="6">
                  <c:v>7.1577024899537406E-2</c:v>
                </c:pt>
                <c:pt idx="7">
                  <c:v>8.9187188572443701E-3</c:v>
                </c:pt>
                <c:pt idx="8">
                  <c:v>4.69797270205915E-2</c:v>
                </c:pt>
                <c:pt idx="9">
                  <c:v>6.8436563274178602E-2</c:v>
                </c:pt>
                <c:pt idx="10">
                  <c:v>7.6159735076493096E-2</c:v>
                </c:pt>
                <c:pt idx="11">
                  <c:v>8.0298008643337096E-2</c:v>
                </c:pt>
                <c:pt idx="12">
                  <c:v>8.9404899096050105E-3</c:v>
                </c:pt>
                <c:pt idx="13">
                  <c:v>5.3524180130704903E-2</c:v>
                </c:pt>
                <c:pt idx="14">
                  <c:v>7.4620347930971206E-2</c:v>
                </c:pt>
                <c:pt idx="15">
                  <c:v>8.3333333333333301E-2</c:v>
                </c:pt>
                <c:pt idx="16">
                  <c:v>8.6230748201480106E-2</c:v>
                </c:pt>
              </c:numCache>
            </c:numRef>
          </c:val>
          <c:smooth val="0"/>
          <c:extLst xmlns:c16r2="http://schemas.microsoft.com/office/drawing/2015/06/chart">
            <c:ext xmlns:c16="http://schemas.microsoft.com/office/drawing/2014/chart" uri="{C3380CC4-5D6E-409C-BE32-E72D297353CC}">
              <c16:uniqueId val="{00000000-8983-4BD5-B44C-A29C076C5196}"/>
            </c:ext>
          </c:extLst>
        </c:ser>
        <c:dLbls>
          <c:showLegendKey val="0"/>
          <c:showVal val="0"/>
          <c:showCatName val="0"/>
          <c:showSerName val="0"/>
          <c:showPercent val="0"/>
          <c:showBubbleSize val="0"/>
        </c:dLbls>
        <c:marker val="1"/>
        <c:smooth val="0"/>
        <c:axId val="758682216"/>
        <c:axId val="758691624"/>
      </c:lineChart>
      <c:catAx>
        <c:axId val="758682216"/>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758691624"/>
        <c:crossesAt val="0"/>
        <c:auto val="1"/>
        <c:lblAlgn val="ctr"/>
        <c:lblOffset val="100"/>
        <c:tickLblSkip val="1"/>
        <c:tickMarkSkip val="1"/>
        <c:noMultiLvlLbl val="0"/>
      </c:catAx>
      <c:valAx>
        <c:axId val="758691624"/>
        <c:scaling>
          <c:orientation val="minMax"/>
        </c:scaling>
        <c:delete val="0"/>
        <c:axPos val="l"/>
        <c:majorGridlines>
          <c:spPr>
            <a:ln w="3175">
              <a:solidFill>
                <a:srgbClr val="C0C0C0"/>
              </a:solidFill>
              <a:prstDash val="solid"/>
            </a:ln>
          </c:spPr>
        </c:majorGridlines>
        <c:numFmt formatCode="General" sourceLinked="0"/>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758682216"/>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Number of OFDMA TXs per second</a:t>
            </a:r>
          </a:p>
        </c:rich>
      </c:tx>
      <c:layout>
        <c:manualLayout>
          <c:xMode val="edge"/>
          <c:yMode val="edge"/>
          <c:x val="0.21689546075793001"/>
          <c:y val="8.8122935086413001E-2"/>
        </c:manualLayout>
      </c:layout>
      <c:overlay val="0"/>
      <c:spPr>
        <a:noFill/>
        <a:ln w="25400">
          <a:noFill/>
        </a:ln>
      </c:spPr>
    </c:title>
    <c:autoTitleDeleted val="0"/>
    <c:plotArea>
      <c:layout>
        <c:manualLayout>
          <c:layoutTarget val="inner"/>
          <c:xMode val="edge"/>
          <c:yMode val="edge"/>
          <c:x val="7.7637350194219107E-2"/>
          <c:y val="0.15858636811023599"/>
          <c:w val="0.86758184303172103"/>
          <c:h val="0.63164616141732299"/>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'[ax (1).xls]Лист1'!$B$81:$R$81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'[ax (1).xls]Лист1'!$B$436:$R$436</c:f>
              <c:numCache>
                <c:formatCode>General</c:formatCode>
                <c:ptCount val="17"/>
                <c:pt idx="0">
                  <c:v>239.35376295524631</c:v>
                </c:pt>
                <c:pt idx="1">
                  <c:v>217.16298129630249</c:v>
                </c:pt>
                <c:pt idx="2">
                  <c:v>175.80982672027039</c:v>
                </c:pt>
                <c:pt idx="3">
                  <c:v>239.2760971770175</c:v>
                </c:pt>
                <c:pt idx="4">
                  <c:v>216.45166079549139</c:v>
                </c:pt>
                <c:pt idx="5">
                  <c:v>168.66530832096251</c:v>
                </c:pt>
                <c:pt idx="6">
                  <c:v>123.0775546700503</c:v>
                </c:pt>
                <c:pt idx="7">
                  <c:v>239.27532466958371</c:v>
                </c:pt>
                <c:pt idx="8">
                  <c:v>216.44748738946981</c:v>
                </c:pt>
                <c:pt idx="9">
                  <c:v>166.82262584618081</c:v>
                </c:pt>
                <c:pt idx="10">
                  <c:v>114.86477184280589</c:v>
                </c:pt>
                <c:pt idx="11">
                  <c:v>77.042948405637233</c:v>
                </c:pt>
                <c:pt idx="12">
                  <c:v>239.34873554618221</c:v>
                </c:pt>
                <c:pt idx="13">
                  <c:v>216.38072613899081</c:v>
                </c:pt>
                <c:pt idx="14">
                  <c:v>166.60794480878579</c:v>
                </c:pt>
                <c:pt idx="15">
                  <c:v>112.86846795603709</c:v>
                </c:pt>
                <c:pt idx="16">
                  <c:v>68.077087872487155</c:v>
                </c:pt>
              </c:numCache>
            </c:numRef>
          </c:val>
          <c:smooth val="0"/>
          <c:extLst xmlns:c16r2="http://schemas.microsoft.com/office/drawing/2015/06/chart">
            <c:ext xmlns:c16="http://schemas.microsoft.com/office/drawing/2014/chart" uri="{C3380CC4-5D6E-409C-BE32-E72D297353CC}">
              <c16:uniqueId val="{00000000-9685-4135-8748-9DD0C5E921B2}"/>
            </c:ext>
          </c:extLst>
        </c:ser>
        <c:dLbls>
          <c:showLegendKey val="0"/>
          <c:showVal val="0"/>
          <c:showCatName val="0"/>
          <c:showSerName val="0"/>
          <c:showPercent val="0"/>
          <c:showBubbleSize val="0"/>
        </c:dLbls>
        <c:marker val="1"/>
        <c:smooth val="0"/>
        <c:axId val="758693584"/>
        <c:axId val="758688096"/>
      </c:lineChart>
      <c:catAx>
        <c:axId val="758693584"/>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758688096"/>
        <c:crossesAt val="0"/>
        <c:auto val="1"/>
        <c:lblAlgn val="ctr"/>
        <c:lblOffset val="100"/>
        <c:tickLblSkip val="1"/>
        <c:tickMarkSkip val="1"/>
        <c:noMultiLvlLbl val="0"/>
      </c:catAx>
      <c:valAx>
        <c:axId val="758688096"/>
        <c:scaling>
          <c:orientation val="minMax"/>
        </c:scaling>
        <c:delete val="0"/>
        <c:axPos val="l"/>
        <c:majorGridlines>
          <c:spPr>
            <a:ln w="3175">
              <a:solidFill>
                <a:srgbClr val="C0C0C0"/>
              </a:solidFill>
              <a:prstDash val="solid"/>
            </a:ln>
          </c:spPr>
        </c:majorGridlines>
        <c:numFmt formatCode="General" sourceLinked="0"/>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758693584"/>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Percentage of Legacy STAs TXs</a:t>
            </a:r>
          </a:p>
        </c:rich>
      </c:tx>
      <c:layout>
        <c:manualLayout>
          <c:xMode val="edge"/>
          <c:yMode val="edge"/>
          <c:x val="0.28375286041189901"/>
          <c:y val="9.6153846153846201E-2"/>
        </c:manualLayout>
      </c:layout>
      <c:overlay val="0"/>
      <c:spPr>
        <a:noFill/>
        <a:ln w="25400">
          <a:noFill/>
        </a:ln>
      </c:spPr>
    </c:title>
    <c:autoTitleDeleted val="0"/>
    <c:plotArea>
      <c:layout>
        <c:manualLayout>
          <c:layoutTarget val="inner"/>
          <c:xMode val="edge"/>
          <c:yMode val="edge"/>
          <c:x val="6.4628098182319793E-2"/>
          <c:y val="0.22192043641603601"/>
          <c:w val="0.88329519450800897"/>
          <c:h val="0.56748947558025797"/>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'[ax (1).xls]Лист1'!$B$61:$R$61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'[ax (1).xls]Лист1'!$B$442:$R$442</c:f>
              <c:numCache>
                <c:formatCode>General</c:formatCode>
                <c:ptCount val="17"/>
                <c:pt idx="0">
                  <c:v>6.6096064494206904E-3</c:v>
                </c:pt>
                <c:pt idx="1">
                  <c:v>7.8475512982573895E-2</c:v>
                </c:pt>
                <c:pt idx="2">
                  <c:v>0.228582647068554</c:v>
                </c:pt>
                <c:pt idx="3">
                  <c:v>6.89381275391052E-3</c:v>
                </c:pt>
                <c:pt idx="4">
                  <c:v>8.1061408063706403E-2</c:v>
                </c:pt>
                <c:pt idx="5">
                  <c:v>0.25462051072425101</c:v>
                </c:pt>
                <c:pt idx="6">
                  <c:v>0.42210377544655903</c:v>
                </c:pt>
                <c:pt idx="7">
                  <c:v>6.89503652138862E-3</c:v>
                </c:pt>
                <c:pt idx="8">
                  <c:v>8.1074020730601798E-2</c:v>
                </c:pt>
                <c:pt idx="9">
                  <c:v>0.261505776988604</c:v>
                </c:pt>
                <c:pt idx="10">
                  <c:v>0.45201965340971201</c:v>
                </c:pt>
                <c:pt idx="11">
                  <c:v>0.59008241973778197</c:v>
                </c:pt>
                <c:pt idx="12">
                  <c:v>6.6173732040790698E-3</c:v>
                </c:pt>
                <c:pt idx="13">
                  <c:v>8.1275783554666706E-2</c:v>
                </c:pt>
                <c:pt idx="14">
                  <c:v>0.26224126193299302</c:v>
                </c:pt>
                <c:pt idx="15">
                  <c:v>0.45940765954305202</c:v>
                </c:pt>
                <c:pt idx="16">
                  <c:v>0.623078222264001</c:v>
                </c:pt>
              </c:numCache>
            </c:numRef>
          </c:val>
          <c:smooth val="0"/>
          <c:extLst xmlns:c16r2="http://schemas.microsoft.com/office/drawing/2015/06/chart">
            <c:ext xmlns:c16="http://schemas.microsoft.com/office/drawing/2014/chart" uri="{C3380CC4-5D6E-409C-BE32-E72D297353CC}">
              <c16:uniqueId val="{00000000-4708-40BF-99F9-EEA1024D8F4E}"/>
            </c:ext>
          </c:extLst>
        </c:ser>
        <c:dLbls>
          <c:showLegendKey val="0"/>
          <c:showVal val="0"/>
          <c:showCatName val="0"/>
          <c:showSerName val="0"/>
          <c:showPercent val="0"/>
          <c:showBubbleSize val="0"/>
        </c:dLbls>
        <c:marker val="1"/>
        <c:smooth val="0"/>
        <c:axId val="758695152"/>
        <c:axId val="758690448"/>
      </c:lineChart>
      <c:catAx>
        <c:axId val="758695152"/>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758690448"/>
        <c:crossesAt val="0"/>
        <c:auto val="1"/>
        <c:lblAlgn val="ctr"/>
        <c:lblOffset val="100"/>
        <c:tickLblSkip val="1"/>
        <c:tickMarkSkip val="1"/>
        <c:noMultiLvlLbl val="0"/>
      </c:catAx>
      <c:valAx>
        <c:axId val="758690448"/>
        <c:scaling>
          <c:orientation val="minMax"/>
        </c:scaling>
        <c:delete val="0"/>
        <c:axPos val="l"/>
        <c:majorGridlines>
          <c:spPr>
            <a:ln w="3175">
              <a:solidFill>
                <a:srgbClr val="C0C0C0"/>
              </a:solidFill>
              <a:prstDash val="solid"/>
            </a:ln>
          </c:spPr>
        </c:majorGridlines>
        <c:numFmt formatCode="General" sourceLinked="0"/>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758695152"/>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Number of OFDMA TXs per second</a:t>
            </a:r>
          </a:p>
          <a:p>
            <a:pPr>
              <a:defRPr sz="1400" b="0" i="0" u="none" strike="noStrike" kern="1200" spc="0" baseline="0">
                <a:solidFill>
                  <a:schemeClr val="tx1">
                    <a:lumMod val="65000"/>
                    <a:lumOff val="35000"/>
                  </a:schemeClr>
                </a:solidFill>
                <a:latin typeface="+mn-lt"/>
                <a:ea typeface="+mn-ea"/>
                <a:cs typeface="+mn-cs"/>
              </a:defRPr>
            </a:pPr>
            <a:r>
              <a:rPr lang="en-US"/>
              <a:t> vs Number of STAs</a:t>
            </a:r>
            <a:endParaRPr lang="ru-RU"/>
          </a:p>
        </c:rich>
      </c:tx>
      <c:layout>
        <c:manualLayout>
          <c:xMode val="edge"/>
          <c:yMode val="edge"/>
          <c:x val="0.15231115605962101"/>
          <c:y val="4.1666666666666699E-2"/>
        </c:manualLayout>
      </c:layout>
      <c:overlay val="0"/>
      <c:spPr>
        <a:noFill/>
        <a:ln>
          <a:noFill/>
        </a:ln>
        <a:effectLst/>
      </c:sp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Лист1!$B$2:$K$2</c:f>
              <c:numCache>
                <c:formatCode>General</c:formatCode>
                <c:ptCount val="10"/>
                <c:pt idx="0">
                  <c:v>2</c:v>
                </c:pt>
                <c:pt idx="1">
                  <c:v>4</c:v>
                </c:pt>
                <c:pt idx="2">
                  <c:v>6</c:v>
                </c:pt>
                <c:pt idx="3">
                  <c:v>8</c:v>
                </c:pt>
                <c:pt idx="4">
                  <c:v>10</c:v>
                </c:pt>
                <c:pt idx="5">
                  <c:v>12</c:v>
                </c:pt>
                <c:pt idx="6">
                  <c:v>14</c:v>
                </c:pt>
                <c:pt idx="7">
                  <c:v>16</c:v>
                </c:pt>
                <c:pt idx="8">
                  <c:v>18</c:v>
                </c:pt>
                <c:pt idx="9">
                  <c:v>20</c:v>
                </c:pt>
              </c:numCache>
            </c:numRef>
          </c:xVal>
          <c:yVal>
            <c:numRef>
              <c:f>Лист1!$B$49:$K$49</c:f>
              <c:numCache>
                <c:formatCode>General</c:formatCode>
                <c:ptCount val="10"/>
                <c:pt idx="0">
                  <c:v>81.756284294524448</c:v>
                </c:pt>
                <c:pt idx="1">
                  <c:v>49.237541391098517</c:v>
                </c:pt>
                <c:pt idx="2">
                  <c:v>35.093886778323068</c:v>
                </c:pt>
                <c:pt idx="3">
                  <c:v>27.32973528884499</c:v>
                </c:pt>
                <c:pt idx="4">
                  <c:v>22.26662045423274</c:v>
                </c:pt>
                <c:pt idx="5">
                  <c:v>18.94668803086687</c:v>
                </c:pt>
                <c:pt idx="6">
                  <c:v>16.338661731716169</c:v>
                </c:pt>
                <c:pt idx="7">
                  <c:v>14.481788649541279</c:v>
                </c:pt>
                <c:pt idx="8">
                  <c:v>12.88189522649804</c:v>
                </c:pt>
                <c:pt idx="9">
                  <c:v>11.7528569849687</c:v>
                </c:pt>
              </c:numCache>
            </c:numRef>
          </c:yVal>
          <c:smooth val="0"/>
          <c:extLst xmlns:c16r2="http://schemas.microsoft.com/office/drawing/2015/06/chart">
            <c:ext xmlns:c16="http://schemas.microsoft.com/office/drawing/2014/chart" uri="{C3380CC4-5D6E-409C-BE32-E72D297353CC}">
              <c16:uniqueId val="{00000000-3DDF-4DB8-BC6F-26914406721C}"/>
            </c:ext>
          </c:extLst>
        </c:ser>
        <c:dLbls>
          <c:showLegendKey val="0"/>
          <c:showVal val="0"/>
          <c:showCatName val="0"/>
          <c:showSerName val="0"/>
          <c:showPercent val="0"/>
          <c:showBubbleSize val="0"/>
        </c:dLbls>
        <c:axId val="681941400"/>
        <c:axId val="760197384"/>
      </c:scatterChart>
      <c:valAx>
        <c:axId val="6819414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760197384"/>
        <c:crosses val="autoZero"/>
        <c:crossBetween val="midCat"/>
      </c:valAx>
      <c:valAx>
        <c:axId val="760197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1941400"/>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Percentage of Legacy STAs TXs</a:t>
            </a:r>
          </a:p>
          <a:p>
            <a:pPr>
              <a:defRPr sz="1400" b="0" i="0" u="none" strike="noStrike" kern="1200" spc="0" baseline="0">
                <a:solidFill>
                  <a:schemeClr val="tx1">
                    <a:lumMod val="65000"/>
                    <a:lumOff val="35000"/>
                  </a:schemeClr>
                </a:solidFill>
                <a:latin typeface="+mn-lt"/>
                <a:ea typeface="+mn-ea"/>
                <a:cs typeface="+mn-cs"/>
              </a:defRPr>
            </a:pPr>
            <a:r>
              <a:rPr lang="en-US" dirty="0"/>
              <a:t> vs Number of STAs</a:t>
            </a:r>
            <a:endParaRPr lang="ru-RU" dirty="0"/>
          </a:p>
        </c:rich>
      </c:tx>
      <c:layout>
        <c:manualLayout>
          <c:xMode val="edge"/>
          <c:yMode val="edge"/>
          <c:x val="0.22263062890177601"/>
          <c:y val="4.6282094492533801E-2"/>
        </c:manualLayout>
      </c:layout>
      <c:overlay val="0"/>
      <c:spPr>
        <a:noFill/>
        <a:ln>
          <a:noFill/>
        </a:ln>
        <a:effectLst/>
      </c:sp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Лист1!$B$2:$K$2</c:f>
              <c:numCache>
                <c:formatCode>General</c:formatCode>
                <c:ptCount val="10"/>
                <c:pt idx="0">
                  <c:v>2</c:v>
                </c:pt>
                <c:pt idx="1">
                  <c:v>4</c:v>
                </c:pt>
                <c:pt idx="2">
                  <c:v>6</c:v>
                </c:pt>
                <c:pt idx="3">
                  <c:v>8</c:v>
                </c:pt>
                <c:pt idx="4">
                  <c:v>10</c:v>
                </c:pt>
                <c:pt idx="5">
                  <c:v>12</c:v>
                </c:pt>
                <c:pt idx="6">
                  <c:v>14</c:v>
                </c:pt>
                <c:pt idx="7">
                  <c:v>16</c:v>
                </c:pt>
                <c:pt idx="8">
                  <c:v>18</c:v>
                </c:pt>
                <c:pt idx="9">
                  <c:v>20</c:v>
                </c:pt>
              </c:numCache>
            </c:numRef>
          </c:xVal>
          <c:yVal>
            <c:numRef>
              <c:f>Лист1!$B$55:$K$55</c:f>
              <c:numCache>
                <c:formatCode>General</c:formatCode>
                <c:ptCount val="10"/>
                <c:pt idx="0">
                  <c:v>0.33333333333333298</c:v>
                </c:pt>
                <c:pt idx="1">
                  <c:v>0.39931749155395801</c:v>
                </c:pt>
                <c:pt idx="2">
                  <c:v>0.42796072300048299</c:v>
                </c:pt>
                <c:pt idx="3">
                  <c:v>0.44444444444444398</c:v>
                </c:pt>
                <c:pt idx="4">
                  <c:v>0.45472080328463799</c:v>
                </c:pt>
                <c:pt idx="5">
                  <c:v>0.462535978209625</c:v>
                </c:pt>
                <c:pt idx="6">
                  <c:v>0.46793584312978898</c:v>
                </c:pt>
                <c:pt idx="7">
                  <c:v>0.47180888136896298</c:v>
                </c:pt>
                <c:pt idx="8">
                  <c:v>0.47235899731423497</c:v>
                </c:pt>
                <c:pt idx="9">
                  <c:v>0.47604753391119697</c:v>
                </c:pt>
              </c:numCache>
            </c:numRef>
          </c:yVal>
          <c:smooth val="0"/>
          <c:extLst xmlns:c16r2="http://schemas.microsoft.com/office/drawing/2015/06/chart">
            <c:ext xmlns:c16="http://schemas.microsoft.com/office/drawing/2014/chart" uri="{C3380CC4-5D6E-409C-BE32-E72D297353CC}">
              <c16:uniqueId val="{00000000-0845-4888-96F4-C8FE0F23F680}"/>
            </c:ext>
          </c:extLst>
        </c:ser>
        <c:dLbls>
          <c:showLegendKey val="0"/>
          <c:showVal val="0"/>
          <c:showCatName val="0"/>
          <c:showSerName val="0"/>
          <c:showPercent val="0"/>
          <c:showBubbleSize val="0"/>
        </c:dLbls>
        <c:axId val="749935800"/>
        <c:axId val="749940112"/>
      </c:scatterChart>
      <c:valAx>
        <c:axId val="7499358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749940112"/>
        <c:crosses val="autoZero"/>
        <c:crossBetween val="midCat"/>
      </c:valAx>
      <c:valAx>
        <c:axId val="749940112"/>
        <c:scaling>
          <c:orientation val="minMax"/>
          <c:min val="0.3"/>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49935800"/>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Percentage of Legacy STAs TXs</a:t>
            </a:r>
          </a:p>
        </c:rich>
      </c:tx>
      <c:layout>
        <c:manualLayout>
          <c:xMode val="edge"/>
          <c:yMode val="edge"/>
          <c:x val="0.24700229683780001"/>
          <c:y val="3.7036927160648103E-2"/>
        </c:manualLayout>
      </c:layout>
      <c:overlay val="0"/>
      <c:spPr>
        <a:noFill/>
        <a:ln>
          <a:noFill/>
        </a:ln>
        <a:effectLst/>
      </c:sp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Лист1!$B$76:$R$76</c:f>
              <c:numCache>
                <c:formatCode>General</c:formatCode>
                <c:ptCount val="17"/>
                <c:pt idx="0">
                  <c:v>6.5652186341677203E-3</c:v>
                </c:pt>
                <c:pt idx="1">
                  <c:v>7.4228198110581303E-2</c:v>
                </c:pt>
                <c:pt idx="2">
                  <c:v>0.18034868054626399</c:v>
                </c:pt>
                <c:pt idx="3">
                  <c:v>6.5778207393898201E-3</c:v>
                </c:pt>
                <c:pt idx="4">
                  <c:v>7.6360881384297002E-2</c:v>
                </c:pt>
                <c:pt idx="5">
                  <c:v>0.20568892133410699</c:v>
                </c:pt>
                <c:pt idx="6">
                  <c:v>0.29884300630232302</c:v>
                </c:pt>
                <c:pt idx="7">
                  <c:v>6.5778207393898201E-3</c:v>
                </c:pt>
                <c:pt idx="8">
                  <c:v>7.7391834247410099E-2</c:v>
                </c:pt>
                <c:pt idx="9">
                  <c:v>0.212929713414135</c:v>
                </c:pt>
                <c:pt idx="10">
                  <c:v>0.32235025051119798</c:v>
                </c:pt>
                <c:pt idx="11">
                  <c:v>0.38519682721571902</c:v>
                </c:pt>
                <c:pt idx="12">
                  <c:v>6.5778207393898201E-3</c:v>
                </c:pt>
                <c:pt idx="13">
                  <c:v>7.7533093393521602E-2</c:v>
                </c:pt>
                <c:pt idx="14">
                  <c:v>0.21617468078538199</c:v>
                </c:pt>
                <c:pt idx="15">
                  <c:v>0.33333333333333298</c:v>
                </c:pt>
                <c:pt idx="16">
                  <c:v>0.407422976612973</c:v>
                </c:pt>
              </c:numCache>
            </c:numRef>
          </c:val>
          <c:smooth val="0"/>
          <c:extLst xmlns:c16r2="http://schemas.microsoft.com/office/drawing/2015/06/chart">
            <c:ext xmlns:c16="http://schemas.microsoft.com/office/drawing/2014/chart" uri="{C3380CC4-5D6E-409C-BE32-E72D297353CC}">
              <c16:uniqueId val="{00000000-B5A7-41C9-8A10-B93E7B2E8057}"/>
            </c:ext>
          </c:extLst>
        </c:ser>
        <c:dLbls>
          <c:showLegendKey val="0"/>
          <c:showVal val="0"/>
          <c:showCatName val="0"/>
          <c:showSerName val="0"/>
          <c:showPercent val="0"/>
          <c:showBubbleSize val="0"/>
        </c:dLbls>
        <c:marker val="1"/>
        <c:smooth val="0"/>
        <c:axId val="242016064"/>
        <c:axId val="241995288"/>
      </c:lineChart>
      <c:catAx>
        <c:axId val="2420160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1995288"/>
        <c:crosses val="autoZero"/>
        <c:auto val="1"/>
        <c:lblAlgn val="ctr"/>
        <c:lblOffset val="100"/>
        <c:noMultiLvlLbl val="0"/>
      </c:catAx>
      <c:valAx>
        <c:axId val="241995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2016064"/>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a:effectLst/>
              </a:rPr>
              <a:t>Number</a:t>
            </a:r>
            <a:r>
              <a:rPr lang="en-US"/>
              <a:t> of OFDMA TXs per second</a:t>
            </a:r>
          </a:p>
        </c:rich>
      </c:tx>
      <c:layout>
        <c:manualLayout>
          <c:xMode val="edge"/>
          <c:yMode val="edge"/>
          <c:x val="0.17989897106737299"/>
          <c:y val="4.6456080601253502E-2"/>
        </c:manualLayout>
      </c:layout>
      <c:overlay val="0"/>
      <c:spPr>
        <a:noFill/>
        <a:ln>
          <a:noFill/>
        </a:ln>
        <a:effectLst/>
      </c:sp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Лист1!$B$70:$R$70</c:f>
              <c:numCache>
                <c:formatCode>General</c:formatCode>
                <c:ptCount val="17"/>
                <c:pt idx="0">
                  <c:v>240.29924335607501</c:v>
                </c:pt>
                <c:pt idx="1">
                  <c:v>207.13432590542951</c:v>
                </c:pt>
                <c:pt idx="2">
                  <c:v>155.89428621167701</c:v>
                </c:pt>
                <c:pt idx="3">
                  <c:v>240.22527231499711</c:v>
                </c:pt>
                <c:pt idx="4">
                  <c:v>205.90531549806201</c:v>
                </c:pt>
                <c:pt idx="5">
                  <c:v>143.65607061720431</c:v>
                </c:pt>
                <c:pt idx="6">
                  <c:v>98.533200574301034</c:v>
                </c:pt>
                <c:pt idx="7">
                  <c:v>240.22527231499711</c:v>
                </c:pt>
                <c:pt idx="8">
                  <c:v>205.60278311566819</c:v>
                </c:pt>
                <c:pt idx="9">
                  <c:v>139.80528903260739</c:v>
                </c:pt>
                <c:pt idx="10">
                  <c:v>87.103884998687349</c:v>
                </c:pt>
                <c:pt idx="11">
                  <c:v>56.44194276465057</c:v>
                </c:pt>
                <c:pt idx="12">
                  <c:v>240.22527231499711</c:v>
                </c:pt>
                <c:pt idx="13">
                  <c:v>205.53442333740921</c:v>
                </c:pt>
                <c:pt idx="14">
                  <c:v>138.23347368876509</c:v>
                </c:pt>
                <c:pt idx="15">
                  <c:v>81.756613296490485</c:v>
                </c:pt>
                <c:pt idx="16">
                  <c:v>45.000184816009018</c:v>
                </c:pt>
              </c:numCache>
            </c:numRef>
          </c:val>
          <c:smooth val="0"/>
          <c:extLst xmlns:c16r2="http://schemas.microsoft.com/office/drawing/2015/06/chart">
            <c:ext xmlns:c16="http://schemas.microsoft.com/office/drawing/2014/chart" uri="{C3380CC4-5D6E-409C-BE32-E72D297353CC}">
              <c16:uniqueId val="{00000000-8B57-425C-A469-8BFFDA8BB703}"/>
            </c:ext>
          </c:extLst>
        </c:ser>
        <c:dLbls>
          <c:showLegendKey val="0"/>
          <c:showVal val="0"/>
          <c:showCatName val="0"/>
          <c:showSerName val="0"/>
          <c:showPercent val="0"/>
          <c:showBubbleSize val="0"/>
        </c:dLbls>
        <c:marker val="1"/>
        <c:smooth val="0"/>
        <c:axId val="241997640"/>
        <c:axId val="241999208"/>
      </c:lineChart>
      <c:catAx>
        <c:axId val="2419976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1999208"/>
        <c:crosses val="autoZero"/>
        <c:auto val="1"/>
        <c:lblAlgn val="ctr"/>
        <c:lblOffset val="100"/>
        <c:noMultiLvlLbl val="0"/>
      </c:catAx>
      <c:valAx>
        <c:axId val="2419992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1997640"/>
        <c:crossesAt val="0"/>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Percentage of Legacy STAs TXs</a:t>
            </a:r>
          </a:p>
        </c:rich>
      </c:tx>
      <c:layout>
        <c:manualLayout>
          <c:xMode val="edge"/>
          <c:yMode val="edge"/>
          <c:x val="0.31707091408094501"/>
          <c:y val="3.7036873887267598E-2"/>
        </c:manualLayout>
      </c:layout>
      <c:overlay val="0"/>
      <c:spPr>
        <a:noFill/>
        <a:ln>
          <a:noFill/>
        </a:ln>
        <a:effectLst/>
      </c:sp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Лист1!$B$96:$R$96</c:f>
              <c:numCache>
                <c:formatCode>General</c:formatCode>
                <c:ptCount val="17"/>
                <c:pt idx="0">
                  <c:v>9.4813199719630606E-2</c:v>
                </c:pt>
                <c:pt idx="1">
                  <c:v>0.25702640027388601</c:v>
                </c:pt>
                <c:pt idx="2">
                  <c:v>0.32375994784237799</c:v>
                </c:pt>
                <c:pt idx="3">
                  <c:v>0.113892404086546</c:v>
                </c:pt>
                <c:pt idx="4">
                  <c:v>0.30017515250347199</c:v>
                </c:pt>
                <c:pt idx="5">
                  <c:v>0.37745963673057498</c:v>
                </c:pt>
                <c:pt idx="6">
                  <c:v>0.411437895800148</c:v>
                </c:pt>
                <c:pt idx="7">
                  <c:v>0.122490768910352</c:v>
                </c:pt>
                <c:pt idx="8">
                  <c:v>0.33214454705016799</c:v>
                </c:pt>
                <c:pt idx="9">
                  <c:v>0.40167114005398802</c:v>
                </c:pt>
                <c:pt idx="10">
                  <c:v>0.435917602522014</c:v>
                </c:pt>
                <c:pt idx="11">
                  <c:v>0.455622844187414</c:v>
                </c:pt>
                <c:pt idx="12">
                  <c:v>0.145633595277123</c:v>
                </c:pt>
                <c:pt idx="13">
                  <c:v>0.40100116429904997</c:v>
                </c:pt>
                <c:pt idx="14">
                  <c:v>0.454911750271142</c:v>
                </c:pt>
                <c:pt idx="15">
                  <c:v>0.47225488465049398</c:v>
                </c:pt>
                <c:pt idx="16">
                  <c:v>0.482879719349743</c:v>
                </c:pt>
              </c:numCache>
            </c:numRef>
          </c:val>
          <c:smooth val="0"/>
          <c:extLst xmlns:c16r2="http://schemas.microsoft.com/office/drawing/2015/06/chart">
            <c:ext xmlns:c16="http://schemas.microsoft.com/office/drawing/2014/chart" uri="{C3380CC4-5D6E-409C-BE32-E72D297353CC}">
              <c16:uniqueId val="{00000000-FCB9-4A30-BA39-271BB03CFE74}"/>
            </c:ext>
          </c:extLst>
        </c:ser>
        <c:dLbls>
          <c:showLegendKey val="0"/>
          <c:showVal val="0"/>
          <c:showCatName val="0"/>
          <c:showSerName val="0"/>
          <c:showPercent val="0"/>
          <c:showBubbleSize val="0"/>
        </c:dLbls>
        <c:marker val="1"/>
        <c:smooth val="0"/>
        <c:axId val="242000776"/>
        <c:axId val="242002736"/>
      </c:lineChart>
      <c:catAx>
        <c:axId val="2420007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2002736"/>
        <c:crosses val="autoZero"/>
        <c:auto val="1"/>
        <c:lblAlgn val="ctr"/>
        <c:lblOffset val="100"/>
        <c:noMultiLvlLbl val="0"/>
      </c:catAx>
      <c:valAx>
        <c:axId val="2420027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2000776"/>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a:effectLst/>
              </a:rPr>
              <a:t>Number of OFDMA TXs per second</a:t>
            </a:r>
          </a:p>
        </c:rich>
      </c:tx>
      <c:layout>
        <c:manualLayout>
          <c:xMode val="edge"/>
          <c:yMode val="edge"/>
          <c:x val="0.213418521459111"/>
          <c:y val="4.1693600872649901E-2"/>
        </c:manualLayout>
      </c:layout>
      <c:overlay val="0"/>
      <c:spPr>
        <a:noFill/>
        <a:ln>
          <a:noFill/>
        </a:ln>
        <a:effectLst/>
      </c:spPr>
    </c:title>
    <c:autoTitleDeleted val="0"/>
    <c:plotArea>
      <c:layout/>
      <c:lineChart>
        <c:grouping val="standard"/>
        <c:varyColors val="0"/>
        <c:ser>
          <c:idx val="0"/>
          <c:order val="0"/>
          <c:tx>
            <c:strRef>
              <c:f>Лист1!$B$90:$R$90</c:f>
              <c:strCache>
                <c:ptCount val="17"/>
                <c:pt idx="0">
                  <c:v>194,9526943</c:v>
                </c:pt>
                <c:pt idx="1">
                  <c:v>117,1399556</c:v>
                </c:pt>
                <c:pt idx="2">
                  <c:v>83,44633031</c:v>
                </c:pt>
                <c:pt idx="3">
                  <c:v>186,4938929</c:v>
                </c:pt>
                <c:pt idx="4">
                  <c:v>96,35233778</c:v>
                </c:pt>
                <c:pt idx="5">
                  <c:v>59,13688488</c:v>
                </c:pt>
                <c:pt idx="6">
                  <c:v>42,76555875</c:v>
                </c:pt>
                <c:pt idx="7">
                  <c:v>182,3057054</c:v>
                </c:pt>
                <c:pt idx="8">
                  <c:v>82,51831837</c:v>
                </c:pt>
                <c:pt idx="9">
                  <c:v>45,77609911</c:v>
                </c:pt>
                <c:pt idx="10">
                  <c:v>29,20651274</c:v>
                </c:pt>
                <c:pt idx="11">
                  <c:v>21,45043931</c:v>
                </c:pt>
                <c:pt idx="12">
                  <c:v>171,0307816</c:v>
                </c:pt>
                <c:pt idx="13">
                  <c:v>47,79659863</c:v>
                </c:pt>
                <c:pt idx="14">
                  <c:v>21,79342828</c:v>
                </c:pt>
                <c:pt idx="15">
                  <c:v>11,60113412</c:v>
                </c:pt>
                <c:pt idx="16">
                  <c:v>6,451057334</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Лист1!$B$90:$R$90</c:f>
              <c:numCache>
                <c:formatCode>General</c:formatCode>
                <c:ptCount val="17"/>
                <c:pt idx="0">
                  <c:v>194.95269433407461</c:v>
                </c:pt>
                <c:pt idx="1">
                  <c:v>117.1399555645571</c:v>
                </c:pt>
                <c:pt idx="2">
                  <c:v>83.446330312375608</c:v>
                </c:pt>
                <c:pt idx="3">
                  <c:v>186.49389285983409</c:v>
                </c:pt>
                <c:pt idx="4">
                  <c:v>96.352337776723886</c:v>
                </c:pt>
                <c:pt idx="5">
                  <c:v>59.136884878564437</c:v>
                </c:pt>
                <c:pt idx="6">
                  <c:v>42.765558747931678</c:v>
                </c:pt>
                <c:pt idx="7">
                  <c:v>182.30570536044729</c:v>
                </c:pt>
                <c:pt idx="8">
                  <c:v>82.518318366107309</c:v>
                </c:pt>
                <c:pt idx="9">
                  <c:v>45.776099112260773</c:v>
                </c:pt>
                <c:pt idx="10">
                  <c:v>29.20651274354028</c:v>
                </c:pt>
                <c:pt idx="11">
                  <c:v>21.450439308919979</c:v>
                </c:pt>
                <c:pt idx="12">
                  <c:v>171.03078158947011</c:v>
                </c:pt>
                <c:pt idx="13">
                  <c:v>47.796598631982</c:v>
                </c:pt>
                <c:pt idx="14">
                  <c:v>21.793428275130641</c:v>
                </c:pt>
                <c:pt idx="15">
                  <c:v>11.60113411811195</c:v>
                </c:pt>
                <c:pt idx="16">
                  <c:v>6.4510573336290538</c:v>
                </c:pt>
              </c:numCache>
            </c:numRef>
          </c:val>
          <c:smooth val="0"/>
          <c:extLst xmlns:c16r2="http://schemas.microsoft.com/office/drawing/2015/06/chart">
            <c:ext xmlns:c16="http://schemas.microsoft.com/office/drawing/2014/chart" uri="{C3380CC4-5D6E-409C-BE32-E72D297353CC}">
              <c16:uniqueId val="{00000000-9009-4AB9-8490-2814A51DE2F2}"/>
            </c:ext>
          </c:extLst>
        </c:ser>
        <c:dLbls>
          <c:showLegendKey val="0"/>
          <c:showVal val="0"/>
          <c:showCatName val="0"/>
          <c:showSerName val="0"/>
          <c:showPercent val="0"/>
          <c:showBubbleSize val="0"/>
        </c:dLbls>
        <c:marker val="1"/>
        <c:smooth val="0"/>
        <c:axId val="242006264"/>
        <c:axId val="242006656"/>
      </c:lineChart>
      <c:catAx>
        <c:axId val="2420062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2006656"/>
        <c:crosses val="autoZero"/>
        <c:auto val="1"/>
        <c:lblAlgn val="ctr"/>
        <c:lblOffset val="100"/>
        <c:noMultiLvlLbl val="0"/>
      </c:catAx>
      <c:valAx>
        <c:axId val="2420066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2006264"/>
        <c:crossesAt val="0"/>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Percentage of Legacy STAs TXs</a:t>
            </a:r>
          </a:p>
        </c:rich>
      </c:tx>
      <c:layout>
        <c:manualLayout>
          <c:xMode val="edge"/>
          <c:yMode val="edge"/>
          <c:x val="0.23786292136179099"/>
          <c:y val="3.7036927160648103E-2"/>
        </c:manualLayout>
      </c:layout>
      <c:overlay val="0"/>
      <c:spPr>
        <a:noFill/>
        <a:ln>
          <a:noFill/>
        </a:ln>
        <a:effectLst/>
      </c:sp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Лист1!$B$137:$R$137</c:f>
              <c:numCache>
                <c:formatCode>General</c:formatCode>
                <c:ptCount val="17"/>
                <c:pt idx="0">
                  <c:v>9.1001696877818797E-2</c:v>
                </c:pt>
                <c:pt idx="1">
                  <c:v>0.33601683803753502</c:v>
                </c:pt>
                <c:pt idx="2">
                  <c:v>0.46928647620313002</c:v>
                </c:pt>
                <c:pt idx="3">
                  <c:v>9.8640258556785598E-2</c:v>
                </c:pt>
                <c:pt idx="4">
                  <c:v>0.391814266031002</c:v>
                </c:pt>
                <c:pt idx="5">
                  <c:v>0.55068100438067402</c:v>
                </c:pt>
                <c:pt idx="6">
                  <c:v>0.62139089072728204</c:v>
                </c:pt>
                <c:pt idx="7">
                  <c:v>0.10142766260732899</c:v>
                </c:pt>
                <c:pt idx="8">
                  <c:v>0.429834691681379</c:v>
                </c:pt>
                <c:pt idx="9">
                  <c:v>0.59085820358750296</c:v>
                </c:pt>
                <c:pt idx="10">
                  <c:v>0.66868608992543999</c:v>
                </c:pt>
                <c:pt idx="11">
                  <c:v>0.70319392020186799</c:v>
                </c:pt>
                <c:pt idx="12">
                  <c:v>0.104187819101083</c:v>
                </c:pt>
                <c:pt idx="13">
                  <c:v>0.50531655952416399</c:v>
                </c:pt>
                <c:pt idx="14">
                  <c:v>0.66530825011241701</c:v>
                </c:pt>
                <c:pt idx="15">
                  <c:v>0.72493337348336395</c:v>
                </c:pt>
                <c:pt idx="16">
                  <c:v>0.75645038299758305</c:v>
                </c:pt>
              </c:numCache>
            </c:numRef>
          </c:val>
          <c:smooth val="0"/>
          <c:extLst xmlns:c16r2="http://schemas.microsoft.com/office/drawing/2015/06/chart">
            <c:ext xmlns:c16="http://schemas.microsoft.com/office/drawing/2014/chart" uri="{C3380CC4-5D6E-409C-BE32-E72D297353CC}">
              <c16:uniqueId val="{00000000-59E0-4451-BA68-0E6426A99655}"/>
            </c:ext>
          </c:extLst>
        </c:ser>
        <c:dLbls>
          <c:showLegendKey val="0"/>
          <c:showVal val="0"/>
          <c:showCatName val="0"/>
          <c:showSerName val="0"/>
          <c:showPercent val="0"/>
          <c:showBubbleSize val="0"/>
        </c:dLbls>
        <c:marker val="1"/>
        <c:smooth val="0"/>
        <c:axId val="1051010640"/>
        <c:axId val="1051013384"/>
      </c:lineChart>
      <c:catAx>
        <c:axId val="10510106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1013384"/>
        <c:crosses val="autoZero"/>
        <c:auto val="1"/>
        <c:lblAlgn val="ctr"/>
        <c:lblOffset val="100"/>
        <c:noMultiLvlLbl val="0"/>
      </c:catAx>
      <c:valAx>
        <c:axId val="1051013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1010640"/>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a:effectLst/>
              </a:rPr>
              <a:t>Number of OFDMA TXs per second</a:t>
            </a:r>
          </a:p>
        </c:rich>
      </c:tx>
      <c:layout>
        <c:manualLayout>
          <c:xMode val="edge"/>
          <c:yMode val="edge"/>
          <c:x val="0.20122959404393301"/>
          <c:y val="3.7036927160648103E-2"/>
        </c:manualLayout>
      </c:layout>
      <c:overlay val="0"/>
      <c:spPr>
        <a:noFill/>
        <a:ln>
          <a:noFill/>
        </a:ln>
        <a:effectLst/>
      </c:spPr>
    </c:title>
    <c:autoTitleDeleted val="0"/>
    <c:plotArea>
      <c:layout/>
      <c:lineChart>
        <c:grouping val="standard"/>
        <c:varyColors val="0"/>
        <c:ser>
          <c:idx val="0"/>
          <c:order val="0"/>
          <c:tx>
            <c:strRef>
              <c:f>Лист1!$B$131:$R$131</c:f>
              <c:strCache>
                <c:ptCount val="17"/>
                <c:pt idx="0">
                  <c:v>210,4624175</c:v>
                </c:pt>
                <c:pt idx="1">
                  <c:v>133,8731016</c:v>
                </c:pt>
                <c:pt idx="2">
                  <c:v>94,19238237</c:v>
                </c:pt>
                <c:pt idx="3">
                  <c:v>207,8737781</c:v>
                </c:pt>
                <c:pt idx="4">
                  <c:v>116,6503765</c:v>
                </c:pt>
                <c:pt idx="5">
                  <c:v>70,05051472</c:v>
                </c:pt>
                <c:pt idx="6">
                  <c:v>49,4337766</c:v>
                </c:pt>
                <c:pt idx="7">
                  <c:v>207,0472621</c:v>
                </c:pt>
                <c:pt idx="8">
                  <c:v>105,6087376</c:v>
                </c:pt>
                <c:pt idx="9">
                  <c:v>57,59233917</c:v>
                </c:pt>
                <c:pt idx="10">
                  <c:v>35,24368008</c:v>
                </c:pt>
                <c:pt idx="11">
                  <c:v>25,12620179</c:v>
                </c:pt>
                <c:pt idx="12">
                  <c:v>205,8776516</c:v>
                </c:pt>
                <c:pt idx="13">
                  <c:v>82,99904805</c:v>
                </c:pt>
                <c:pt idx="14">
                  <c:v>36,0630794</c:v>
                </c:pt>
                <c:pt idx="15">
                  <c:v>17,70145305</c:v>
                </c:pt>
                <c:pt idx="16">
                  <c:v>9,327909461</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Лист1!$B$131:$R$131</c:f>
              <c:numCache>
                <c:formatCode>General</c:formatCode>
                <c:ptCount val="17"/>
                <c:pt idx="0">
                  <c:v>210.46241754194941</c:v>
                </c:pt>
                <c:pt idx="1">
                  <c:v>133.8731016050136</c:v>
                </c:pt>
                <c:pt idx="2">
                  <c:v>94.192382371793556</c:v>
                </c:pt>
                <c:pt idx="3">
                  <c:v>207.87377812290961</c:v>
                </c:pt>
                <c:pt idx="4">
                  <c:v>116.65037652240341</c:v>
                </c:pt>
                <c:pt idx="5">
                  <c:v>70.050514717619947</c:v>
                </c:pt>
                <c:pt idx="6">
                  <c:v>49.433776601358829</c:v>
                </c:pt>
                <c:pt idx="7">
                  <c:v>207.04726205609481</c:v>
                </c:pt>
                <c:pt idx="8">
                  <c:v>105.6087375597497</c:v>
                </c:pt>
                <c:pt idx="9">
                  <c:v>57.592339165965548</c:v>
                </c:pt>
                <c:pt idx="10">
                  <c:v>35.243680075410431</c:v>
                </c:pt>
                <c:pt idx="11">
                  <c:v>25.126201788503501</c:v>
                </c:pt>
                <c:pt idx="12">
                  <c:v>205.87765155073109</c:v>
                </c:pt>
                <c:pt idx="13">
                  <c:v>82.999048051040205</c:v>
                </c:pt>
                <c:pt idx="14">
                  <c:v>36.06307939894085</c:v>
                </c:pt>
                <c:pt idx="15">
                  <c:v>17.701453050348199</c:v>
                </c:pt>
                <c:pt idx="16">
                  <c:v>9.3279094614865521</c:v>
                </c:pt>
              </c:numCache>
            </c:numRef>
          </c:val>
          <c:smooth val="0"/>
          <c:extLst xmlns:c16r2="http://schemas.microsoft.com/office/drawing/2015/06/chart">
            <c:ext xmlns:c16="http://schemas.microsoft.com/office/drawing/2014/chart" uri="{C3380CC4-5D6E-409C-BE32-E72D297353CC}">
              <c16:uniqueId val="{00000000-80CC-4239-96CC-930B46870407}"/>
            </c:ext>
          </c:extLst>
        </c:ser>
        <c:dLbls>
          <c:showLegendKey val="0"/>
          <c:showVal val="0"/>
          <c:showCatName val="0"/>
          <c:showSerName val="0"/>
          <c:showPercent val="0"/>
          <c:showBubbleSize val="0"/>
        </c:dLbls>
        <c:marker val="1"/>
        <c:smooth val="0"/>
        <c:axId val="1051014560"/>
        <c:axId val="1051014952"/>
      </c:lineChart>
      <c:catAx>
        <c:axId val="105101456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1014952"/>
        <c:crosses val="autoZero"/>
        <c:auto val="1"/>
        <c:lblAlgn val="ctr"/>
        <c:lblOffset val="100"/>
        <c:noMultiLvlLbl val="0"/>
      </c:catAx>
      <c:valAx>
        <c:axId val="10510149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1014560"/>
        <c:crossesAt val="0"/>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2046389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3451412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2547401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Laurent Cariou, Intel</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4" name="Нижний колонтитул 13"/>
          <p:cNvSpPr>
            <a:spLocks noGrp="1"/>
          </p:cNvSpPr>
          <p:nvPr>
            <p:ph type="ftr" sz="quarter" idx="11"/>
          </p:nvPr>
        </p:nvSpPr>
        <p:spPr/>
        <p:txBody>
          <a:bodyPr/>
          <a:lstStyle/>
          <a:p>
            <a:pPr>
              <a:defRPr/>
            </a:pPr>
            <a:r>
              <a:rPr lang="en-US" smtClean="0"/>
              <a:t>Quantenna</a:t>
            </a:r>
            <a:endParaRPr lang="en-US" dirty="0"/>
          </a:p>
        </p:txBody>
      </p:sp>
      <p:sp>
        <p:nvSpPr>
          <p:cNvPr id="15" name="Номер слайда 14"/>
          <p:cNvSpPr>
            <a:spLocks noGrp="1"/>
          </p:cNvSpPr>
          <p:nvPr>
            <p:ph type="sldNum" sz="quarter" idx="12"/>
          </p:nvPr>
        </p:nvSpPr>
        <p:spPr/>
        <p:txBody>
          <a:bodyPr/>
          <a:lstStyle/>
          <a:p>
            <a:pPr>
              <a:defRPr/>
            </a:pPr>
            <a:r>
              <a:rPr lang="en-US" smtClean="0"/>
              <a:t>Slide </a:t>
            </a:r>
            <a:fld id="{1020D93E-1000-485A-B4A0-9946B8CFFE0D}" type="slidenum">
              <a:rPr lang="en-US" smtClean="0"/>
              <a:pPr>
                <a:defRPr/>
              </a:pPr>
              <a:t>‹#›</a:t>
            </a:fld>
            <a:endParaRPr lang="en-US" dirty="0"/>
          </a:p>
        </p:txBody>
      </p:sp>
      <p:sp>
        <p:nvSpPr>
          <p:cNvPr id="16" name="Заголовок 15"/>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21172278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Intel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Intel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Laurent Cariou,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38554"/>
          </a:xfrm>
          <a:prstGeom prst="rect">
            <a:avLst/>
          </a:prstGeom>
          <a:noFill/>
        </p:spPr>
        <p:txBody>
          <a:bodyPr wrap="square" rtlCol="0">
            <a:spAutoFit/>
          </a:bodyPr>
          <a:lstStyle/>
          <a:p>
            <a:pPr algn="r"/>
            <a:r>
              <a:rPr lang="en-US" sz="1600" b="1" dirty="0" smtClean="0"/>
              <a:t>Doc.: IEEE </a:t>
            </a:r>
            <a:r>
              <a:rPr lang="en-US" sz="1600" b="1" dirty="0" smtClean="0"/>
              <a:t>802.11-16/0998r1</a:t>
            </a:r>
            <a:endParaRPr lang="en-US" sz="16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chittabrata.ghosh@intel.com" TargetMode="External"/><Relationship Id="rId3" Type="http://schemas.openxmlformats.org/officeDocument/2006/relationships/hyperlink" Target="mailto:laurent.cariou@intel.com" TargetMode="External"/><Relationship Id="rId7" Type="http://schemas.openxmlformats.org/officeDocument/2006/relationships/hyperlink" Target="mailto:xiaogang.c.chen@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quinghua.li@intel.com" TargetMode="External"/><Relationship Id="rId5" Type="http://schemas.openxmlformats.org/officeDocument/2006/relationships/hyperlink" Target="mailto:po-kai.huang@intel.com" TargetMode="External"/><Relationship Id="rId4" Type="http://schemas.openxmlformats.org/officeDocument/2006/relationships/hyperlink" Target="mailto:shahrnaz.azizi@intel.com" TargetMode="External"/><Relationship Id="rId9" Type="http://schemas.openxmlformats.org/officeDocument/2006/relationships/hyperlink" Target="mailto:robert.stacey@inte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2 sets of EDCA parameters</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2016-xx-xx</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3534709314"/>
              </p:ext>
            </p:extLst>
          </p:nvPr>
        </p:nvGraphicFramePr>
        <p:xfrm>
          <a:off x="838200" y="2783457"/>
          <a:ext cx="7239000" cy="31202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hlinkClick r:id="rId3"/>
                        </a:rPr>
                        <a:t>laurent.cariou@intel.com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4"/>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5"/>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6"/>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7"/>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8"/>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000000"/>
                          </a:solidFill>
                          <a:latin typeface="+mn-lt"/>
                          <a:ea typeface="Times New Roman"/>
                          <a:cs typeface="Arial"/>
                        </a:rPr>
                        <a:t>Robert Stacey</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solidFill>
                            <a:srgbClr val="000000"/>
                          </a:solidFill>
                          <a:latin typeface="+mn-lt"/>
                          <a:ea typeface="Times New Roman"/>
                          <a:cs typeface="Arial"/>
                          <a:hlinkClick r:id="rId9"/>
                        </a:rPr>
                        <a:t>robert.stacey@intel.com</a:t>
                      </a:r>
                      <a:endParaRPr lang="en-US" sz="11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Feng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feng1.jiang@intel.com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extLst/>
          </p:nvPr>
        </p:nvGraphicFramePr>
        <p:xfrm>
          <a:off x="685800" y="1009657"/>
          <a:ext cx="8153400" cy="4946816"/>
        </p:xfrm>
        <a:graphic>
          <a:graphicData uri="http://schemas.openxmlformats.org/drawingml/2006/table">
            <a:tbl>
              <a:tblPr firstRow="1" bandRow="1">
                <a:tableStyleId>{F5AB1C69-6EDB-4FF4-983F-18BD219EF322}</a:tableStyleId>
              </a:tblPr>
              <a:tblGrid>
                <a:gridCol w="1630680"/>
                <a:gridCol w="1287379"/>
                <a:gridCol w="1802331"/>
                <a:gridCol w="1223210"/>
                <a:gridCol w="2209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Narendar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Madhavan</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kern="1200" dirty="0" smtClean="0">
                          <a:solidFill>
                            <a:srgbClr val="000000"/>
                          </a:solidFill>
                          <a:latin typeface="+mn-lt"/>
                          <a:ea typeface="Times New Roman"/>
                          <a:cs typeface="Arial"/>
                        </a:rPr>
                        <a:t>narendar.madhavan@toshiba.co.jp</a:t>
                      </a:r>
                      <a:endParaRPr lang="en-US" sz="1100" kern="1200" dirty="0">
                        <a:solidFill>
                          <a:srgbClr val="000000"/>
                        </a:solidFill>
                        <a:latin typeface="+mn-lt"/>
                        <a:ea typeface="Times New Roman"/>
                        <a:cs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Masahiro </a:t>
                      </a:r>
                      <a:r>
                        <a:rPr lang="en-US" sz="1100" kern="1200" baseline="0" dirty="0" err="1">
                          <a:solidFill>
                            <a:srgbClr val="000000"/>
                          </a:solidFill>
                          <a:latin typeface="+mn-lt"/>
                          <a:ea typeface="Times New Roman"/>
                          <a:cs typeface="Arial"/>
                        </a:rPr>
                        <a:t>Sekiya</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Toshihisa</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Nabetani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Tsuguhide</a:t>
                      </a:r>
                      <a:r>
                        <a:rPr lang="en-US" sz="1100" kern="1200" baseline="0" dirty="0">
                          <a:solidFill>
                            <a:srgbClr val="000000"/>
                          </a:solidFill>
                          <a:latin typeface="+mn-lt"/>
                          <a:ea typeface="Times New Roman"/>
                          <a:cs typeface="Arial"/>
                        </a:rPr>
                        <a:t> Aoki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Tomoko Adachi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Kentaro</a:t>
                      </a:r>
                      <a:r>
                        <a:rPr lang="en-US" sz="1100" kern="1200" baseline="0" dirty="0">
                          <a:solidFill>
                            <a:srgbClr val="000000"/>
                          </a:solidFill>
                          <a:latin typeface="+mn-lt"/>
                          <a:ea typeface="Times New Roman"/>
                          <a:cs typeface="Arial"/>
                        </a:rPr>
                        <a:t> Taniguchi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Daisuke </a:t>
                      </a:r>
                      <a:r>
                        <a:rPr lang="en-US" sz="1100" kern="1200" baseline="0" dirty="0" err="1">
                          <a:solidFill>
                            <a:srgbClr val="000000"/>
                          </a:solidFill>
                          <a:latin typeface="+mn-lt"/>
                          <a:ea typeface="Times New Roman"/>
                          <a:cs typeface="Arial"/>
                        </a:rPr>
                        <a:t>Taki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Koji </a:t>
                      </a:r>
                      <a:r>
                        <a:rPr lang="en-US" sz="1100" kern="1200" baseline="0" dirty="0" err="1">
                          <a:solidFill>
                            <a:srgbClr val="000000"/>
                          </a:solidFill>
                          <a:latin typeface="+mn-lt"/>
                          <a:ea typeface="Times New Roman"/>
                          <a:cs typeface="Arial"/>
                        </a:rPr>
                        <a:t>Horisaki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David Halls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Filippo</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Tosato</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Zubeir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Bocus</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Fengming</a:t>
                      </a:r>
                      <a:r>
                        <a:rPr lang="en-US" sz="1100" kern="1200" baseline="0" dirty="0">
                          <a:solidFill>
                            <a:srgbClr val="000000"/>
                          </a:solidFill>
                          <a:latin typeface="+mn-lt"/>
                          <a:ea typeface="Times New Roman"/>
                          <a:cs typeface="Arial"/>
                        </a:rPr>
                        <a:t> Cao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45872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11</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nvPr>
        </p:nvGraphicFramePr>
        <p:xfrm>
          <a:off x="381000" y="1219200"/>
          <a:ext cx="8153400" cy="2732302"/>
        </p:xfrm>
        <a:graphic>
          <a:graphicData uri="http://schemas.openxmlformats.org/drawingml/2006/table">
            <a:tbl>
              <a:tblPr firstRow="1" bandRow="1"/>
              <a:tblGrid>
                <a:gridCol w="1600200"/>
                <a:gridCol w="1295400"/>
                <a:gridCol w="1841221"/>
                <a:gridCol w="1282979"/>
                <a:gridCol w="2133600"/>
              </a:tblGrid>
              <a:tr h="225059">
                <a:tc>
                  <a:txBody>
                    <a:bodyPr/>
                    <a:lstStyle/>
                    <a:p>
                      <a:pPr algn="ctr"/>
                      <a:r>
                        <a:rPr lang="en-US" sz="1100" b="1" kern="1200" dirty="0" smtClean="0">
                          <a:solidFill>
                            <a:schemeClr val="tx1"/>
                          </a:solidFill>
                          <a:latin typeface="+mn-lt"/>
                          <a:ea typeface="+mn-ea"/>
                          <a:cs typeface="+mn-cs"/>
                        </a:rPr>
                        <a:t>Name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Affiliation</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Address</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Phone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Email</a:t>
                      </a:r>
                      <a:endParaRPr lang="en-US" sz="11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1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Newracom, Inc.</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Yongho Seok</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17">
                <a:tc>
                  <a:txBody>
                    <a:bodyPr/>
                    <a:lstStyle/>
                    <a:p>
                      <a:pPr marL="0" marR="0" algn="l">
                        <a:spcBef>
                          <a:spcPts val="0"/>
                        </a:spcBef>
                        <a:spcAft>
                          <a:spcPts val="0"/>
                        </a:spcAft>
                      </a:pPr>
                      <a:r>
                        <a:rPr lang="en-GB" sz="1100" kern="1200" dirty="0" err="1">
                          <a:solidFill>
                            <a:schemeClr val="tx1"/>
                          </a:solidFill>
                          <a:effectLst/>
                          <a:latin typeface="Times New Roman" panose="02020603050405020304" pitchFamily="18" charset="0"/>
                          <a:ea typeface="Batang" panose="02030600000101010101" pitchFamily="18" charset="-127"/>
                          <a:cs typeface="+mn-cs"/>
                        </a:rPr>
                        <a:t>Yujin</a:t>
                      </a:r>
                      <a:r>
                        <a:rPr lang="en-GB" sz="1100" kern="1200" dirty="0">
                          <a:solidFill>
                            <a:schemeClr val="tx1"/>
                          </a:solidFill>
                          <a:effectLst/>
                          <a:latin typeface="Times New Roman" panose="02020603050405020304" pitchFamily="18" charset="0"/>
                          <a:ea typeface="Batang" panose="02030600000101010101" pitchFamily="18" charset="-127"/>
                          <a:cs typeface="+mn-cs"/>
                        </a:rPr>
                        <a:t> Noh</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yujin.noh@newracom.com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nvPr>
        </p:nvGraphicFramePr>
        <p:xfrm>
          <a:off x="381000" y="3951502"/>
          <a:ext cx="8153400" cy="550904"/>
        </p:xfrm>
        <a:graphic>
          <a:graphicData uri="http://schemas.openxmlformats.org/drawingml/2006/table">
            <a:tbl>
              <a:tblPr firstRow="1" bandRow="1">
                <a:tableStyleId>{F5AB1C69-6EDB-4FF4-983F-18BD219EF322}</a:tableStyleId>
              </a:tblPr>
              <a:tblGrid>
                <a:gridCol w="1600200"/>
                <a:gridCol w="1295400"/>
                <a:gridCol w="1828800"/>
                <a:gridCol w="1295400"/>
                <a:gridCol w="21336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467063405"/>
              </p:ext>
            </p:extLst>
          </p:nvPr>
        </p:nvGraphicFramePr>
        <p:xfrm>
          <a:off x="381000" y="4554496"/>
          <a:ext cx="8153400" cy="550904"/>
        </p:xfrm>
        <a:graphic>
          <a:graphicData uri="http://schemas.openxmlformats.org/drawingml/2006/table">
            <a:tbl>
              <a:tblPr firstRow="1" bandRow="1">
                <a:tableStyleId>{F5AB1C69-6EDB-4FF4-983F-18BD219EF322}</a:tableStyleId>
              </a:tblPr>
              <a:tblGrid>
                <a:gridCol w="1600200"/>
                <a:gridCol w="1295400"/>
                <a:gridCol w="1828800"/>
                <a:gridCol w="1295400"/>
                <a:gridCol w="2133600"/>
              </a:tblGrid>
              <a:tr h="275452">
                <a:tc>
                  <a:txBody>
                    <a:bodyPr/>
                    <a:lstStyle/>
                    <a:p>
                      <a:pPr algn="ctr"/>
                      <a:r>
                        <a:rPr lang="en-US" sz="1100" b="0" kern="1200" dirty="0" smtClean="0">
                          <a:solidFill>
                            <a:schemeClr val="dk1"/>
                          </a:solidFill>
                          <a:latin typeface="+mn-lt"/>
                          <a:ea typeface="+mn-ea"/>
                          <a:cs typeface="+mn-cs"/>
                        </a:rPr>
                        <a:t>Evgeny Khorov</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smtClean="0">
                          <a:solidFill>
                            <a:srgbClr val="000000"/>
                          </a:solidFill>
                          <a:latin typeface="+mn-lt"/>
                          <a:ea typeface="Times New Roman"/>
                          <a:cs typeface="Arial"/>
                        </a:rPr>
                        <a:t>IITP RAS</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khorov@frtk.ru</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Anton </a:t>
                      </a:r>
                      <a:r>
                        <a:rPr lang="en-US" sz="1100" dirty="0" err="1" smtClean="0">
                          <a:solidFill>
                            <a:srgbClr val="000000"/>
                          </a:solidFill>
                          <a:latin typeface="+mn-lt"/>
                          <a:ea typeface="Times New Roman"/>
                          <a:cs typeface="Arial"/>
                        </a:rPr>
                        <a:t>Kiryanov</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ant456@ya.ru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9741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dirty="0"/>
              <a:t>Motivation:</a:t>
            </a:r>
            <a:br>
              <a:rPr lang="en-US" sz="2800" dirty="0"/>
            </a:br>
            <a:r>
              <a:rPr lang="en-US" sz="2800" dirty="0"/>
              <a:t>Improving </a:t>
            </a:r>
            <a:r>
              <a:rPr lang="en-US" sz="2800" dirty="0" smtClean="0"/>
              <a:t>HE STAs UL performance</a:t>
            </a:r>
            <a:endParaRPr lang="en-US" sz="2800" dirty="0"/>
          </a:p>
        </p:txBody>
      </p:sp>
      <p:sp>
        <p:nvSpPr>
          <p:cNvPr id="3" name="Content Placeholder 2"/>
          <p:cNvSpPr>
            <a:spLocks noGrp="1"/>
          </p:cNvSpPr>
          <p:nvPr>
            <p:ph idx="1"/>
          </p:nvPr>
        </p:nvSpPr>
        <p:spPr>
          <a:xfrm>
            <a:off x="304800" y="2057400"/>
            <a:ext cx="8534400" cy="4114800"/>
          </a:xfrm>
        </p:spPr>
        <p:txBody>
          <a:bodyPr/>
          <a:lstStyle/>
          <a:p>
            <a:r>
              <a:rPr lang="en-US" sz="2000" dirty="0" smtClean="0"/>
              <a:t>802.11ax defines UL MU channel access, where AP triggers STAs transmissions</a:t>
            </a:r>
            <a:endParaRPr lang="en-US" sz="1600" dirty="0" smtClean="0"/>
          </a:p>
          <a:p>
            <a:r>
              <a:rPr lang="en-US" sz="2000" dirty="0" smtClean="0"/>
              <a:t>HE STAs can also access the channel with EDCA</a:t>
            </a:r>
          </a:p>
          <a:p>
            <a:endParaRPr lang="en-US" sz="2000" dirty="0"/>
          </a:p>
          <a:p>
            <a:r>
              <a:rPr lang="en-US" sz="2000" dirty="0" smtClean="0"/>
              <a:t>To ensure overall improved HE STAs performance, we need to ensure that the access delay for trigger frame transmissions is short and there are no collisions</a:t>
            </a:r>
          </a:p>
          <a:p>
            <a:r>
              <a:rPr lang="en-US" sz="2000" dirty="0" smtClean="0"/>
              <a:t>This can be achieve by the combination of:</a:t>
            </a:r>
          </a:p>
          <a:p>
            <a:pPr lvl="1"/>
            <a:r>
              <a:rPr lang="en-US" sz="1600" dirty="0" smtClean="0"/>
              <a:t>Increasing AP channel access</a:t>
            </a:r>
          </a:p>
          <a:p>
            <a:pPr lvl="1"/>
            <a:r>
              <a:rPr lang="en-US" sz="1600" dirty="0" smtClean="0"/>
              <a:t>Decreasing STAs EDCA access when scheduled</a:t>
            </a:r>
            <a:endParaRPr lang="en-US" sz="1600" dirty="0"/>
          </a:p>
          <a:p>
            <a:pPr lvl="1"/>
            <a:endParaRPr lang="en-US" dirty="0" smtClean="0"/>
          </a:p>
          <a:p>
            <a:endParaRPr lang="en-US" sz="2000" dirty="0" smtClean="0"/>
          </a:p>
          <a:p>
            <a:pPr lvl="3"/>
            <a:endParaRPr lang="en-US"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100995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Proposal: Improving HE STAs UL performance</a:t>
            </a:r>
            <a:endParaRPr lang="en-US" sz="2800" dirty="0"/>
          </a:p>
        </p:txBody>
      </p:sp>
      <p:sp>
        <p:nvSpPr>
          <p:cNvPr id="3" name="Content Placeholder 2"/>
          <p:cNvSpPr>
            <a:spLocks noGrp="1"/>
          </p:cNvSpPr>
          <p:nvPr>
            <p:ph idx="1"/>
          </p:nvPr>
        </p:nvSpPr>
        <p:spPr>
          <a:xfrm>
            <a:off x="304800" y="1905000"/>
            <a:ext cx="8534400" cy="4114800"/>
          </a:xfrm>
        </p:spPr>
        <p:txBody>
          <a:bodyPr/>
          <a:lstStyle/>
          <a:p>
            <a:r>
              <a:rPr lang="en-US" sz="2000" dirty="0" smtClean="0"/>
              <a:t>Improved </a:t>
            </a:r>
            <a:r>
              <a:rPr lang="en-US" sz="2000" dirty="0"/>
              <a:t>efficiency </a:t>
            </a:r>
            <a:r>
              <a:rPr lang="en-US" sz="2000" dirty="0" smtClean="0"/>
              <a:t>is obtained </a:t>
            </a:r>
            <a:r>
              <a:rPr lang="en-US" sz="2000" dirty="0"/>
              <a:t>by </a:t>
            </a:r>
            <a:r>
              <a:rPr lang="en-US" sz="2000" dirty="0" smtClean="0"/>
              <a:t>favoring MU transmissions with the following two solutions: </a:t>
            </a:r>
          </a:p>
          <a:p>
            <a:pPr lvl="1"/>
            <a:r>
              <a:rPr lang="en-US" sz="1800" dirty="0" smtClean="0"/>
              <a:t>AP increases </a:t>
            </a:r>
            <a:r>
              <a:rPr lang="en-US" sz="1800" dirty="0"/>
              <a:t>its channel access probability to accommodate large set of UL transmissions</a:t>
            </a:r>
          </a:p>
          <a:p>
            <a:pPr lvl="2"/>
            <a:r>
              <a:rPr lang="en-US" sz="1600" dirty="0"/>
              <a:t>AP channel access should be proportional to traffic </a:t>
            </a:r>
            <a:r>
              <a:rPr lang="en-US" sz="1600" dirty="0" smtClean="0"/>
              <a:t>load</a:t>
            </a:r>
          </a:p>
          <a:p>
            <a:pPr lvl="3"/>
            <a:r>
              <a:rPr lang="en-US" sz="1400" dirty="0" smtClean="0"/>
              <a:t>AP </a:t>
            </a:r>
            <a:r>
              <a:rPr lang="en-US" sz="1400" dirty="0"/>
              <a:t>accesses channel for all HE STAs in UL MU and DL</a:t>
            </a:r>
          </a:p>
          <a:p>
            <a:pPr lvl="2"/>
            <a:r>
              <a:rPr lang="en-US" sz="1600" dirty="0" smtClean="0"/>
              <a:t>HE </a:t>
            </a:r>
            <a:r>
              <a:rPr lang="en-US" sz="1600" dirty="0"/>
              <a:t>STAs performance </a:t>
            </a:r>
            <a:r>
              <a:rPr lang="en-US" sz="1600" dirty="0" smtClean="0"/>
              <a:t>depends </a:t>
            </a:r>
            <a:r>
              <a:rPr lang="en-US" sz="1600" dirty="0"/>
              <a:t>on the AP channel access to trigger them in UL </a:t>
            </a:r>
            <a:r>
              <a:rPr lang="en-US" sz="1600" dirty="0" smtClean="0"/>
              <a:t>MU</a:t>
            </a:r>
          </a:p>
          <a:p>
            <a:pPr lvl="1"/>
            <a:r>
              <a:rPr lang="en-US" sz="1800" dirty="0" smtClean="0"/>
              <a:t>HE non-AP STA lowers EDCA channel access probability, only when they are scheduled by the AP</a:t>
            </a:r>
          </a:p>
          <a:p>
            <a:pPr lvl="2"/>
            <a:r>
              <a:rPr lang="en-US" sz="1600" dirty="0" smtClean="0"/>
              <a:t>The AP and the STAs both contend to access the channel for the same traffic</a:t>
            </a:r>
          </a:p>
          <a:p>
            <a:pPr lvl="3"/>
            <a:r>
              <a:rPr lang="en-US" sz="1400" dirty="0" smtClean="0"/>
              <a:t>This may cause collisions and lower performance</a:t>
            </a:r>
          </a:p>
          <a:p>
            <a:pPr lvl="3"/>
            <a:r>
              <a:rPr lang="en-US" sz="1400" dirty="0" smtClean="0"/>
              <a:t>This has been demonstrated in [1]</a:t>
            </a:r>
          </a:p>
          <a:p>
            <a:endParaRPr lang="en-US" sz="2000" dirty="0" smtClean="0"/>
          </a:p>
          <a:p>
            <a:r>
              <a:rPr lang="en-US" sz="2000" dirty="0" smtClean="0"/>
              <a:t>In this presentation, we address HE non-AP STAs EDCA only</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2814491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set of EDCA parameters</a:t>
            </a:r>
            <a:endParaRPr lang="en-US" dirty="0"/>
          </a:p>
        </p:txBody>
      </p:sp>
      <p:sp>
        <p:nvSpPr>
          <p:cNvPr id="3" name="Content Placeholder 2"/>
          <p:cNvSpPr>
            <a:spLocks noGrp="1"/>
          </p:cNvSpPr>
          <p:nvPr>
            <p:ph idx="1"/>
          </p:nvPr>
        </p:nvSpPr>
        <p:spPr>
          <a:xfrm>
            <a:off x="228600" y="1752600"/>
            <a:ext cx="8382000" cy="4114800"/>
          </a:xfrm>
        </p:spPr>
        <p:txBody>
          <a:bodyPr/>
          <a:lstStyle/>
          <a:p>
            <a:r>
              <a:rPr lang="en-US" sz="1800" dirty="0" smtClean="0"/>
              <a:t>We propose to define 2 sets of EDCA parameters:</a:t>
            </a:r>
          </a:p>
          <a:p>
            <a:pPr lvl="1"/>
            <a:r>
              <a:rPr lang="en-US" sz="1600" dirty="0" smtClean="0"/>
              <a:t>One that we call legacy EDCA parameters that are used by legacy STA and HE STA in SU mode</a:t>
            </a:r>
          </a:p>
          <a:p>
            <a:pPr lvl="1"/>
            <a:r>
              <a:rPr lang="en-US" sz="1600" dirty="0" smtClean="0"/>
              <a:t>Another one that we call MU EDCA parameters that are used by HE STA in MU mode and are defined to be more restrictive than legacy EDCA parameters to favor MU transmission.</a:t>
            </a:r>
          </a:p>
          <a:p>
            <a:endParaRPr lang="en-US" sz="1800" dirty="0" smtClean="0"/>
          </a:p>
          <a:p>
            <a:r>
              <a:rPr lang="en-US" sz="1800" dirty="0" smtClean="0"/>
              <a:t>A </a:t>
            </a:r>
            <a:r>
              <a:rPr lang="en-US" sz="1800" dirty="0"/>
              <a:t>set of rules is required for the HE-STAs </a:t>
            </a:r>
            <a:r>
              <a:rPr lang="en-US" sz="1800" dirty="0" smtClean="0"/>
              <a:t>to choose between two sets of parameters so that the needs of improving efficiency and reducing latency can be satisfied</a:t>
            </a:r>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9652748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of rules to select the EDCA parameters</a:t>
            </a:r>
            <a:endParaRPr lang="en-US" dirty="0"/>
          </a:p>
        </p:txBody>
      </p:sp>
      <p:sp>
        <p:nvSpPr>
          <p:cNvPr id="3" name="Content Placeholder 2"/>
          <p:cNvSpPr>
            <a:spLocks noGrp="1"/>
          </p:cNvSpPr>
          <p:nvPr>
            <p:ph idx="1"/>
          </p:nvPr>
        </p:nvSpPr>
        <p:spPr/>
        <p:txBody>
          <a:bodyPr/>
          <a:lstStyle/>
          <a:p>
            <a:r>
              <a:rPr lang="en-US" dirty="0"/>
              <a:t>The rationale behind the proposed conditions is for a STA:</a:t>
            </a:r>
          </a:p>
          <a:p>
            <a:pPr lvl="1"/>
            <a:r>
              <a:rPr lang="en-US" dirty="0"/>
              <a:t>to operate with the MU EDCA parameters only </a:t>
            </a:r>
            <a:r>
              <a:rPr lang="en-US" dirty="0" smtClean="0"/>
              <a:t>when it can trust that the AP will </a:t>
            </a:r>
            <a:r>
              <a:rPr lang="en-US" dirty="0"/>
              <a:t>efficiently schedule its traffic with UL </a:t>
            </a:r>
            <a:r>
              <a:rPr lang="en-US" dirty="0" smtClean="0"/>
              <a:t>MU, </a:t>
            </a:r>
            <a:endParaRPr lang="en-US" dirty="0"/>
          </a:p>
          <a:p>
            <a:pPr lvl="1"/>
            <a:r>
              <a:rPr lang="en-US" dirty="0"/>
              <a:t>and to be able to operate with the legacy EDCA parameters </a:t>
            </a:r>
            <a:r>
              <a:rPr lang="en-US" dirty="0" smtClean="0"/>
              <a:t>when </a:t>
            </a:r>
            <a:r>
              <a:rPr lang="en-US" dirty="0"/>
              <a:t>the AP has not been </a:t>
            </a:r>
            <a:r>
              <a:rPr lang="en-US" dirty="0" smtClean="0"/>
              <a:t>informed and has not yet initiated UL MU scheduling.</a:t>
            </a:r>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515095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of rules to select the EDCA parameters</a:t>
            </a:r>
            <a:endParaRPr lang="en-US" dirty="0"/>
          </a:p>
        </p:txBody>
      </p:sp>
      <p:sp>
        <p:nvSpPr>
          <p:cNvPr id="3" name="Content Placeholder 2"/>
          <p:cNvSpPr>
            <a:spLocks noGrp="1"/>
          </p:cNvSpPr>
          <p:nvPr>
            <p:ph idx="1"/>
          </p:nvPr>
        </p:nvSpPr>
        <p:spPr/>
        <p:txBody>
          <a:bodyPr/>
          <a:lstStyle/>
          <a:p>
            <a:r>
              <a:rPr lang="en-US" sz="2000" dirty="0" smtClean="0"/>
              <a:t>Condition </a:t>
            </a:r>
            <a:r>
              <a:rPr lang="en-US" sz="2000" dirty="0"/>
              <a:t>to switch from legacy EDCA parameters to MU EDCA </a:t>
            </a:r>
            <a:r>
              <a:rPr lang="en-US" sz="2000" dirty="0" smtClean="0"/>
              <a:t>parameters is TBD</a:t>
            </a:r>
          </a:p>
          <a:p>
            <a:pPr lvl="1"/>
            <a:r>
              <a:rPr lang="en-US" sz="1800" dirty="0" smtClean="0"/>
              <a:t>(TBD) EDCA parameter changes can be AC-specific or for all ACs</a:t>
            </a:r>
          </a:p>
          <a:p>
            <a:pPr lvl="1"/>
            <a:endParaRPr lang="en-US" sz="1800" dirty="0" smtClean="0"/>
          </a:p>
          <a:p>
            <a:endParaRPr lang="en-US" sz="20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676764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of rules to select the EDCA parameters</a:t>
            </a:r>
            <a:endParaRPr lang="en-US" dirty="0"/>
          </a:p>
        </p:txBody>
      </p:sp>
      <p:sp>
        <p:nvSpPr>
          <p:cNvPr id="3" name="Content Placeholder 2"/>
          <p:cNvSpPr>
            <a:spLocks noGrp="1"/>
          </p:cNvSpPr>
          <p:nvPr>
            <p:ph idx="1"/>
          </p:nvPr>
        </p:nvSpPr>
        <p:spPr/>
        <p:txBody>
          <a:bodyPr/>
          <a:lstStyle/>
          <a:p>
            <a:r>
              <a:rPr lang="en-US" dirty="0"/>
              <a:t>Condition to switch from MU EDCA parameters to legacy EDCA parameters</a:t>
            </a:r>
          </a:p>
          <a:p>
            <a:pPr lvl="1"/>
            <a:r>
              <a:rPr lang="en-US" dirty="0"/>
              <a:t>the STA can switch back to the legacy EDCA parameters if the STA has not been scheduled after a pre-defined </a:t>
            </a:r>
            <a:r>
              <a:rPr lang="en-US" b="1" dirty="0" err="1"/>
              <a:t>TimeOut</a:t>
            </a:r>
            <a:r>
              <a:rPr lang="en-US" dirty="0"/>
              <a:t> after the last time the STA was scheduled by </a:t>
            </a:r>
            <a:r>
              <a:rPr lang="en-US" dirty="0" smtClean="0"/>
              <a:t>Basic variant Trigger </a:t>
            </a:r>
            <a:r>
              <a:rPr lang="en-US" dirty="0"/>
              <a:t>frame in UL MU</a:t>
            </a:r>
            <a:r>
              <a:rPr lang="en-US" dirty="0" smtClean="0"/>
              <a:t>.</a:t>
            </a:r>
          </a:p>
          <a:p>
            <a:pPr lvl="2"/>
            <a:r>
              <a:rPr lang="en-US" dirty="0"/>
              <a:t>timeout starts from end of basic variant Trigger</a:t>
            </a:r>
          </a:p>
          <a:p>
            <a:pPr lvl="1"/>
            <a:endParaRPr lang="en-US"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7639311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a:t>
            </a:r>
            <a:r>
              <a:rPr lang="en-US" dirty="0" smtClean="0"/>
              <a:t>MU </a:t>
            </a:r>
            <a:r>
              <a:rPr lang="en-US" dirty="0"/>
              <a:t>EDCA Parameters</a:t>
            </a:r>
          </a:p>
        </p:txBody>
      </p:sp>
      <p:sp>
        <p:nvSpPr>
          <p:cNvPr id="3" name="Content Placeholder 2"/>
          <p:cNvSpPr>
            <a:spLocks noGrp="1"/>
          </p:cNvSpPr>
          <p:nvPr>
            <p:ph idx="1"/>
          </p:nvPr>
        </p:nvSpPr>
        <p:spPr/>
        <p:txBody>
          <a:bodyPr/>
          <a:lstStyle/>
          <a:p>
            <a:r>
              <a:rPr lang="en-US" dirty="0" smtClean="0"/>
              <a:t>What MU EDCA parameters to define:</a:t>
            </a:r>
          </a:p>
          <a:p>
            <a:pPr lvl="1"/>
            <a:r>
              <a:rPr lang="en-US" sz="1800" dirty="0" err="1" smtClean="0"/>
              <a:t>CWmin</a:t>
            </a:r>
            <a:r>
              <a:rPr lang="en-US" sz="1800" dirty="0" smtClean="0"/>
              <a:t>/</a:t>
            </a:r>
            <a:r>
              <a:rPr lang="en-US" sz="1800" dirty="0" err="1" smtClean="0"/>
              <a:t>CWmax</a:t>
            </a:r>
            <a:r>
              <a:rPr lang="en-US" sz="1800" dirty="0" smtClean="0"/>
              <a:t>, AIFSN</a:t>
            </a:r>
            <a:r>
              <a:rPr lang="en-US" sz="1800" dirty="0"/>
              <a:t>:</a:t>
            </a:r>
            <a:r>
              <a:rPr lang="en-US" sz="1800" dirty="0" smtClean="0"/>
              <a:t> for each AC</a:t>
            </a:r>
          </a:p>
          <a:p>
            <a:pPr lvl="1"/>
            <a:r>
              <a:rPr lang="en-US" sz="1800" dirty="0" smtClean="0"/>
              <a:t>A specific value of AIFSN defines that no EDCA access is possible</a:t>
            </a:r>
          </a:p>
          <a:p>
            <a:endParaRPr lang="en-US" dirty="0" smtClean="0"/>
          </a:p>
          <a:p>
            <a:r>
              <a:rPr lang="en-US" dirty="0" smtClean="0"/>
              <a:t>How to signal:</a:t>
            </a:r>
            <a:endParaRPr lang="en-US" dirty="0"/>
          </a:p>
          <a:p>
            <a:pPr lvl="1"/>
            <a:r>
              <a:rPr lang="en-US" sz="1800" dirty="0" smtClean="0"/>
              <a:t>A </a:t>
            </a:r>
            <a:r>
              <a:rPr lang="en-US" sz="1800" dirty="0"/>
              <a:t>new IE is introduced to provide </a:t>
            </a:r>
            <a:r>
              <a:rPr lang="en-US" sz="1800" dirty="0" smtClean="0"/>
              <a:t>MU </a:t>
            </a:r>
            <a:r>
              <a:rPr lang="en-US" sz="1800" dirty="0"/>
              <a:t>EDCA parameter set</a:t>
            </a:r>
          </a:p>
          <a:p>
            <a:pPr lvl="2"/>
            <a:r>
              <a:rPr lang="en-US" dirty="0" smtClean="0"/>
              <a:t>It </a:t>
            </a:r>
            <a:r>
              <a:rPr lang="en-US" dirty="0"/>
              <a:t>can be called </a:t>
            </a:r>
            <a:r>
              <a:rPr lang="en-US" dirty="0" smtClean="0"/>
              <a:t>MU </a:t>
            </a:r>
            <a:r>
              <a:rPr lang="en-US" dirty="0"/>
              <a:t>EDCA Parameter Set </a:t>
            </a:r>
            <a:r>
              <a:rPr lang="en-US" dirty="0" smtClean="0"/>
              <a:t>element</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150860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proposed 2 set of EDCA parameters for 11ax.</a:t>
            </a:r>
          </a:p>
          <a:p>
            <a:r>
              <a:rPr lang="en-US" dirty="0" smtClean="0"/>
              <a:t>We propose some rules for the STA to determine which set of EDCA parameters to use. </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479276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762000" y="152400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910591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600200"/>
            <a:ext cx="7772400" cy="4114800"/>
          </a:xfrm>
        </p:spPr>
        <p:txBody>
          <a:bodyPr/>
          <a:lstStyle/>
          <a:p>
            <a:endParaRPr lang="en-US" dirty="0"/>
          </a:p>
          <a:p>
            <a:r>
              <a:rPr lang="en-US" dirty="0" smtClean="0"/>
              <a:t>Do you agree that:</a:t>
            </a:r>
          </a:p>
          <a:p>
            <a:pPr lvl="1"/>
            <a:r>
              <a:rPr lang="en-US" dirty="0" smtClean="0"/>
              <a:t>The spec defines </a:t>
            </a:r>
            <a:r>
              <a:rPr lang="en-US" dirty="0"/>
              <a:t>2 sets of EDCA parameters (one being the current legacy EDCA parameters, one new set called MU EDCA parameters) for non-AP </a:t>
            </a:r>
            <a:r>
              <a:rPr lang="en-US" dirty="0" smtClean="0"/>
              <a:t>HE-STA</a:t>
            </a:r>
            <a:endParaRPr lang="en-US" dirty="0"/>
          </a:p>
          <a:p>
            <a:pPr lvl="1"/>
            <a:r>
              <a:rPr lang="en-US" dirty="0"/>
              <a:t>MU EDCA parameters </a:t>
            </a:r>
            <a:r>
              <a:rPr lang="en-US" dirty="0" smtClean="0"/>
              <a:t>are </a:t>
            </a:r>
            <a:r>
              <a:rPr lang="en-US" dirty="0"/>
              <a:t>signaled with a new IE called MU EDCA Parameter Set element:</a:t>
            </a:r>
          </a:p>
          <a:p>
            <a:pPr lvl="3"/>
            <a:r>
              <a:rPr lang="en-US" dirty="0"/>
              <a:t>This IE includes for each AC the following parameters:</a:t>
            </a:r>
          </a:p>
          <a:p>
            <a:pPr lvl="4"/>
            <a:r>
              <a:rPr lang="en-US" dirty="0" err="1"/>
              <a:t>CWmin</a:t>
            </a:r>
            <a:r>
              <a:rPr lang="en-US" dirty="0"/>
              <a:t>/</a:t>
            </a:r>
            <a:r>
              <a:rPr lang="en-US" dirty="0" err="1"/>
              <a:t>Cwmax</a:t>
            </a:r>
            <a:r>
              <a:rPr lang="en-US" dirty="0"/>
              <a:t>, </a:t>
            </a:r>
            <a:r>
              <a:rPr lang="en-US" dirty="0" smtClean="0"/>
              <a:t>AIFSN</a:t>
            </a:r>
          </a:p>
          <a:p>
            <a:pPr lvl="4"/>
            <a:r>
              <a:rPr lang="en-US" dirty="0" smtClean="0"/>
              <a:t>A </a:t>
            </a:r>
            <a:r>
              <a:rPr lang="en-US" dirty="0"/>
              <a:t>specific value of AIFSN defines no EDCA </a:t>
            </a:r>
            <a:r>
              <a:rPr lang="en-US" dirty="0" smtClean="0"/>
              <a:t>access</a:t>
            </a:r>
            <a:endParaRPr lang="en-US" dirty="0"/>
          </a:p>
          <a:p>
            <a:endParaRPr lang="en-US" dirty="0" smtClean="0"/>
          </a:p>
          <a:p>
            <a:r>
              <a:rPr lang="en-US" sz="1600" b="0" dirty="0"/>
              <a:t>Note: </a:t>
            </a:r>
            <a:endParaRPr lang="en-US" sz="1600" b="0" dirty="0" smtClean="0"/>
          </a:p>
          <a:p>
            <a:pPr lvl="1"/>
            <a:r>
              <a:rPr lang="en-US" sz="1200" b="0" dirty="0" smtClean="0"/>
              <a:t>When </a:t>
            </a:r>
            <a:r>
              <a:rPr lang="en-US" sz="1200" b="0" dirty="0"/>
              <a:t>scheduling HE STAs in UL MU, the AP can have a more aggressive EDCA </a:t>
            </a:r>
            <a:r>
              <a:rPr lang="en-US" sz="1200" b="0" dirty="0" smtClean="0"/>
              <a:t>access</a:t>
            </a:r>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746600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t>
            </a:r>
            <a:r>
              <a:rPr lang="en-US" dirty="0"/>
              <a:t>agree </a:t>
            </a:r>
            <a:r>
              <a:rPr lang="en-US" dirty="0" smtClean="0"/>
              <a:t>that:</a:t>
            </a:r>
          </a:p>
          <a:p>
            <a:pPr lvl="1"/>
            <a:r>
              <a:rPr lang="en-US" dirty="0" smtClean="0"/>
              <a:t>the </a:t>
            </a:r>
            <a:r>
              <a:rPr lang="en-US" dirty="0"/>
              <a:t>STA </a:t>
            </a:r>
            <a:r>
              <a:rPr lang="en-US" dirty="0" smtClean="0"/>
              <a:t>operating with MU EDCA parameters can </a:t>
            </a:r>
            <a:r>
              <a:rPr lang="en-US" dirty="0"/>
              <a:t>switch back to the legacy EDCA </a:t>
            </a:r>
            <a:r>
              <a:rPr lang="en-US" dirty="0" smtClean="0"/>
              <a:t>parameters:</a:t>
            </a:r>
          </a:p>
          <a:p>
            <a:pPr lvl="2"/>
            <a:r>
              <a:rPr lang="en-US" dirty="0" smtClean="0"/>
              <a:t>if </a:t>
            </a:r>
            <a:r>
              <a:rPr lang="en-US" dirty="0"/>
              <a:t>the STA has not been scheduled after a pre-defined </a:t>
            </a:r>
            <a:r>
              <a:rPr lang="en-US" dirty="0" err="1" smtClean="0"/>
              <a:t>TimeOut</a:t>
            </a:r>
            <a:r>
              <a:rPr lang="en-US" dirty="0" smtClean="0"/>
              <a:t> </a:t>
            </a:r>
            <a:r>
              <a:rPr lang="en-US" dirty="0"/>
              <a:t>after the last time the STA was scheduled by </a:t>
            </a:r>
            <a:r>
              <a:rPr lang="en-US" dirty="0" smtClean="0"/>
              <a:t> Basic variant Trigger </a:t>
            </a:r>
            <a:r>
              <a:rPr lang="en-US" dirty="0"/>
              <a:t>frame in UL MU</a:t>
            </a:r>
            <a:r>
              <a:rPr lang="en-US" dirty="0" smtClean="0"/>
              <a:t>.</a:t>
            </a:r>
          </a:p>
          <a:p>
            <a:pPr lvl="3"/>
            <a:r>
              <a:rPr lang="en-US" dirty="0"/>
              <a:t>timeout starts from end of basic variant Trigger</a:t>
            </a:r>
          </a:p>
          <a:p>
            <a:pPr lvl="3"/>
            <a:endParaRPr lang="en-US"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21</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8865077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sz="1800" dirty="0" smtClean="0"/>
              <a:t>[1] 11-16-684r2 Channel access efficiency, Evgeny Khorov (IITP RAS)</a:t>
            </a:r>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22</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934959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Annex</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23</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708946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76672"/>
            <a:ext cx="7772400" cy="1066800"/>
          </a:xfrm>
        </p:spPr>
        <p:txBody>
          <a:bodyPr/>
          <a:lstStyle/>
          <a:p>
            <a:r>
              <a:rPr lang="en-US" dirty="0" smtClean="0">
                <a:solidFill>
                  <a:schemeClr val="tx1"/>
                </a:solidFill>
              </a:rPr>
              <a:t>Scenario Description</a:t>
            </a:r>
            <a:endParaRPr lang="ru-RU" dirty="0">
              <a:solidFill>
                <a:schemeClr val="tx1"/>
              </a:solidFill>
            </a:endParaRPr>
          </a:p>
        </p:txBody>
      </p:sp>
      <p:grpSp>
        <p:nvGrpSpPr>
          <p:cNvPr id="16" name="Группа 15"/>
          <p:cNvGrpSpPr/>
          <p:nvPr/>
        </p:nvGrpSpPr>
        <p:grpSpPr>
          <a:xfrm>
            <a:off x="1835696" y="1340768"/>
            <a:ext cx="5511840" cy="1923039"/>
            <a:chOff x="2541833" y="3478674"/>
            <a:chExt cx="5511840" cy="1923039"/>
          </a:xfrm>
        </p:grpSpPr>
        <p:sp>
          <p:nvSpPr>
            <p:cNvPr id="8" name="Овал 7"/>
            <p:cNvSpPr/>
            <p:nvPr/>
          </p:nvSpPr>
          <p:spPr bwMode="auto">
            <a:xfrm>
              <a:off x="2843808" y="4365104"/>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Овал 8"/>
            <p:cNvSpPr/>
            <p:nvPr/>
          </p:nvSpPr>
          <p:spPr bwMode="auto">
            <a:xfrm>
              <a:off x="4065712" y="3505210"/>
              <a:ext cx="288032" cy="288032"/>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0" name="Овал 9"/>
            <p:cNvSpPr/>
            <p:nvPr/>
          </p:nvSpPr>
          <p:spPr bwMode="auto">
            <a:xfrm>
              <a:off x="4209728" y="3942555"/>
              <a:ext cx="288032" cy="288032"/>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1" name="Овал 10"/>
            <p:cNvSpPr/>
            <p:nvPr/>
          </p:nvSpPr>
          <p:spPr bwMode="auto">
            <a:xfrm>
              <a:off x="4209728" y="4672134"/>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2" name="Овал 11"/>
            <p:cNvSpPr/>
            <p:nvPr/>
          </p:nvSpPr>
          <p:spPr bwMode="auto">
            <a:xfrm>
              <a:off x="4054369" y="5113681"/>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137490" y="3942555"/>
              <a:ext cx="2916183" cy="1200329"/>
            </a:xfrm>
            <a:prstGeom prst="rect">
              <a:avLst/>
            </a:prstGeom>
            <a:noFill/>
          </p:spPr>
          <p:txBody>
            <a:bodyPr wrap="none" rtlCol="0">
              <a:spAutoFit/>
            </a:bodyPr>
            <a:lstStyle/>
            <a:p>
              <a:pPr algn="ctr"/>
              <a:r>
                <a:rPr lang="en-US" sz="1800" dirty="0" smtClean="0"/>
                <a:t>All</a:t>
              </a:r>
              <a:r>
                <a:rPr lang="ru-RU" sz="1800" dirty="0" smtClean="0"/>
                <a:t> </a:t>
              </a:r>
              <a:r>
                <a:rPr lang="en-US" sz="1800" dirty="0" smtClean="0"/>
                <a:t>nodes are </a:t>
              </a:r>
            </a:p>
            <a:p>
              <a:pPr algn="ctr"/>
              <a:r>
                <a:rPr lang="en-US" sz="1800" dirty="0" smtClean="0"/>
                <a:t>in the RX range of each other</a:t>
              </a:r>
            </a:p>
            <a:p>
              <a:pPr algn="ctr"/>
              <a:endParaRPr lang="en-US" sz="1800" dirty="0"/>
            </a:p>
            <a:p>
              <a:pPr algn="ctr"/>
              <a:r>
                <a:rPr lang="en-US" sz="1800" dirty="0" smtClean="0"/>
                <a:t>No hidden STAs</a:t>
              </a:r>
              <a:endParaRPr lang="ru-RU" sz="1800" dirty="0"/>
            </a:p>
          </p:txBody>
        </p:sp>
        <p:sp>
          <p:nvSpPr>
            <p:cNvPr id="14" name="Прямоугольник 13"/>
            <p:cNvSpPr/>
            <p:nvPr/>
          </p:nvSpPr>
          <p:spPr>
            <a:xfrm>
              <a:off x="2541833" y="4681219"/>
              <a:ext cx="527709" cy="400110"/>
            </a:xfrm>
            <a:prstGeom prst="rect">
              <a:avLst/>
            </a:prstGeom>
          </p:spPr>
          <p:txBody>
            <a:bodyPr wrap="none">
              <a:spAutoFit/>
            </a:bodyPr>
            <a:lstStyle/>
            <a:p>
              <a:r>
                <a:rPr lang="en-US" sz="2000" b="1" dirty="0"/>
                <a:t>AP</a:t>
              </a:r>
              <a:endParaRPr lang="ru-RU" sz="2000" b="1" dirty="0"/>
            </a:p>
          </p:txBody>
        </p:sp>
        <p:sp>
          <p:nvSpPr>
            <p:cNvPr id="15" name="Прямоугольник 14"/>
            <p:cNvSpPr/>
            <p:nvPr/>
          </p:nvSpPr>
          <p:spPr>
            <a:xfrm>
              <a:off x="4497760" y="3478674"/>
              <a:ext cx="1876026" cy="369332"/>
            </a:xfrm>
            <a:prstGeom prst="rect">
              <a:avLst/>
            </a:prstGeom>
          </p:spPr>
          <p:txBody>
            <a:bodyPr wrap="none">
              <a:spAutoFit/>
            </a:bodyPr>
            <a:lstStyle/>
            <a:p>
              <a:pPr algn="ctr"/>
              <a:r>
                <a:rPr lang="en-US" sz="1800" b="1" dirty="0"/>
                <a:t>N</a:t>
              </a:r>
              <a:r>
                <a:rPr lang="en-US" sz="1800" dirty="0"/>
                <a:t> </a:t>
              </a:r>
              <a:r>
                <a:rPr lang="en-US" sz="1800" i="1" dirty="0" smtClean="0"/>
                <a:t>802.11ax</a:t>
              </a:r>
              <a:r>
                <a:rPr lang="en-US" sz="1800" dirty="0" smtClean="0"/>
                <a:t> </a:t>
              </a:r>
              <a:r>
                <a:rPr lang="en-US" sz="1800" b="1" dirty="0" smtClean="0"/>
                <a:t>STAs</a:t>
              </a:r>
              <a:r>
                <a:rPr lang="en-US" sz="1800" dirty="0" smtClean="0"/>
                <a:t> </a:t>
              </a:r>
              <a:endParaRPr lang="en-US" sz="1800" dirty="0"/>
            </a:p>
          </p:txBody>
        </p:sp>
      </p:grpSp>
      <p:sp>
        <p:nvSpPr>
          <p:cNvPr id="17" name="Номер слайда 16"/>
          <p:cNvSpPr>
            <a:spLocks noGrp="1"/>
          </p:cNvSpPr>
          <p:nvPr>
            <p:ph type="sldNum" sz="quarter" idx="12"/>
          </p:nvPr>
        </p:nvSpPr>
        <p:spPr/>
        <p:txBody>
          <a:bodyPr/>
          <a:lstStyle/>
          <a:p>
            <a:pPr>
              <a:defRPr/>
            </a:pPr>
            <a:r>
              <a:rPr lang="en-US" smtClean="0"/>
              <a:t>Slide </a:t>
            </a:r>
            <a:fld id="{1020D93E-1000-485A-B4A0-9946B8CFFE0D}" type="slidenum">
              <a:rPr lang="en-US" smtClean="0"/>
              <a:pPr>
                <a:defRPr/>
              </a:pPr>
              <a:t>24</a:t>
            </a:fld>
            <a:endParaRPr lang="en-US" dirty="0"/>
          </a:p>
        </p:txBody>
      </p:sp>
      <p:sp>
        <p:nvSpPr>
          <p:cNvPr id="19" name="Прямоугольник 18"/>
          <p:cNvSpPr/>
          <p:nvPr/>
        </p:nvSpPr>
        <p:spPr>
          <a:xfrm>
            <a:off x="2830331" y="3205082"/>
            <a:ext cx="1634551" cy="369332"/>
          </a:xfrm>
          <a:prstGeom prst="rect">
            <a:avLst/>
          </a:prstGeom>
        </p:spPr>
        <p:txBody>
          <a:bodyPr wrap="none">
            <a:spAutoFit/>
          </a:bodyPr>
          <a:lstStyle/>
          <a:p>
            <a:pPr algn="ctr"/>
            <a:r>
              <a:rPr lang="en-US" sz="1800" b="1" dirty="0"/>
              <a:t>N</a:t>
            </a:r>
            <a:r>
              <a:rPr lang="en-US" sz="1800" dirty="0"/>
              <a:t> </a:t>
            </a:r>
            <a:r>
              <a:rPr lang="en-US" sz="1800" i="1" dirty="0" smtClean="0"/>
              <a:t>legacy</a:t>
            </a:r>
            <a:r>
              <a:rPr lang="en-US" sz="1800" dirty="0" smtClean="0"/>
              <a:t> </a:t>
            </a:r>
            <a:r>
              <a:rPr lang="en-US" sz="1800" b="1" dirty="0" smtClean="0"/>
              <a:t>STAs</a:t>
            </a:r>
            <a:r>
              <a:rPr lang="en-US" sz="1800" dirty="0" smtClean="0"/>
              <a:t> </a:t>
            </a:r>
            <a:endParaRPr lang="en-US" sz="1800" dirty="0"/>
          </a:p>
        </p:txBody>
      </p:sp>
      <p:sp>
        <p:nvSpPr>
          <p:cNvPr id="3" name="TextBox 2"/>
          <p:cNvSpPr txBox="1"/>
          <p:nvPr/>
        </p:nvSpPr>
        <p:spPr>
          <a:xfrm>
            <a:off x="502377" y="3814659"/>
            <a:ext cx="8139245" cy="2169825"/>
          </a:xfrm>
          <a:prstGeom prst="rect">
            <a:avLst/>
          </a:prstGeom>
          <a:noFill/>
        </p:spPr>
        <p:txBody>
          <a:bodyPr wrap="square" rtlCol="0">
            <a:spAutoFit/>
          </a:bodyPr>
          <a:lstStyle/>
          <a:p>
            <a:r>
              <a:rPr lang="en-US" sz="1600" dirty="0" smtClean="0"/>
              <a:t>The AP uses EDCA to access the channel. When the AP wins contention, it grants resources for 11ax associated STAs.</a:t>
            </a:r>
          </a:p>
          <a:p>
            <a:r>
              <a:rPr lang="en-US" sz="800" dirty="0" smtClean="0"/>
              <a:t> </a:t>
            </a:r>
            <a:endParaRPr lang="en-US" sz="800" dirty="0"/>
          </a:p>
          <a:p>
            <a:r>
              <a:rPr lang="en-US" sz="1600" dirty="0" smtClean="0"/>
              <a:t>An </a:t>
            </a:r>
            <a:r>
              <a:rPr lang="en-US" sz="1600" i="1" dirty="0" smtClean="0"/>
              <a:t>11ax STA </a:t>
            </a:r>
            <a:r>
              <a:rPr lang="en-US" sz="1600" dirty="0" smtClean="0"/>
              <a:t>uses EDCA to access the channel. When it wins contention, it transmits a frame. Apart form that, the STA will transmit a frame after it receives a Trigger frame from the AP. </a:t>
            </a:r>
          </a:p>
          <a:p>
            <a:endParaRPr lang="en-US" sz="800" dirty="0" smtClean="0"/>
          </a:p>
          <a:p>
            <a:r>
              <a:rPr lang="en-US" sz="1600" dirty="0" smtClean="0"/>
              <a:t>A </a:t>
            </a:r>
            <a:r>
              <a:rPr lang="en-US" sz="1600" i="1" dirty="0" smtClean="0"/>
              <a:t>legacy</a:t>
            </a:r>
            <a:r>
              <a:rPr lang="en-US" sz="1600" dirty="0" smtClean="0"/>
              <a:t> STA uses EDCA to access a channel. </a:t>
            </a:r>
            <a:r>
              <a:rPr lang="en-US" sz="1600" dirty="0"/>
              <a:t>When </a:t>
            </a:r>
            <a:r>
              <a:rPr lang="en-US" sz="1600" dirty="0" smtClean="0"/>
              <a:t>it wins </a:t>
            </a:r>
            <a:r>
              <a:rPr lang="en-US" sz="1600" dirty="0"/>
              <a:t>contention, it transmits a frame. </a:t>
            </a:r>
            <a:endParaRPr lang="en-US" sz="1600" dirty="0" smtClean="0"/>
          </a:p>
          <a:p>
            <a:endParaRPr lang="en-US" sz="700" dirty="0" smtClean="0"/>
          </a:p>
          <a:p>
            <a:endParaRPr lang="en-US" sz="1600" dirty="0" smtClean="0"/>
          </a:p>
          <a:p>
            <a:r>
              <a:rPr lang="en-US" sz="1600" dirty="0" smtClean="0"/>
              <a:t>All STAs use RTS/CTS.</a:t>
            </a:r>
            <a:endParaRPr lang="en-US" sz="1600" dirty="0"/>
          </a:p>
        </p:txBody>
      </p:sp>
      <p:sp>
        <p:nvSpPr>
          <p:cNvPr id="1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20"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7959472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76672"/>
            <a:ext cx="7772400" cy="1066800"/>
          </a:xfrm>
        </p:spPr>
        <p:txBody>
          <a:bodyPr/>
          <a:lstStyle/>
          <a:p>
            <a:r>
              <a:rPr lang="en-US" dirty="0" smtClean="0">
                <a:solidFill>
                  <a:schemeClr val="tx1"/>
                </a:solidFill>
              </a:rPr>
              <a:t>Scenario Parameters</a:t>
            </a:r>
            <a:endParaRPr lang="ru-RU" dirty="0">
              <a:solidFill>
                <a:schemeClr val="tx1"/>
              </a:solidFill>
            </a:endParaRPr>
          </a:p>
        </p:txBody>
      </p:sp>
      <p:graphicFrame>
        <p:nvGraphicFramePr>
          <p:cNvPr id="7" name="Таблица 6"/>
          <p:cNvGraphicFramePr>
            <a:graphicFrameLocks noGrp="1"/>
          </p:cNvGraphicFramePr>
          <p:nvPr>
            <p:extLst/>
          </p:nvPr>
        </p:nvGraphicFramePr>
        <p:xfrm>
          <a:off x="946181" y="1543472"/>
          <a:ext cx="7858064" cy="2122854"/>
        </p:xfrm>
        <a:graphic>
          <a:graphicData uri="http://schemas.openxmlformats.org/drawingml/2006/table">
            <a:tbl>
              <a:tblPr firstRow="1" bandRow="1">
                <a:tableStyleId>{5C22544A-7EE6-4342-B048-85BDC9FD1C3A}</a:tableStyleId>
              </a:tblPr>
              <a:tblGrid>
                <a:gridCol w="5182347">
                  <a:extLst>
                    <a:ext uri="{9D8B030D-6E8A-4147-A177-3AD203B41FA5}">
                      <a16:colId xmlns:a16="http://schemas.microsoft.com/office/drawing/2014/main" xmlns="" val="20000"/>
                    </a:ext>
                  </a:extLst>
                </a:gridCol>
                <a:gridCol w="2675717">
                  <a:extLst>
                    <a:ext uri="{9D8B030D-6E8A-4147-A177-3AD203B41FA5}">
                      <a16:colId xmlns:a16="http://schemas.microsoft.com/office/drawing/2014/main" xmlns="" val="20001"/>
                    </a:ext>
                  </a:extLst>
                </a:gridCol>
              </a:tblGrid>
              <a:tr h="353809">
                <a:tc>
                  <a:txBody>
                    <a:bodyPr/>
                    <a:lstStyle/>
                    <a:p>
                      <a:r>
                        <a:rPr lang="en-US" sz="1600" b="1" dirty="0" smtClean="0">
                          <a:latin typeface="+mn-lt"/>
                        </a:rPr>
                        <a:t>Parameter</a:t>
                      </a:r>
                      <a:endParaRPr lang="ru-RU" sz="1600" b="1" dirty="0">
                        <a:latin typeface="+mn-lt"/>
                      </a:endParaRPr>
                    </a:p>
                  </a:txBody>
                  <a:tcPr/>
                </a:tc>
                <a:tc>
                  <a:txBody>
                    <a:bodyPr/>
                    <a:lstStyle/>
                    <a:p>
                      <a:r>
                        <a:rPr lang="en-US" sz="1600" b="1" dirty="0" smtClean="0">
                          <a:latin typeface="+mn-lt"/>
                        </a:rPr>
                        <a:t>Value</a:t>
                      </a:r>
                      <a:endParaRPr lang="ru-RU" sz="1600" b="1" dirty="0">
                        <a:latin typeface="+mn-lt"/>
                      </a:endParaRPr>
                    </a:p>
                  </a:txBody>
                  <a:tcPr/>
                </a:tc>
                <a:extLst>
                  <a:ext uri="{0D108BD9-81ED-4DB2-BD59-A6C34878D82A}">
                    <a16:rowId xmlns:a16="http://schemas.microsoft.com/office/drawing/2014/main" xmlns="" val="10000"/>
                  </a:ext>
                </a:extLst>
              </a:tr>
              <a:tr h="353809">
                <a:tc>
                  <a:txBody>
                    <a:bodyPr/>
                    <a:lstStyle/>
                    <a:p>
                      <a:r>
                        <a:rPr lang="en-US" sz="1600" b="0" dirty="0" smtClean="0">
                          <a:latin typeface="+mn-lt"/>
                        </a:rPr>
                        <a:t>Traffic mode</a:t>
                      </a:r>
                      <a:endParaRPr lang="ru-RU" sz="1600" b="0" dirty="0">
                        <a:latin typeface="+mn-lt"/>
                      </a:endParaRPr>
                    </a:p>
                  </a:txBody>
                  <a:tcPr/>
                </a:tc>
                <a:tc>
                  <a:txBody>
                    <a:bodyPr/>
                    <a:lstStyle/>
                    <a:p>
                      <a:r>
                        <a:rPr lang="en-US" sz="1600" b="0" dirty="0" smtClean="0">
                          <a:latin typeface="+mn-lt"/>
                        </a:rPr>
                        <a:t>Saturated</a:t>
                      </a:r>
                      <a:endParaRPr lang="ru-RU" sz="1600" b="0" dirty="0">
                        <a:latin typeface="+mn-lt"/>
                      </a:endParaRPr>
                    </a:p>
                  </a:txBody>
                  <a:tcPr/>
                </a:tc>
                <a:extLst>
                  <a:ext uri="{0D108BD9-81ED-4DB2-BD59-A6C34878D82A}">
                    <a16:rowId xmlns:a16="http://schemas.microsoft.com/office/drawing/2014/main" xmlns="" val="2368646513"/>
                  </a:ext>
                </a:extLst>
              </a:tr>
              <a:tr h="353809">
                <a:tc>
                  <a:txBody>
                    <a:bodyPr/>
                    <a:lstStyle/>
                    <a:p>
                      <a:r>
                        <a:rPr lang="en-US" sz="1600" b="0" dirty="0" smtClean="0">
                          <a:latin typeface="+mn-lt"/>
                        </a:rPr>
                        <a:t>Duration</a:t>
                      </a:r>
                      <a:r>
                        <a:rPr lang="en-US" sz="1600" b="0" baseline="0" dirty="0" smtClean="0">
                          <a:latin typeface="+mn-lt"/>
                        </a:rPr>
                        <a:t> of the EDCA transmission</a:t>
                      </a:r>
                      <a:endParaRPr lang="ru-RU" sz="1600" b="0" dirty="0">
                        <a:latin typeface="+mn-lt"/>
                      </a:endParaRPr>
                    </a:p>
                  </a:txBody>
                  <a:tcPr/>
                </a:tc>
                <a:tc>
                  <a:txBody>
                    <a:bodyPr/>
                    <a:lstStyle/>
                    <a:p>
                      <a:r>
                        <a:rPr lang="en-US" sz="1600" b="0" dirty="0" smtClean="0">
                          <a:latin typeface="+mn-lt"/>
                        </a:rPr>
                        <a:t>4 </a:t>
                      </a:r>
                      <a:r>
                        <a:rPr lang="en-US" sz="1600" b="0" dirty="0" err="1" smtClean="0">
                          <a:latin typeface="+mn-lt"/>
                        </a:rPr>
                        <a:t>ms</a:t>
                      </a:r>
                      <a:endParaRPr lang="ru-RU" sz="1600" b="0" dirty="0">
                        <a:latin typeface="+mn-lt"/>
                      </a:endParaRPr>
                    </a:p>
                  </a:txBody>
                  <a:tcPr/>
                </a:tc>
                <a:extLst>
                  <a:ext uri="{0D108BD9-81ED-4DB2-BD59-A6C34878D82A}">
                    <a16:rowId xmlns:a16="http://schemas.microsoft.com/office/drawing/2014/main" xmlns="" val="3339951754"/>
                  </a:ext>
                </a:extLst>
              </a:tr>
              <a:tr h="353809">
                <a:tc>
                  <a:txBody>
                    <a:bodyPr/>
                    <a:lstStyle/>
                    <a:p>
                      <a:r>
                        <a:rPr lang="en-US" sz="1600" b="0" dirty="0" smtClean="0">
                          <a:latin typeface="+mn-lt"/>
                        </a:rPr>
                        <a:t>Duration of Trigger-based</a:t>
                      </a:r>
                      <a:r>
                        <a:rPr lang="en-US" sz="1600" b="0" baseline="0" dirty="0" smtClean="0">
                          <a:latin typeface="+mn-lt"/>
                        </a:rPr>
                        <a:t> </a:t>
                      </a:r>
                      <a:r>
                        <a:rPr lang="en-US" sz="1600" b="0" dirty="0" smtClean="0">
                          <a:latin typeface="+mn-lt"/>
                        </a:rPr>
                        <a:t>transmission</a:t>
                      </a:r>
                      <a:r>
                        <a:rPr lang="en-US" sz="1600" b="0" baseline="0" dirty="0" smtClean="0">
                          <a:latin typeface="+mn-lt"/>
                        </a:rPr>
                        <a:t> initiated by the AP</a:t>
                      </a:r>
                      <a:endParaRPr lang="ru-RU" sz="1600" b="0" dirty="0">
                        <a:latin typeface="+mn-lt"/>
                      </a:endParaRPr>
                    </a:p>
                  </a:txBody>
                  <a:tcPr/>
                </a:tc>
                <a:tc>
                  <a:txBody>
                    <a:bodyPr/>
                    <a:lstStyle/>
                    <a:p>
                      <a:r>
                        <a:rPr lang="en-US" sz="1600" b="0" dirty="0" smtClean="0">
                          <a:latin typeface="+mn-lt"/>
                        </a:rPr>
                        <a:t>4.1ms</a:t>
                      </a:r>
                      <a:endParaRPr lang="ru-RU" sz="1600" b="0" dirty="0">
                        <a:latin typeface="+mn-lt"/>
                      </a:endParaRPr>
                    </a:p>
                  </a:txBody>
                  <a:tcPr/>
                </a:tc>
                <a:extLst>
                  <a:ext uri="{0D108BD9-81ED-4DB2-BD59-A6C34878D82A}">
                    <a16:rowId xmlns:a16="http://schemas.microsoft.com/office/drawing/2014/main" xmlns="" val="2286581087"/>
                  </a:ext>
                </a:extLst>
              </a:tr>
              <a:tr h="353809">
                <a:tc>
                  <a:txBody>
                    <a:bodyPr/>
                    <a:lstStyle/>
                    <a:p>
                      <a:r>
                        <a:rPr lang="ru-RU" sz="1600" b="0" dirty="0" smtClean="0">
                          <a:latin typeface="+mn-lt"/>
                        </a:rPr>
                        <a:t>С</a:t>
                      </a:r>
                      <a:r>
                        <a:rPr lang="en-US" sz="1600" b="0" dirty="0" err="1" smtClean="0">
                          <a:latin typeface="+mn-lt"/>
                        </a:rPr>
                        <a:t>W</a:t>
                      </a:r>
                      <a:r>
                        <a:rPr lang="en-US" sz="1600" b="0" baseline="-25000" dirty="0" err="1" smtClean="0">
                          <a:latin typeface="+mn-lt"/>
                        </a:rPr>
                        <a:t>min</a:t>
                      </a:r>
                      <a:r>
                        <a:rPr lang="en-US" sz="1600" b="0" baseline="0" dirty="0" smtClean="0">
                          <a:latin typeface="+mn-lt"/>
                        </a:rPr>
                        <a:t> default</a:t>
                      </a:r>
                      <a:endParaRPr lang="ru-RU" sz="1600" b="0" dirty="0">
                        <a:latin typeface="+mn-lt"/>
                      </a:endParaRPr>
                    </a:p>
                  </a:txBody>
                  <a:tcPr/>
                </a:tc>
                <a:tc>
                  <a:txBody>
                    <a:bodyPr/>
                    <a:lstStyle/>
                    <a:p>
                      <a:r>
                        <a:rPr lang="en-US" sz="1600" b="0" dirty="0" smtClean="0">
                          <a:latin typeface="+mn-lt"/>
                        </a:rPr>
                        <a:t>16</a:t>
                      </a:r>
                      <a:endParaRPr lang="ru-RU" sz="1600" b="0" dirty="0">
                        <a:latin typeface="+mn-lt"/>
                      </a:endParaRPr>
                    </a:p>
                  </a:txBody>
                  <a:tcPr/>
                </a:tc>
                <a:extLst>
                  <a:ext uri="{0D108BD9-81ED-4DB2-BD59-A6C34878D82A}">
                    <a16:rowId xmlns:a16="http://schemas.microsoft.com/office/drawing/2014/main" xmlns="" val="2104484757"/>
                  </a:ext>
                </a:extLst>
              </a:tr>
              <a:tr h="353809">
                <a:tc>
                  <a:txBody>
                    <a:bodyPr/>
                    <a:lstStyle/>
                    <a:p>
                      <a:r>
                        <a:rPr lang="ru-RU" sz="1600" b="0" dirty="0" smtClean="0">
                          <a:latin typeface="+mn-lt"/>
                        </a:rPr>
                        <a:t>С</a:t>
                      </a:r>
                      <a:r>
                        <a:rPr lang="en-US" sz="1600" b="0" dirty="0" err="1" smtClean="0">
                          <a:latin typeface="+mn-lt"/>
                        </a:rPr>
                        <a:t>W</a:t>
                      </a:r>
                      <a:r>
                        <a:rPr lang="en-US" sz="1600" b="0" baseline="-25000" dirty="0" err="1" smtClean="0">
                          <a:latin typeface="+mn-lt"/>
                        </a:rPr>
                        <a:t>max</a:t>
                      </a:r>
                      <a:r>
                        <a:rPr lang="en-US" sz="1600" b="0" baseline="0" dirty="0" smtClean="0">
                          <a:latin typeface="+mn-lt"/>
                        </a:rPr>
                        <a:t> default</a:t>
                      </a:r>
                      <a:endParaRPr lang="ru-RU" sz="1600" b="0" dirty="0">
                        <a:latin typeface="+mn-lt"/>
                      </a:endParaRPr>
                    </a:p>
                  </a:txBody>
                  <a:tcPr/>
                </a:tc>
                <a:tc>
                  <a:txBody>
                    <a:bodyPr/>
                    <a:lstStyle/>
                    <a:p>
                      <a:r>
                        <a:rPr lang="en-US" sz="1600" b="0" dirty="0" smtClean="0">
                          <a:latin typeface="+mn-lt"/>
                        </a:rPr>
                        <a:t>1024</a:t>
                      </a:r>
                      <a:endParaRPr lang="ru-RU" sz="1600" b="0" dirty="0">
                        <a:latin typeface="+mn-lt"/>
                      </a:endParaRPr>
                    </a:p>
                  </a:txBody>
                  <a:tcPr/>
                </a:tc>
                <a:extLst>
                  <a:ext uri="{0D108BD9-81ED-4DB2-BD59-A6C34878D82A}">
                    <a16:rowId xmlns:a16="http://schemas.microsoft.com/office/drawing/2014/main" xmlns="" val="1012299955"/>
                  </a:ext>
                </a:extLst>
              </a:tr>
            </a:tbl>
          </a:graphicData>
        </a:graphic>
      </p:graphicFrame>
      <p:sp>
        <p:nvSpPr>
          <p:cNvPr id="8" name="Номер слайда 7"/>
          <p:cNvSpPr>
            <a:spLocks noGrp="1"/>
          </p:cNvSpPr>
          <p:nvPr>
            <p:ph type="sldNum" sz="quarter" idx="12"/>
          </p:nvPr>
        </p:nvSpPr>
        <p:spPr/>
        <p:txBody>
          <a:bodyPr/>
          <a:lstStyle/>
          <a:p>
            <a:pPr>
              <a:defRPr/>
            </a:pPr>
            <a:r>
              <a:rPr lang="en-US" smtClean="0"/>
              <a:t>Slide </a:t>
            </a:r>
            <a:fld id="{1020D93E-1000-485A-B4A0-9946B8CFFE0D}" type="slidenum">
              <a:rPr lang="en-US" smtClean="0"/>
              <a:pPr>
                <a:defRPr/>
              </a:pPr>
              <a:t>25</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8822777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26</a:t>
            </a:fld>
            <a:endParaRPr lang="en-US" dirty="0"/>
          </a:p>
        </p:txBody>
      </p:sp>
      <p:sp>
        <p:nvSpPr>
          <p:cNvPr id="6" name="Заголовок 5"/>
          <p:cNvSpPr>
            <a:spLocks noGrp="1"/>
          </p:cNvSpPr>
          <p:nvPr>
            <p:ph type="title"/>
          </p:nvPr>
        </p:nvSpPr>
        <p:spPr/>
        <p:txBody>
          <a:bodyPr/>
          <a:lstStyle/>
          <a:p>
            <a:r>
              <a:rPr lang="en-US" dirty="0" smtClean="0">
                <a:solidFill>
                  <a:schemeClr val="tx1"/>
                </a:solidFill>
              </a:rPr>
              <a:t>Results with Legacy Parameters</a:t>
            </a:r>
            <a:r>
              <a:rPr lang="en-US" dirty="0">
                <a:solidFill>
                  <a:schemeClr val="tx1"/>
                </a:solidFill>
              </a:rPr>
              <a:t>: </a:t>
            </a:r>
            <a:r>
              <a:rPr lang="en-US" dirty="0" smtClean="0">
                <a:solidFill>
                  <a:schemeClr val="tx1"/>
                </a:solidFill>
              </a:rPr>
              <a:t/>
            </a:r>
            <a:br>
              <a:rPr lang="en-US" dirty="0" smtClean="0">
                <a:solidFill>
                  <a:schemeClr val="tx1"/>
                </a:solidFill>
              </a:rPr>
            </a:br>
            <a:r>
              <a:rPr lang="en-US" dirty="0" smtClean="0">
                <a:solidFill>
                  <a:schemeClr val="tx1"/>
                </a:solidFill>
              </a:rPr>
              <a:t>OFDMA TXs are Rarely Used </a:t>
            </a:r>
            <a:endParaRPr lang="ru-RU" dirty="0">
              <a:solidFill>
                <a:schemeClr val="tx1"/>
              </a:solidFill>
            </a:endParaRPr>
          </a:p>
        </p:txBody>
      </p:sp>
      <p:graphicFrame>
        <p:nvGraphicFramePr>
          <p:cNvPr id="7" name="Диаграмма 6"/>
          <p:cNvGraphicFramePr>
            <a:graphicFrameLocks/>
          </p:cNvGraphicFramePr>
          <p:nvPr>
            <p:extLst/>
          </p:nvPr>
        </p:nvGraphicFramePr>
        <p:xfrm>
          <a:off x="539552" y="1868434"/>
          <a:ext cx="4158192" cy="2747434"/>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79513" y="4675883"/>
            <a:ext cx="7848872" cy="1738938"/>
          </a:xfrm>
          <a:prstGeom prst="rect">
            <a:avLst/>
          </a:prstGeom>
          <a:noFill/>
        </p:spPr>
        <p:txBody>
          <a:bodyPr wrap="square" rtlCol="0">
            <a:spAutoFit/>
          </a:bodyPr>
          <a:lstStyle/>
          <a:p>
            <a:r>
              <a:rPr lang="en-US" sz="1600" dirty="0" smtClean="0"/>
              <a:t>The percentage of OFDMA TXs is low, which degrades efficiency of 11ax networks. </a:t>
            </a:r>
            <a:endParaRPr lang="en-US" sz="1600" dirty="0"/>
          </a:p>
          <a:p>
            <a:pPr marL="171450" indent="-171450">
              <a:buFontTx/>
              <a:buChar char="-"/>
            </a:pPr>
            <a:r>
              <a:rPr lang="en-US" sz="1600" dirty="0" smtClean="0"/>
              <a:t>Non-OFDMA TXs result in high overhead for short packets </a:t>
            </a:r>
          </a:p>
          <a:p>
            <a:pPr marL="171450" indent="-171450">
              <a:buFontTx/>
              <a:buChar char="-"/>
            </a:pPr>
            <a:r>
              <a:rPr lang="en-US" sz="1600" dirty="0" smtClean="0"/>
              <a:t>OFDMA allows using higher MCS by taking into account frequency selective fading and</a:t>
            </a:r>
          </a:p>
          <a:p>
            <a:r>
              <a:rPr lang="en-US" sz="1600" dirty="0" smtClean="0"/>
              <a:t> by increasing power efficiency</a:t>
            </a:r>
          </a:p>
          <a:p>
            <a:endParaRPr lang="en-US" sz="1050" dirty="0"/>
          </a:p>
          <a:p>
            <a:r>
              <a:rPr lang="en-US" sz="1600" dirty="0" smtClean="0">
                <a:solidFill>
                  <a:srgbClr val="FF0000"/>
                </a:solidFill>
              </a:rPr>
              <a:t>To be both efficient and fair, the percentage of </a:t>
            </a:r>
            <a:r>
              <a:rPr lang="en-US" sz="1600" dirty="0">
                <a:solidFill>
                  <a:srgbClr val="FF0000"/>
                </a:solidFill>
              </a:rPr>
              <a:t>OFDMA TXs shall </a:t>
            </a:r>
            <a:r>
              <a:rPr lang="en-US" sz="1600" dirty="0" smtClean="0">
                <a:solidFill>
                  <a:srgbClr val="FF0000"/>
                </a:solidFill>
              </a:rPr>
              <a:t>be close to 50</a:t>
            </a:r>
            <a:br>
              <a:rPr lang="en-US" sz="1600" dirty="0" smtClean="0">
                <a:solidFill>
                  <a:srgbClr val="FF0000"/>
                </a:solidFill>
              </a:rPr>
            </a:br>
            <a:r>
              <a:rPr lang="en-US" sz="1600" dirty="0" smtClean="0">
                <a:solidFill>
                  <a:srgbClr val="FF0000"/>
                </a:solidFill>
              </a:rPr>
              <a:t>since the number of legacy STAs = the number of 11ax STAs.</a:t>
            </a:r>
            <a:endParaRPr lang="ru-RU" sz="1600" dirty="0">
              <a:solidFill>
                <a:srgbClr val="FF0000"/>
              </a:solidFill>
            </a:endParaRPr>
          </a:p>
        </p:txBody>
      </p:sp>
      <p:graphicFrame>
        <p:nvGraphicFramePr>
          <p:cNvPr id="9" name="Диаграмма 8"/>
          <p:cNvGraphicFramePr>
            <a:graphicFrameLocks/>
          </p:cNvGraphicFramePr>
          <p:nvPr>
            <p:extLst/>
          </p:nvPr>
        </p:nvGraphicFramePr>
        <p:xfrm>
          <a:off x="4697744" y="1868434"/>
          <a:ext cx="4158192" cy="2747434"/>
        </p:xfrm>
        <a:graphic>
          <a:graphicData uri="http://schemas.openxmlformats.org/drawingml/2006/chart">
            <c:chart xmlns:c="http://schemas.openxmlformats.org/drawingml/2006/chart" xmlns:r="http://schemas.openxmlformats.org/officeDocument/2006/relationships" r:id="rId3"/>
          </a:graphicData>
        </a:graphic>
      </p:graphicFrame>
      <p:sp>
        <p:nvSpPr>
          <p:cNvPr id="10"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11"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3581253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27</a:t>
            </a:fld>
            <a:endParaRPr lang="en-US" dirty="0"/>
          </a:p>
        </p:txBody>
      </p:sp>
      <p:sp>
        <p:nvSpPr>
          <p:cNvPr id="6" name="Заголовок 5"/>
          <p:cNvSpPr>
            <a:spLocks noGrp="1"/>
          </p:cNvSpPr>
          <p:nvPr>
            <p:ph type="title"/>
          </p:nvPr>
        </p:nvSpPr>
        <p:spPr/>
        <p:txBody>
          <a:bodyPr/>
          <a:lstStyle/>
          <a:p>
            <a:r>
              <a:rPr lang="en-US" dirty="0" smtClean="0">
                <a:solidFill>
                  <a:schemeClr val="tx1"/>
                </a:solidFill>
              </a:rPr>
              <a:t>Results with Legacy Parameters: </a:t>
            </a:r>
            <a:r>
              <a:rPr lang="en-US" dirty="0">
                <a:solidFill>
                  <a:schemeClr val="tx1"/>
                </a:solidFill>
              </a:rPr>
              <a:t>Percentage of Legacy STAs </a:t>
            </a:r>
            <a:r>
              <a:rPr lang="en-US" dirty="0" smtClean="0">
                <a:solidFill>
                  <a:schemeClr val="tx1"/>
                </a:solidFill>
              </a:rPr>
              <a:t>TXs is Fair</a:t>
            </a:r>
            <a:endParaRPr lang="ru-RU" dirty="0">
              <a:solidFill>
                <a:schemeClr val="tx1"/>
              </a:solidFill>
            </a:endParaRPr>
          </a:p>
        </p:txBody>
      </p:sp>
      <p:sp>
        <p:nvSpPr>
          <p:cNvPr id="8" name="TextBox 7"/>
          <p:cNvSpPr txBox="1"/>
          <p:nvPr/>
        </p:nvSpPr>
        <p:spPr>
          <a:xfrm>
            <a:off x="593411" y="4753379"/>
            <a:ext cx="7797327" cy="1569660"/>
          </a:xfrm>
          <a:prstGeom prst="rect">
            <a:avLst/>
          </a:prstGeom>
          <a:noFill/>
        </p:spPr>
        <p:txBody>
          <a:bodyPr wrap="none" rtlCol="0">
            <a:spAutoFit/>
          </a:bodyPr>
          <a:lstStyle/>
          <a:p>
            <a:r>
              <a:rPr lang="en-US" sz="1600" dirty="0" smtClean="0"/>
              <a:t>The percentage of legacy TXs is 33%-50% which we call fair.</a:t>
            </a:r>
          </a:p>
          <a:p>
            <a:endParaRPr lang="en-US" sz="1600" dirty="0" smtClean="0"/>
          </a:p>
          <a:p>
            <a:r>
              <a:rPr lang="en-US" sz="1600" dirty="0" smtClean="0"/>
              <a:t>11ax STAs obtain a bit more channel time than legacy ones because of AP’s Trigger frames</a:t>
            </a:r>
            <a:r>
              <a:rPr lang="ru-RU" sz="1600" dirty="0" smtClean="0"/>
              <a:t>. </a:t>
            </a:r>
            <a:r>
              <a:rPr lang="en-US" sz="1600" dirty="0" smtClean="0"/>
              <a:t/>
            </a:r>
            <a:br>
              <a:rPr lang="en-US" sz="1600" dirty="0" smtClean="0"/>
            </a:br>
            <a:r>
              <a:rPr lang="en-US" sz="1600" dirty="0" smtClean="0"/>
              <a:t>It is not a critical issue.</a:t>
            </a:r>
          </a:p>
          <a:p>
            <a:endParaRPr lang="en-US" sz="1600" dirty="0" smtClean="0">
              <a:solidFill>
                <a:srgbClr val="FF0000"/>
              </a:solidFill>
            </a:endParaRPr>
          </a:p>
          <a:p>
            <a:r>
              <a:rPr lang="en-US" sz="1600" dirty="0">
                <a:solidFill>
                  <a:srgbClr val="FF0000"/>
                </a:solidFill>
              </a:rPr>
              <a:t>Percentage of Legacy STAs TXs shall </a:t>
            </a:r>
            <a:r>
              <a:rPr lang="en-US" sz="1600" dirty="0" smtClean="0">
                <a:solidFill>
                  <a:srgbClr val="FF0000"/>
                </a:solidFill>
              </a:rPr>
              <a:t>be kept the same</a:t>
            </a:r>
            <a:r>
              <a:rPr lang="ru-RU" sz="1600" dirty="0">
                <a:solidFill>
                  <a:srgbClr val="FF0000"/>
                </a:solidFill>
              </a:rPr>
              <a:t>.</a:t>
            </a:r>
            <a:endParaRPr lang="ru-RU" sz="1600" dirty="0"/>
          </a:p>
        </p:txBody>
      </p:sp>
      <p:graphicFrame>
        <p:nvGraphicFramePr>
          <p:cNvPr id="10" name="Диаграмма 9"/>
          <p:cNvGraphicFramePr>
            <a:graphicFrameLocks/>
          </p:cNvGraphicFramePr>
          <p:nvPr>
            <p:extLst/>
          </p:nvPr>
        </p:nvGraphicFramePr>
        <p:xfrm>
          <a:off x="2382040" y="1827212"/>
          <a:ext cx="4168775" cy="2747434"/>
        </p:xfrm>
        <a:graphic>
          <a:graphicData uri="http://schemas.openxmlformats.org/drawingml/2006/chart">
            <c:chart xmlns:c="http://schemas.openxmlformats.org/drawingml/2006/chart" xmlns:r="http://schemas.openxmlformats.org/officeDocument/2006/relationships" r:id="rId2"/>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0257500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r>
              <a:rPr lang="en-US" smtClean="0"/>
              <a:t>Quantenna</a:t>
            </a:r>
            <a:endParaRPr lang="en-US" dirty="0"/>
          </a:p>
        </p:txBody>
      </p:sp>
      <p:sp>
        <p:nvSpPr>
          <p:cNvPr id="5" name="Номер слайда 4"/>
          <p:cNvSpPr>
            <a:spLocks noGrp="1"/>
          </p:cNvSpPr>
          <p:nvPr>
            <p:ph type="sldNum" sz="quarter" idx="12"/>
          </p:nvPr>
        </p:nvSpPr>
        <p:spPr/>
        <p:txBody>
          <a:bodyPr/>
          <a:lstStyle/>
          <a:p>
            <a:pPr>
              <a:defRPr/>
            </a:pPr>
            <a:r>
              <a:rPr lang="en-US" dirty="0" smtClean="0"/>
              <a:t>Slide </a:t>
            </a:r>
            <a:fld id="{1020D93E-1000-485A-B4A0-9946B8CFFE0D}" type="slidenum">
              <a:rPr lang="en-US" smtClean="0"/>
              <a:pPr>
                <a:defRPr/>
              </a:pPr>
              <a:t>28</a:t>
            </a:fld>
            <a:endParaRPr lang="en-US" dirty="0"/>
          </a:p>
        </p:txBody>
      </p:sp>
      <p:sp>
        <p:nvSpPr>
          <p:cNvPr id="6" name="Заголовок 5"/>
          <p:cNvSpPr>
            <a:spLocks noGrp="1"/>
          </p:cNvSpPr>
          <p:nvPr>
            <p:ph type="title"/>
          </p:nvPr>
        </p:nvSpPr>
        <p:spPr/>
        <p:txBody>
          <a:bodyPr/>
          <a:lstStyle/>
          <a:p>
            <a:r>
              <a:rPr lang="en-US" dirty="0" smtClean="0">
                <a:solidFill>
                  <a:schemeClr val="tx1"/>
                </a:solidFill>
              </a:rPr>
              <a:t>Changing </a:t>
            </a:r>
            <a:r>
              <a:rPr lang="en-US" dirty="0" err="1" smtClean="0">
                <a:solidFill>
                  <a:schemeClr val="tx1"/>
                </a:solidFill>
              </a:rPr>
              <a:t>CW</a:t>
            </a:r>
            <a:r>
              <a:rPr lang="en-US" baseline="-25000" dirty="0" err="1" smtClean="0">
                <a:solidFill>
                  <a:schemeClr val="tx1"/>
                </a:solidFill>
              </a:rPr>
              <a:t>min</a:t>
            </a:r>
            <a:r>
              <a:rPr lang="en-US" dirty="0">
                <a:solidFill>
                  <a:schemeClr val="tx1"/>
                </a:solidFill>
              </a:rPr>
              <a:t> </a:t>
            </a:r>
            <a:r>
              <a:rPr lang="en-US" dirty="0" smtClean="0">
                <a:solidFill>
                  <a:schemeClr val="tx1"/>
                </a:solidFill>
              </a:rPr>
              <a:t>and </a:t>
            </a:r>
            <a:r>
              <a:rPr lang="en-US" dirty="0" err="1" smtClean="0">
                <a:solidFill>
                  <a:schemeClr val="tx1"/>
                </a:solidFill>
              </a:rPr>
              <a:t>CW</a:t>
            </a:r>
            <a:r>
              <a:rPr lang="en-US" baseline="-25000" dirty="0" err="1" smtClean="0">
                <a:solidFill>
                  <a:schemeClr val="tx1"/>
                </a:solidFill>
              </a:rPr>
              <a:t>max</a:t>
            </a:r>
            <a:r>
              <a:rPr lang="en-US" dirty="0" smtClean="0">
                <a:solidFill>
                  <a:schemeClr val="tx1"/>
                </a:solidFill>
              </a:rPr>
              <a:t> for AP,</a:t>
            </a:r>
            <a:br>
              <a:rPr lang="en-US" dirty="0" smtClean="0">
                <a:solidFill>
                  <a:schemeClr val="tx1"/>
                </a:solidFill>
              </a:rPr>
            </a:br>
            <a:r>
              <a:rPr lang="en-US" dirty="0" smtClean="0">
                <a:solidFill>
                  <a:schemeClr val="tx1"/>
                </a:solidFill>
              </a:rPr>
              <a:t>N=1</a:t>
            </a:r>
            <a:endParaRPr lang="ru-RU" dirty="0">
              <a:solidFill>
                <a:schemeClr val="tx1"/>
              </a:solidFill>
            </a:endParaRPr>
          </a:p>
        </p:txBody>
      </p:sp>
      <p:sp>
        <p:nvSpPr>
          <p:cNvPr id="8" name="TextBox 7"/>
          <p:cNvSpPr txBox="1"/>
          <p:nvPr/>
        </p:nvSpPr>
        <p:spPr>
          <a:xfrm>
            <a:off x="602191" y="5170967"/>
            <a:ext cx="6794489" cy="1046440"/>
          </a:xfrm>
          <a:prstGeom prst="rect">
            <a:avLst/>
          </a:prstGeom>
          <a:noFill/>
        </p:spPr>
        <p:txBody>
          <a:bodyPr wrap="none" rtlCol="0">
            <a:spAutoFit/>
          </a:bodyPr>
          <a:lstStyle/>
          <a:p>
            <a:r>
              <a:rPr lang="en-US" sz="1600" dirty="0" smtClean="0"/>
              <a:t>Total number of transmissions is ~250 which is 100%.</a:t>
            </a:r>
          </a:p>
          <a:p>
            <a:endParaRPr lang="en-US" sz="1400" dirty="0" smtClean="0"/>
          </a:p>
          <a:p>
            <a:r>
              <a:rPr lang="en-US" sz="1600" dirty="0" smtClean="0"/>
              <a:t>By prioritizing the AP, we can increase percentage of OFDMA TXs up to 100%, </a:t>
            </a:r>
          </a:p>
          <a:p>
            <a:r>
              <a:rPr lang="en-US" sz="1600" dirty="0" smtClean="0"/>
              <a:t>but at the same time we block legacy STAs.</a:t>
            </a:r>
            <a:endParaRPr lang="ru-RU" sz="1600" dirty="0"/>
          </a:p>
        </p:txBody>
      </p:sp>
      <p:graphicFrame>
        <p:nvGraphicFramePr>
          <p:cNvPr id="10" name="Диаграмма 9"/>
          <p:cNvGraphicFramePr>
            <a:graphicFrameLocks/>
          </p:cNvGraphicFramePr>
          <p:nvPr>
            <p:extLst/>
          </p:nvPr>
        </p:nvGraphicFramePr>
        <p:xfrm>
          <a:off x="4632509" y="1827212"/>
          <a:ext cx="4168775" cy="26966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Диаграмма 10"/>
          <p:cNvGraphicFramePr>
            <a:graphicFrameLocks/>
          </p:cNvGraphicFramePr>
          <p:nvPr>
            <p:extLst/>
          </p:nvPr>
        </p:nvGraphicFramePr>
        <p:xfrm>
          <a:off x="464792" y="1827212"/>
          <a:ext cx="4167717" cy="2696633"/>
        </p:xfrm>
        <a:graphic>
          <a:graphicData uri="http://schemas.openxmlformats.org/drawingml/2006/chart">
            <c:chart xmlns:c="http://schemas.openxmlformats.org/drawingml/2006/chart" xmlns:r="http://schemas.openxmlformats.org/officeDocument/2006/relationships" r:id="rId3"/>
          </a:graphicData>
        </a:graphic>
      </p:graphicFrame>
      <p:sp>
        <p:nvSpPr>
          <p:cNvPr id="15" name="Полилиния 14"/>
          <p:cNvSpPr/>
          <p:nvPr/>
        </p:nvSpPr>
        <p:spPr bwMode="auto">
          <a:xfrm rot="212870" flipH="1">
            <a:off x="3984888" y="3002964"/>
            <a:ext cx="4103233" cy="486805"/>
          </a:xfrm>
          <a:custGeom>
            <a:avLst/>
            <a:gdLst>
              <a:gd name="connsiteX0" fmla="*/ 0 w 4229100"/>
              <a:gd name="connsiteY0" fmla="*/ 0 h 2051138"/>
              <a:gd name="connsiteX1" fmla="*/ 2463800 w 4229100"/>
              <a:gd name="connsiteY1" fmla="*/ 2006600 h 2051138"/>
              <a:gd name="connsiteX2" fmla="*/ 4229100 w 4229100"/>
              <a:gd name="connsiteY2" fmla="*/ 1397000 h 2051138"/>
              <a:gd name="connsiteX0" fmla="*/ 0 w 4229100"/>
              <a:gd name="connsiteY0" fmla="*/ 0 h 2006652"/>
              <a:gd name="connsiteX1" fmla="*/ 762000 w 4229100"/>
              <a:gd name="connsiteY1" fmla="*/ 1422400 h 2006652"/>
              <a:gd name="connsiteX2" fmla="*/ 2463800 w 4229100"/>
              <a:gd name="connsiteY2" fmla="*/ 2006600 h 2006652"/>
              <a:gd name="connsiteX3" fmla="*/ 4229100 w 4229100"/>
              <a:gd name="connsiteY3" fmla="*/ 1397000 h 2006652"/>
            </a:gdLst>
            <a:ahLst/>
            <a:cxnLst>
              <a:cxn ang="0">
                <a:pos x="connsiteX0" y="connsiteY0"/>
              </a:cxn>
              <a:cxn ang="0">
                <a:pos x="connsiteX1" y="connsiteY1"/>
              </a:cxn>
              <a:cxn ang="0">
                <a:pos x="connsiteX2" y="connsiteY2"/>
              </a:cxn>
              <a:cxn ang="0">
                <a:pos x="connsiteX3" y="connsiteY3"/>
              </a:cxn>
            </a:cxnLst>
            <a:rect l="l" t="t" r="r" b="b"/>
            <a:pathLst>
              <a:path w="4229100" h="2006652">
                <a:moveTo>
                  <a:pt x="0" y="0"/>
                </a:moveTo>
                <a:cubicBezTo>
                  <a:pt x="186267" y="182033"/>
                  <a:pt x="351367" y="1087967"/>
                  <a:pt x="762000" y="1422400"/>
                </a:cubicBezTo>
                <a:cubicBezTo>
                  <a:pt x="1172633" y="1756833"/>
                  <a:pt x="1885950" y="2010833"/>
                  <a:pt x="2463800" y="2006600"/>
                </a:cubicBezTo>
                <a:cubicBezTo>
                  <a:pt x="3041650" y="2002367"/>
                  <a:pt x="3913717" y="1488017"/>
                  <a:pt x="4229100" y="1397000"/>
                </a:cubicBezTo>
              </a:path>
            </a:pathLst>
          </a:custGeom>
          <a:ln>
            <a:prstDash val="dash"/>
            <a:headEnd type="none" w="sm" len="sm"/>
            <a:tailEnd type="none" w="sm" len="sm"/>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7" name="Овал 16"/>
          <p:cNvSpPr/>
          <p:nvPr/>
        </p:nvSpPr>
        <p:spPr bwMode="auto">
          <a:xfrm>
            <a:off x="8245417" y="2640306"/>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4035623" y="3410275"/>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0" name="Прямоугольник 19"/>
          <p:cNvSpPr/>
          <p:nvPr/>
        </p:nvSpPr>
        <p:spPr bwMode="auto">
          <a:xfrm>
            <a:off x="790570" y="3140968"/>
            <a:ext cx="3735548"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2" name="Полилиния 21"/>
          <p:cNvSpPr/>
          <p:nvPr/>
        </p:nvSpPr>
        <p:spPr bwMode="auto">
          <a:xfrm rot="345835" flipH="1">
            <a:off x="2918863" y="3067401"/>
            <a:ext cx="4103233" cy="486805"/>
          </a:xfrm>
          <a:custGeom>
            <a:avLst/>
            <a:gdLst>
              <a:gd name="connsiteX0" fmla="*/ 0 w 4229100"/>
              <a:gd name="connsiteY0" fmla="*/ 0 h 2051138"/>
              <a:gd name="connsiteX1" fmla="*/ 2463800 w 4229100"/>
              <a:gd name="connsiteY1" fmla="*/ 2006600 h 2051138"/>
              <a:gd name="connsiteX2" fmla="*/ 4229100 w 4229100"/>
              <a:gd name="connsiteY2" fmla="*/ 1397000 h 2051138"/>
              <a:gd name="connsiteX0" fmla="*/ 0 w 4229100"/>
              <a:gd name="connsiteY0" fmla="*/ 0 h 2006652"/>
              <a:gd name="connsiteX1" fmla="*/ 762000 w 4229100"/>
              <a:gd name="connsiteY1" fmla="*/ 1422400 h 2006652"/>
              <a:gd name="connsiteX2" fmla="*/ 2463800 w 4229100"/>
              <a:gd name="connsiteY2" fmla="*/ 2006600 h 2006652"/>
              <a:gd name="connsiteX3" fmla="*/ 4229100 w 4229100"/>
              <a:gd name="connsiteY3" fmla="*/ 1397000 h 2006652"/>
            </a:gdLst>
            <a:ahLst/>
            <a:cxnLst>
              <a:cxn ang="0">
                <a:pos x="connsiteX0" y="connsiteY0"/>
              </a:cxn>
              <a:cxn ang="0">
                <a:pos x="connsiteX1" y="connsiteY1"/>
              </a:cxn>
              <a:cxn ang="0">
                <a:pos x="connsiteX2" y="connsiteY2"/>
              </a:cxn>
              <a:cxn ang="0">
                <a:pos x="connsiteX3" y="connsiteY3"/>
              </a:cxn>
            </a:cxnLst>
            <a:rect l="l" t="t" r="r" b="b"/>
            <a:pathLst>
              <a:path w="4229100" h="2006652">
                <a:moveTo>
                  <a:pt x="0" y="0"/>
                </a:moveTo>
                <a:cubicBezTo>
                  <a:pt x="186267" y="182033"/>
                  <a:pt x="351367" y="1087967"/>
                  <a:pt x="762000" y="1422400"/>
                </a:cubicBezTo>
                <a:cubicBezTo>
                  <a:pt x="1172633" y="1756833"/>
                  <a:pt x="1885950" y="2010833"/>
                  <a:pt x="2463800" y="2006600"/>
                </a:cubicBezTo>
                <a:cubicBezTo>
                  <a:pt x="3041650" y="2002367"/>
                  <a:pt x="3913717" y="1488017"/>
                  <a:pt x="4229100" y="1397000"/>
                </a:cubicBezTo>
              </a:path>
            </a:pathLst>
          </a:custGeom>
          <a:ln>
            <a:prstDash val="dash"/>
            <a:headEnd type="none" w="sm" len="sm"/>
            <a:tailEnd type="none" w="sm" len="sm"/>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4" name="Прямая соединительная линия 23"/>
          <p:cNvCxnSpPr/>
          <p:nvPr/>
        </p:nvCxnSpPr>
        <p:spPr bwMode="auto">
          <a:xfrm flipH="1">
            <a:off x="5004048" y="2708920"/>
            <a:ext cx="3347760" cy="0"/>
          </a:xfrm>
          <a:prstGeom prst="line">
            <a:avLst/>
          </a:prstGeom>
          <a:ln>
            <a:headEnd type="none" w="sm" len="sm"/>
            <a:tailEnd type="none" w="sm" len="sm"/>
          </a:ln>
        </p:spPr>
        <p:style>
          <a:lnRef idx="1">
            <a:schemeClr val="accent2"/>
          </a:lnRef>
          <a:fillRef idx="0">
            <a:schemeClr val="accent2"/>
          </a:fillRef>
          <a:effectRef idx="0">
            <a:schemeClr val="accent2"/>
          </a:effectRef>
          <a:fontRef idx="minor">
            <a:schemeClr val="tx1"/>
          </a:fontRef>
        </p:style>
      </p:cxnSp>
      <p:sp>
        <p:nvSpPr>
          <p:cNvPr id="2" name="Прямоугольник 1"/>
          <p:cNvSpPr/>
          <p:nvPr/>
        </p:nvSpPr>
        <p:spPr>
          <a:xfrm>
            <a:off x="3867925" y="4701283"/>
            <a:ext cx="1316386" cy="276999"/>
          </a:xfrm>
          <a:prstGeom prst="rect">
            <a:avLst/>
          </a:prstGeom>
        </p:spPr>
        <p:txBody>
          <a:bodyPr wrap="none">
            <a:spAutoFit/>
          </a:bodyPr>
          <a:lstStyle/>
          <a:p>
            <a:r>
              <a:rPr lang="en-US" dirty="0" err="1" smtClean="0"/>
              <a:t>CWmin-CWmax</a:t>
            </a:r>
            <a:r>
              <a:rPr lang="en-US" dirty="0" smtClean="0"/>
              <a:t> </a:t>
            </a:r>
            <a:endParaRPr lang="ru-RU" dirty="0"/>
          </a:p>
        </p:txBody>
      </p:sp>
      <p:cxnSp>
        <p:nvCxnSpPr>
          <p:cNvPr id="9" name="Прямая со стрелкой 8"/>
          <p:cNvCxnSpPr/>
          <p:nvPr/>
        </p:nvCxnSpPr>
        <p:spPr bwMode="auto">
          <a:xfrm flipV="1">
            <a:off x="4142015" y="4449394"/>
            <a:ext cx="41056" cy="27289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9" name="Прямая со стрелкой 18"/>
          <p:cNvCxnSpPr/>
          <p:nvPr/>
        </p:nvCxnSpPr>
        <p:spPr bwMode="auto">
          <a:xfrm flipH="1" flipV="1">
            <a:off x="4338798" y="4246846"/>
            <a:ext cx="391201" cy="5145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TextBox 24"/>
          <p:cNvSpPr txBox="1"/>
          <p:nvPr/>
        </p:nvSpPr>
        <p:spPr>
          <a:xfrm>
            <a:off x="841570" y="3163764"/>
            <a:ext cx="871649" cy="276999"/>
          </a:xfrm>
          <a:prstGeom prst="rect">
            <a:avLst/>
          </a:prstGeom>
          <a:noFill/>
        </p:spPr>
        <p:txBody>
          <a:bodyPr wrap="none" rtlCol="0">
            <a:spAutoFit/>
          </a:bodyPr>
          <a:lstStyle/>
          <a:p>
            <a:r>
              <a:rPr lang="en-US" dirty="0" smtClean="0"/>
              <a:t>Target area</a:t>
            </a:r>
            <a:endParaRPr lang="ru-RU" dirty="0"/>
          </a:p>
        </p:txBody>
      </p:sp>
      <p:sp>
        <p:nvSpPr>
          <p:cNvPr id="27" name="Прямоугольник 26"/>
          <p:cNvSpPr/>
          <p:nvPr/>
        </p:nvSpPr>
        <p:spPr bwMode="auto">
          <a:xfrm>
            <a:off x="5012916" y="2204864"/>
            <a:ext cx="3735548" cy="504056"/>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a:off x="5063916" y="2227660"/>
            <a:ext cx="871649" cy="276999"/>
          </a:xfrm>
          <a:prstGeom prst="rect">
            <a:avLst/>
          </a:prstGeom>
          <a:noFill/>
        </p:spPr>
        <p:txBody>
          <a:bodyPr wrap="none" rtlCol="0">
            <a:spAutoFit/>
          </a:bodyPr>
          <a:lstStyle/>
          <a:p>
            <a:r>
              <a:rPr lang="en-US" dirty="0" smtClean="0"/>
              <a:t>Target area</a:t>
            </a:r>
            <a:endParaRPr lang="ru-RU" dirty="0"/>
          </a:p>
        </p:txBody>
      </p:sp>
      <p:cxnSp>
        <p:nvCxnSpPr>
          <p:cNvPr id="30" name="Прямая со стрелкой 29"/>
          <p:cNvCxnSpPr>
            <a:endCxn id="17" idx="3"/>
          </p:cNvCxnSpPr>
          <p:nvPr/>
        </p:nvCxnSpPr>
        <p:spPr bwMode="auto">
          <a:xfrm flipV="1">
            <a:off x="7668344" y="2845207"/>
            <a:ext cx="608234" cy="213307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Прямоугольник 34"/>
          <p:cNvSpPr/>
          <p:nvPr/>
        </p:nvSpPr>
        <p:spPr>
          <a:xfrm>
            <a:off x="6663526" y="4955833"/>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cxnSp>
        <p:nvCxnSpPr>
          <p:cNvPr id="23" name="Прямая со стрелкой 22"/>
          <p:cNvCxnSpPr>
            <a:endCxn id="18" idx="4"/>
          </p:cNvCxnSpPr>
          <p:nvPr/>
        </p:nvCxnSpPr>
        <p:spPr bwMode="auto">
          <a:xfrm flipH="1" flipV="1">
            <a:off x="4142015" y="3650331"/>
            <a:ext cx="3526329" cy="13279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Tree>
    <p:extLst>
      <p:ext uri="{BB962C8B-B14F-4D97-AF65-F5344CB8AC3E}">
        <p14:creationId xmlns:p14="http://schemas.microsoft.com/office/powerpoint/2010/main" val="31698047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Диаграмма 13"/>
          <p:cNvGraphicFramePr>
            <a:graphicFrameLocks/>
          </p:cNvGraphicFramePr>
          <p:nvPr>
            <p:extLst/>
          </p:nvPr>
        </p:nvGraphicFramePr>
        <p:xfrm>
          <a:off x="4629018" y="2119968"/>
          <a:ext cx="4168775" cy="27273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Диаграмма 18"/>
          <p:cNvGraphicFramePr>
            <a:graphicFrameLocks/>
          </p:cNvGraphicFramePr>
          <p:nvPr>
            <p:extLst/>
          </p:nvPr>
        </p:nvGraphicFramePr>
        <p:xfrm>
          <a:off x="461301" y="2119968"/>
          <a:ext cx="4167717" cy="2727325"/>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29</a:t>
            </a:fld>
            <a:endParaRPr lang="en-US" dirty="0"/>
          </a:p>
        </p:txBody>
      </p:sp>
      <p:sp>
        <p:nvSpPr>
          <p:cNvPr id="6" name="Заголовок 5"/>
          <p:cNvSpPr>
            <a:spLocks noGrp="1"/>
          </p:cNvSpPr>
          <p:nvPr>
            <p:ph type="title"/>
          </p:nvPr>
        </p:nvSpPr>
        <p:spPr/>
        <p:txBody>
          <a:bodyPr/>
          <a:lstStyle/>
          <a:p>
            <a:r>
              <a:rPr lang="en-US" dirty="0" smtClean="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t>
            </a:r>
            <a:r>
              <a:rPr lang="en-US" dirty="0" smtClean="0">
                <a:solidFill>
                  <a:schemeClr val="tx1"/>
                </a:solidFill>
              </a:rPr>
              <a:t>AP, </a:t>
            </a:r>
            <a:br>
              <a:rPr lang="en-US" dirty="0" smtClean="0">
                <a:solidFill>
                  <a:schemeClr val="tx1"/>
                </a:solidFill>
              </a:rPr>
            </a:br>
            <a:r>
              <a:rPr lang="en-US" dirty="0" smtClean="0">
                <a:solidFill>
                  <a:schemeClr val="tx1"/>
                </a:solidFill>
              </a:rPr>
              <a:t>N=10</a:t>
            </a:r>
            <a:endParaRPr lang="ru-RU" dirty="0">
              <a:solidFill>
                <a:schemeClr val="tx1"/>
              </a:solidFill>
            </a:endParaRPr>
          </a:p>
        </p:txBody>
      </p:sp>
      <p:sp>
        <p:nvSpPr>
          <p:cNvPr id="8" name="TextBox 7"/>
          <p:cNvSpPr txBox="1"/>
          <p:nvPr/>
        </p:nvSpPr>
        <p:spPr>
          <a:xfrm>
            <a:off x="427896" y="5757282"/>
            <a:ext cx="5835765" cy="584775"/>
          </a:xfrm>
          <a:prstGeom prst="rect">
            <a:avLst/>
          </a:prstGeom>
          <a:noFill/>
        </p:spPr>
        <p:txBody>
          <a:bodyPr wrap="none" rtlCol="0">
            <a:spAutoFit/>
          </a:bodyPr>
          <a:lstStyle/>
          <a:p>
            <a:r>
              <a:rPr lang="en-US" sz="1600" dirty="0" smtClean="0"/>
              <a:t>By prioritizing the AP, we can increase percentage of OFDMA TXs, </a:t>
            </a:r>
          </a:p>
          <a:p>
            <a:r>
              <a:rPr lang="en-US" sz="1600" dirty="0" smtClean="0"/>
              <a:t>but at the same time we block legacy STAs.</a:t>
            </a:r>
            <a:endParaRPr lang="ru-RU" sz="1600" dirty="0"/>
          </a:p>
        </p:txBody>
      </p:sp>
      <p:cxnSp>
        <p:nvCxnSpPr>
          <p:cNvPr id="12" name="Прямая со стрелкой 11"/>
          <p:cNvCxnSpPr/>
          <p:nvPr/>
        </p:nvCxnSpPr>
        <p:spPr bwMode="auto">
          <a:xfrm flipH="1">
            <a:off x="8316416" y="3039009"/>
            <a:ext cx="9994" cy="955923"/>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16" name="Полилиния 15"/>
          <p:cNvSpPr/>
          <p:nvPr/>
        </p:nvSpPr>
        <p:spPr bwMode="auto">
          <a:xfrm rot="21393781">
            <a:off x="1115616" y="3415622"/>
            <a:ext cx="4229100" cy="431156"/>
          </a:xfrm>
          <a:custGeom>
            <a:avLst/>
            <a:gdLst>
              <a:gd name="connsiteX0" fmla="*/ 0 w 4229100"/>
              <a:gd name="connsiteY0" fmla="*/ 0 h 2051138"/>
              <a:gd name="connsiteX1" fmla="*/ 2463800 w 4229100"/>
              <a:gd name="connsiteY1" fmla="*/ 2006600 h 2051138"/>
              <a:gd name="connsiteX2" fmla="*/ 4229100 w 4229100"/>
              <a:gd name="connsiteY2" fmla="*/ 1397000 h 2051138"/>
              <a:gd name="connsiteX0" fmla="*/ 0 w 4229100"/>
              <a:gd name="connsiteY0" fmla="*/ 0 h 2006652"/>
              <a:gd name="connsiteX1" fmla="*/ 762000 w 4229100"/>
              <a:gd name="connsiteY1" fmla="*/ 1422400 h 2006652"/>
              <a:gd name="connsiteX2" fmla="*/ 2463800 w 4229100"/>
              <a:gd name="connsiteY2" fmla="*/ 2006600 h 2006652"/>
              <a:gd name="connsiteX3" fmla="*/ 4229100 w 4229100"/>
              <a:gd name="connsiteY3" fmla="*/ 1397000 h 2006652"/>
            </a:gdLst>
            <a:ahLst/>
            <a:cxnLst>
              <a:cxn ang="0">
                <a:pos x="connsiteX0" y="connsiteY0"/>
              </a:cxn>
              <a:cxn ang="0">
                <a:pos x="connsiteX1" y="connsiteY1"/>
              </a:cxn>
              <a:cxn ang="0">
                <a:pos x="connsiteX2" y="connsiteY2"/>
              </a:cxn>
              <a:cxn ang="0">
                <a:pos x="connsiteX3" y="connsiteY3"/>
              </a:cxn>
            </a:cxnLst>
            <a:rect l="l" t="t" r="r" b="b"/>
            <a:pathLst>
              <a:path w="4229100" h="2006652">
                <a:moveTo>
                  <a:pt x="0" y="0"/>
                </a:moveTo>
                <a:cubicBezTo>
                  <a:pt x="186267" y="182033"/>
                  <a:pt x="351367" y="1087967"/>
                  <a:pt x="762000" y="1422400"/>
                </a:cubicBezTo>
                <a:cubicBezTo>
                  <a:pt x="1172633" y="1756833"/>
                  <a:pt x="1885950" y="2010833"/>
                  <a:pt x="2463800" y="2006600"/>
                </a:cubicBezTo>
                <a:cubicBezTo>
                  <a:pt x="3041650" y="2002367"/>
                  <a:pt x="3913717" y="1488017"/>
                  <a:pt x="4229100" y="1397000"/>
                </a:cubicBezTo>
              </a:path>
            </a:pathLst>
          </a:custGeom>
          <a:ln>
            <a:prstDash val="dash"/>
            <a:headEnd type="none" w="sm" len="sm"/>
            <a:tailEnd type="none" w="sm" len="sm"/>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7" name="Овал 16"/>
          <p:cNvSpPr/>
          <p:nvPr/>
        </p:nvSpPr>
        <p:spPr bwMode="auto">
          <a:xfrm>
            <a:off x="8220017" y="2805406"/>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4051242" y="4137671"/>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a:stCxn id="18" idx="0"/>
          </p:cNvCxnSpPr>
          <p:nvPr/>
        </p:nvCxnSpPr>
        <p:spPr bwMode="auto">
          <a:xfrm flipH="1" flipV="1">
            <a:off x="4139952" y="3139337"/>
            <a:ext cx="17682" cy="998334"/>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21" name="Прямоугольник 20"/>
          <p:cNvSpPr/>
          <p:nvPr/>
        </p:nvSpPr>
        <p:spPr bwMode="auto">
          <a:xfrm>
            <a:off x="821196" y="3291879"/>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2" name="Прямоугольник 21"/>
          <p:cNvSpPr/>
          <p:nvPr/>
        </p:nvSpPr>
        <p:spPr bwMode="auto">
          <a:xfrm>
            <a:off x="4961631" y="2853528"/>
            <a:ext cx="3735548" cy="43571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4" name="Прямая со стрелкой 23"/>
          <p:cNvCxnSpPr/>
          <p:nvPr/>
        </p:nvCxnSpPr>
        <p:spPr bwMode="auto">
          <a:xfrm flipV="1">
            <a:off x="7670087" y="3019454"/>
            <a:ext cx="608234" cy="213307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Прямая со стрелкой 25"/>
          <p:cNvCxnSpPr/>
          <p:nvPr/>
        </p:nvCxnSpPr>
        <p:spPr bwMode="auto">
          <a:xfrm flipH="1" flipV="1">
            <a:off x="4246344" y="4362662"/>
            <a:ext cx="3423744" cy="78986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p:cNvSpPr txBox="1"/>
          <p:nvPr/>
        </p:nvSpPr>
        <p:spPr>
          <a:xfrm>
            <a:off x="6490073" y="5303854"/>
            <a:ext cx="2750234" cy="276999"/>
          </a:xfrm>
          <a:prstGeom prst="rect">
            <a:avLst/>
          </a:prstGeom>
          <a:noFill/>
        </p:spPr>
        <p:txBody>
          <a:bodyPr wrap="square" rtlCol="0">
            <a:spAutoFit/>
          </a:bodyPr>
          <a:lstStyle/>
          <a:p>
            <a:r>
              <a:rPr lang="en-US" b="1" dirty="0" smtClean="0"/>
              <a:t>The number of OFDMA TXs is too low</a:t>
            </a:r>
            <a:endParaRPr lang="ru-RU" b="1" dirty="0"/>
          </a:p>
        </p:txBody>
      </p:sp>
      <p:sp>
        <p:nvSpPr>
          <p:cNvPr id="28" name="Прямоугольник 27"/>
          <p:cNvSpPr/>
          <p:nvPr/>
        </p:nvSpPr>
        <p:spPr>
          <a:xfrm>
            <a:off x="6597856" y="5131714"/>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23"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25"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345810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2" name="Table 1"/>
          <p:cNvGraphicFramePr>
            <a:graphicFrameLocks noGrp="1"/>
          </p:cNvGraphicFramePr>
          <p:nvPr>
            <p:extLst/>
          </p:nvPr>
        </p:nvGraphicFramePr>
        <p:xfrm>
          <a:off x="838200" y="991521"/>
          <a:ext cx="6858001" cy="5332109"/>
        </p:xfrm>
        <a:graphic>
          <a:graphicData uri="http://schemas.openxmlformats.org/drawingml/2006/table">
            <a:tbl>
              <a:tblPr firstRow="1" bandRow="1">
                <a:tableStyleId>{F5AB1C69-6EDB-4FF4-983F-18BD219EF322}</a:tableStyleId>
              </a:tblPr>
              <a:tblGrid>
                <a:gridCol w="1469572"/>
                <a:gridCol w="984871"/>
                <a:gridCol w="1515980"/>
                <a:gridCol w="1227220"/>
                <a:gridCol w="1660358"/>
              </a:tblGrid>
              <a:tr h="22670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altLang="zh-CN" sz="1100" dirty="0" smtClean="0">
                          <a:solidFill>
                            <a:srgbClr val="000000"/>
                          </a:solidFill>
                          <a:latin typeface="+mn-lt"/>
                          <a:ea typeface="Times New Roman"/>
                          <a:cs typeface="Arial"/>
                        </a:rPr>
                        <a:t>David X. Yang</a:t>
                      </a:r>
                      <a:endParaRPr lang="en-US"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100" dirty="0" smtClean="0">
                          <a:latin typeface="Times New Roman"/>
                          <a:ea typeface="Times New Roman"/>
                          <a:cs typeface="Arial"/>
                        </a:rPr>
                        <a:t>Huawei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david.yangxun@huawei.com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Jiayin</a:t>
                      </a:r>
                      <a:r>
                        <a:rPr lang="en-US" sz="1100" dirty="0">
                          <a:solidFill>
                            <a:srgbClr val="000000"/>
                          </a:solidFill>
                          <a:latin typeface="Times New Roman"/>
                          <a:ea typeface="Times New Roman"/>
                          <a:cs typeface="Arial"/>
                        </a:rPr>
                        <a:t> Zhang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+86-18601656691</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zhangjiayin@huawei.com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jun.l@huawei.com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Yi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F1-17, Huawei Base, Bantian, Shenzhen</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+86-18665891036</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Roy.luoyi@huawei.com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Yingpei</a:t>
                      </a:r>
                      <a:r>
                        <a:rPr lang="en-US" sz="1100" dirty="0">
                          <a:solidFill>
                            <a:srgbClr val="000000"/>
                          </a:solidFill>
                          <a:latin typeface="Times New Roman"/>
                          <a:ea typeface="Times New Roman"/>
                          <a:cs typeface="Arial"/>
                        </a:rPr>
                        <a:t> Lin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linyingpei@huawei.com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solidFill>
                            <a:srgbClr val="000000"/>
                          </a:solidFill>
                          <a:latin typeface="Times New Roman"/>
                          <a:ea typeface="Times New Roman"/>
                          <a:cs typeface="Arial"/>
                        </a:rPr>
                        <a:t>Jiyong</a:t>
                      </a:r>
                      <a:r>
                        <a:rPr lang="en-US" sz="1100" dirty="0" smtClean="0">
                          <a:solidFill>
                            <a:srgbClr val="000000"/>
                          </a:solidFill>
                          <a:latin typeface="Times New Roman"/>
                          <a:ea typeface="Times New Roman"/>
                          <a:cs typeface="Arial"/>
                        </a:rPr>
                        <a:t> Pang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smtClean="0">
                          <a:solidFill>
                            <a:srgbClr val="000000"/>
                          </a:solidFill>
                          <a:latin typeface="Times New Roman"/>
                          <a:ea typeface="Times New Roman"/>
                          <a:cs typeface="Arial"/>
                        </a:rPr>
                        <a:t>5B-N8, No.2222 </a:t>
                      </a:r>
                      <a:r>
                        <a:rPr lang="en-US" sz="900" dirty="0" err="1" smtClean="0">
                          <a:solidFill>
                            <a:srgbClr val="000000"/>
                          </a:solidFill>
                          <a:latin typeface="Times New Roman"/>
                          <a:ea typeface="Times New Roman"/>
                          <a:cs typeface="Arial"/>
                        </a:rPr>
                        <a:t>Xinjinqiao</a:t>
                      </a:r>
                      <a:r>
                        <a:rPr lang="en-US" sz="900" dirty="0" smtClean="0">
                          <a:solidFill>
                            <a:srgbClr val="000000"/>
                          </a:solidFill>
                          <a:latin typeface="Times New Roman"/>
                          <a:ea typeface="Times New Roman"/>
                          <a:cs typeface="Arial"/>
                        </a:rPr>
                        <a:t> Road, </a:t>
                      </a:r>
                      <a:r>
                        <a:rPr lang="en-US" sz="900" dirty="0" err="1" smtClean="0">
                          <a:solidFill>
                            <a:srgbClr val="000000"/>
                          </a:solidFill>
                          <a:latin typeface="Times New Roman"/>
                          <a:ea typeface="Times New Roman"/>
                          <a:cs typeface="Arial"/>
                        </a:rPr>
                        <a:t>Pudong</a:t>
                      </a:r>
                      <a:r>
                        <a:rPr lang="en-US" sz="900" dirty="0" smtClean="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pangjiyong@huawei.com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 Rong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zhigang.rong@huawei.com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latin typeface="Times New Roman"/>
                          <a:ea typeface="Times New Roman"/>
                          <a:cs typeface="Arial"/>
                        </a:rPr>
                        <a:t>Jian</a:t>
                      </a:r>
                      <a:r>
                        <a:rPr lang="en-US" sz="1100" dirty="0" smtClean="0">
                          <a:latin typeface="Times New Roman"/>
                          <a:ea typeface="Times New Roman"/>
                          <a:cs typeface="Arial"/>
                        </a:rPr>
                        <a:t> Yu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050" kern="1200" dirty="0" smtClean="0">
                          <a:solidFill>
                            <a:srgbClr val="000000"/>
                          </a:solidFill>
                          <a:latin typeface="Times New Roman"/>
                          <a:ea typeface="Times New Roman"/>
                          <a:cs typeface="Arial"/>
                        </a:rPr>
                        <a:t>ross.yujian@huawei.com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smtClean="0">
                          <a:latin typeface="Times New Roman"/>
                          <a:ea typeface="Times New Roman"/>
                          <a:cs typeface="Arial"/>
                        </a:rPr>
                        <a:t>Ming </a:t>
                      </a:r>
                      <a:r>
                        <a:rPr lang="en-US" sz="1100" dirty="0" err="1" smtClean="0">
                          <a:latin typeface="Times New Roman"/>
                          <a:ea typeface="Times New Roman"/>
                          <a:cs typeface="Arial"/>
                        </a:rPr>
                        <a:t>Gan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ming.gan@huawei.com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Yuchen</a:t>
                      </a:r>
                      <a:r>
                        <a:rPr lang="en-US" sz="1100" dirty="0" smtClean="0">
                          <a:latin typeface="Times New Roman"/>
                          <a:ea typeface="Times New Roman"/>
                          <a:cs typeface="Arial"/>
                        </a:rPr>
                        <a:t> </a:t>
                      </a:r>
                      <a:r>
                        <a:rPr lang="en-US" sz="1100" dirty="0" err="1" smtClean="0">
                          <a:latin typeface="Times New Roman"/>
                          <a:ea typeface="Times New Roman"/>
                          <a:cs typeface="Arial"/>
                        </a:rPr>
                        <a:t>Guo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50" dirty="0" smtClean="0">
                          <a:latin typeface="Times New Roman"/>
                          <a:ea typeface="Times New Roman"/>
                          <a:cs typeface="Arial"/>
                        </a:rPr>
                        <a:t>F1-17,</a:t>
                      </a:r>
                      <a:r>
                        <a:rPr lang="en-US" sz="1050" baseline="0" dirty="0" smtClean="0">
                          <a:latin typeface="Times New Roman"/>
                          <a:ea typeface="Times New Roman"/>
                          <a:cs typeface="Arial"/>
                        </a:rPr>
                        <a:t> Huawei Base, </a:t>
                      </a:r>
                      <a:r>
                        <a:rPr lang="en-US" sz="1050" baseline="0" dirty="0" err="1" smtClean="0">
                          <a:latin typeface="Times New Roman"/>
                          <a:ea typeface="Times New Roman"/>
                          <a:cs typeface="Arial"/>
                        </a:rPr>
                        <a:t>Bantian</a:t>
                      </a:r>
                      <a:r>
                        <a:rPr lang="en-US" sz="1050" baseline="0" dirty="0" smtClean="0">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guoyuchen@huawei.com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Yunsong</a:t>
                      </a:r>
                      <a:r>
                        <a:rPr lang="en-US" sz="1100" dirty="0">
                          <a:solidFill>
                            <a:srgbClr val="000000"/>
                          </a:solidFill>
                          <a:latin typeface="Times New Roman"/>
                          <a:ea typeface="Times New Roman"/>
                          <a:cs typeface="Arial"/>
                        </a:rPr>
                        <a:t> Yang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yangyunsong@huawei.com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 Suh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303 Terry Fox, Suite 400 Kanata, Ottawa, Canada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Junghoon.Suh@huawei.com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0038">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 Loc</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050" kern="1200" dirty="0" smtClean="0">
                          <a:solidFill>
                            <a:srgbClr val="000000"/>
                          </a:solidFill>
                          <a:latin typeface="Times New Roman"/>
                          <a:ea typeface="Times New Roman"/>
                          <a:cs typeface="Arial"/>
                        </a:rPr>
                        <a:t>peterloc@iwirelesstech.com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0069">
                <a:tc>
                  <a:txBody>
                    <a:bodyPr/>
                    <a:lstStyle/>
                    <a:p>
                      <a:pPr marL="0" marR="0" algn="ctr">
                        <a:spcBef>
                          <a:spcPts val="0"/>
                        </a:spcBef>
                        <a:spcAft>
                          <a:spcPts val="0"/>
                        </a:spcAft>
                      </a:pPr>
                      <a:r>
                        <a:rPr lang="en-US" sz="1100" dirty="0" smtClean="0">
                          <a:latin typeface="Times New Roman"/>
                          <a:ea typeface="Times New Roman"/>
                          <a:cs typeface="Arial"/>
                        </a:rPr>
                        <a:t>Edward</a:t>
                      </a:r>
                      <a:r>
                        <a:rPr lang="en-US" sz="1100" baseline="0" dirty="0" smtClean="0">
                          <a:latin typeface="Times New Roman"/>
                          <a:ea typeface="Times New Roman"/>
                          <a:cs typeface="Arial"/>
                        </a:rPr>
                        <a:t> Au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303 Terry Fox, Suite 400 Kanata, Ottawa, Canada</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edward.ks.au@huawei.com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Teyan</a:t>
                      </a:r>
                      <a:r>
                        <a:rPr lang="en-US" sz="1100" dirty="0" smtClean="0">
                          <a:latin typeface="Times New Roman"/>
                          <a:ea typeface="Times New Roman"/>
                          <a:cs typeface="Arial"/>
                        </a:rPr>
                        <a:t>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Yunbo</a:t>
                      </a:r>
                      <a:r>
                        <a:rPr lang="en-US" sz="1100" dirty="0" smtClean="0">
                          <a:latin typeface="Times New Roman"/>
                          <a:ea typeface="Times New Roman"/>
                          <a:cs typeface="Arial"/>
                        </a:rPr>
                        <a:t> Li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000000"/>
                          </a:solidFill>
                          <a:latin typeface="+mn-lt"/>
                          <a:ea typeface="Times New Roman"/>
                          <a:cs typeface="Arial"/>
                        </a:rPr>
                        <a:t>F1-17, Huawei Base, </a:t>
                      </a:r>
                      <a:r>
                        <a:rPr lang="en-US" altLang="zh-CN" sz="1050" kern="1200" dirty="0" err="1" smtClean="0">
                          <a:solidFill>
                            <a:srgbClr val="000000"/>
                          </a:solidFill>
                          <a:latin typeface="+mn-lt"/>
                          <a:ea typeface="Times New Roman"/>
                          <a:cs typeface="Arial"/>
                        </a:rPr>
                        <a:t>Bantian</a:t>
                      </a:r>
                      <a:r>
                        <a:rPr lang="en-US" altLang="zh-CN" sz="105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5056514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Диаграмма 21"/>
          <p:cNvGraphicFramePr>
            <a:graphicFrameLocks/>
          </p:cNvGraphicFramePr>
          <p:nvPr>
            <p:extLst/>
          </p:nvPr>
        </p:nvGraphicFramePr>
        <p:xfrm>
          <a:off x="4640850" y="2115262"/>
          <a:ext cx="4168775" cy="26966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4" name="Диаграмма 23"/>
          <p:cNvGraphicFramePr>
            <a:graphicFrameLocks/>
          </p:cNvGraphicFramePr>
          <p:nvPr>
            <p:extLst/>
          </p:nvPr>
        </p:nvGraphicFramePr>
        <p:xfrm>
          <a:off x="465163" y="2115262"/>
          <a:ext cx="4167717" cy="2696633"/>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30</a:t>
            </a:fld>
            <a:endParaRPr lang="en-US" dirty="0"/>
          </a:p>
        </p:txBody>
      </p:sp>
      <p:sp>
        <p:nvSpPr>
          <p:cNvPr id="6" name="Заголовок 5"/>
          <p:cNvSpPr>
            <a:spLocks noGrp="1"/>
          </p:cNvSpPr>
          <p:nvPr>
            <p:ph type="title"/>
          </p:nvPr>
        </p:nvSpPr>
        <p:spPr>
          <a:xfrm>
            <a:off x="685800" y="685800"/>
            <a:ext cx="7772400" cy="1457986"/>
          </a:xfrm>
        </p:spPr>
        <p:txBody>
          <a:bodyPr/>
          <a:lstStyle/>
          <a:p>
            <a:r>
              <a:rPr lang="en-US" dirty="0" smtClean="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t>
            </a:r>
            <a:r>
              <a:rPr lang="en-US" dirty="0" smtClean="0">
                <a:solidFill>
                  <a:schemeClr val="tx1"/>
                </a:solidFill>
              </a:rPr>
              <a:t>AP, </a:t>
            </a:r>
            <a:br>
              <a:rPr lang="en-US" dirty="0" smtClean="0">
                <a:solidFill>
                  <a:schemeClr val="tx1"/>
                </a:solidFill>
              </a:rPr>
            </a:br>
            <a:r>
              <a:rPr lang="en-US" dirty="0">
                <a:solidFill>
                  <a:schemeClr val="tx1"/>
                </a:solidFill>
              </a:rPr>
              <a:t>fix </a:t>
            </a:r>
            <a:r>
              <a:rPr lang="en-US" dirty="0" err="1">
                <a:solidFill>
                  <a:schemeClr val="tx1"/>
                </a:solidFill>
              </a:rPr>
              <a:t>CW</a:t>
            </a:r>
            <a:r>
              <a:rPr lang="en-US" baseline="-25000" dirty="0" err="1">
                <a:solidFill>
                  <a:schemeClr val="tx1"/>
                </a:solidFill>
              </a:rPr>
              <a:t>min</a:t>
            </a:r>
            <a:r>
              <a:rPr lang="en-US" dirty="0" smtClean="0">
                <a:solidFill>
                  <a:schemeClr val="tx1"/>
                </a:solidFill>
              </a:rPr>
              <a:t> = 64 for 11ax STAs, N=10</a:t>
            </a:r>
            <a:endParaRPr lang="ru-RU" dirty="0">
              <a:solidFill>
                <a:schemeClr val="tx1"/>
              </a:solidFill>
            </a:endParaRPr>
          </a:p>
        </p:txBody>
      </p:sp>
      <p:sp>
        <p:nvSpPr>
          <p:cNvPr id="8" name="TextBox 7"/>
          <p:cNvSpPr txBox="1"/>
          <p:nvPr/>
        </p:nvSpPr>
        <p:spPr>
          <a:xfrm>
            <a:off x="1181020" y="5397590"/>
            <a:ext cx="6207854" cy="923330"/>
          </a:xfrm>
          <a:prstGeom prst="rect">
            <a:avLst/>
          </a:prstGeom>
          <a:noFill/>
        </p:spPr>
        <p:txBody>
          <a:bodyPr wrap="none" rtlCol="0">
            <a:spAutoFit/>
          </a:bodyPr>
          <a:lstStyle/>
          <a:p>
            <a:pPr algn="ctr"/>
            <a:r>
              <a:rPr lang="en-US" sz="1800" dirty="0" smtClean="0"/>
              <a:t>By prioritizing the AP and deprioritizing 11ax STAs, </a:t>
            </a:r>
          </a:p>
          <a:p>
            <a:pPr algn="ctr"/>
            <a:r>
              <a:rPr lang="en-US" sz="1800" dirty="0" smtClean="0"/>
              <a:t>we can increase percentage of OFDMA TXs to the desired level, </a:t>
            </a:r>
          </a:p>
          <a:p>
            <a:pPr algn="ctr"/>
            <a:r>
              <a:rPr lang="en-US" sz="1800" dirty="0"/>
              <a:t>w</a:t>
            </a:r>
            <a:r>
              <a:rPr lang="en-US" sz="1800" dirty="0" smtClean="0"/>
              <a:t>hile keeping fair percentage of legacy STAs’ TXs.</a:t>
            </a:r>
            <a:endParaRPr lang="ru-RU" sz="1800" dirty="0"/>
          </a:p>
        </p:txBody>
      </p:sp>
      <p:sp>
        <p:nvSpPr>
          <p:cNvPr id="17" name="Овал 16"/>
          <p:cNvSpPr/>
          <p:nvPr/>
        </p:nvSpPr>
        <p:spPr bwMode="auto">
          <a:xfrm>
            <a:off x="8220018" y="3158262"/>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4045669" y="4121933"/>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a:stCxn id="18" idx="0"/>
          </p:cNvCxnSpPr>
          <p:nvPr/>
        </p:nvCxnSpPr>
        <p:spPr bwMode="auto">
          <a:xfrm flipH="1" flipV="1">
            <a:off x="4137646" y="3391000"/>
            <a:ext cx="14415" cy="730933"/>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21" name="Прямоугольник 20"/>
          <p:cNvSpPr/>
          <p:nvPr/>
        </p:nvSpPr>
        <p:spPr bwMode="auto">
          <a:xfrm>
            <a:off x="821196" y="3291879"/>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5" name="Овал 24"/>
          <p:cNvSpPr/>
          <p:nvPr/>
        </p:nvSpPr>
        <p:spPr bwMode="auto">
          <a:xfrm>
            <a:off x="5849327" y="3333147"/>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6" name="Овал 25"/>
          <p:cNvSpPr/>
          <p:nvPr/>
        </p:nvSpPr>
        <p:spPr bwMode="auto">
          <a:xfrm>
            <a:off x="1665127" y="3346139"/>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7" name="Овал 26"/>
          <p:cNvSpPr/>
          <p:nvPr/>
        </p:nvSpPr>
        <p:spPr bwMode="auto">
          <a:xfrm>
            <a:off x="2534633" y="3452592"/>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Овал 27"/>
          <p:cNvSpPr/>
          <p:nvPr/>
        </p:nvSpPr>
        <p:spPr bwMode="auto">
          <a:xfrm>
            <a:off x="1000103" y="3259500"/>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9" name="Овал 28"/>
          <p:cNvSpPr/>
          <p:nvPr/>
        </p:nvSpPr>
        <p:spPr bwMode="auto">
          <a:xfrm>
            <a:off x="5163960" y="3423746"/>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0" name="Овал 29"/>
          <p:cNvSpPr/>
          <p:nvPr/>
        </p:nvSpPr>
        <p:spPr bwMode="auto">
          <a:xfrm>
            <a:off x="6715486" y="3213119"/>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1" name="Прямоугольник 30"/>
          <p:cNvSpPr/>
          <p:nvPr/>
        </p:nvSpPr>
        <p:spPr bwMode="auto">
          <a:xfrm>
            <a:off x="5001574" y="3213119"/>
            <a:ext cx="3735548" cy="40135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7" name="Прямая со стрелкой 6"/>
          <p:cNvCxnSpPr/>
          <p:nvPr/>
        </p:nvCxnSpPr>
        <p:spPr bwMode="auto">
          <a:xfrm flipV="1">
            <a:off x="1000103" y="3692648"/>
            <a:ext cx="1534530" cy="132052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Прямая со стрелкой 31"/>
          <p:cNvCxnSpPr/>
          <p:nvPr/>
        </p:nvCxnSpPr>
        <p:spPr bwMode="auto">
          <a:xfrm flipV="1">
            <a:off x="1011850" y="3602858"/>
            <a:ext cx="744056" cy="141031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p:nvPr/>
        </p:nvCxnSpPr>
        <p:spPr bwMode="auto">
          <a:xfrm flipV="1">
            <a:off x="1021192" y="3531936"/>
            <a:ext cx="85303" cy="148124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TextBox 12"/>
          <p:cNvSpPr txBox="1"/>
          <p:nvPr/>
        </p:nvSpPr>
        <p:spPr>
          <a:xfrm>
            <a:off x="407143" y="5013176"/>
            <a:ext cx="2570897" cy="307777"/>
          </a:xfrm>
          <a:prstGeom prst="rect">
            <a:avLst/>
          </a:prstGeom>
          <a:noFill/>
        </p:spPr>
        <p:txBody>
          <a:bodyPr wrap="none" rtlCol="0">
            <a:spAutoFit/>
          </a:bodyPr>
          <a:lstStyle/>
          <a:p>
            <a:r>
              <a:rPr lang="en-US" sz="1400" dirty="0" smtClean="0"/>
              <a:t>Values, which meet requirements</a:t>
            </a:r>
            <a:endParaRPr lang="ru-RU" sz="1400" dirty="0"/>
          </a:p>
        </p:txBody>
      </p:sp>
      <p:cxnSp>
        <p:nvCxnSpPr>
          <p:cNvPr id="34" name="Прямая со стрелкой 33"/>
          <p:cNvCxnSpPr>
            <a:endCxn id="17" idx="4"/>
          </p:cNvCxnSpPr>
          <p:nvPr/>
        </p:nvCxnSpPr>
        <p:spPr bwMode="auto">
          <a:xfrm flipV="1">
            <a:off x="7670087" y="3398318"/>
            <a:ext cx="656323" cy="174056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Прямая со стрелкой 35"/>
          <p:cNvCxnSpPr/>
          <p:nvPr/>
        </p:nvCxnSpPr>
        <p:spPr bwMode="auto">
          <a:xfrm flipH="1" flipV="1">
            <a:off x="4258452" y="4293096"/>
            <a:ext cx="3411636" cy="85943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Прямоугольник 37"/>
          <p:cNvSpPr/>
          <p:nvPr/>
        </p:nvSpPr>
        <p:spPr>
          <a:xfrm>
            <a:off x="6687734" y="5090667"/>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3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37"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0894513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Диаграмма 31"/>
          <p:cNvGraphicFramePr>
            <a:graphicFrameLocks/>
          </p:cNvGraphicFramePr>
          <p:nvPr>
            <p:extLst/>
          </p:nvPr>
        </p:nvGraphicFramePr>
        <p:xfrm>
          <a:off x="4691376" y="2203835"/>
          <a:ext cx="4273112" cy="24975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 name="Диаграмма 30"/>
          <p:cNvGraphicFramePr>
            <a:graphicFrameLocks/>
          </p:cNvGraphicFramePr>
          <p:nvPr>
            <p:extLst/>
          </p:nvPr>
        </p:nvGraphicFramePr>
        <p:xfrm>
          <a:off x="439078" y="2203835"/>
          <a:ext cx="4252298" cy="2497513"/>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31</a:t>
            </a:fld>
            <a:endParaRPr lang="en-US" dirty="0"/>
          </a:p>
        </p:txBody>
      </p:sp>
      <p:sp>
        <p:nvSpPr>
          <p:cNvPr id="6" name="Заголовок 5"/>
          <p:cNvSpPr>
            <a:spLocks noGrp="1"/>
          </p:cNvSpPr>
          <p:nvPr>
            <p:ph type="title"/>
          </p:nvPr>
        </p:nvSpPr>
        <p:spPr>
          <a:xfrm>
            <a:off x="685800" y="685800"/>
            <a:ext cx="7772400" cy="1457986"/>
          </a:xfrm>
        </p:spPr>
        <p:txBody>
          <a:bodyPr/>
          <a:lstStyle/>
          <a:p>
            <a:r>
              <a:rPr lang="en-US" dirty="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AP, </a:t>
            </a:r>
            <a:br>
              <a:rPr lang="en-US" dirty="0">
                <a:solidFill>
                  <a:schemeClr val="tx1"/>
                </a:solidFill>
              </a:rPr>
            </a:br>
            <a:r>
              <a:rPr lang="en-US" dirty="0">
                <a:solidFill>
                  <a:schemeClr val="tx1"/>
                </a:solidFill>
              </a:rPr>
              <a:t>fix </a:t>
            </a:r>
            <a:r>
              <a:rPr lang="en-US" dirty="0" err="1">
                <a:solidFill>
                  <a:schemeClr val="tx1"/>
                </a:solidFill>
              </a:rPr>
              <a:t>CW</a:t>
            </a:r>
            <a:r>
              <a:rPr lang="en-US" baseline="-25000" dirty="0" err="1">
                <a:solidFill>
                  <a:schemeClr val="tx1"/>
                </a:solidFill>
              </a:rPr>
              <a:t>min</a:t>
            </a:r>
            <a:r>
              <a:rPr lang="en-US" dirty="0">
                <a:solidFill>
                  <a:schemeClr val="tx1"/>
                </a:solidFill>
              </a:rPr>
              <a:t> = </a:t>
            </a:r>
            <a:r>
              <a:rPr lang="ru-RU" dirty="0" smtClean="0">
                <a:solidFill>
                  <a:srgbClr val="FF0000"/>
                </a:solidFill>
              </a:rPr>
              <a:t>128</a:t>
            </a:r>
            <a:r>
              <a:rPr lang="en-US" dirty="0" smtClean="0">
                <a:solidFill>
                  <a:schemeClr val="tx1"/>
                </a:solidFill>
              </a:rPr>
              <a:t> </a:t>
            </a:r>
            <a:r>
              <a:rPr lang="en-US" dirty="0">
                <a:solidFill>
                  <a:schemeClr val="tx1"/>
                </a:solidFill>
              </a:rPr>
              <a:t>for 11ax STAs, N=10</a:t>
            </a:r>
            <a:endParaRPr lang="ru-RU" dirty="0"/>
          </a:p>
        </p:txBody>
      </p:sp>
      <p:sp>
        <p:nvSpPr>
          <p:cNvPr id="8" name="TextBox 7"/>
          <p:cNvSpPr txBox="1"/>
          <p:nvPr/>
        </p:nvSpPr>
        <p:spPr>
          <a:xfrm>
            <a:off x="467496" y="4869196"/>
            <a:ext cx="6207853" cy="1477328"/>
          </a:xfrm>
          <a:prstGeom prst="rect">
            <a:avLst/>
          </a:prstGeom>
          <a:noFill/>
        </p:spPr>
        <p:txBody>
          <a:bodyPr wrap="none" rtlCol="0">
            <a:spAutoFit/>
          </a:bodyPr>
          <a:lstStyle/>
          <a:p>
            <a:r>
              <a:rPr lang="en-US" sz="1800" dirty="0" smtClean="0"/>
              <a:t>By prioritizing the AP and deprioritizing 11ax STAs, </a:t>
            </a:r>
          </a:p>
          <a:p>
            <a:r>
              <a:rPr lang="en-US" sz="1800" dirty="0" smtClean="0"/>
              <a:t>we can increase percentage of OFDMA TXs to the desired level, </a:t>
            </a:r>
          </a:p>
          <a:p>
            <a:r>
              <a:rPr lang="en-US" sz="1800" dirty="0"/>
              <a:t>w</a:t>
            </a:r>
            <a:r>
              <a:rPr lang="en-US" sz="1800" dirty="0" smtClean="0"/>
              <a:t>hile keeping fair percentage of legacy STAs’ TXs.</a:t>
            </a:r>
          </a:p>
          <a:p>
            <a:endParaRPr lang="en-US" sz="1800" dirty="0"/>
          </a:p>
          <a:p>
            <a:r>
              <a:rPr lang="en-US" sz="1800" dirty="0" smtClean="0"/>
              <a:t>We can do it by tuning </a:t>
            </a:r>
            <a:r>
              <a:rPr lang="en-US" sz="1800" dirty="0" err="1" smtClean="0"/>
              <a:t>Cwmin</a:t>
            </a:r>
            <a:r>
              <a:rPr lang="en-US" sz="1800" dirty="0" smtClean="0"/>
              <a:t>, </a:t>
            </a:r>
            <a:r>
              <a:rPr lang="en-US" sz="1800" dirty="0" err="1" smtClean="0"/>
              <a:t>CWmax</a:t>
            </a:r>
            <a:r>
              <a:rPr lang="en-US" sz="1800" dirty="0" smtClean="0"/>
              <a:t> and/or AIFSN</a:t>
            </a:r>
            <a:endParaRPr lang="ru-RU" sz="1800" dirty="0"/>
          </a:p>
        </p:txBody>
      </p:sp>
      <p:sp>
        <p:nvSpPr>
          <p:cNvPr id="17" name="Овал 16"/>
          <p:cNvSpPr/>
          <p:nvPr/>
        </p:nvSpPr>
        <p:spPr bwMode="auto">
          <a:xfrm>
            <a:off x="8463673" y="3199206"/>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4139952" y="3981032"/>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1" name="Прямоугольник 20"/>
          <p:cNvSpPr/>
          <p:nvPr/>
        </p:nvSpPr>
        <p:spPr bwMode="auto">
          <a:xfrm>
            <a:off x="821196" y="3291879"/>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5" name="Овал 24"/>
          <p:cNvSpPr/>
          <p:nvPr/>
        </p:nvSpPr>
        <p:spPr bwMode="auto">
          <a:xfrm>
            <a:off x="5881985" y="3349476"/>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6" name="Овал 25"/>
          <p:cNvSpPr/>
          <p:nvPr/>
        </p:nvSpPr>
        <p:spPr bwMode="auto">
          <a:xfrm>
            <a:off x="1665127" y="3346139"/>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7" name="Овал 26"/>
          <p:cNvSpPr/>
          <p:nvPr/>
        </p:nvSpPr>
        <p:spPr bwMode="auto">
          <a:xfrm>
            <a:off x="2534633" y="3452592"/>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Овал 27"/>
          <p:cNvSpPr/>
          <p:nvPr/>
        </p:nvSpPr>
        <p:spPr bwMode="auto">
          <a:xfrm>
            <a:off x="967445" y="3292158"/>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9" name="Овал 28"/>
          <p:cNvSpPr/>
          <p:nvPr/>
        </p:nvSpPr>
        <p:spPr bwMode="auto">
          <a:xfrm>
            <a:off x="5163960" y="3423746"/>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0" name="Овал 29"/>
          <p:cNvSpPr/>
          <p:nvPr/>
        </p:nvSpPr>
        <p:spPr bwMode="auto">
          <a:xfrm>
            <a:off x="6804248" y="3284984"/>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3" name="Прямоугольник 32"/>
          <p:cNvSpPr/>
          <p:nvPr/>
        </p:nvSpPr>
        <p:spPr bwMode="auto">
          <a:xfrm>
            <a:off x="5017514" y="3282917"/>
            <a:ext cx="3813619" cy="26781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p:nvPr/>
        </p:nvCxnSpPr>
        <p:spPr bwMode="auto">
          <a:xfrm flipV="1">
            <a:off x="7973957" y="3423746"/>
            <a:ext cx="542398" cy="16203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Прямая со стрелкой 23"/>
          <p:cNvCxnSpPr/>
          <p:nvPr/>
        </p:nvCxnSpPr>
        <p:spPr bwMode="auto">
          <a:xfrm flipH="1" flipV="1">
            <a:off x="4344988" y="4146620"/>
            <a:ext cx="3628970" cy="89744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Прямоугольник 34"/>
          <p:cNvSpPr/>
          <p:nvPr/>
        </p:nvSpPr>
        <p:spPr>
          <a:xfrm>
            <a:off x="6706623" y="5004402"/>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22"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23"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745532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Диаграмма 39"/>
          <p:cNvGraphicFramePr>
            <a:graphicFrameLocks/>
          </p:cNvGraphicFramePr>
          <p:nvPr>
            <p:extLst/>
          </p:nvPr>
        </p:nvGraphicFramePr>
        <p:xfrm>
          <a:off x="107705" y="2243926"/>
          <a:ext cx="4177242"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9" name="Диаграмма 38"/>
          <p:cNvGraphicFramePr>
            <a:graphicFrameLocks/>
          </p:cNvGraphicFramePr>
          <p:nvPr>
            <p:extLst/>
          </p:nvPr>
        </p:nvGraphicFramePr>
        <p:xfrm>
          <a:off x="4716016" y="2248688"/>
          <a:ext cx="4168775" cy="2428875"/>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32</a:t>
            </a:fld>
            <a:endParaRPr lang="en-US" dirty="0"/>
          </a:p>
        </p:txBody>
      </p:sp>
      <p:sp>
        <p:nvSpPr>
          <p:cNvPr id="6" name="Заголовок 5"/>
          <p:cNvSpPr>
            <a:spLocks noGrp="1"/>
          </p:cNvSpPr>
          <p:nvPr>
            <p:ph type="title"/>
          </p:nvPr>
        </p:nvSpPr>
        <p:spPr>
          <a:xfrm>
            <a:off x="685800" y="685800"/>
            <a:ext cx="7772400" cy="1457986"/>
          </a:xfrm>
        </p:spPr>
        <p:txBody>
          <a:bodyPr/>
          <a:lstStyle/>
          <a:p>
            <a:r>
              <a:rPr lang="en-US" dirty="0" smtClean="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t>
            </a:r>
            <a:r>
              <a:rPr lang="en-US" dirty="0" smtClean="0">
                <a:solidFill>
                  <a:schemeClr val="tx1"/>
                </a:solidFill>
              </a:rPr>
              <a:t>AP, </a:t>
            </a:r>
            <a:br>
              <a:rPr lang="en-US" dirty="0" smtClean="0">
                <a:solidFill>
                  <a:schemeClr val="tx1"/>
                </a:solidFill>
              </a:rPr>
            </a:br>
            <a:r>
              <a:rPr lang="en-US" dirty="0">
                <a:solidFill>
                  <a:schemeClr val="tx1"/>
                </a:solidFill>
              </a:rPr>
              <a:t>fix </a:t>
            </a:r>
            <a:r>
              <a:rPr lang="en-US" dirty="0" err="1">
                <a:solidFill>
                  <a:schemeClr val="tx1"/>
                </a:solidFill>
              </a:rPr>
              <a:t>CW</a:t>
            </a:r>
            <a:r>
              <a:rPr lang="en-US" baseline="-25000" dirty="0" err="1">
                <a:solidFill>
                  <a:schemeClr val="tx1"/>
                </a:solidFill>
              </a:rPr>
              <a:t>min</a:t>
            </a:r>
            <a:r>
              <a:rPr lang="en-US" dirty="0" smtClean="0">
                <a:solidFill>
                  <a:schemeClr val="tx1"/>
                </a:solidFill>
              </a:rPr>
              <a:t> = 16 for 11ax STAs, </a:t>
            </a:r>
            <a:r>
              <a:rPr lang="en-US" dirty="0" err="1" smtClean="0">
                <a:solidFill>
                  <a:srgbClr val="FF0000"/>
                </a:solidFill>
              </a:rPr>
              <a:t>N_ax</a:t>
            </a:r>
            <a:r>
              <a:rPr lang="en-US" dirty="0" smtClean="0">
                <a:solidFill>
                  <a:srgbClr val="FF0000"/>
                </a:solidFill>
              </a:rPr>
              <a:t>=10, </a:t>
            </a:r>
            <a:r>
              <a:rPr lang="en-US" dirty="0" err="1" smtClean="0">
                <a:solidFill>
                  <a:srgbClr val="FF0000"/>
                </a:solidFill>
              </a:rPr>
              <a:t>N_leg</a:t>
            </a:r>
            <a:r>
              <a:rPr lang="en-US" dirty="0" smtClean="0">
                <a:solidFill>
                  <a:srgbClr val="FF0000"/>
                </a:solidFill>
              </a:rPr>
              <a:t>=1</a:t>
            </a:r>
            <a:endParaRPr lang="ru-RU" dirty="0">
              <a:solidFill>
                <a:srgbClr val="FF0000"/>
              </a:solidFill>
            </a:endParaRPr>
          </a:p>
        </p:txBody>
      </p:sp>
      <p:sp>
        <p:nvSpPr>
          <p:cNvPr id="8" name="TextBox 7"/>
          <p:cNvSpPr txBox="1"/>
          <p:nvPr/>
        </p:nvSpPr>
        <p:spPr>
          <a:xfrm>
            <a:off x="1181020" y="5397590"/>
            <a:ext cx="6207854" cy="923330"/>
          </a:xfrm>
          <a:prstGeom prst="rect">
            <a:avLst/>
          </a:prstGeom>
          <a:noFill/>
        </p:spPr>
        <p:txBody>
          <a:bodyPr wrap="none" rtlCol="0">
            <a:spAutoFit/>
          </a:bodyPr>
          <a:lstStyle/>
          <a:p>
            <a:pPr algn="ctr"/>
            <a:r>
              <a:rPr lang="en-US" sz="1800" dirty="0" smtClean="0"/>
              <a:t>By prioritizing the AP and deprioritizing 11ax STAs, </a:t>
            </a:r>
          </a:p>
          <a:p>
            <a:pPr algn="ctr"/>
            <a:r>
              <a:rPr lang="en-US" sz="1800" dirty="0" smtClean="0"/>
              <a:t>we can increase percentage of OFDMA TXs to the desired level, </a:t>
            </a:r>
          </a:p>
          <a:p>
            <a:pPr algn="ctr"/>
            <a:r>
              <a:rPr lang="en-US" sz="1800" dirty="0"/>
              <a:t>w</a:t>
            </a:r>
            <a:r>
              <a:rPr lang="en-US" sz="1800" dirty="0" smtClean="0"/>
              <a:t>hile keeping fair percentage of legacy STAs’ TXs.</a:t>
            </a:r>
            <a:endParaRPr lang="ru-RU" sz="1800" dirty="0"/>
          </a:p>
        </p:txBody>
      </p:sp>
      <p:sp>
        <p:nvSpPr>
          <p:cNvPr id="17" name="Овал 16"/>
          <p:cNvSpPr/>
          <p:nvPr/>
        </p:nvSpPr>
        <p:spPr bwMode="auto">
          <a:xfrm>
            <a:off x="8391609" y="2969805"/>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3707904" y="3925343"/>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a:stCxn id="18" idx="0"/>
          </p:cNvCxnSpPr>
          <p:nvPr/>
        </p:nvCxnSpPr>
        <p:spPr bwMode="auto">
          <a:xfrm flipH="1" flipV="1">
            <a:off x="3799881" y="3194410"/>
            <a:ext cx="14415" cy="730933"/>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21" name="Прямоугольник 20"/>
          <p:cNvSpPr/>
          <p:nvPr/>
        </p:nvSpPr>
        <p:spPr bwMode="auto">
          <a:xfrm>
            <a:off x="462709" y="2784194"/>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5" name="Овал 24"/>
          <p:cNvSpPr/>
          <p:nvPr/>
        </p:nvSpPr>
        <p:spPr bwMode="auto">
          <a:xfrm>
            <a:off x="8603067" y="2921031"/>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6" name="Овал 25"/>
          <p:cNvSpPr/>
          <p:nvPr/>
        </p:nvSpPr>
        <p:spPr bwMode="auto">
          <a:xfrm>
            <a:off x="1907704" y="2849777"/>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7" name="Овал 26"/>
          <p:cNvSpPr/>
          <p:nvPr/>
        </p:nvSpPr>
        <p:spPr bwMode="auto">
          <a:xfrm>
            <a:off x="3059832" y="2822993"/>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Овал 27"/>
          <p:cNvSpPr/>
          <p:nvPr/>
        </p:nvSpPr>
        <p:spPr bwMode="auto">
          <a:xfrm>
            <a:off x="1008452" y="2825462"/>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0" name="Овал 29"/>
          <p:cNvSpPr/>
          <p:nvPr/>
        </p:nvSpPr>
        <p:spPr bwMode="auto">
          <a:xfrm>
            <a:off x="7439539" y="2986758"/>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1" name="Прямоугольник 30"/>
          <p:cNvSpPr/>
          <p:nvPr/>
        </p:nvSpPr>
        <p:spPr bwMode="auto">
          <a:xfrm>
            <a:off x="5039087" y="2786082"/>
            <a:ext cx="3735548" cy="40135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7" name="Прямая со стрелкой 6"/>
          <p:cNvCxnSpPr>
            <a:endCxn id="27" idx="3"/>
          </p:cNvCxnSpPr>
          <p:nvPr/>
        </p:nvCxnSpPr>
        <p:spPr bwMode="auto">
          <a:xfrm flipV="1">
            <a:off x="1738085" y="3027894"/>
            <a:ext cx="1352908" cy="19501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Прямая со стрелкой 31"/>
          <p:cNvCxnSpPr/>
          <p:nvPr/>
        </p:nvCxnSpPr>
        <p:spPr bwMode="auto">
          <a:xfrm flipV="1">
            <a:off x="1503918" y="2986336"/>
            <a:ext cx="510177" cy="19571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p:nvPr/>
        </p:nvCxnSpPr>
        <p:spPr bwMode="auto">
          <a:xfrm flipH="1" flipV="1">
            <a:off x="1114843" y="2989870"/>
            <a:ext cx="134154" cy="19501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TextBox 12"/>
          <p:cNvSpPr txBox="1"/>
          <p:nvPr/>
        </p:nvSpPr>
        <p:spPr>
          <a:xfrm>
            <a:off x="407143" y="5013176"/>
            <a:ext cx="2570897" cy="307777"/>
          </a:xfrm>
          <a:prstGeom prst="rect">
            <a:avLst/>
          </a:prstGeom>
          <a:noFill/>
        </p:spPr>
        <p:txBody>
          <a:bodyPr wrap="none" rtlCol="0">
            <a:spAutoFit/>
          </a:bodyPr>
          <a:lstStyle/>
          <a:p>
            <a:r>
              <a:rPr lang="en-US" sz="1400" dirty="0" smtClean="0"/>
              <a:t>Values, which meet requirements</a:t>
            </a:r>
            <a:endParaRPr lang="ru-RU" sz="1400" dirty="0"/>
          </a:p>
        </p:txBody>
      </p:sp>
      <p:cxnSp>
        <p:nvCxnSpPr>
          <p:cNvPr id="34" name="Прямая со стрелкой 33"/>
          <p:cNvCxnSpPr>
            <a:endCxn id="17" idx="4"/>
          </p:cNvCxnSpPr>
          <p:nvPr/>
        </p:nvCxnSpPr>
        <p:spPr bwMode="auto">
          <a:xfrm flipV="1">
            <a:off x="7812360" y="3209861"/>
            <a:ext cx="685641" cy="189303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Прямая со стрелкой 35"/>
          <p:cNvCxnSpPr>
            <a:endCxn id="18" idx="5"/>
          </p:cNvCxnSpPr>
          <p:nvPr/>
        </p:nvCxnSpPr>
        <p:spPr bwMode="auto">
          <a:xfrm flipH="1" flipV="1">
            <a:off x="3889526" y="4130244"/>
            <a:ext cx="3780562" cy="102228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Прямоугольник 37"/>
          <p:cNvSpPr/>
          <p:nvPr/>
        </p:nvSpPr>
        <p:spPr>
          <a:xfrm>
            <a:off x="6687734" y="5090667"/>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29"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35"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622447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Диаграмма 39"/>
          <p:cNvGraphicFramePr>
            <a:graphicFrameLocks/>
          </p:cNvGraphicFramePr>
          <p:nvPr>
            <p:extLst/>
          </p:nvPr>
        </p:nvGraphicFramePr>
        <p:xfrm>
          <a:off x="264390" y="2204546"/>
          <a:ext cx="4177242"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9" name="Диаграмма 38"/>
          <p:cNvGraphicFramePr>
            <a:graphicFrameLocks/>
          </p:cNvGraphicFramePr>
          <p:nvPr>
            <p:extLst/>
          </p:nvPr>
        </p:nvGraphicFramePr>
        <p:xfrm>
          <a:off x="4857237" y="2192087"/>
          <a:ext cx="4168775" cy="2428875"/>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33</a:t>
            </a:fld>
            <a:endParaRPr lang="en-US" dirty="0"/>
          </a:p>
        </p:txBody>
      </p:sp>
      <p:sp>
        <p:nvSpPr>
          <p:cNvPr id="6" name="Заголовок 5"/>
          <p:cNvSpPr>
            <a:spLocks noGrp="1"/>
          </p:cNvSpPr>
          <p:nvPr>
            <p:ph type="title"/>
          </p:nvPr>
        </p:nvSpPr>
        <p:spPr>
          <a:xfrm>
            <a:off x="685800" y="685800"/>
            <a:ext cx="7772400" cy="1457986"/>
          </a:xfrm>
        </p:spPr>
        <p:txBody>
          <a:bodyPr/>
          <a:lstStyle/>
          <a:p>
            <a:r>
              <a:rPr lang="en-US" dirty="0" smtClean="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t>
            </a:r>
            <a:r>
              <a:rPr lang="en-US" dirty="0" smtClean="0">
                <a:solidFill>
                  <a:schemeClr val="tx1"/>
                </a:solidFill>
              </a:rPr>
              <a:t>AP, </a:t>
            </a:r>
            <a:br>
              <a:rPr lang="en-US" dirty="0" smtClean="0">
                <a:solidFill>
                  <a:schemeClr val="tx1"/>
                </a:solidFill>
              </a:rPr>
            </a:br>
            <a:r>
              <a:rPr lang="en-US" dirty="0">
                <a:solidFill>
                  <a:schemeClr val="tx1"/>
                </a:solidFill>
              </a:rPr>
              <a:t>fix </a:t>
            </a:r>
            <a:r>
              <a:rPr lang="en-US" dirty="0" err="1">
                <a:solidFill>
                  <a:schemeClr val="tx1"/>
                </a:solidFill>
              </a:rPr>
              <a:t>CW</a:t>
            </a:r>
            <a:r>
              <a:rPr lang="en-US" baseline="-25000" dirty="0" err="1">
                <a:solidFill>
                  <a:schemeClr val="tx1"/>
                </a:solidFill>
              </a:rPr>
              <a:t>min</a:t>
            </a:r>
            <a:r>
              <a:rPr lang="en-US" dirty="0" smtClean="0">
                <a:solidFill>
                  <a:schemeClr val="tx1"/>
                </a:solidFill>
              </a:rPr>
              <a:t> = </a:t>
            </a:r>
            <a:r>
              <a:rPr lang="en-US" dirty="0" smtClean="0">
                <a:solidFill>
                  <a:srgbClr val="FF0000"/>
                </a:solidFill>
              </a:rPr>
              <a:t>1024</a:t>
            </a:r>
            <a:r>
              <a:rPr lang="en-US" dirty="0" smtClean="0">
                <a:solidFill>
                  <a:schemeClr val="tx1"/>
                </a:solidFill>
              </a:rPr>
              <a:t> for 11ax STAs, </a:t>
            </a:r>
            <a:r>
              <a:rPr lang="en-US" dirty="0" err="1" smtClean="0">
                <a:solidFill>
                  <a:srgbClr val="FF0000"/>
                </a:solidFill>
              </a:rPr>
              <a:t>N_ax</a:t>
            </a:r>
            <a:r>
              <a:rPr lang="en-US" dirty="0" smtClean="0">
                <a:solidFill>
                  <a:srgbClr val="FF0000"/>
                </a:solidFill>
              </a:rPr>
              <a:t>=10, </a:t>
            </a:r>
            <a:r>
              <a:rPr lang="en-US" dirty="0" err="1" smtClean="0">
                <a:solidFill>
                  <a:srgbClr val="FF0000"/>
                </a:solidFill>
              </a:rPr>
              <a:t>N_leg</a:t>
            </a:r>
            <a:r>
              <a:rPr lang="en-US" dirty="0" smtClean="0">
                <a:solidFill>
                  <a:srgbClr val="FF0000"/>
                </a:solidFill>
              </a:rPr>
              <a:t>=1</a:t>
            </a:r>
            <a:endParaRPr lang="ru-RU" dirty="0">
              <a:solidFill>
                <a:srgbClr val="FF0000"/>
              </a:solidFill>
            </a:endParaRPr>
          </a:p>
        </p:txBody>
      </p:sp>
      <p:sp>
        <p:nvSpPr>
          <p:cNvPr id="8" name="TextBox 7"/>
          <p:cNvSpPr txBox="1"/>
          <p:nvPr/>
        </p:nvSpPr>
        <p:spPr>
          <a:xfrm>
            <a:off x="1181020" y="5397590"/>
            <a:ext cx="6207854" cy="923330"/>
          </a:xfrm>
          <a:prstGeom prst="rect">
            <a:avLst/>
          </a:prstGeom>
          <a:noFill/>
        </p:spPr>
        <p:txBody>
          <a:bodyPr wrap="none" rtlCol="0">
            <a:spAutoFit/>
          </a:bodyPr>
          <a:lstStyle/>
          <a:p>
            <a:pPr algn="ctr"/>
            <a:r>
              <a:rPr lang="en-US" sz="1800" dirty="0" smtClean="0"/>
              <a:t>By prioritizing the AP and deprioritizing 11ax STAs, </a:t>
            </a:r>
          </a:p>
          <a:p>
            <a:pPr algn="ctr"/>
            <a:r>
              <a:rPr lang="en-US" sz="1800" dirty="0" smtClean="0"/>
              <a:t>we can increase percentage of OFDMA TXs to the desired level, </a:t>
            </a:r>
          </a:p>
          <a:p>
            <a:pPr algn="ctr"/>
            <a:r>
              <a:rPr lang="en-US" sz="1800" dirty="0"/>
              <a:t>w</a:t>
            </a:r>
            <a:r>
              <a:rPr lang="en-US" sz="1800" dirty="0" smtClean="0"/>
              <a:t>hile keeping fair percentage of legacy STAs’ TXs.</a:t>
            </a:r>
            <a:endParaRPr lang="ru-RU" sz="1800" dirty="0"/>
          </a:p>
        </p:txBody>
      </p:sp>
      <p:sp>
        <p:nvSpPr>
          <p:cNvPr id="17" name="Овал 16"/>
          <p:cNvSpPr/>
          <p:nvPr/>
        </p:nvSpPr>
        <p:spPr bwMode="auto">
          <a:xfrm>
            <a:off x="8500472" y="3138100"/>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3915929" y="3455460"/>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a:stCxn id="18" idx="0"/>
          </p:cNvCxnSpPr>
          <p:nvPr/>
        </p:nvCxnSpPr>
        <p:spPr bwMode="auto">
          <a:xfrm flipV="1">
            <a:off x="4022321" y="3019444"/>
            <a:ext cx="0" cy="436016"/>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21" name="Прямоугольник 20"/>
          <p:cNvSpPr/>
          <p:nvPr/>
        </p:nvSpPr>
        <p:spPr bwMode="auto">
          <a:xfrm>
            <a:off x="583515" y="2901753"/>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5" name="Овал 24"/>
          <p:cNvSpPr/>
          <p:nvPr/>
        </p:nvSpPr>
        <p:spPr bwMode="auto">
          <a:xfrm>
            <a:off x="5892769" y="3851252"/>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6" name="Овал 25"/>
          <p:cNvSpPr/>
          <p:nvPr/>
        </p:nvSpPr>
        <p:spPr bwMode="auto">
          <a:xfrm>
            <a:off x="2327839" y="2940684"/>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7" name="Овал 26"/>
          <p:cNvSpPr/>
          <p:nvPr/>
        </p:nvSpPr>
        <p:spPr bwMode="auto">
          <a:xfrm>
            <a:off x="3419872" y="2940684"/>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Овал 27"/>
          <p:cNvSpPr/>
          <p:nvPr/>
        </p:nvSpPr>
        <p:spPr bwMode="auto">
          <a:xfrm>
            <a:off x="747210" y="2955220"/>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9" name="Овал 28"/>
          <p:cNvSpPr/>
          <p:nvPr/>
        </p:nvSpPr>
        <p:spPr bwMode="auto">
          <a:xfrm>
            <a:off x="5204064" y="3825560"/>
            <a:ext cx="230896"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0" name="Овал 29"/>
          <p:cNvSpPr/>
          <p:nvPr/>
        </p:nvSpPr>
        <p:spPr bwMode="auto">
          <a:xfrm>
            <a:off x="6864769" y="3846048"/>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1" name="Прямоугольник 30"/>
          <p:cNvSpPr/>
          <p:nvPr/>
        </p:nvSpPr>
        <p:spPr bwMode="auto">
          <a:xfrm>
            <a:off x="5112483" y="3830618"/>
            <a:ext cx="3735548" cy="281324"/>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7" name="Прямая со стрелкой 6"/>
          <p:cNvCxnSpPr>
            <a:endCxn id="27" idx="3"/>
          </p:cNvCxnSpPr>
          <p:nvPr/>
        </p:nvCxnSpPr>
        <p:spPr bwMode="auto">
          <a:xfrm flipV="1">
            <a:off x="1021192" y="3145585"/>
            <a:ext cx="2429841" cy="185267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Прямая со стрелкой 31"/>
          <p:cNvCxnSpPr/>
          <p:nvPr/>
        </p:nvCxnSpPr>
        <p:spPr bwMode="auto">
          <a:xfrm flipV="1">
            <a:off x="1011850" y="3138100"/>
            <a:ext cx="1422380" cy="186015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p:nvPr/>
        </p:nvCxnSpPr>
        <p:spPr bwMode="auto">
          <a:xfrm flipH="1" flipV="1">
            <a:off x="887038" y="3063049"/>
            <a:ext cx="134154" cy="19501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TextBox 12"/>
          <p:cNvSpPr txBox="1"/>
          <p:nvPr/>
        </p:nvSpPr>
        <p:spPr>
          <a:xfrm>
            <a:off x="407143" y="5013176"/>
            <a:ext cx="2570897" cy="307777"/>
          </a:xfrm>
          <a:prstGeom prst="rect">
            <a:avLst/>
          </a:prstGeom>
          <a:noFill/>
        </p:spPr>
        <p:txBody>
          <a:bodyPr wrap="none" rtlCol="0">
            <a:spAutoFit/>
          </a:bodyPr>
          <a:lstStyle/>
          <a:p>
            <a:r>
              <a:rPr lang="en-US" sz="1400" dirty="0" smtClean="0"/>
              <a:t>Values, which meet requirements</a:t>
            </a:r>
            <a:endParaRPr lang="ru-RU" sz="1400" dirty="0"/>
          </a:p>
        </p:txBody>
      </p:sp>
      <p:cxnSp>
        <p:nvCxnSpPr>
          <p:cNvPr id="34" name="Прямая со стрелкой 33"/>
          <p:cNvCxnSpPr>
            <a:endCxn id="17" idx="4"/>
          </p:cNvCxnSpPr>
          <p:nvPr/>
        </p:nvCxnSpPr>
        <p:spPr bwMode="auto">
          <a:xfrm flipV="1">
            <a:off x="7670088" y="3378156"/>
            <a:ext cx="936776" cy="17125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Прямая со стрелкой 35"/>
          <p:cNvCxnSpPr/>
          <p:nvPr/>
        </p:nvCxnSpPr>
        <p:spPr bwMode="auto">
          <a:xfrm flipH="1" flipV="1">
            <a:off x="4022321" y="3575488"/>
            <a:ext cx="3647767" cy="157704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Прямоугольник 37"/>
          <p:cNvSpPr/>
          <p:nvPr/>
        </p:nvSpPr>
        <p:spPr>
          <a:xfrm>
            <a:off x="6687734" y="5090667"/>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41" name="Овал 40"/>
          <p:cNvSpPr/>
          <p:nvPr/>
        </p:nvSpPr>
        <p:spPr bwMode="auto">
          <a:xfrm>
            <a:off x="1403648" y="2943021"/>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42" name="Прямая со стрелкой 41"/>
          <p:cNvCxnSpPr/>
          <p:nvPr/>
        </p:nvCxnSpPr>
        <p:spPr bwMode="auto">
          <a:xfrm flipV="1">
            <a:off x="1021192" y="3137128"/>
            <a:ext cx="488847" cy="186015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3" name="Овал 42"/>
          <p:cNvSpPr/>
          <p:nvPr/>
        </p:nvSpPr>
        <p:spPr bwMode="auto">
          <a:xfrm>
            <a:off x="8032084" y="3874471"/>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37"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418634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066800"/>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27125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644833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nvGraphicFramePr>
        <p:xfrm>
          <a:off x="762000" y="1219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7" name="table"/>
          <p:cNvPicPr>
            <a:picLocks noChangeAspect="1"/>
          </p:cNvPicPr>
          <p:nvPr/>
        </p:nvPicPr>
        <p:blipFill>
          <a:blip r:embed="rId2"/>
          <a:stretch>
            <a:fillRect/>
          </a:stretch>
        </p:blipFill>
        <p:spPr>
          <a:xfrm>
            <a:off x="762000" y="4367088"/>
            <a:ext cx="7239000" cy="1652712"/>
          </a:xfrm>
          <a:prstGeom prst="rect">
            <a:avLst/>
          </a:prstGeom>
        </p:spPr>
      </p:pic>
      <p:sp>
        <p:nvSpPr>
          <p:cNvPr id="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10"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932797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2"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altLang="ko-KR" smtClean="0"/>
              <a:t>Slide </a:t>
            </a:r>
            <a:fld id="{78CBCF7A-1E0D-49A7-8A4E-07EEBC7D2FAE}" type="slidenum">
              <a:rPr lang="en-US" altLang="ko-KR" smtClean="0"/>
              <a:pPr>
                <a:defRPr/>
              </a:pPr>
              <a:t>7</a:t>
            </a:fld>
            <a:endParaRPr lang="en-US" altLang="ko-KR"/>
          </a:p>
        </p:txBody>
      </p:sp>
      <p:graphicFrame>
        <p:nvGraphicFramePr>
          <p:cNvPr id="6" name="Table 5"/>
          <p:cNvGraphicFramePr>
            <a:graphicFrameLocks noGrp="1"/>
          </p:cNvGraphicFramePr>
          <p:nvPr>
            <p:extLst/>
          </p:nvPr>
        </p:nvGraphicFramePr>
        <p:xfrm>
          <a:off x="725488" y="1524000"/>
          <a:ext cx="7239000" cy="251829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10"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876495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62000" y="1078644"/>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nvPr>
        </p:nvGraphicFramePr>
        <p:xfrm>
          <a:off x="762000" y="41590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191716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3-6, </a:t>
                      </a:r>
                      <a:r>
                        <a:rPr lang="en-US" sz="1000" dirty="0" err="1">
                          <a:solidFill>
                            <a:srgbClr val="000000"/>
                          </a:solidFill>
                          <a:latin typeface="Times New Roman"/>
                          <a:ea typeface="Times New Roman"/>
                          <a:cs typeface="Arial"/>
                        </a:rPr>
                        <a:t>Hikarinooka</a:t>
                      </a:r>
                      <a:r>
                        <a:rPr lang="en-US" sz="1000" dirty="0">
                          <a:solidFill>
                            <a:srgbClr val="000000"/>
                          </a:solidFill>
                          <a:latin typeface="Times New Roman"/>
                          <a:ea typeface="Times New Roman"/>
                          <a:cs typeface="Arial"/>
                        </a:rPr>
                        <a:t>, Yokosuka-</a:t>
                      </a:r>
                      <a:r>
                        <a:rPr lang="en-US" sz="1000" dirty="0" err="1">
                          <a:solidFill>
                            <a:srgbClr val="000000"/>
                          </a:solidFill>
                          <a:latin typeface="Times New Roman"/>
                          <a:ea typeface="Times New Roman"/>
                          <a:cs typeface="Arial"/>
                        </a:rPr>
                        <a:t>shi</a:t>
                      </a:r>
                      <a:r>
                        <a:rPr lang="en-US" sz="1000" dirty="0">
                          <a:solidFill>
                            <a:srgbClr val="000000"/>
                          </a:solidFill>
                          <a:latin typeface="Times New Roman"/>
                          <a:ea typeface="Times New Roman"/>
                          <a:cs typeface="Arial"/>
                        </a:rPr>
                        <a:t>, Kanagawa, 239-8536, 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732434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74553</TotalTime>
  <Words>2676</Words>
  <Application>Microsoft Office PowerPoint</Application>
  <PresentationFormat>On-screen Show (4:3)</PresentationFormat>
  <Paragraphs>766</Paragraphs>
  <Slides>33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Batang</vt:lpstr>
      <vt:lpstr>Arial</vt:lpstr>
      <vt:lpstr>Calibri</vt:lpstr>
      <vt:lpstr>Times New Roman</vt:lpstr>
      <vt:lpstr>ACcord Submission Template</vt:lpstr>
      <vt:lpstr>2 sets of EDCA parameters</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Motivation: Improving HE STAs UL performance</vt:lpstr>
      <vt:lpstr>Proposal: Improving HE STAs UL performance</vt:lpstr>
      <vt:lpstr>2 set of EDCA parameters</vt:lpstr>
      <vt:lpstr>Set of rules to select the EDCA parameters</vt:lpstr>
      <vt:lpstr>Set of rules to select the EDCA parameters</vt:lpstr>
      <vt:lpstr>Set of rules to select the EDCA parameters</vt:lpstr>
      <vt:lpstr>Signaling MU EDCA Parameters</vt:lpstr>
      <vt:lpstr>Conclusion</vt:lpstr>
      <vt:lpstr>Straw poll #1</vt:lpstr>
      <vt:lpstr>Straw poll #2</vt:lpstr>
      <vt:lpstr>Reference</vt:lpstr>
      <vt:lpstr>Annex</vt:lpstr>
      <vt:lpstr>Scenario Description</vt:lpstr>
      <vt:lpstr>Scenario Parameters</vt:lpstr>
      <vt:lpstr>Results with Legacy Parameters:  OFDMA TXs are Rarely Used </vt:lpstr>
      <vt:lpstr>Results with Legacy Parameters: Percentage of Legacy STAs TXs is Fair</vt:lpstr>
      <vt:lpstr>Changing CWmin and CWmax for AP, N=1</vt:lpstr>
      <vt:lpstr>Changing CWmin and CWmax for AP,  N=10</vt:lpstr>
      <vt:lpstr>Changing CWmin and CWmax for AP,  fix CWmin = 64 for 11ax STAs, N=10</vt:lpstr>
      <vt:lpstr>Changing CWmin and CWmax for AP,  fix CWmin = 128 for 11ax STAs, N=10</vt:lpstr>
      <vt:lpstr>Changing CWmin and CWmax for AP,  fix CWmin = 16 for 11ax STAs, N_ax=10, N_leg=1</vt:lpstr>
      <vt:lpstr>Changing CWmin and CWmax for AP,  fix CWmin = 1024 for 11ax STAs, N_ax=10, N_leg=1</vt:lpstr>
    </vt:vector>
  </TitlesOfParts>
  <Company>&lt;Company Name&gt;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CTPClassification=CTP_IC:VisualMarkings=</cp:keywords>
  <cp:lastModifiedBy>Cariou, Laurent</cp:lastModifiedBy>
  <cp:revision>945</cp:revision>
  <cp:lastPrinted>1998-02-10T13:28:06Z</cp:lastPrinted>
  <dcterms:created xsi:type="dcterms:W3CDTF">2009-12-02T19:05:24Z</dcterms:created>
  <dcterms:modified xsi:type="dcterms:W3CDTF">2016-07-25T23:46:54Z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c273e6b4-36a6-4e06-8858-5c48c0958edc</vt:lpwstr>
  </property>
  <property fmtid="{D5CDD505-2E9C-101B-9397-08002B2CF9AE}" pid="4" name="CTP_BU">
    <vt:lpwstr>COMMUNICATION &amp;DEVICES GROUP</vt:lpwstr>
  </property>
  <property fmtid="{D5CDD505-2E9C-101B-9397-08002B2CF9AE}" pid="5" name="CTP_TimeStamp">
    <vt:lpwstr>2016-07-25 23:46:25Z</vt:lpwstr>
  </property>
  <property fmtid="{D5CDD505-2E9C-101B-9397-08002B2CF9AE}" pid="6" name="CTPClassification">
    <vt:lpwstr>CTP_IC</vt:lpwstr>
  </property>
</Properties>
</file>