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393" r:id="rId3"/>
    <p:sldId id="324" r:id="rId4"/>
    <p:sldId id="352" r:id="rId5"/>
    <p:sldId id="317" r:id="rId6"/>
    <p:sldId id="318" r:id="rId7"/>
    <p:sldId id="319" r:id="rId8"/>
    <p:sldId id="320" r:id="rId9"/>
    <p:sldId id="321" r:id="rId10"/>
    <p:sldId id="322" r:id="rId11"/>
    <p:sldId id="446" r:id="rId12"/>
    <p:sldId id="470" r:id="rId13"/>
    <p:sldId id="433" r:id="rId14"/>
    <p:sldId id="440" r:id="rId15"/>
    <p:sldId id="349" r:id="rId16"/>
    <p:sldId id="445" r:id="rId17"/>
    <p:sldId id="434" r:id="rId18"/>
    <p:sldId id="435" r:id="rId19"/>
    <p:sldId id="436"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89" d="100"/>
          <a:sy n="89" d="100"/>
        </p:scale>
        <p:origin x="1434" y="7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1470"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2678917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3711763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27193319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39286285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15</a:t>
            </a:fld>
            <a:endParaRPr lang="en-US" altLang="en-US"/>
          </a:p>
        </p:txBody>
      </p:sp>
    </p:spTree>
    <p:extLst>
      <p:ext uri="{BB962C8B-B14F-4D97-AF65-F5344CB8AC3E}">
        <p14:creationId xmlns:p14="http://schemas.microsoft.com/office/powerpoint/2010/main" val="40729176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16</a:t>
            </a:fld>
            <a:endParaRPr lang="en-US" altLang="en-US"/>
          </a:p>
        </p:txBody>
      </p:sp>
    </p:spTree>
    <p:extLst>
      <p:ext uri="{BB962C8B-B14F-4D97-AF65-F5344CB8AC3E}">
        <p14:creationId xmlns:p14="http://schemas.microsoft.com/office/powerpoint/2010/main" val="41938029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17</a:t>
            </a:fld>
            <a:endParaRPr lang="en-US" altLang="en-US"/>
          </a:p>
        </p:txBody>
      </p:sp>
    </p:spTree>
    <p:extLst>
      <p:ext uri="{BB962C8B-B14F-4D97-AF65-F5344CB8AC3E}">
        <p14:creationId xmlns:p14="http://schemas.microsoft.com/office/powerpoint/2010/main" val="2135518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18</a:t>
            </a:fld>
            <a:endParaRPr lang="en-US" altLang="en-US"/>
          </a:p>
        </p:txBody>
      </p:sp>
    </p:spTree>
    <p:extLst>
      <p:ext uri="{BB962C8B-B14F-4D97-AF65-F5344CB8AC3E}">
        <p14:creationId xmlns:p14="http://schemas.microsoft.com/office/powerpoint/2010/main" val="39306185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19</a:t>
            </a:fld>
            <a:endParaRPr lang="en-US" altLang="en-US"/>
          </a:p>
        </p:txBody>
      </p:sp>
    </p:spTree>
    <p:extLst>
      <p:ext uri="{BB962C8B-B14F-4D97-AF65-F5344CB8AC3E}">
        <p14:creationId xmlns:p14="http://schemas.microsoft.com/office/powerpoint/2010/main" val="593121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0002049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7572732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315112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942103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01139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Reza Hedayat (Newracom)</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Reza Hedayat (Newracom)</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Reza Hedayat (Newracom)</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2016</a:t>
            </a:r>
            <a:endParaRPr lang="en-US" dirty="0"/>
          </a:p>
        </p:txBody>
      </p:sp>
      <p:sp>
        <p:nvSpPr>
          <p:cNvPr id="1029" name="Rectangle 5"/>
          <p:cNvSpPr>
            <a:spLocks noGrp="1" noChangeArrowheads="1"/>
          </p:cNvSpPr>
          <p:nvPr>
            <p:ph type="ftr" sz="quarter" idx="3"/>
          </p:nvPr>
        </p:nvSpPr>
        <p:spPr bwMode="auto">
          <a:xfrm>
            <a:off x="6863977" y="6475413"/>
            <a:ext cx="16799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Reza Hedayat (Newracom)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308299" y="332601"/>
            <a:ext cx="3149901" cy="276999"/>
          </a:xfrm>
          <a:prstGeom prst="rect">
            <a:avLst/>
          </a:prstGeom>
          <a:noFill/>
          <a:ln w="9525">
            <a:noFill/>
            <a:miter lim="800000"/>
            <a:headEnd/>
            <a:tailEnd/>
          </a:ln>
        </p:spPr>
        <p:txBody>
          <a:bodyPr wrap="none" lIns="0" tIns="0" rIns="0" bIns="0" anchor="b">
            <a:spAutoFit/>
          </a:bodyPr>
          <a:lstStyle/>
          <a:p>
            <a:pPr marL="457200" lvl="4" algn="r">
              <a:defRPr/>
            </a:pPr>
            <a:r>
              <a:rPr lang="en-US" sz="1800" b="1" baseline="0" dirty="0">
                <a:latin typeface="Calibri" panose="020F0502020204030204" pitchFamily="34" charset="0"/>
              </a:rPr>
              <a:t>doc.: IEEE </a:t>
            </a:r>
            <a:r>
              <a:rPr lang="en-US" sz="1800" b="1" baseline="0" dirty="0" smtClean="0">
                <a:latin typeface="Calibri" panose="020F0502020204030204" pitchFamily="34" charset="0"/>
              </a:rPr>
              <a:t>802.11-16/0997r0</a:t>
            </a:r>
            <a:endParaRPr lang="en-US" sz="1800" b="1" baseline="0" dirty="0">
              <a:latin typeface="Calibri" panose="020F0502020204030204" pitchFamily="34"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886461"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July 2016</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dirty="0" err="1" smtClean="0">
                <a:latin typeface="Calibri" panose="020F0502020204030204" pitchFamily="34" charset="0"/>
              </a:rPr>
              <a:t>TGax</a:t>
            </a:r>
            <a:r>
              <a:rPr lang="en-US" altLang="en-US" dirty="0" smtClean="0">
                <a:latin typeface="Calibri" panose="020F0502020204030204" pitchFamily="34" charset="0"/>
              </a:rPr>
              <a:t> MAC Ad Hoc </a:t>
            </a:r>
            <a:br>
              <a:rPr lang="en-US" altLang="en-US" dirty="0" smtClean="0">
                <a:latin typeface="Calibri" panose="020F0502020204030204" pitchFamily="34" charset="0"/>
              </a:rPr>
            </a:br>
            <a:r>
              <a:rPr lang="en-US" altLang="en-US" dirty="0" smtClean="0">
                <a:latin typeface="Calibri" panose="020F0502020204030204" pitchFamily="34" charset="0"/>
              </a:rPr>
              <a:t>July 2016 Meeting Agenda</a:t>
            </a:r>
          </a:p>
        </p:txBody>
      </p:sp>
      <p:sp>
        <p:nvSpPr>
          <p:cNvPr id="1031" name="Rectangle 6"/>
          <p:cNvSpPr>
            <a:spLocks noGrp="1" noChangeArrowheads="1"/>
          </p:cNvSpPr>
          <p:nvPr>
            <p:ph type="body" idx="1"/>
          </p:nvPr>
        </p:nvSpPr>
        <p:spPr>
          <a:xfrm>
            <a:off x="685800" y="1752600"/>
            <a:ext cx="7772400" cy="381000"/>
          </a:xfrm>
          <a:noFill/>
        </p:spPr>
        <p:txBody>
          <a:bodyPr/>
          <a:lstStyle/>
          <a:p>
            <a:pPr algn="ctr">
              <a:buFontTx/>
              <a:buNone/>
            </a:pPr>
            <a:r>
              <a:rPr lang="en-US" altLang="en-US" sz="2000" dirty="0" smtClean="0">
                <a:latin typeface="Calibri" panose="020F0502020204030204" pitchFamily="34" charset="0"/>
              </a:rPr>
              <a:t>Date:</a:t>
            </a:r>
            <a:r>
              <a:rPr lang="en-US" altLang="en-US" sz="2000" b="0" dirty="0" smtClean="0">
                <a:latin typeface="Calibri" panose="020F0502020204030204" pitchFamily="34" charset="0"/>
              </a:rPr>
              <a:t> 2016-07-25</a:t>
            </a:r>
          </a:p>
        </p:txBody>
      </p:sp>
      <p:graphicFrame>
        <p:nvGraphicFramePr>
          <p:cNvPr id="1026" name="Object 11"/>
          <p:cNvGraphicFramePr>
            <a:graphicFrameLocks noChangeAspect="1"/>
          </p:cNvGraphicFramePr>
          <p:nvPr>
            <p:extLst>
              <p:ext uri="{D42A27DB-BD31-4B8C-83A1-F6EECF244321}">
                <p14:modId xmlns:p14="http://schemas.microsoft.com/office/powerpoint/2010/main" val="3859183129"/>
              </p:ext>
            </p:extLst>
          </p:nvPr>
        </p:nvGraphicFramePr>
        <p:xfrm>
          <a:off x="457200" y="2720975"/>
          <a:ext cx="7594600" cy="2654300"/>
        </p:xfrm>
        <a:graphic>
          <a:graphicData uri="http://schemas.openxmlformats.org/presentationml/2006/ole">
            <mc:AlternateContent xmlns:mc="http://schemas.openxmlformats.org/markup-compatibility/2006">
              <mc:Choice xmlns:v="urn:schemas-microsoft-com:vml" Requires="v">
                <p:oleObj spid="_x0000_s1220" name="Document" r:id="rId4" imgW="8320168" imgH="2912493" progId="Word.Document.8">
                  <p:embed/>
                </p:oleObj>
              </mc:Choice>
              <mc:Fallback>
                <p:oleObj name="Document" r:id="rId4" imgW="8320168" imgH="2912493" progId="Word.Document.8">
                  <p:embed/>
                  <p:pic>
                    <p:nvPicPr>
                      <p:cNvPr id="0" name="Object 11"/>
                      <p:cNvPicPr>
                        <a:picLocks noChangeAspect="1" noChangeArrowheads="1"/>
                      </p:cNvPicPr>
                      <p:nvPr/>
                    </p:nvPicPr>
                    <p:blipFill>
                      <a:blip r:embed="rId5"/>
                      <a:srcRect/>
                      <a:stretch>
                        <a:fillRect/>
                      </a:stretch>
                    </p:blipFill>
                    <p:spPr bwMode="auto">
                      <a:xfrm>
                        <a:off x="457200" y="2720975"/>
                        <a:ext cx="7594600" cy="2654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32" name="Rectangle 12"/>
          <p:cNvSpPr>
            <a:spLocks noChangeArrowheads="1"/>
          </p:cNvSpPr>
          <p:nvPr/>
        </p:nvSpPr>
        <p:spPr bwMode="auto">
          <a:xfrm>
            <a:off x="533400" y="2376487"/>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a:latin typeface="Calibri" panose="020F0502020204030204" pitchFamily="34" charset="0"/>
              </a:rPr>
              <a:t>Authors:</a:t>
            </a:r>
            <a:endParaRPr lang="en-US" altLang="en-US" sz="2000" dirty="0">
              <a:latin typeface="Calibri" panose="020F0502020204030204" pitchFamily="34" charset="0"/>
            </a:endParaRPr>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(Newracom)</a:t>
            </a:r>
            <a:endParaRPr lang="en-US"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(Newracom)</a:t>
            </a:r>
            <a:endParaRPr lang="en-US" dirty="0">
              <a:latin typeface="Calibri" panose="020F0502020204030204" pitchFamily="34" charset="0"/>
            </a:endParaRPr>
          </a:p>
        </p:txBody>
      </p:sp>
      <p:sp>
        <p:nvSpPr>
          <p:cNvPr id="9" name="Rectangle 4"/>
          <p:cNvSpPr>
            <a:spLocks noGrp="1" noChangeArrowheads="1"/>
          </p:cNvSpPr>
          <p:nvPr>
            <p:ph type="dt" sz="quarter" idx="10"/>
          </p:nvPr>
        </p:nvSpPr>
        <p:spPr>
          <a:xfrm>
            <a:off x="696913" y="332601"/>
            <a:ext cx="886461"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July 2016</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sz="2800" dirty="0" smtClean="0">
                <a:solidFill>
                  <a:schemeClr val="tx1"/>
                </a:solidFill>
                <a:latin typeface="Calibri" panose="020F0502020204030204" pitchFamily="34" charset="0"/>
              </a:rPr>
              <a:t>Submissions (MAC)</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11</a:t>
            </a:fld>
            <a:endParaRPr lang="en-US" altLang="en-US"/>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(Newracom)</a:t>
            </a:r>
            <a:endParaRPr lang="en-US" dirty="0">
              <a:latin typeface="Calibri" panose="020F0502020204030204" pitchFamily="34" charset="0"/>
            </a:endParaRPr>
          </a:p>
        </p:txBody>
      </p:sp>
      <p:sp>
        <p:nvSpPr>
          <p:cNvPr id="10" name="Rectangle 4"/>
          <p:cNvSpPr>
            <a:spLocks noGrp="1" noChangeArrowheads="1"/>
          </p:cNvSpPr>
          <p:nvPr>
            <p:ph type="dt" sz="quarter" idx="10"/>
          </p:nvPr>
        </p:nvSpPr>
        <p:spPr>
          <a:xfrm>
            <a:off x="696913" y="332601"/>
            <a:ext cx="886461"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July 2016</a:t>
            </a:r>
          </a:p>
        </p:txBody>
      </p:sp>
      <p:graphicFrame>
        <p:nvGraphicFramePr>
          <p:cNvPr id="13" name="Table 12"/>
          <p:cNvGraphicFramePr>
            <a:graphicFrameLocks noGrp="1"/>
          </p:cNvGraphicFramePr>
          <p:nvPr>
            <p:extLst>
              <p:ext uri="{D42A27DB-BD31-4B8C-83A1-F6EECF244321}">
                <p14:modId xmlns:p14="http://schemas.microsoft.com/office/powerpoint/2010/main" val="1213725139"/>
              </p:ext>
            </p:extLst>
          </p:nvPr>
        </p:nvGraphicFramePr>
        <p:xfrm>
          <a:off x="696912" y="1295400"/>
          <a:ext cx="7847013" cy="4805140"/>
        </p:xfrm>
        <a:graphic>
          <a:graphicData uri="http://schemas.openxmlformats.org/drawingml/2006/table">
            <a:tbl>
              <a:tblPr>
                <a:tableStyleId>{5C22544A-7EE6-4342-B048-85BDC9FD1C3A}</a:tableStyleId>
              </a:tblPr>
              <a:tblGrid>
                <a:gridCol w="1064670"/>
                <a:gridCol w="4534706"/>
                <a:gridCol w="1537857"/>
                <a:gridCol w="709780"/>
              </a:tblGrid>
              <a:tr h="210457">
                <a:tc>
                  <a:txBody>
                    <a:bodyPr/>
                    <a:lstStyle/>
                    <a:p>
                      <a:pPr algn="ctr" fontAlgn="ctr"/>
                      <a:r>
                        <a:rPr lang="en-CA" sz="1400" u="none" strike="noStrike" dirty="0">
                          <a:effectLst/>
                          <a:latin typeface="Calibri" panose="020F0502020204030204" pitchFamily="34" charset="0"/>
                        </a:rPr>
                        <a:t>DCN</a:t>
                      </a:r>
                      <a:endParaRPr lang="en-CA" sz="1400" b="1" i="0" u="none" strike="noStrike" dirty="0">
                        <a:solidFill>
                          <a:srgbClr val="FFFFFF"/>
                        </a:solidFill>
                        <a:effectLst/>
                        <a:latin typeface="Calibri" panose="020F0502020204030204" pitchFamily="34" charset="0"/>
                        <a:ea typeface="宋体" panose="02010600030101010101" pitchFamily="2" charset="-122"/>
                      </a:endParaRPr>
                    </a:p>
                  </a:txBody>
                  <a:tcPr marL="5561" marR="5561" marT="5561" marB="0" anchor="ctr"/>
                </a:tc>
                <a:tc>
                  <a:txBody>
                    <a:bodyPr/>
                    <a:lstStyle/>
                    <a:p>
                      <a:pPr algn="ctr" fontAlgn="ctr"/>
                      <a:r>
                        <a:rPr lang="en-CA" sz="1400" u="none" strike="noStrike">
                          <a:effectLst/>
                          <a:latin typeface="Calibri" panose="020F0502020204030204" pitchFamily="34" charset="0"/>
                        </a:rPr>
                        <a:t>Title</a:t>
                      </a:r>
                      <a:endParaRPr lang="en-CA" sz="1400" b="1" i="0" u="none" strike="noStrike">
                        <a:solidFill>
                          <a:srgbClr val="FFFFFF"/>
                        </a:solidFill>
                        <a:effectLst/>
                        <a:latin typeface="Calibri" panose="020F0502020204030204" pitchFamily="34" charset="0"/>
                        <a:ea typeface="宋体" panose="02010600030101010101" pitchFamily="2" charset="-122"/>
                      </a:endParaRPr>
                    </a:p>
                  </a:txBody>
                  <a:tcPr marL="5561" marR="5561" marT="5561" marB="0" anchor="ctr"/>
                </a:tc>
                <a:tc>
                  <a:txBody>
                    <a:bodyPr/>
                    <a:lstStyle/>
                    <a:p>
                      <a:pPr algn="ctr" fontAlgn="ctr"/>
                      <a:r>
                        <a:rPr lang="en-CA" sz="1400" u="none" strike="noStrike">
                          <a:effectLst/>
                          <a:latin typeface="Calibri" panose="020F0502020204030204" pitchFamily="34" charset="0"/>
                        </a:rPr>
                        <a:t>Author</a:t>
                      </a:r>
                      <a:endParaRPr lang="en-CA" sz="1400" b="1" i="0" u="none" strike="noStrike">
                        <a:solidFill>
                          <a:srgbClr val="FFFFFF"/>
                        </a:solidFill>
                        <a:effectLst/>
                        <a:latin typeface="Calibri" panose="020F0502020204030204" pitchFamily="34" charset="0"/>
                        <a:ea typeface="宋体" panose="02010600030101010101" pitchFamily="2" charset="-122"/>
                      </a:endParaRPr>
                    </a:p>
                  </a:txBody>
                  <a:tcPr marL="5561" marR="5561" marT="5561" marB="0" anchor="ctr"/>
                </a:tc>
                <a:tc>
                  <a:txBody>
                    <a:bodyPr/>
                    <a:lstStyle/>
                    <a:p>
                      <a:pPr algn="ctr" fontAlgn="ctr"/>
                      <a:r>
                        <a:rPr lang="en-CA" sz="1400" u="none" strike="noStrike" dirty="0" smtClean="0">
                          <a:effectLst/>
                          <a:latin typeface="Calibri" panose="020F0502020204030204" pitchFamily="34" charset="0"/>
                        </a:rPr>
                        <a:t>No. SPs</a:t>
                      </a:r>
                      <a:endParaRPr lang="en-CA" sz="1400" b="1" i="0" u="none" strike="noStrike" dirty="0">
                        <a:solidFill>
                          <a:srgbClr val="FFFFFF"/>
                        </a:solidFill>
                        <a:effectLst/>
                        <a:latin typeface="Calibri" panose="020F0502020204030204" pitchFamily="34" charset="0"/>
                        <a:ea typeface="宋体" panose="02010600030101010101" pitchFamily="2" charset="-122"/>
                      </a:endParaRPr>
                    </a:p>
                  </a:txBody>
                  <a:tcPr marL="5561" marR="5561" marT="5561" marB="0" anchor="ctr"/>
                </a:tc>
              </a:tr>
              <a:tr h="210457">
                <a:tc>
                  <a:txBody>
                    <a:bodyPr/>
                    <a:lstStyle/>
                    <a:p>
                      <a:pPr algn="l" fontAlgn="t"/>
                      <a:r>
                        <a:rPr lang="en-US" altLang="zh-CN" sz="1400" u="none" strike="noStrike">
                          <a:effectLst/>
                          <a:latin typeface="Calibri" panose="020F0502020204030204" pitchFamily="34" charset="0"/>
                        </a:rPr>
                        <a:t>11-16/0828</a:t>
                      </a:r>
                      <a:endParaRPr lang="en-US" altLang="zh-CN"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effectLst/>
                          <a:latin typeface="Calibri" panose="020F0502020204030204" pitchFamily="34" charset="0"/>
                        </a:rPr>
                        <a:t>HE Fragmentation - part 1</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effectLst/>
                          <a:latin typeface="Calibri" panose="020F0502020204030204" pitchFamily="34" charset="0"/>
                        </a:rPr>
                        <a:t>Alfred Asterjadhi</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endParaRPr lang="en-CA" sz="1400" b="0" i="0" u="none" strike="noStrike" dirty="0">
                        <a:solidFill>
                          <a:srgbClr val="000000"/>
                        </a:solidFill>
                        <a:effectLst/>
                        <a:latin typeface="Calibri" panose="020F0502020204030204" pitchFamily="34" charset="0"/>
                        <a:ea typeface="宋体" panose="02010600030101010101" pitchFamily="2" charset="-122"/>
                      </a:endParaRPr>
                    </a:p>
                  </a:txBody>
                  <a:tcPr marL="5561" marR="5561" marT="5561" marB="0"/>
                </a:tc>
              </a:tr>
              <a:tr h="210457">
                <a:tc>
                  <a:txBody>
                    <a:bodyPr/>
                    <a:lstStyle/>
                    <a:p>
                      <a:pPr algn="l" fontAlgn="t"/>
                      <a:r>
                        <a:rPr lang="en-US" altLang="zh-CN" sz="1400" u="none" strike="noStrike">
                          <a:effectLst/>
                          <a:latin typeface="Calibri" panose="020F0502020204030204" pitchFamily="34" charset="0"/>
                        </a:rPr>
                        <a:t>11-16/0829</a:t>
                      </a:r>
                      <a:endParaRPr lang="en-US" altLang="zh-CN"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ctr"/>
                      <a:r>
                        <a:rPr lang="en-CA" sz="1400" u="none" strike="noStrike">
                          <a:effectLst/>
                          <a:latin typeface="Calibri" panose="020F0502020204030204" pitchFamily="34" charset="0"/>
                        </a:rPr>
                        <a:t>Comment Resolution for Section 10.24.10 Block Ack/GCR block ack</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nchor="ctr"/>
                </a:tc>
                <a:tc>
                  <a:txBody>
                    <a:bodyPr/>
                    <a:lstStyle/>
                    <a:p>
                      <a:pPr algn="l" fontAlgn="t"/>
                      <a:r>
                        <a:rPr lang="en-CA" sz="1400" u="none" strike="noStrike">
                          <a:effectLst/>
                          <a:latin typeface="Calibri" panose="020F0502020204030204" pitchFamily="34" charset="0"/>
                        </a:rPr>
                        <a:t>Reza Hedayat</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endParaRPr lang="en-CA" sz="1400" b="0" i="0" u="none" strike="noStrike" dirty="0">
                        <a:solidFill>
                          <a:srgbClr val="000000"/>
                        </a:solidFill>
                        <a:effectLst/>
                        <a:latin typeface="Calibri" panose="020F0502020204030204" pitchFamily="34" charset="0"/>
                        <a:ea typeface="宋体" panose="02010600030101010101" pitchFamily="2" charset="-122"/>
                      </a:endParaRPr>
                    </a:p>
                  </a:txBody>
                  <a:tcPr marL="5561" marR="5561" marT="5561" marB="0"/>
                </a:tc>
              </a:tr>
              <a:tr h="210457">
                <a:tc>
                  <a:txBody>
                    <a:bodyPr/>
                    <a:lstStyle/>
                    <a:p>
                      <a:pPr algn="l" fontAlgn="t"/>
                      <a:r>
                        <a:rPr lang="en-US" altLang="zh-CN" sz="1400" u="none" strike="noStrike">
                          <a:effectLst/>
                          <a:latin typeface="Calibri" panose="020F0502020204030204" pitchFamily="34" charset="0"/>
                        </a:rPr>
                        <a:t>11-16/0844</a:t>
                      </a:r>
                      <a:endParaRPr lang="en-US" altLang="zh-CN"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effectLst/>
                          <a:latin typeface="Calibri" panose="020F0502020204030204" pitchFamily="34" charset="0"/>
                        </a:rPr>
                        <a:t>CC0-Intra_PPDU_PS</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effectLst/>
                          <a:latin typeface="Calibri" panose="020F0502020204030204" pitchFamily="34" charset="0"/>
                        </a:rPr>
                        <a:t>Alfred Asterjadhi</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endParaRPr lang="en-CA" sz="1400" b="0" i="0" u="none" strike="noStrike" dirty="0">
                        <a:solidFill>
                          <a:srgbClr val="000000"/>
                        </a:solidFill>
                        <a:effectLst/>
                        <a:latin typeface="Calibri" panose="020F0502020204030204" pitchFamily="34" charset="0"/>
                        <a:ea typeface="宋体" panose="02010600030101010101" pitchFamily="2" charset="-122"/>
                      </a:endParaRPr>
                    </a:p>
                  </a:txBody>
                  <a:tcPr marL="5561" marR="5561" marT="5561" marB="0"/>
                </a:tc>
              </a:tr>
              <a:tr h="210457">
                <a:tc>
                  <a:txBody>
                    <a:bodyPr/>
                    <a:lstStyle/>
                    <a:p>
                      <a:pPr algn="l" fontAlgn="t"/>
                      <a:r>
                        <a:rPr lang="en-US" altLang="zh-CN" sz="1400" u="none" strike="noStrike">
                          <a:effectLst/>
                          <a:latin typeface="Calibri" panose="020F0502020204030204" pitchFamily="34" charset="0"/>
                        </a:rPr>
                        <a:t>11-16/0856</a:t>
                      </a:r>
                      <a:endParaRPr lang="en-US" altLang="zh-CN"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effectLst/>
                          <a:latin typeface="Calibri" panose="020F0502020204030204" pitchFamily="34" charset="0"/>
                        </a:rPr>
                        <a:t>Issue of Buffer Status reporting</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effectLst/>
                          <a:latin typeface="Calibri" panose="020F0502020204030204" pitchFamily="34" charset="0"/>
                        </a:rPr>
                        <a:t>Stephane Baron</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endParaRPr lang="en-CA" sz="1400" b="0" i="0" u="none" strike="noStrike" dirty="0">
                        <a:solidFill>
                          <a:srgbClr val="000000"/>
                        </a:solidFill>
                        <a:effectLst/>
                        <a:latin typeface="Calibri" panose="020F0502020204030204" pitchFamily="34" charset="0"/>
                        <a:ea typeface="宋体" panose="02010600030101010101" pitchFamily="2" charset="-122"/>
                      </a:endParaRPr>
                    </a:p>
                  </a:txBody>
                  <a:tcPr marL="5561" marR="5561" marT="5561" marB="0"/>
                </a:tc>
              </a:tr>
              <a:tr h="210457">
                <a:tc>
                  <a:txBody>
                    <a:bodyPr/>
                    <a:lstStyle/>
                    <a:p>
                      <a:pPr algn="l" fontAlgn="t"/>
                      <a:r>
                        <a:rPr lang="en-US" altLang="zh-CN" sz="1400" u="none" strike="noStrike">
                          <a:effectLst/>
                          <a:latin typeface="Calibri" panose="020F0502020204030204" pitchFamily="34" charset="0"/>
                        </a:rPr>
                        <a:t>11-16/0860</a:t>
                      </a:r>
                      <a:endParaRPr lang="en-US" altLang="zh-CN"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fr-FR" sz="1400" u="none" strike="noStrike">
                          <a:effectLst/>
                          <a:latin typeface="Calibri" panose="020F0502020204030204" pitchFamily="34" charset="0"/>
                        </a:rPr>
                        <a:t>comment resolution on A-MPDU format</a:t>
                      </a:r>
                      <a:endParaRPr lang="fr-FR"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effectLst/>
                          <a:latin typeface="Calibri" panose="020F0502020204030204" pitchFamily="34" charset="0"/>
                        </a:rPr>
                        <a:t>Yongho Seok</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endParaRPr lang="en-CA" sz="1400" b="0" i="0" u="none" strike="noStrike" dirty="0">
                        <a:solidFill>
                          <a:srgbClr val="000000"/>
                        </a:solidFill>
                        <a:effectLst/>
                        <a:latin typeface="Calibri" panose="020F0502020204030204" pitchFamily="34" charset="0"/>
                        <a:ea typeface="宋体" panose="02010600030101010101" pitchFamily="2" charset="-122"/>
                      </a:endParaRPr>
                    </a:p>
                  </a:txBody>
                  <a:tcPr marL="5561" marR="5561" marT="5561" marB="0"/>
                </a:tc>
              </a:tr>
              <a:tr h="210457">
                <a:tc>
                  <a:txBody>
                    <a:bodyPr/>
                    <a:lstStyle/>
                    <a:p>
                      <a:pPr algn="l" fontAlgn="t"/>
                      <a:r>
                        <a:rPr lang="en-US" altLang="zh-CN" sz="1400" u="none" strike="noStrike">
                          <a:effectLst/>
                          <a:latin typeface="Calibri" panose="020F0502020204030204" pitchFamily="34" charset="0"/>
                        </a:rPr>
                        <a:t>11-16/0861</a:t>
                      </a:r>
                      <a:endParaRPr lang="en-US" altLang="zh-CN"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dirty="0">
                          <a:effectLst/>
                          <a:latin typeface="Calibri" panose="020F0502020204030204" pitchFamily="34" charset="0"/>
                        </a:rPr>
                        <a:t>comment resolution on mu acknowledgment procedure</a:t>
                      </a:r>
                      <a:endParaRPr lang="en-CA" sz="1400" b="0" i="0" u="none" strike="noStrike" dirty="0">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effectLst/>
                          <a:latin typeface="Calibri" panose="020F0502020204030204" pitchFamily="34" charset="0"/>
                        </a:rPr>
                        <a:t>Yongho Seok</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endParaRPr lang="en-CA" sz="1400" b="0" i="0" u="none" strike="noStrike" dirty="0">
                        <a:solidFill>
                          <a:srgbClr val="000000"/>
                        </a:solidFill>
                        <a:effectLst/>
                        <a:latin typeface="Calibri" panose="020F0502020204030204" pitchFamily="34" charset="0"/>
                        <a:ea typeface="宋体" panose="02010600030101010101" pitchFamily="2" charset="-122"/>
                      </a:endParaRPr>
                    </a:p>
                  </a:txBody>
                  <a:tcPr marL="5561" marR="5561" marT="5561" marB="0"/>
                </a:tc>
              </a:tr>
              <a:tr h="210457">
                <a:tc>
                  <a:txBody>
                    <a:bodyPr/>
                    <a:lstStyle/>
                    <a:p>
                      <a:pPr algn="l" fontAlgn="t"/>
                      <a:r>
                        <a:rPr lang="en-US" altLang="zh-CN" sz="1400" u="none" strike="noStrike">
                          <a:effectLst/>
                          <a:latin typeface="Calibri" panose="020F0502020204030204" pitchFamily="34" charset="0"/>
                        </a:rPr>
                        <a:t>11-16/0862</a:t>
                      </a:r>
                      <a:endParaRPr lang="en-US" altLang="zh-CN"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effectLst/>
                          <a:latin typeface="Calibri" panose="020F0502020204030204" pitchFamily="34" charset="0"/>
                        </a:rPr>
                        <a:t>comment resolution on subclause 25.11</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effectLst/>
                          <a:latin typeface="Calibri" panose="020F0502020204030204" pitchFamily="34" charset="0"/>
                        </a:rPr>
                        <a:t>Yongho Seok</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endParaRPr lang="en-CA" sz="1400" b="0" i="0" u="none" strike="noStrike" dirty="0">
                        <a:solidFill>
                          <a:srgbClr val="000000"/>
                        </a:solidFill>
                        <a:effectLst/>
                        <a:latin typeface="Calibri" panose="020F0502020204030204" pitchFamily="34" charset="0"/>
                        <a:ea typeface="宋体" panose="02010600030101010101" pitchFamily="2" charset="-122"/>
                      </a:endParaRPr>
                    </a:p>
                  </a:txBody>
                  <a:tcPr marL="5561" marR="5561" marT="5561" marB="0"/>
                </a:tc>
              </a:tr>
              <a:tr h="210457">
                <a:tc>
                  <a:txBody>
                    <a:bodyPr/>
                    <a:lstStyle/>
                    <a:p>
                      <a:pPr algn="l" fontAlgn="t"/>
                      <a:r>
                        <a:rPr lang="en-US" altLang="zh-CN" sz="1400" u="none" strike="noStrike">
                          <a:effectLst/>
                          <a:latin typeface="Calibri" panose="020F0502020204030204" pitchFamily="34" charset="0"/>
                        </a:rPr>
                        <a:t>11-16/0864</a:t>
                      </a:r>
                      <a:endParaRPr lang="en-US" altLang="zh-CN"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effectLst/>
                          <a:latin typeface="Calibri" panose="020F0502020204030204" pitchFamily="34" charset="0"/>
                        </a:rPr>
                        <a:t>d0.1 comment resolution on clause 6</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effectLst/>
                          <a:latin typeface="Calibri" panose="020F0502020204030204" pitchFamily="34" charset="0"/>
                        </a:rPr>
                        <a:t>Yasuhiko Inoue</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endParaRPr lang="en-CA" sz="1400" b="0" i="0" u="none" strike="noStrike" dirty="0">
                        <a:solidFill>
                          <a:srgbClr val="000000"/>
                        </a:solidFill>
                        <a:effectLst/>
                        <a:latin typeface="Calibri" panose="020F0502020204030204" pitchFamily="34" charset="0"/>
                        <a:ea typeface="宋体" panose="02010600030101010101" pitchFamily="2" charset="-122"/>
                      </a:endParaRPr>
                    </a:p>
                  </a:txBody>
                  <a:tcPr marL="5561" marR="5561" marT="5561" marB="0"/>
                </a:tc>
              </a:tr>
              <a:tr h="210457">
                <a:tc>
                  <a:txBody>
                    <a:bodyPr/>
                    <a:lstStyle/>
                    <a:p>
                      <a:pPr algn="l" fontAlgn="t"/>
                      <a:r>
                        <a:rPr lang="en-US" altLang="zh-CN" sz="1400" u="none" strike="noStrike">
                          <a:effectLst/>
                          <a:latin typeface="Calibri" panose="020F0502020204030204" pitchFamily="34" charset="0"/>
                        </a:rPr>
                        <a:t>11-16/0867</a:t>
                      </a:r>
                      <a:endParaRPr lang="en-US" altLang="zh-CN"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effectLst/>
                          <a:latin typeface="Calibri" panose="020F0502020204030204" pitchFamily="34" charset="0"/>
                        </a:rPr>
                        <a:t>CIDs for CIDs: Section 9.3.1.9.3 Compressed BA format</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effectLst/>
                          <a:latin typeface="Calibri" panose="020F0502020204030204" pitchFamily="34" charset="0"/>
                        </a:rPr>
                        <a:t>George Cherian</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endParaRPr lang="en-CA" sz="1400" b="0" i="0" u="none" strike="noStrike" dirty="0">
                        <a:solidFill>
                          <a:srgbClr val="000000"/>
                        </a:solidFill>
                        <a:effectLst/>
                        <a:latin typeface="Calibri" panose="020F0502020204030204" pitchFamily="34" charset="0"/>
                        <a:ea typeface="宋体" panose="02010600030101010101" pitchFamily="2" charset="-122"/>
                      </a:endParaRPr>
                    </a:p>
                  </a:txBody>
                  <a:tcPr marL="5561" marR="5561" marT="5561" marB="0"/>
                </a:tc>
              </a:tr>
              <a:tr h="210457">
                <a:tc>
                  <a:txBody>
                    <a:bodyPr/>
                    <a:lstStyle/>
                    <a:p>
                      <a:pPr algn="l" fontAlgn="t"/>
                      <a:r>
                        <a:rPr lang="en-US" altLang="zh-CN" sz="1400" u="none" strike="noStrike">
                          <a:effectLst/>
                          <a:latin typeface="Calibri" panose="020F0502020204030204" pitchFamily="34" charset="0"/>
                        </a:rPr>
                        <a:t>11-16/0868</a:t>
                      </a:r>
                      <a:endParaRPr lang="en-US" altLang="zh-CN"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fr-FR" sz="1400" u="none" strike="noStrike">
                          <a:effectLst/>
                          <a:latin typeface="Calibri" panose="020F0502020204030204" pitchFamily="34" charset="0"/>
                        </a:rPr>
                        <a:t>CIDs for Section 9.3.1.9.7 Multi STA BAs</a:t>
                      </a:r>
                      <a:endParaRPr lang="fr-FR"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effectLst/>
                          <a:latin typeface="Calibri" panose="020F0502020204030204" pitchFamily="34" charset="0"/>
                        </a:rPr>
                        <a:t>George Cherian</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endParaRPr lang="en-CA" sz="1400" b="0" i="0" u="none" strike="noStrike" dirty="0">
                        <a:solidFill>
                          <a:srgbClr val="000000"/>
                        </a:solidFill>
                        <a:effectLst/>
                        <a:latin typeface="Calibri" panose="020F0502020204030204" pitchFamily="34" charset="0"/>
                        <a:ea typeface="宋体" panose="02010600030101010101" pitchFamily="2" charset="-122"/>
                      </a:endParaRPr>
                    </a:p>
                  </a:txBody>
                  <a:tcPr marL="5561" marR="5561" marT="5561" marB="0"/>
                </a:tc>
              </a:tr>
              <a:tr h="210457">
                <a:tc>
                  <a:txBody>
                    <a:bodyPr/>
                    <a:lstStyle/>
                    <a:p>
                      <a:pPr algn="l" fontAlgn="t"/>
                      <a:r>
                        <a:rPr lang="en-US" altLang="zh-CN" sz="1400" u="none" strike="noStrike">
                          <a:effectLst/>
                          <a:latin typeface="Calibri" panose="020F0502020204030204" pitchFamily="34" charset="0"/>
                        </a:rPr>
                        <a:t>11-16/0869</a:t>
                      </a:r>
                      <a:endParaRPr lang="en-US" altLang="zh-CN"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effectLst/>
                          <a:latin typeface="Calibri" panose="020F0502020204030204" pitchFamily="34" charset="0"/>
                        </a:rPr>
                        <a:t>Comment resolution section 9.3 TWT</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effectLst/>
                          <a:latin typeface="Calibri" panose="020F0502020204030204" pitchFamily="34" charset="0"/>
                        </a:rPr>
                        <a:t>Zhou Lan</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endParaRPr lang="en-CA" sz="1400" b="0" i="0" u="none" strike="noStrike" dirty="0">
                        <a:solidFill>
                          <a:srgbClr val="000000"/>
                        </a:solidFill>
                        <a:effectLst/>
                        <a:latin typeface="Calibri" panose="020F0502020204030204" pitchFamily="34" charset="0"/>
                        <a:ea typeface="宋体" panose="02010600030101010101" pitchFamily="2" charset="-122"/>
                      </a:endParaRPr>
                    </a:p>
                  </a:txBody>
                  <a:tcPr marL="5561" marR="5561" marT="5561" marB="0"/>
                </a:tc>
              </a:tr>
              <a:tr h="210457">
                <a:tc>
                  <a:txBody>
                    <a:bodyPr/>
                    <a:lstStyle/>
                    <a:p>
                      <a:pPr algn="l" fontAlgn="t"/>
                      <a:r>
                        <a:rPr lang="en-US" altLang="zh-CN" sz="1400" u="none" strike="noStrike">
                          <a:effectLst/>
                          <a:latin typeface="Calibri" panose="020F0502020204030204" pitchFamily="34" charset="0"/>
                        </a:rPr>
                        <a:t>11-16/0871</a:t>
                      </a:r>
                      <a:endParaRPr lang="en-US" altLang="zh-CN"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effectLst/>
                          <a:latin typeface="Calibri" panose="020F0502020204030204" pitchFamily="34" charset="0"/>
                        </a:rPr>
                        <a:t>Trigger Frame Per User Info Order</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effectLst/>
                          <a:latin typeface="Calibri" panose="020F0502020204030204" pitchFamily="34" charset="0"/>
                        </a:rPr>
                        <a:t>Zhou Lan</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endParaRPr lang="en-CA" sz="1400" b="0" i="0" u="none" strike="noStrike" dirty="0">
                        <a:solidFill>
                          <a:srgbClr val="000000"/>
                        </a:solidFill>
                        <a:effectLst/>
                        <a:latin typeface="Calibri" panose="020F0502020204030204" pitchFamily="34" charset="0"/>
                        <a:ea typeface="宋体" panose="02010600030101010101" pitchFamily="2" charset="-122"/>
                      </a:endParaRPr>
                    </a:p>
                  </a:txBody>
                  <a:tcPr marL="5561" marR="5561" marT="5561" marB="0"/>
                </a:tc>
              </a:tr>
              <a:tr h="210457">
                <a:tc>
                  <a:txBody>
                    <a:bodyPr/>
                    <a:lstStyle/>
                    <a:p>
                      <a:pPr algn="l" fontAlgn="t"/>
                      <a:r>
                        <a:rPr lang="en-US" altLang="zh-CN" sz="1400" u="none" strike="noStrike">
                          <a:solidFill>
                            <a:srgbClr val="00B050"/>
                          </a:solidFill>
                          <a:effectLst/>
                          <a:latin typeface="Calibri" panose="020F0502020204030204" pitchFamily="34" charset="0"/>
                        </a:rPr>
                        <a:t>11-16/0877</a:t>
                      </a:r>
                      <a:endParaRPr lang="en-US" altLang="zh-CN" sz="1400" b="0" i="0" u="none" strike="noStrike">
                        <a:solidFill>
                          <a:srgbClr val="00B05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solidFill>
                            <a:srgbClr val="00B050"/>
                          </a:solidFill>
                          <a:effectLst/>
                          <a:latin typeface="Calibri" panose="020F0502020204030204" pitchFamily="34" charset="0"/>
                        </a:rPr>
                        <a:t>Comment resolution on CID 783 (TXOP Duration field format)</a:t>
                      </a:r>
                      <a:endParaRPr lang="en-CA" sz="1400" b="0" i="0" u="none" strike="noStrike">
                        <a:solidFill>
                          <a:srgbClr val="00B05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solidFill>
                            <a:srgbClr val="00B050"/>
                          </a:solidFill>
                          <a:effectLst/>
                          <a:latin typeface="Calibri" panose="020F0502020204030204" pitchFamily="34" charset="0"/>
                        </a:rPr>
                        <a:t>Jeongki Kim </a:t>
                      </a:r>
                      <a:endParaRPr lang="en-CA" sz="1400" b="0" i="0" u="none" strike="noStrike">
                        <a:solidFill>
                          <a:srgbClr val="00B05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endParaRPr lang="en-CA" sz="1400" b="0" i="0" u="none" strike="noStrike" dirty="0">
                        <a:solidFill>
                          <a:srgbClr val="00B050"/>
                        </a:solidFill>
                        <a:effectLst/>
                        <a:latin typeface="Calibri" panose="020F0502020204030204" pitchFamily="34" charset="0"/>
                        <a:ea typeface="宋体" panose="02010600030101010101" pitchFamily="2" charset="-122"/>
                      </a:endParaRPr>
                    </a:p>
                  </a:txBody>
                  <a:tcPr marL="5561" marR="5561" marT="5561" marB="0"/>
                </a:tc>
              </a:tr>
              <a:tr h="210457">
                <a:tc>
                  <a:txBody>
                    <a:bodyPr/>
                    <a:lstStyle/>
                    <a:p>
                      <a:pPr algn="l" fontAlgn="t"/>
                      <a:r>
                        <a:rPr lang="en-US" altLang="zh-CN" sz="1400" u="none" strike="noStrike">
                          <a:effectLst/>
                          <a:latin typeface="Calibri" panose="020F0502020204030204" pitchFamily="34" charset="0"/>
                        </a:rPr>
                        <a:t>11-16/0878</a:t>
                      </a:r>
                      <a:endParaRPr lang="en-US" altLang="zh-CN"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effectLst/>
                          <a:latin typeface="Calibri" panose="020F0502020204030204" pitchFamily="34" charset="0"/>
                        </a:rPr>
                        <a:t>Comment resolution on CID 782 (Intra-PPDU PS)</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effectLst/>
                          <a:latin typeface="Calibri" panose="020F0502020204030204" pitchFamily="34" charset="0"/>
                        </a:rPr>
                        <a:t>Jeongki Kim </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endParaRPr lang="en-CA" sz="1400" b="0" i="0" u="none" strike="noStrike" dirty="0">
                        <a:solidFill>
                          <a:srgbClr val="000000"/>
                        </a:solidFill>
                        <a:effectLst/>
                        <a:latin typeface="Calibri" panose="020F0502020204030204" pitchFamily="34" charset="0"/>
                        <a:ea typeface="宋体" panose="02010600030101010101" pitchFamily="2" charset="-122"/>
                      </a:endParaRPr>
                    </a:p>
                  </a:txBody>
                  <a:tcPr marL="5561" marR="5561" marT="5561" marB="0"/>
                </a:tc>
              </a:tr>
              <a:tr h="210457">
                <a:tc>
                  <a:txBody>
                    <a:bodyPr/>
                    <a:lstStyle/>
                    <a:p>
                      <a:pPr algn="l" fontAlgn="t"/>
                      <a:r>
                        <a:rPr lang="en-US" altLang="zh-CN" sz="1400" u="none" strike="noStrike">
                          <a:effectLst/>
                          <a:latin typeface="Calibri" panose="020F0502020204030204" pitchFamily="34" charset="0"/>
                        </a:rPr>
                        <a:t>11-16/0881</a:t>
                      </a:r>
                      <a:endParaRPr lang="en-US" altLang="zh-CN"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effectLst/>
                          <a:latin typeface="Calibri" panose="020F0502020204030204" pitchFamily="34" charset="0"/>
                        </a:rPr>
                        <a:t>Comment resolution on ROMI </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effectLst/>
                          <a:latin typeface="Calibri" panose="020F0502020204030204" pitchFamily="34" charset="0"/>
                        </a:rPr>
                        <a:t>Jayh Park</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endParaRPr lang="en-CA" sz="1400" b="0" i="0" u="none" strike="noStrike" dirty="0">
                        <a:solidFill>
                          <a:srgbClr val="000000"/>
                        </a:solidFill>
                        <a:effectLst/>
                        <a:latin typeface="Calibri" panose="020F0502020204030204" pitchFamily="34" charset="0"/>
                        <a:ea typeface="宋体" panose="02010600030101010101" pitchFamily="2" charset="-122"/>
                      </a:endParaRPr>
                    </a:p>
                  </a:txBody>
                  <a:tcPr marL="5561" marR="5561" marT="5561" marB="0"/>
                </a:tc>
              </a:tr>
              <a:tr h="210457">
                <a:tc>
                  <a:txBody>
                    <a:bodyPr/>
                    <a:lstStyle/>
                    <a:p>
                      <a:pPr algn="l" fontAlgn="t"/>
                      <a:r>
                        <a:rPr lang="en-US" altLang="zh-CN" sz="1400" u="none" strike="noStrike">
                          <a:effectLst/>
                          <a:latin typeface="Calibri" panose="020F0502020204030204" pitchFamily="34" charset="0"/>
                        </a:rPr>
                        <a:t>11-16/0882</a:t>
                      </a:r>
                      <a:endParaRPr lang="en-US" altLang="zh-CN"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effectLst/>
                          <a:latin typeface="Calibri" panose="020F0502020204030204" pitchFamily="34" charset="0"/>
                        </a:rPr>
                        <a:t>Comment resolution on TOMI </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effectLst/>
                          <a:latin typeface="Calibri" panose="020F0502020204030204" pitchFamily="34" charset="0"/>
                        </a:rPr>
                        <a:t>Jayh Park</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endParaRPr lang="en-CA" sz="1400" b="0" i="0" u="none" strike="noStrike" dirty="0">
                        <a:solidFill>
                          <a:srgbClr val="000000"/>
                        </a:solidFill>
                        <a:effectLst/>
                        <a:latin typeface="Calibri" panose="020F0502020204030204" pitchFamily="34" charset="0"/>
                        <a:ea typeface="宋体" panose="02010600030101010101" pitchFamily="2" charset="-122"/>
                      </a:endParaRPr>
                    </a:p>
                  </a:txBody>
                  <a:tcPr marL="5561" marR="5561" marT="5561" marB="0"/>
                </a:tc>
              </a:tr>
              <a:tr h="210457">
                <a:tc>
                  <a:txBody>
                    <a:bodyPr/>
                    <a:lstStyle/>
                    <a:p>
                      <a:pPr algn="l" fontAlgn="t"/>
                      <a:r>
                        <a:rPr lang="en-US" altLang="zh-CN" sz="1400" u="none" strike="noStrike">
                          <a:effectLst/>
                          <a:latin typeface="Calibri" panose="020F0502020204030204" pitchFamily="34" charset="0"/>
                        </a:rPr>
                        <a:t>11-16/0883</a:t>
                      </a:r>
                      <a:endParaRPr lang="en-US" altLang="zh-CN"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effectLst/>
                          <a:latin typeface="Calibri" panose="020F0502020204030204" pitchFamily="34" charset="0"/>
                        </a:rPr>
                        <a:t>Comment resolution for CID152</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effectLst/>
                          <a:latin typeface="Calibri" panose="020F0502020204030204" pitchFamily="34" charset="0"/>
                        </a:rPr>
                        <a:t>Jayh Park</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endParaRPr lang="en-CA" sz="1400" b="0" i="0" u="none" strike="noStrike" dirty="0">
                        <a:solidFill>
                          <a:srgbClr val="000000"/>
                        </a:solidFill>
                        <a:effectLst/>
                        <a:latin typeface="Calibri" panose="020F0502020204030204" pitchFamily="34" charset="0"/>
                        <a:ea typeface="宋体" panose="02010600030101010101" pitchFamily="2" charset="-122"/>
                      </a:endParaRPr>
                    </a:p>
                  </a:txBody>
                  <a:tcPr marL="5561" marR="5561" marT="5561" marB="0"/>
                </a:tc>
              </a:tr>
              <a:tr h="210457">
                <a:tc>
                  <a:txBody>
                    <a:bodyPr/>
                    <a:lstStyle/>
                    <a:p>
                      <a:pPr algn="l" fontAlgn="t"/>
                      <a:r>
                        <a:rPr lang="en-US" altLang="zh-CN" sz="1400" u="none" strike="noStrike">
                          <a:effectLst/>
                          <a:latin typeface="Calibri" panose="020F0502020204030204" pitchFamily="34" charset="0"/>
                        </a:rPr>
                        <a:t>11-16/0884</a:t>
                      </a:r>
                      <a:endParaRPr lang="en-US" altLang="zh-CN"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effectLst/>
                          <a:latin typeface="Calibri" panose="020F0502020204030204" pitchFamily="34" charset="0"/>
                        </a:rPr>
                        <a:t>Spec. Text for HE Operation element and AID Assign Rule</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effectLst/>
                          <a:latin typeface="Calibri" panose="020F0502020204030204" pitchFamily="34" charset="0"/>
                        </a:rPr>
                        <a:t>Jianhan Liu</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endParaRPr lang="en-CA" sz="1400" b="0" i="0" u="none" strike="noStrike" dirty="0">
                        <a:solidFill>
                          <a:srgbClr val="000000"/>
                        </a:solidFill>
                        <a:effectLst/>
                        <a:latin typeface="Calibri" panose="020F0502020204030204" pitchFamily="34" charset="0"/>
                        <a:ea typeface="宋体" panose="02010600030101010101" pitchFamily="2" charset="-122"/>
                      </a:endParaRPr>
                    </a:p>
                  </a:txBody>
                  <a:tcPr marL="5561" marR="5561" marT="5561" marB="0"/>
                </a:tc>
              </a:tr>
              <a:tr h="420911">
                <a:tc>
                  <a:txBody>
                    <a:bodyPr/>
                    <a:lstStyle/>
                    <a:p>
                      <a:pPr algn="l" fontAlgn="t"/>
                      <a:r>
                        <a:rPr lang="en-US" altLang="zh-CN" sz="1400" u="none" strike="noStrike" dirty="0">
                          <a:effectLst/>
                          <a:latin typeface="Calibri" panose="020F0502020204030204" pitchFamily="34" charset="0"/>
                        </a:rPr>
                        <a:t>11-16/0890</a:t>
                      </a:r>
                      <a:endParaRPr lang="en-US" altLang="zh-CN" sz="1400" b="0" i="0" u="none" strike="noStrike" dirty="0">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dirty="0">
                          <a:effectLst/>
                          <a:latin typeface="Calibri" panose="020F0502020204030204" pitchFamily="34" charset="0"/>
                        </a:rPr>
                        <a:t>Comment Resolution on NAV Setting of Single and Multiple Protection and Control Response</a:t>
                      </a:r>
                      <a:endParaRPr lang="en-CA" sz="1400" b="0" i="0" u="none" strike="noStrike" dirty="0">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effectLst/>
                          <a:latin typeface="Calibri" panose="020F0502020204030204" pitchFamily="34" charset="0"/>
                        </a:rPr>
                        <a:t>Po-Kai Huang</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endParaRPr lang="en-CA" sz="1400" b="0" i="0" u="none" strike="noStrike" dirty="0">
                        <a:solidFill>
                          <a:srgbClr val="000000"/>
                        </a:solidFill>
                        <a:effectLst/>
                        <a:latin typeface="Calibri" panose="020F0502020204030204" pitchFamily="34" charset="0"/>
                        <a:ea typeface="宋体" panose="02010600030101010101" pitchFamily="2" charset="-122"/>
                      </a:endParaRPr>
                    </a:p>
                  </a:txBody>
                  <a:tcPr marL="5561" marR="5561" marT="5561" marB="0"/>
                </a:tc>
              </a:tr>
            </a:tbl>
          </a:graphicData>
        </a:graphic>
      </p:graphicFrame>
      <p:sp>
        <p:nvSpPr>
          <p:cNvPr id="3" name="TextBox 2"/>
          <p:cNvSpPr txBox="1"/>
          <p:nvPr/>
        </p:nvSpPr>
        <p:spPr>
          <a:xfrm>
            <a:off x="685800" y="6172200"/>
            <a:ext cx="7206396" cy="307777"/>
          </a:xfrm>
          <a:prstGeom prst="rect">
            <a:avLst/>
          </a:prstGeom>
          <a:noFill/>
        </p:spPr>
        <p:txBody>
          <a:bodyPr wrap="none" rtlCol="0">
            <a:spAutoFit/>
          </a:bodyPr>
          <a:lstStyle/>
          <a:p>
            <a:r>
              <a:rPr lang="en-US" sz="1400" dirty="0" smtClean="0">
                <a:solidFill>
                  <a:srgbClr val="00B050"/>
                </a:solidFill>
                <a:latin typeface="Calibri" panose="020F0502020204030204" pitchFamily="34" charset="0"/>
              </a:rPr>
              <a:t>Contributions shown in green color have been presented in previous TG or MAC ad hoc sessions </a:t>
            </a:r>
            <a:endParaRPr lang="en-US" sz="1400" dirty="0">
              <a:solidFill>
                <a:srgbClr val="00B050"/>
              </a:solidFill>
              <a:latin typeface="Calibri" panose="020F0502020204030204" pitchFamily="34" charset="0"/>
            </a:endParaRPr>
          </a:p>
        </p:txBody>
      </p:sp>
    </p:spTree>
    <p:extLst>
      <p:ext uri="{BB962C8B-B14F-4D97-AF65-F5344CB8AC3E}">
        <p14:creationId xmlns:p14="http://schemas.microsoft.com/office/powerpoint/2010/main" val="13763365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sz="2800" dirty="0" smtClean="0">
                <a:solidFill>
                  <a:schemeClr val="tx1"/>
                </a:solidFill>
                <a:latin typeface="Calibri" panose="020F0502020204030204" pitchFamily="34" charset="0"/>
              </a:rPr>
              <a:t>Submissions (MAC)</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12</a:t>
            </a:fld>
            <a:endParaRPr lang="en-US" altLang="en-US"/>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(Newracom)</a:t>
            </a:r>
            <a:endParaRPr lang="en-US" dirty="0">
              <a:latin typeface="Calibri" panose="020F0502020204030204" pitchFamily="34" charset="0"/>
            </a:endParaRPr>
          </a:p>
        </p:txBody>
      </p:sp>
      <p:sp>
        <p:nvSpPr>
          <p:cNvPr id="10" name="Rectangle 4"/>
          <p:cNvSpPr>
            <a:spLocks noGrp="1" noChangeArrowheads="1"/>
          </p:cNvSpPr>
          <p:nvPr>
            <p:ph type="dt" sz="quarter" idx="10"/>
          </p:nvPr>
        </p:nvSpPr>
        <p:spPr>
          <a:xfrm>
            <a:off x="696913" y="332601"/>
            <a:ext cx="886461"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July 2016</a:t>
            </a:r>
          </a:p>
        </p:txBody>
      </p:sp>
      <p:graphicFrame>
        <p:nvGraphicFramePr>
          <p:cNvPr id="13" name="Table 12"/>
          <p:cNvGraphicFramePr>
            <a:graphicFrameLocks noGrp="1"/>
          </p:cNvGraphicFramePr>
          <p:nvPr>
            <p:extLst>
              <p:ext uri="{D42A27DB-BD31-4B8C-83A1-F6EECF244321}">
                <p14:modId xmlns:p14="http://schemas.microsoft.com/office/powerpoint/2010/main" val="3142499588"/>
              </p:ext>
            </p:extLst>
          </p:nvPr>
        </p:nvGraphicFramePr>
        <p:xfrm>
          <a:off x="838200" y="1293423"/>
          <a:ext cx="7705725" cy="4878777"/>
        </p:xfrm>
        <a:graphic>
          <a:graphicData uri="http://schemas.openxmlformats.org/drawingml/2006/table">
            <a:tbl>
              <a:tblPr>
                <a:tableStyleId>{5C22544A-7EE6-4342-B048-85BDC9FD1C3A}</a:tableStyleId>
              </a:tblPr>
              <a:tblGrid>
                <a:gridCol w="1045500"/>
                <a:gridCol w="4453058"/>
                <a:gridCol w="1510167"/>
                <a:gridCol w="697000"/>
              </a:tblGrid>
              <a:tr h="277906">
                <a:tc>
                  <a:txBody>
                    <a:bodyPr/>
                    <a:lstStyle/>
                    <a:p>
                      <a:pPr algn="ctr" fontAlgn="ctr"/>
                      <a:r>
                        <a:rPr lang="en-CA" sz="1400" u="none" strike="noStrike" dirty="0">
                          <a:effectLst/>
                          <a:latin typeface="Calibri" panose="020F0502020204030204" pitchFamily="34" charset="0"/>
                        </a:rPr>
                        <a:t>DCN</a:t>
                      </a:r>
                      <a:endParaRPr lang="en-CA" sz="1400" b="1" i="0" u="none" strike="noStrike" dirty="0">
                        <a:solidFill>
                          <a:srgbClr val="FFFFFF"/>
                        </a:solidFill>
                        <a:effectLst/>
                        <a:latin typeface="Calibri" panose="020F0502020204030204" pitchFamily="34" charset="0"/>
                        <a:ea typeface="宋体" panose="02010600030101010101" pitchFamily="2" charset="-122"/>
                      </a:endParaRPr>
                    </a:p>
                  </a:txBody>
                  <a:tcPr marL="5561" marR="5561" marT="5561" marB="0" anchor="ctr"/>
                </a:tc>
                <a:tc>
                  <a:txBody>
                    <a:bodyPr/>
                    <a:lstStyle/>
                    <a:p>
                      <a:pPr algn="ctr" fontAlgn="ctr"/>
                      <a:r>
                        <a:rPr lang="en-CA" sz="1400" u="none" strike="noStrike" dirty="0">
                          <a:effectLst/>
                          <a:latin typeface="Calibri" panose="020F0502020204030204" pitchFamily="34" charset="0"/>
                        </a:rPr>
                        <a:t>Title</a:t>
                      </a:r>
                      <a:endParaRPr lang="en-CA" sz="1400" b="1" i="0" u="none" strike="noStrike" dirty="0">
                        <a:solidFill>
                          <a:srgbClr val="FFFFFF"/>
                        </a:solidFill>
                        <a:effectLst/>
                        <a:latin typeface="Calibri" panose="020F0502020204030204" pitchFamily="34" charset="0"/>
                        <a:ea typeface="宋体" panose="02010600030101010101" pitchFamily="2" charset="-122"/>
                      </a:endParaRPr>
                    </a:p>
                  </a:txBody>
                  <a:tcPr marL="5561" marR="5561" marT="5561" marB="0" anchor="ctr"/>
                </a:tc>
                <a:tc>
                  <a:txBody>
                    <a:bodyPr/>
                    <a:lstStyle/>
                    <a:p>
                      <a:pPr algn="ctr" fontAlgn="ctr"/>
                      <a:r>
                        <a:rPr lang="en-CA" sz="1400" u="none" strike="noStrike" dirty="0">
                          <a:effectLst/>
                          <a:latin typeface="Calibri" panose="020F0502020204030204" pitchFamily="34" charset="0"/>
                        </a:rPr>
                        <a:t>Author</a:t>
                      </a:r>
                      <a:endParaRPr lang="en-CA" sz="1400" b="1" i="0" u="none" strike="noStrike" dirty="0">
                        <a:solidFill>
                          <a:srgbClr val="FFFFFF"/>
                        </a:solidFill>
                        <a:effectLst/>
                        <a:latin typeface="Calibri" panose="020F0502020204030204" pitchFamily="34" charset="0"/>
                        <a:ea typeface="宋体" panose="02010600030101010101" pitchFamily="2" charset="-122"/>
                      </a:endParaRPr>
                    </a:p>
                  </a:txBody>
                  <a:tcPr marL="5561" marR="5561" marT="5561" marB="0" anchor="ctr"/>
                </a:tc>
                <a:tc>
                  <a:txBody>
                    <a:bodyPr/>
                    <a:lstStyle/>
                    <a:p>
                      <a:pPr algn="ctr" fontAlgn="ctr"/>
                      <a:r>
                        <a:rPr lang="en-CA" sz="1400" u="none" strike="noStrike" dirty="0" smtClean="0">
                          <a:effectLst/>
                          <a:latin typeface="Calibri" panose="020F0502020204030204" pitchFamily="34" charset="0"/>
                        </a:rPr>
                        <a:t>No. SPs</a:t>
                      </a:r>
                      <a:endParaRPr lang="en-CA" sz="1400" b="1" i="0" u="none" strike="noStrike" dirty="0">
                        <a:solidFill>
                          <a:srgbClr val="FFFFFF"/>
                        </a:solidFill>
                        <a:effectLst/>
                        <a:latin typeface="Calibri" panose="020F0502020204030204" pitchFamily="34" charset="0"/>
                        <a:ea typeface="宋体" panose="02010600030101010101" pitchFamily="2" charset="-122"/>
                      </a:endParaRPr>
                    </a:p>
                  </a:txBody>
                  <a:tcPr marL="5561" marR="5561" marT="5561" marB="0" anchor="ctr"/>
                </a:tc>
              </a:tr>
              <a:tr h="277906">
                <a:tc>
                  <a:txBody>
                    <a:bodyPr/>
                    <a:lstStyle/>
                    <a:p>
                      <a:pPr algn="l" fontAlgn="t"/>
                      <a:r>
                        <a:rPr lang="en-US" altLang="zh-CN" sz="1400" u="none" strike="noStrike" dirty="0">
                          <a:effectLst/>
                          <a:latin typeface="Calibri" panose="020F0502020204030204" pitchFamily="34" charset="0"/>
                        </a:rPr>
                        <a:t>11-16/0913</a:t>
                      </a:r>
                      <a:endParaRPr lang="en-US" altLang="zh-CN" sz="1400" b="0" i="0" u="none" strike="noStrike" dirty="0">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dirty="0">
                          <a:effectLst/>
                          <a:latin typeface="Calibri" panose="020F0502020204030204" pitchFamily="34" charset="0"/>
                        </a:rPr>
                        <a:t>SU Multi-TID Rules</a:t>
                      </a:r>
                      <a:endParaRPr lang="en-CA" sz="1400" b="0" i="0" u="none" strike="noStrike" dirty="0">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ctr"/>
                      <a:r>
                        <a:rPr lang="en-CA" sz="1400" u="none" strike="noStrike" dirty="0" err="1">
                          <a:effectLst/>
                          <a:latin typeface="Calibri" panose="020F0502020204030204" pitchFamily="34" charset="0"/>
                        </a:rPr>
                        <a:t>Jarkko</a:t>
                      </a:r>
                      <a:r>
                        <a:rPr lang="en-CA" sz="1400" u="none" strike="noStrike" dirty="0">
                          <a:effectLst/>
                          <a:latin typeface="Calibri" panose="020F0502020204030204" pitchFamily="34" charset="0"/>
                        </a:rPr>
                        <a:t> </a:t>
                      </a:r>
                      <a:r>
                        <a:rPr lang="en-CA" sz="1400" u="none" strike="noStrike" dirty="0" err="1">
                          <a:effectLst/>
                          <a:latin typeface="Calibri" panose="020F0502020204030204" pitchFamily="34" charset="0"/>
                        </a:rPr>
                        <a:t>Kneckt</a:t>
                      </a:r>
                      <a:endParaRPr lang="en-CA" sz="1400" b="0" i="0" u="none" strike="noStrike" dirty="0">
                        <a:solidFill>
                          <a:srgbClr val="000000"/>
                        </a:solidFill>
                        <a:effectLst/>
                        <a:latin typeface="Calibri" panose="020F0502020204030204" pitchFamily="34" charset="0"/>
                        <a:ea typeface="宋体" panose="02010600030101010101" pitchFamily="2" charset="-122"/>
                      </a:endParaRPr>
                    </a:p>
                  </a:txBody>
                  <a:tcPr marL="5561" marR="5561" marT="5561" marB="0" anchor="ctr"/>
                </a:tc>
                <a:tc>
                  <a:txBody>
                    <a:bodyPr/>
                    <a:lstStyle/>
                    <a:p>
                      <a:pPr algn="l" fontAlgn="t"/>
                      <a:endParaRPr lang="en-CA" sz="1400" b="0" i="0" u="none" strike="noStrike" dirty="0">
                        <a:solidFill>
                          <a:srgbClr val="000000"/>
                        </a:solidFill>
                        <a:effectLst/>
                        <a:latin typeface="Calibri" panose="020F0502020204030204" pitchFamily="34" charset="0"/>
                        <a:ea typeface="宋体" panose="02010600030101010101" pitchFamily="2" charset="-122"/>
                      </a:endParaRPr>
                    </a:p>
                  </a:txBody>
                  <a:tcPr marL="5561" marR="5561" marT="5561" marB="0"/>
                </a:tc>
              </a:tr>
              <a:tr h="277906">
                <a:tc>
                  <a:txBody>
                    <a:bodyPr/>
                    <a:lstStyle/>
                    <a:p>
                      <a:pPr algn="l" fontAlgn="t"/>
                      <a:r>
                        <a:rPr lang="en-US" altLang="zh-CN" sz="1400" u="none" strike="noStrike" dirty="0">
                          <a:effectLst/>
                          <a:latin typeface="Calibri" panose="020F0502020204030204" pitchFamily="34" charset="0"/>
                        </a:rPr>
                        <a:t>11-16/0916</a:t>
                      </a:r>
                      <a:endParaRPr lang="en-US" altLang="zh-CN" sz="1400" b="0" i="0" u="none" strike="noStrike" dirty="0">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dirty="0">
                          <a:effectLst/>
                          <a:latin typeface="Calibri" panose="020F0502020204030204" pitchFamily="34" charset="0"/>
                        </a:rPr>
                        <a:t>TID value of ALL ACK signaling</a:t>
                      </a:r>
                      <a:endParaRPr lang="en-CA" sz="1400" b="0" i="0" u="none" strike="noStrike" dirty="0">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effectLst/>
                          <a:latin typeface="Calibri" panose="020F0502020204030204" pitchFamily="34" charset="0"/>
                        </a:rPr>
                        <a:t>Woojin Ahn</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endParaRPr lang="en-CA" sz="1400" b="0" i="0" u="none" strike="noStrike" dirty="0">
                        <a:solidFill>
                          <a:srgbClr val="000000"/>
                        </a:solidFill>
                        <a:effectLst/>
                        <a:latin typeface="Calibri" panose="020F0502020204030204" pitchFamily="34" charset="0"/>
                        <a:ea typeface="宋体" panose="02010600030101010101" pitchFamily="2" charset="-122"/>
                      </a:endParaRPr>
                    </a:p>
                  </a:txBody>
                  <a:tcPr marL="5561" marR="5561" marT="5561" marB="0"/>
                </a:tc>
              </a:tr>
              <a:tr h="277906">
                <a:tc>
                  <a:txBody>
                    <a:bodyPr/>
                    <a:lstStyle/>
                    <a:p>
                      <a:pPr algn="l" fontAlgn="t"/>
                      <a:r>
                        <a:rPr lang="en-US" altLang="zh-CN" sz="1400" u="none" strike="noStrike">
                          <a:effectLst/>
                          <a:latin typeface="Calibri" panose="020F0502020204030204" pitchFamily="34" charset="0"/>
                        </a:rPr>
                        <a:t>11-16/0917</a:t>
                      </a:r>
                      <a:endParaRPr lang="en-US" altLang="zh-CN"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effectLst/>
                          <a:latin typeface="Calibri" panose="020F0502020204030204" pitchFamily="34" charset="0"/>
                        </a:rPr>
                        <a:t>Text for TID value of ALL ACK signaling</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effectLst/>
                          <a:latin typeface="Calibri" panose="020F0502020204030204" pitchFamily="34" charset="0"/>
                        </a:rPr>
                        <a:t>Woojin Ahn</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endParaRPr lang="en-CA" sz="1400" b="0" i="0" u="none" strike="noStrike" dirty="0">
                        <a:solidFill>
                          <a:srgbClr val="000000"/>
                        </a:solidFill>
                        <a:effectLst/>
                        <a:latin typeface="Calibri" panose="020F0502020204030204" pitchFamily="34" charset="0"/>
                        <a:ea typeface="宋体" panose="02010600030101010101" pitchFamily="2" charset="-122"/>
                      </a:endParaRPr>
                    </a:p>
                  </a:txBody>
                  <a:tcPr marL="5561" marR="5561" marT="5561" marB="0"/>
                </a:tc>
              </a:tr>
              <a:tr h="277906">
                <a:tc>
                  <a:txBody>
                    <a:bodyPr/>
                    <a:lstStyle/>
                    <a:p>
                      <a:pPr algn="l" fontAlgn="t"/>
                      <a:r>
                        <a:rPr lang="en-US" altLang="zh-CN" sz="1400" u="none" strike="noStrike">
                          <a:effectLst/>
                          <a:latin typeface="Calibri" panose="020F0502020204030204" pitchFamily="34" charset="0"/>
                        </a:rPr>
                        <a:t>11-16/0918</a:t>
                      </a:r>
                      <a:endParaRPr lang="en-US" altLang="zh-CN"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effectLst/>
                          <a:latin typeface="Calibri" panose="020F0502020204030204" pitchFamily="34" charset="0"/>
                        </a:rPr>
                        <a:t>Discussions on Partial BSS Color</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effectLst/>
                          <a:latin typeface="Calibri" panose="020F0502020204030204" pitchFamily="34" charset="0"/>
                        </a:rPr>
                        <a:t>Geonjung Ko</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endParaRPr lang="en-CA" sz="1400" b="0" i="0" u="none" strike="noStrike" dirty="0">
                        <a:solidFill>
                          <a:srgbClr val="000000"/>
                        </a:solidFill>
                        <a:effectLst/>
                        <a:latin typeface="Calibri" panose="020F0502020204030204" pitchFamily="34" charset="0"/>
                        <a:ea typeface="宋体" panose="02010600030101010101" pitchFamily="2" charset="-122"/>
                      </a:endParaRPr>
                    </a:p>
                  </a:txBody>
                  <a:tcPr marL="5561" marR="5561" marT="5561" marB="0"/>
                </a:tc>
              </a:tr>
              <a:tr h="277906">
                <a:tc>
                  <a:txBody>
                    <a:bodyPr/>
                    <a:lstStyle/>
                    <a:p>
                      <a:pPr algn="l" fontAlgn="t"/>
                      <a:r>
                        <a:rPr lang="en-US" altLang="zh-CN" sz="1400" u="none" strike="noStrike">
                          <a:effectLst/>
                          <a:latin typeface="Calibri" panose="020F0502020204030204" pitchFamily="34" charset="0"/>
                        </a:rPr>
                        <a:t>11-16/0924</a:t>
                      </a:r>
                      <a:endParaRPr lang="en-US" altLang="zh-CN"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effectLst/>
                          <a:latin typeface="Calibri" panose="020F0502020204030204" pitchFamily="34" charset="0"/>
                        </a:rPr>
                        <a:t>NAV resetting with RTS/MU-RTS</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effectLst/>
                          <a:latin typeface="Calibri" panose="020F0502020204030204" pitchFamily="34" charset="0"/>
                        </a:rPr>
                        <a:t>Weimin Xing</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endParaRPr lang="en-CA" sz="1400" b="0" i="0" u="none" strike="noStrike" dirty="0">
                        <a:solidFill>
                          <a:srgbClr val="000000"/>
                        </a:solidFill>
                        <a:effectLst/>
                        <a:latin typeface="Calibri" panose="020F0502020204030204" pitchFamily="34" charset="0"/>
                        <a:ea typeface="宋体" panose="02010600030101010101" pitchFamily="2" charset="-122"/>
                      </a:endParaRPr>
                    </a:p>
                  </a:txBody>
                  <a:tcPr marL="5561" marR="5561" marT="5561" marB="0"/>
                </a:tc>
              </a:tr>
              <a:tr h="277906">
                <a:tc>
                  <a:txBody>
                    <a:bodyPr/>
                    <a:lstStyle/>
                    <a:p>
                      <a:pPr algn="l" fontAlgn="t"/>
                      <a:r>
                        <a:rPr lang="en-US" altLang="zh-CN" sz="1400" u="none" strike="noStrike">
                          <a:effectLst/>
                          <a:latin typeface="Calibri" panose="020F0502020204030204" pitchFamily="34" charset="0"/>
                        </a:rPr>
                        <a:t>11-16/0925</a:t>
                      </a:r>
                      <a:endParaRPr lang="en-US" altLang="zh-CN"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effectLst/>
                          <a:latin typeface="Calibri" panose="020F0502020204030204" pitchFamily="34" charset="0"/>
                        </a:rPr>
                        <a:t>Spex text on NAV resetting with RTS/MU-RTS</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effectLst/>
                          <a:latin typeface="Calibri" panose="020F0502020204030204" pitchFamily="34" charset="0"/>
                        </a:rPr>
                        <a:t>Weimin Xing</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endParaRPr lang="en-CA" sz="1400" b="0" i="0" u="none" strike="noStrike" dirty="0">
                        <a:solidFill>
                          <a:srgbClr val="000000"/>
                        </a:solidFill>
                        <a:effectLst/>
                        <a:latin typeface="Calibri" panose="020F0502020204030204" pitchFamily="34" charset="0"/>
                        <a:ea typeface="宋体" panose="02010600030101010101" pitchFamily="2" charset="-122"/>
                      </a:endParaRPr>
                    </a:p>
                  </a:txBody>
                  <a:tcPr marL="5561" marR="5561" marT="5561" marB="0"/>
                </a:tc>
              </a:tr>
              <a:tr h="277906">
                <a:tc>
                  <a:txBody>
                    <a:bodyPr/>
                    <a:lstStyle/>
                    <a:p>
                      <a:pPr algn="l" fontAlgn="t"/>
                      <a:r>
                        <a:rPr lang="en-US" altLang="zh-CN" sz="1400" u="none" strike="noStrike">
                          <a:effectLst/>
                          <a:latin typeface="Calibri" panose="020F0502020204030204" pitchFamily="34" charset="0"/>
                        </a:rPr>
                        <a:t>11-16/0941</a:t>
                      </a:r>
                      <a:endParaRPr lang="en-US" altLang="zh-CN"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effectLst/>
                          <a:latin typeface="Calibri" panose="020F0502020204030204" pitchFamily="34" charset="0"/>
                        </a:rPr>
                        <a:t>CR HE Fragmentation - part 2 </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effectLst/>
                          <a:latin typeface="Calibri" panose="020F0502020204030204" pitchFamily="34" charset="0"/>
                        </a:rPr>
                        <a:t>Ming Gan</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endParaRPr lang="en-CA" sz="1400" b="0" i="0" u="none" strike="noStrike" dirty="0">
                        <a:solidFill>
                          <a:srgbClr val="000000"/>
                        </a:solidFill>
                        <a:effectLst/>
                        <a:latin typeface="Calibri" panose="020F0502020204030204" pitchFamily="34" charset="0"/>
                        <a:ea typeface="宋体" panose="02010600030101010101" pitchFamily="2" charset="-122"/>
                      </a:endParaRPr>
                    </a:p>
                  </a:txBody>
                  <a:tcPr marL="5561" marR="5561" marT="5561" marB="0"/>
                </a:tc>
              </a:tr>
              <a:tr h="277906">
                <a:tc>
                  <a:txBody>
                    <a:bodyPr/>
                    <a:lstStyle/>
                    <a:p>
                      <a:pPr algn="l" fontAlgn="t"/>
                      <a:r>
                        <a:rPr lang="en-US" altLang="zh-CN" sz="1400" u="none" strike="noStrike">
                          <a:effectLst/>
                          <a:latin typeface="Calibri" panose="020F0502020204030204" pitchFamily="34" charset="0"/>
                        </a:rPr>
                        <a:t>11-16/0942</a:t>
                      </a:r>
                      <a:endParaRPr lang="en-US" altLang="zh-CN"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effectLst/>
                          <a:latin typeface="Calibri" panose="020F0502020204030204" pitchFamily="34" charset="0"/>
                        </a:rPr>
                        <a:t>CR Service Field</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effectLst/>
                          <a:latin typeface="Calibri" panose="020F0502020204030204" pitchFamily="34" charset="0"/>
                        </a:rPr>
                        <a:t>Ming Gan</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endParaRPr lang="en-CA" sz="1400" b="0" i="0" u="none" strike="noStrike" dirty="0">
                        <a:solidFill>
                          <a:srgbClr val="000000"/>
                        </a:solidFill>
                        <a:effectLst/>
                        <a:latin typeface="Calibri" panose="020F0502020204030204" pitchFamily="34" charset="0"/>
                        <a:ea typeface="宋体" panose="02010600030101010101" pitchFamily="2" charset="-122"/>
                      </a:endParaRPr>
                    </a:p>
                  </a:txBody>
                  <a:tcPr marL="5561" marR="5561" marT="5561" marB="0"/>
                </a:tc>
              </a:tr>
              <a:tr h="277906">
                <a:tc>
                  <a:txBody>
                    <a:bodyPr/>
                    <a:lstStyle/>
                    <a:p>
                      <a:pPr algn="l" fontAlgn="t"/>
                      <a:r>
                        <a:rPr lang="en-US" altLang="zh-CN" sz="1400" u="none" strike="noStrike">
                          <a:solidFill>
                            <a:srgbClr val="00B050"/>
                          </a:solidFill>
                          <a:effectLst/>
                          <a:latin typeface="Calibri" panose="020F0502020204030204" pitchFamily="34" charset="0"/>
                        </a:rPr>
                        <a:t>11-16/0951</a:t>
                      </a:r>
                      <a:endParaRPr lang="en-US" altLang="zh-CN" sz="1400" b="0" i="0" u="none" strike="noStrike">
                        <a:solidFill>
                          <a:srgbClr val="00B05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solidFill>
                            <a:srgbClr val="00B050"/>
                          </a:solidFill>
                          <a:effectLst/>
                          <a:latin typeface="Calibri" panose="020F0502020204030204" pitchFamily="34" charset="0"/>
                        </a:rPr>
                        <a:t>Setting for TXOP Duration Field</a:t>
                      </a:r>
                      <a:endParaRPr lang="en-CA" sz="1400" b="0" i="0" u="none" strike="noStrike">
                        <a:solidFill>
                          <a:srgbClr val="00B05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solidFill>
                            <a:srgbClr val="00B050"/>
                          </a:solidFill>
                          <a:effectLst/>
                          <a:latin typeface="Calibri" panose="020F0502020204030204" pitchFamily="34" charset="0"/>
                        </a:rPr>
                        <a:t>Po-Kai Huang</a:t>
                      </a:r>
                      <a:endParaRPr lang="en-CA" sz="1400" b="0" i="0" u="none" strike="noStrike">
                        <a:solidFill>
                          <a:srgbClr val="00B05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endParaRPr lang="en-CA" sz="1400" b="0" i="0" u="none" strike="noStrike" dirty="0">
                        <a:solidFill>
                          <a:srgbClr val="00B050"/>
                        </a:solidFill>
                        <a:effectLst/>
                        <a:latin typeface="Calibri" panose="020F0502020204030204" pitchFamily="34" charset="0"/>
                        <a:ea typeface="宋体" panose="02010600030101010101" pitchFamily="2" charset="-122"/>
                      </a:endParaRPr>
                    </a:p>
                  </a:txBody>
                  <a:tcPr marL="5561" marR="5561" marT="5561" marB="0"/>
                </a:tc>
              </a:tr>
              <a:tr h="277906">
                <a:tc>
                  <a:txBody>
                    <a:bodyPr/>
                    <a:lstStyle/>
                    <a:p>
                      <a:pPr algn="l" fontAlgn="t"/>
                      <a:r>
                        <a:rPr lang="en-US" altLang="zh-CN" sz="1400" u="none" strike="noStrike">
                          <a:effectLst/>
                          <a:latin typeface="Calibri" panose="020F0502020204030204" pitchFamily="34" charset="0"/>
                        </a:rPr>
                        <a:t>11-16/0952</a:t>
                      </a:r>
                      <a:endParaRPr lang="en-US" altLang="zh-CN"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effectLst/>
                          <a:latin typeface="Calibri" panose="020F0502020204030204" pitchFamily="34" charset="0"/>
                        </a:rPr>
                        <a:t>Spec text trigger frame per user info order</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effectLst/>
                          <a:latin typeface="Calibri" panose="020F0502020204030204" pitchFamily="34" charset="0"/>
                        </a:rPr>
                        <a:t>Zhou Lan</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endParaRPr lang="en-CA" sz="1400" b="0" i="0" u="none" strike="noStrike" dirty="0">
                        <a:solidFill>
                          <a:srgbClr val="000000"/>
                        </a:solidFill>
                        <a:effectLst/>
                        <a:latin typeface="Calibri" panose="020F0502020204030204" pitchFamily="34" charset="0"/>
                        <a:ea typeface="宋体" panose="02010600030101010101" pitchFamily="2" charset="-122"/>
                      </a:endParaRPr>
                    </a:p>
                  </a:txBody>
                  <a:tcPr marL="5561" marR="5561" marT="5561" marB="0"/>
                </a:tc>
              </a:tr>
              <a:tr h="277906">
                <a:tc>
                  <a:txBody>
                    <a:bodyPr/>
                    <a:lstStyle/>
                    <a:p>
                      <a:pPr algn="l" fontAlgn="t"/>
                      <a:r>
                        <a:rPr lang="en-US" altLang="zh-CN" sz="1400" u="none" strike="noStrike">
                          <a:solidFill>
                            <a:srgbClr val="00B050"/>
                          </a:solidFill>
                          <a:effectLst/>
                          <a:latin typeface="Calibri" panose="020F0502020204030204" pitchFamily="34" charset="0"/>
                        </a:rPr>
                        <a:t>11-16/0953</a:t>
                      </a:r>
                      <a:endParaRPr lang="en-US" altLang="zh-CN" sz="1400" b="0" i="0" u="none" strike="noStrike">
                        <a:solidFill>
                          <a:srgbClr val="00B05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solidFill>
                            <a:srgbClr val="00B050"/>
                          </a:solidFill>
                          <a:effectLst/>
                          <a:latin typeface="Calibri" panose="020F0502020204030204" pitchFamily="34" charset="0"/>
                        </a:rPr>
                        <a:t>Comment Resoluaton and Spec Text for Setting for TXOP Duration field</a:t>
                      </a:r>
                      <a:endParaRPr lang="en-CA" sz="1400" b="0" i="0" u="none" strike="noStrike">
                        <a:solidFill>
                          <a:srgbClr val="00B05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solidFill>
                            <a:srgbClr val="00B050"/>
                          </a:solidFill>
                          <a:effectLst/>
                          <a:latin typeface="Calibri" panose="020F0502020204030204" pitchFamily="34" charset="0"/>
                        </a:rPr>
                        <a:t>Po-Kai Huang</a:t>
                      </a:r>
                      <a:endParaRPr lang="en-CA" sz="1400" b="0" i="0" u="none" strike="noStrike">
                        <a:solidFill>
                          <a:srgbClr val="00B05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endParaRPr lang="en-CA" sz="1400" b="0" i="0" u="none" strike="noStrike" dirty="0">
                        <a:solidFill>
                          <a:srgbClr val="00B050"/>
                        </a:solidFill>
                        <a:effectLst/>
                        <a:latin typeface="Calibri" panose="020F0502020204030204" pitchFamily="34" charset="0"/>
                        <a:ea typeface="宋体" panose="02010600030101010101" pitchFamily="2" charset="-122"/>
                      </a:endParaRPr>
                    </a:p>
                  </a:txBody>
                  <a:tcPr marL="5561" marR="5561" marT="5561" marB="0"/>
                </a:tc>
              </a:tr>
              <a:tr h="277906">
                <a:tc>
                  <a:txBody>
                    <a:bodyPr/>
                    <a:lstStyle/>
                    <a:p>
                      <a:pPr algn="l" fontAlgn="t"/>
                      <a:r>
                        <a:rPr lang="en-US" altLang="zh-CN" sz="1400" u="none" strike="noStrike">
                          <a:effectLst/>
                          <a:latin typeface="Calibri" panose="020F0502020204030204" pitchFamily="34" charset="0"/>
                        </a:rPr>
                        <a:t>11-16/0960</a:t>
                      </a:r>
                      <a:endParaRPr lang="en-US" altLang="zh-CN"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effectLst/>
                          <a:latin typeface="Calibri" panose="020F0502020204030204" pitchFamily="34" charset="0"/>
                        </a:rPr>
                        <a:t>AP access procedure for UL MU operation</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effectLst/>
                          <a:latin typeface="Calibri" panose="020F0502020204030204" pitchFamily="34" charset="0"/>
                        </a:rPr>
                        <a:t>Jinsoo Ahn</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endParaRPr lang="en-CA" sz="1400" b="0" i="0" u="none" strike="noStrike" dirty="0">
                        <a:solidFill>
                          <a:srgbClr val="000000"/>
                        </a:solidFill>
                        <a:effectLst/>
                        <a:latin typeface="Calibri" panose="020F0502020204030204" pitchFamily="34" charset="0"/>
                        <a:ea typeface="宋体" panose="02010600030101010101" pitchFamily="2" charset="-122"/>
                      </a:endParaRPr>
                    </a:p>
                  </a:txBody>
                  <a:tcPr marL="5561" marR="5561" marT="5561" marB="0"/>
                </a:tc>
              </a:tr>
              <a:tr h="277906">
                <a:tc>
                  <a:txBody>
                    <a:bodyPr/>
                    <a:lstStyle/>
                    <a:p>
                      <a:pPr algn="l" fontAlgn="t"/>
                      <a:r>
                        <a:rPr lang="en-US" altLang="zh-CN" sz="1400" u="none" strike="noStrike">
                          <a:effectLst/>
                          <a:latin typeface="Calibri" panose="020F0502020204030204" pitchFamily="34" charset="0"/>
                        </a:rPr>
                        <a:t>11-16/0961</a:t>
                      </a:r>
                      <a:endParaRPr lang="en-US" altLang="zh-CN"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effectLst/>
                          <a:latin typeface="Calibri" panose="020F0502020204030204" pitchFamily="34" charset="0"/>
                        </a:rPr>
                        <a:t>Consideration on Multi-STA BlockAck Optimization</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effectLst/>
                          <a:latin typeface="Calibri" panose="020F0502020204030204" pitchFamily="34" charset="0"/>
                        </a:rPr>
                        <a:t>Hanseul Hong</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endParaRPr lang="en-CA" sz="1400" b="0" i="0" u="none" strike="noStrike" dirty="0">
                        <a:solidFill>
                          <a:srgbClr val="000000"/>
                        </a:solidFill>
                        <a:effectLst/>
                        <a:latin typeface="Calibri" panose="020F0502020204030204" pitchFamily="34" charset="0"/>
                        <a:ea typeface="宋体" panose="02010600030101010101" pitchFamily="2" charset="-122"/>
                      </a:endParaRPr>
                    </a:p>
                  </a:txBody>
                  <a:tcPr marL="5561" marR="5561" marT="5561" marB="0"/>
                </a:tc>
              </a:tr>
              <a:tr h="277906">
                <a:tc>
                  <a:txBody>
                    <a:bodyPr/>
                    <a:lstStyle/>
                    <a:p>
                      <a:pPr algn="l" fontAlgn="t"/>
                      <a:r>
                        <a:rPr lang="en-US" altLang="zh-CN" sz="1400" u="none" strike="noStrike">
                          <a:effectLst/>
                          <a:latin typeface="Calibri" panose="020F0502020204030204" pitchFamily="34" charset="0"/>
                        </a:rPr>
                        <a:t>11-16/0962</a:t>
                      </a:r>
                      <a:endParaRPr lang="en-US" altLang="zh-CN"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effectLst/>
                          <a:latin typeface="Calibri" panose="020F0502020204030204" pitchFamily="34" charset="0"/>
                        </a:rPr>
                        <a:t>EDCA rules-follow up 1</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effectLst/>
                          <a:latin typeface="Calibri" panose="020F0502020204030204" pitchFamily="34" charset="0"/>
                        </a:rPr>
                        <a:t>Jing Ma</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endParaRPr lang="en-CA" sz="1400" b="0" i="0" u="none" strike="noStrike" dirty="0">
                        <a:solidFill>
                          <a:srgbClr val="000000"/>
                        </a:solidFill>
                        <a:effectLst/>
                        <a:latin typeface="Calibri" panose="020F0502020204030204" pitchFamily="34" charset="0"/>
                        <a:ea typeface="宋体" panose="02010600030101010101" pitchFamily="2" charset="-122"/>
                      </a:endParaRPr>
                    </a:p>
                  </a:txBody>
                  <a:tcPr marL="5561" marR="5561" marT="5561" marB="0"/>
                </a:tc>
              </a:tr>
              <a:tr h="277906">
                <a:tc>
                  <a:txBody>
                    <a:bodyPr/>
                    <a:lstStyle/>
                    <a:p>
                      <a:pPr algn="l" fontAlgn="t"/>
                      <a:r>
                        <a:rPr lang="en-US" altLang="zh-CN" sz="1400" u="none" strike="noStrike">
                          <a:effectLst/>
                          <a:latin typeface="Calibri" panose="020F0502020204030204" pitchFamily="34" charset="0"/>
                        </a:rPr>
                        <a:t>11-16/0963</a:t>
                      </a:r>
                      <a:endParaRPr lang="en-US" altLang="zh-CN"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effectLst/>
                          <a:latin typeface="Calibri" panose="020F0502020204030204" pitchFamily="34" charset="0"/>
                        </a:rPr>
                        <a:t>EDCA rules-follow up 2</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effectLst/>
                          <a:latin typeface="Calibri" panose="020F0502020204030204" pitchFamily="34" charset="0"/>
                        </a:rPr>
                        <a:t>Jing Ma</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endParaRPr lang="en-CA" sz="1400" b="0" i="0" u="none" strike="noStrike" dirty="0">
                        <a:solidFill>
                          <a:srgbClr val="000000"/>
                        </a:solidFill>
                        <a:effectLst/>
                        <a:latin typeface="Calibri" panose="020F0502020204030204" pitchFamily="34" charset="0"/>
                        <a:ea typeface="宋体" panose="02010600030101010101" pitchFamily="2" charset="-122"/>
                      </a:endParaRPr>
                    </a:p>
                  </a:txBody>
                  <a:tcPr marL="5561" marR="5561" marT="5561" marB="0"/>
                </a:tc>
              </a:tr>
              <a:tr h="277906">
                <a:tc>
                  <a:txBody>
                    <a:bodyPr/>
                    <a:lstStyle/>
                    <a:p>
                      <a:pPr algn="l" fontAlgn="t"/>
                      <a:r>
                        <a:rPr lang="en-US" altLang="zh-CN" sz="1400" u="none" strike="noStrike">
                          <a:effectLst/>
                          <a:latin typeface="Calibri" panose="020F0502020204030204" pitchFamily="34" charset="0"/>
                        </a:rPr>
                        <a:t>11-16/0966</a:t>
                      </a:r>
                      <a:endParaRPr lang="en-US" altLang="zh-CN"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effectLst/>
                          <a:latin typeface="Calibri" panose="020F0502020204030204" pitchFamily="34" charset="0"/>
                        </a:rPr>
                        <a:t>CID71 and CID190 Resolutions</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r>
                        <a:rPr lang="en-CA" sz="1400" u="none" strike="noStrike">
                          <a:effectLst/>
                          <a:latin typeface="Calibri" panose="020F0502020204030204" pitchFamily="34" charset="0"/>
                        </a:rPr>
                        <a:t>Jarkko Kneckt</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5561" marR="5561" marT="5561" marB="0"/>
                </a:tc>
                <a:tc>
                  <a:txBody>
                    <a:bodyPr/>
                    <a:lstStyle/>
                    <a:p>
                      <a:pPr algn="l" fontAlgn="t"/>
                      <a:endParaRPr lang="en-CA" sz="1400" b="0" i="0" u="none" strike="noStrike" dirty="0">
                        <a:solidFill>
                          <a:srgbClr val="000000"/>
                        </a:solidFill>
                        <a:effectLst/>
                        <a:latin typeface="Calibri" panose="020F0502020204030204" pitchFamily="34" charset="0"/>
                        <a:ea typeface="宋体" panose="02010600030101010101" pitchFamily="2" charset="-122"/>
                      </a:endParaRPr>
                    </a:p>
                  </a:txBody>
                  <a:tcPr marL="5561" marR="5561" marT="5561" marB="0"/>
                </a:tc>
              </a:tr>
            </a:tbl>
          </a:graphicData>
        </a:graphic>
      </p:graphicFrame>
      <p:sp>
        <p:nvSpPr>
          <p:cNvPr id="7" name="TextBox 6"/>
          <p:cNvSpPr txBox="1"/>
          <p:nvPr/>
        </p:nvSpPr>
        <p:spPr>
          <a:xfrm>
            <a:off x="685800" y="6172200"/>
            <a:ext cx="7206396" cy="307777"/>
          </a:xfrm>
          <a:prstGeom prst="rect">
            <a:avLst/>
          </a:prstGeom>
          <a:noFill/>
        </p:spPr>
        <p:txBody>
          <a:bodyPr wrap="none" rtlCol="0">
            <a:spAutoFit/>
          </a:bodyPr>
          <a:lstStyle/>
          <a:p>
            <a:r>
              <a:rPr lang="en-US" sz="1400" dirty="0" smtClean="0">
                <a:solidFill>
                  <a:srgbClr val="00B050"/>
                </a:solidFill>
                <a:latin typeface="Calibri" panose="020F0502020204030204" pitchFamily="34" charset="0"/>
              </a:rPr>
              <a:t>Contributions shown in green color have been presented in previous TG or MAC ad hoc sessions </a:t>
            </a:r>
            <a:endParaRPr lang="en-US" sz="1400" dirty="0">
              <a:solidFill>
                <a:srgbClr val="00B050"/>
              </a:solidFill>
              <a:latin typeface="Calibri" panose="020F0502020204030204" pitchFamily="34" charset="0"/>
            </a:endParaRPr>
          </a:p>
        </p:txBody>
      </p:sp>
    </p:spTree>
    <p:extLst>
      <p:ext uri="{BB962C8B-B14F-4D97-AF65-F5344CB8AC3E}">
        <p14:creationId xmlns:p14="http://schemas.microsoft.com/office/powerpoint/2010/main" val="9868262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1/2)</a:t>
            </a:r>
            <a:br>
              <a:rPr lang="en-US" altLang="en-US" dirty="0"/>
            </a:br>
            <a:r>
              <a:rPr lang="en-US" altLang="en-US" sz="1800" dirty="0" smtClean="0"/>
              <a:t>Governing document </a:t>
            </a:r>
            <a:r>
              <a:rPr lang="en-US" altLang="en-US" sz="1800" dirty="0"/>
              <a:t>is </a:t>
            </a:r>
            <a:r>
              <a:rPr lang="en-US" altLang="en-US" sz="1800" dirty="0" smtClean="0"/>
              <a:t>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Proposed </a:t>
            </a:r>
            <a:r>
              <a:rPr lang="en-GB" sz="1800" dirty="0"/>
              <a:t>changes to the specification framework shall be discussed in the ad hoc groups first, which are then brought to the </a:t>
            </a:r>
            <a:r>
              <a:rPr lang="en-GB" sz="1800" dirty="0" err="1"/>
              <a:t>Taskgroup</a:t>
            </a:r>
            <a:r>
              <a:rPr lang="en-GB" sz="1800" dirty="0"/>
              <a:t> for an approval vote.</a:t>
            </a:r>
            <a:endParaRPr lang="en-US" sz="1800" dirty="0"/>
          </a:p>
          <a:p>
            <a:pPr lvl="0"/>
            <a:r>
              <a:rPr lang="en-GB" sz="1800" dirty="0"/>
              <a:t>A straw poll (doesn’t require voting rights) result of &gt;=75% is required within an Ad Hoc to approve the resolution of all or part of an issue and forward that resolved item to the </a:t>
            </a:r>
            <a:r>
              <a:rPr lang="en-GB" sz="1800" dirty="0" err="1"/>
              <a:t>Taskgroup</a:t>
            </a:r>
            <a:r>
              <a:rPr lang="en-GB" sz="1800" dirty="0"/>
              <a:t> where it becomes a motion that requires &gt;=75% approval to modify the specification framework or the draft specification. </a:t>
            </a:r>
            <a:endParaRPr lang="en-US" sz="1800" dirty="0"/>
          </a:p>
          <a:p>
            <a:pPr lvl="0"/>
            <a:r>
              <a:rPr lang="en-GB" sz="1800" dirty="0"/>
              <a:t>The straw poll affection the TG specification framework shall include </a:t>
            </a:r>
            <a:endParaRPr lang="en-US" sz="1800" dirty="0"/>
          </a:p>
          <a:p>
            <a:pPr marL="742950" lvl="2" indent="0">
              <a:buNone/>
            </a:pPr>
            <a:r>
              <a:rPr lang="en-GB" sz="1600" i="1" dirty="0"/>
              <a:t>Do you agree to add to the TG Specification Framework:</a:t>
            </a:r>
            <a:endParaRPr lang="en-US" sz="1600" dirty="0"/>
          </a:p>
          <a:p>
            <a:pPr marL="742950" lvl="2" indent="0">
              <a:buNone/>
            </a:pPr>
            <a:r>
              <a:rPr lang="en-GB" sz="1600" i="1" dirty="0" err="1"/>
              <a:t>x.y.z</a:t>
            </a:r>
            <a:r>
              <a:rPr lang="en-GB" sz="1600" i="1" dirty="0"/>
              <a:t>. [brief description of the feature]</a:t>
            </a:r>
            <a:endParaRPr lang="en-US" sz="1600" dirty="0"/>
          </a:p>
          <a:p>
            <a:pPr lvl="0"/>
            <a:r>
              <a:rPr lang="en-GB" sz="1800" dirty="0"/>
              <a:t>In the case a consensus can not be reached within an Ad Hoc group (a stalemate that prohibits further progress), the subject is moved to the </a:t>
            </a:r>
            <a:r>
              <a:rPr lang="en-GB" sz="1800" dirty="0" err="1"/>
              <a:t>Taskgroup</a:t>
            </a:r>
            <a:r>
              <a:rPr lang="en-GB" sz="1800" dirty="0"/>
              <a:t> if an Ad Hoc straw poll vote to move the subject to the </a:t>
            </a:r>
            <a:r>
              <a:rPr lang="en-GB" sz="1800" dirty="0" err="1"/>
              <a:t>Taskgroup</a:t>
            </a:r>
            <a:r>
              <a:rPr lang="en-GB" sz="1800" dirty="0"/>
              <a:t> achieves &gt;50% approval. </a:t>
            </a:r>
            <a:endParaRPr lang="en-US" sz="1800" dirty="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13</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(Newracom)</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886461"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July 2016</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2/2)</a:t>
            </a:r>
            <a:br>
              <a:rPr lang="en-US" altLang="en-US" dirty="0"/>
            </a:br>
            <a:r>
              <a:rPr lang="en-US" altLang="en-US" sz="1800" dirty="0"/>
              <a:t>Governing document is 15/075r0</a:t>
            </a:r>
            <a:endParaRPr lang="en-US" altLang="en-US" sz="1800" dirty="0" smtClean="0"/>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A </a:t>
            </a:r>
            <a:r>
              <a:rPr lang="en-GB" sz="1800" dirty="0"/>
              <a:t>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smtClean="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14</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(Newracom)</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886461"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July 2016</a:t>
            </a:r>
          </a:p>
        </p:txBody>
      </p:sp>
    </p:spTree>
    <p:extLst>
      <p:ext uri="{BB962C8B-B14F-4D97-AF65-F5344CB8AC3E}">
        <p14:creationId xmlns:p14="http://schemas.microsoft.com/office/powerpoint/2010/main" val="40541118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15</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Backup Slides</a:t>
            </a:r>
          </a:p>
        </p:txBody>
      </p:sp>
      <p:sp>
        <p:nvSpPr>
          <p:cNvPr id="6"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(Newracom)</a:t>
            </a:r>
            <a:endParaRPr lang="en-US" dirty="0">
              <a:latin typeface="Calibri" panose="020F0502020204030204" pitchFamily="34" charset="0"/>
            </a:endParaRPr>
          </a:p>
        </p:txBody>
      </p:sp>
      <p:sp>
        <p:nvSpPr>
          <p:cNvPr id="7" name="Rectangle 4"/>
          <p:cNvSpPr>
            <a:spLocks noGrp="1" noChangeArrowheads="1"/>
          </p:cNvSpPr>
          <p:nvPr>
            <p:ph type="dt" sz="quarter" idx="10"/>
          </p:nvPr>
        </p:nvSpPr>
        <p:spPr>
          <a:xfrm>
            <a:off x="696913" y="332601"/>
            <a:ext cx="886461"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July 2016</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16</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MAC 1-1: </a:t>
            </a:r>
            <a:r>
              <a:rPr lang="en-US" altLang="en-US" dirty="0" err="1" smtClean="0"/>
              <a:t>Premotion</a:t>
            </a:r>
            <a:r>
              <a:rPr lang="en-US" altLang="en-US" dirty="0" smtClean="0"/>
              <a:t/>
            </a:r>
            <a:br>
              <a:rPr lang="en-US" altLang="en-US" dirty="0" smtClean="0"/>
            </a:br>
            <a:r>
              <a:rPr lang="en-US" altLang="en-US" dirty="0" smtClean="0"/>
              <a:t>contribution-file-name</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a:t>Do you agree to add the </a:t>
            </a:r>
            <a:r>
              <a:rPr lang="en-US" altLang="ko-KR" dirty="0" err="1"/>
              <a:t>TGax</a:t>
            </a:r>
            <a:r>
              <a:rPr lang="en-US" altLang="ko-KR" dirty="0"/>
              <a:t> SFD: </a:t>
            </a:r>
          </a:p>
          <a:p>
            <a:pPr lvl="1"/>
            <a:r>
              <a:rPr lang="en-US" altLang="ko-KR" dirty="0" smtClean="0"/>
              <a:t>ABC</a:t>
            </a:r>
            <a:endParaRPr lang="en-US" dirty="0" smtClean="0"/>
          </a:p>
          <a:p>
            <a:pPr marL="457200" lvl="1" indent="0">
              <a:buNone/>
            </a:pPr>
            <a:endParaRPr lang="en-US" altLang="en-US" sz="1600" dirty="0" smtClean="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(Newracom)</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886461"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July 2016</a:t>
            </a:r>
          </a:p>
        </p:txBody>
      </p:sp>
    </p:spTree>
    <p:extLst>
      <p:ext uri="{BB962C8B-B14F-4D97-AF65-F5344CB8AC3E}">
        <p14:creationId xmlns:p14="http://schemas.microsoft.com/office/powerpoint/2010/main" val="20136399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17</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Approval of  MAC Ad Hoc Minutes</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smtClean="0"/>
              <a:t>Approve </a:t>
            </a:r>
            <a:r>
              <a:rPr lang="en-US" altLang="en-US" sz="2000" dirty="0" err="1" smtClean="0"/>
              <a:t>TGax</a:t>
            </a:r>
            <a:r>
              <a:rPr lang="en-US" altLang="en-US" sz="2000" dirty="0" smtClean="0"/>
              <a:t> MAC ad hoc  minutes of meetings and teleconferences from the July 2015 meeting until today:  </a:t>
            </a:r>
          </a:p>
          <a:p>
            <a:pPr lvl="1"/>
            <a:r>
              <a:rPr lang="en-US" altLang="en-US" sz="1600" dirty="0" smtClean="0"/>
              <a:t>&lt;Doc reference&gt;</a:t>
            </a:r>
          </a:p>
          <a:p>
            <a:pPr lvl="1"/>
            <a:endParaRPr lang="en-US" altLang="en-US" sz="1600" dirty="0" smtClean="0"/>
          </a:p>
          <a:p>
            <a:r>
              <a:rPr lang="en-US" altLang="en-US" sz="2000" dirty="0" smtClean="0"/>
              <a:t>Mover:		Seconder:</a:t>
            </a:r>
          </a:p>
          <a:p>
            <a:endParaRPr lang="en-US" altLang="en-US" sz="2000" dirty="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(Newracom)</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886461"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July 2016</a:t>
            </a:r>
          </a:p>
        </p:txBody>
      </p:sp>
    </p:spTree>
    <p:extLst>
      <p:ext uri="{BB962C8B-B14F-4D97-AF65-F5344CB8AC3E}">
        <p14:creationId xmlns:p14="http://schemas.microsoft.com/office/powerpoint/2010/main" val="15225913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18</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a:t>
            </a:r>
            <a:r>
              <a:rPr lang="en-US" altLang="en-US" dirty="0" err="1" smtClean="0"/>
              <a:t>xxxx</a:t>
            </a:r>
            <a:r>
              <a:rPr lang="en-US" altLang="en-US" dirty="0" smtClean="0"/>
              <a:t> </a:t>
            </a:r>
            <a:br>
              <a:rPr lang="en-US" altLang="en-US" dirty="0" smtClean="0"/>
            </a:br>
            <a:r>
              <a:rPr lang="en-US" altLang="en-US" dirty="0" smtClean="0"/>
              <a:t>(“Testing the temperature of the room”)</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smtClean="0"/>
              <a:t>Do you … </a:t>
            </a:r>
            <a:r>
              <a:rPr lang="en-US" altLang="en-US" sz="2000" dirty="0" err="1" smtClean="0"/>
              <a:t>xxxx</a:t>
            </a:r>
            <a:endParaRPr lang="en-US" altLang="en-US" sz="2000" dirty="0" smtClean="0"/>
          </a:p>
          <a:p>
            <a:pPr lvl="1"/>
            <a:endParaRPr lang="en-US" altLang="en-US" sz="1600" dirty="0" smtClean="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(Newracom)</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886461"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July 2016</a:t>
            </a:r>
          </a:p>
        </p:txBody>
      </p:sp>
    </p:spTree>
    <p:extLst>
      <p:ext uri="{BB962C8B-B14F-4D97-AF65-F5344CB8AC3E}">
        <p14:creationId xmlns:p14="http://schemas.microsoft.com/office/powerpoint/2010/main" val="28535696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19</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a:t>
            </a:r>
            <a:r>
              <a:rPr lang="en-US" altLang="en-US" dirty="0" err="1" smtClean="0"/>
              <a:t>xxxx</a:t>
            </a:r>
            <a:r>
              <a:rPr lang="en-US" altLang="en-US" dirty="0" smtClean="0"/>
              <a:t> </a:t>
            </a:r>
            <a:br>
              <a:rPr lang="en-US" altLang="en-US" dirty="0" smtClean="0"/>
            </a:br>
            <a:r>
              <a:rPr lang="en-US" altLang="en-US" dirty="0" smtClean="0"/>
              <a:t>(“</a:t>
            </a:r>
            <a:r>
              <a:rPr lang="en-US" altLang="en-US" dirty="0" err="1" smtClean="0"/>
              <a:t>Premotion</a:t>
            </a:r>
            <a:r>
              <a:rPr lang="en-US" altLang="en-US" dirty="0" smtClean="0"/>
              <a:t>”)</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a:t>Do you agree to add to the TG Specification Frame work document?</a:t>
            </a:r>
          </a:p>
          <a:p>
            <a:r>
              <a:rPr lang="en-US" altLang="en-US" sz="2000" dirty="0" err="1"/>
              <a:t>x.y.z</a:t>
            </a:r>
            <a:r>
              <a:rPr lang="en-US" altLang="en-US" sz="2000" dirty="0"/>
              <a:t>. &lt;feature description&gt;</a:t>
            </a:r>
          </a:p>
          <a:p>
            <a:pPr lvl="1"/>
            <a:endParaRPr lang="en-US" altLang="en-US" sz="1600" dirty="0" smtClean="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(Newracom)</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886461"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July 2016</a:t>
            </a:r>
          </a:p>
        </p:txBody>
      </p:sp>
    </p:spTree>
    <p:extLst>
      <p:ext uri="{BB962C8B-B14F-4D97-AF65-F5344CB8AC3E}">
        <p14:creationId xmlns:p14="http://schemas.microsoft.com/office/powerpoint/2010/main" val="32439056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a:xfrm>
            <a:off x="685800" y="1066800"/>
            <a:ext cx="7772400" cy="1066800"/>
          </a:xfrm>
        </p:spPr>
        <p:txBody>
          <a:bodyPr/>
          <a:lstStyle/>
          <a:p>
            <a:r>
              <a:rPr lang="en-US" altLang="en-US" dirty="0" smtClean="0">
                <a:solidFill>
                  <a:srgbClr val="0070C0"/>
                </a:solidFill>
                <a:latin typeface="Arial Black" pitchFamily="34" charset="0"/>
              </a:rPr>
              <a:t>IEEE 802.11 </a:t>
            </a:r>
            <a:r>
              <a:rPr lang="en-US" altLang="en-US" dirty="0" err="1" smtClean="0">
                <a:solidFill>
                  <a:srgbClr val="0070C0"/>
                </a:solidFill>
                <a:latin typeface="Arial Black" pitchFamily="34" charset="0"/>
              </a:rPr>
              <a:t>TGax</a:t>
            </a:r>
            <a:r>
              <a:rPr lang="en-US" altLang="en-US" dirty="0" smtClean="0">
                <a:solidFill>
                  <a:srgbClr val="0070C0"/>
                </a:solidFill>
                <a:latin typeface="Arial Black" pitchFamily="34" charset="0"/>
              </a:rPr>
              <a:t/>
            </a:r>
            <a:br>
              <a:rPr lang="en-US" altLang="en-US" dirty="0" smtClean="0">
                <a:solidFill>
                  <a:srgbClr val="0070C0"/>
                </a:solidFill>
                <a:latin typeface="Arial Black" pitchFamily="34" charset="0"/>
              </a:rPr>
            </a:br>
            <a:r>
              <a:rPr lang="en-US" altLang="en-US" dirty="0" smtClean="0">
                <a:solidFill>
                  <a:srgbClr val="0070C0"/>
                </a:solidFill>
                <a:latin typeface="Arial Black" pitchFamily="34" charset="0"/>
              </a:rPr>
              <a:t>High Efficiency WLAN</a:t>
            </a:r>
            <a:br>
              <a:rPr lang="en-US" altLang="en-US" dirty="0" smtClean="0">
                <a:solidFill>
                  <a:srgbClr val="0070C0"/>
                </a:solidFill>
                <a:latin typeface="Arial Black" pitchFamily="34" charset="0"/>
              </a:rPr>
            </a:br>
            <a:r>
              <a:rPr lang="en-US" altLang="en-US" dirty="0" smtClean="0">
                <a:solidFill>
                  <a:srgbClr val="0070C0"/>
                </a:solidFill>
                <a:latin typeface="Arial Black" pitchFamily="34" charset="0"/>
              </a:rPr>
              <a:t>MAC Ad Hoc</a:t>
            </a:r>
            <a:endParaRPr lang="en-CA" altLang="en-US" dirty="0" smtClean="0">
              <a:solidFill>
                <a:srgbClr val="0070C0"/>
              </a:solidFill>
            </a:endParaRPr>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FontTx/>
              <a:buNone/>
            </a:pPr>
            <a:r>
              <a:rPr lang="en-US" altLang="en-US" sz="2000" dirty="0" smtClean="0">
                <a:latin typeface="Arial" pitchFamily="34" charset="0"/>
              </a:rPr>
              <a:t>Brian Hart (Cisco Systems)</a:t>
            </a:r>
          </a:p>
          <a:p>
            <a:pPr algn="ctr">
              <a:lnSpc>
                <a:spcPct val="90000"/>
              </a:lnSpc>
              <a:buFontTx/>
              <a:buNone/>
            </a:pPr>
            <a:r>
              <a:rPr lang="en-US" altLang="en-US" sz="2000" dirty="0" smtClean="0">
                <a:latin typeface="Arial" pitchFamily="34" charset="0"/>
              </a:rPr>
              <a:t>Reza Hedayat (Newracom)</a:t>
            </a:r>
          </a:p>
          <a:p>
            <a:pPr algn="ctr">
              <a:lnSpc>
                <a:spcPct val="90000"/>
              </a:lnSpc>
              <a:buFontTx/>
              <a:buNone/>
            </a:pPr>
            <a:r>
              <a:rPr lang="en-US" altLang="en-US" sz="2000" dirty="0" smtClean="0">
                <a:latin typeface="Arial" pitchFamily="34" charset="0"/>
              </a:rPr>
              <a:t>Eric Wong (Apple)</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(Newracom)</a:t>
            </a:r>
            <a:endParaRPr lang="en-US" dirty="0">
              <a:latin typeface="Calibri" panose="020F0502020204030204" pitchFamily="34" charset="0"/>
            </a:endParaRPr>
          </a:p>
        </p:txBody>
      </p:sp>
      <p:sp>
        <p:nvSpPr>
          <p:cNvPr id="9" name="Rectangle 4"/>
          <p:cNvSpPr>
            <a:spLocks noGrp="1" noChangeArrowheads="1"/>
          </p:cNvSpPr>
          <p:nvPr>
            <p:ph type="dt" sz="quarter" idx="10"/>
          </p:nvPr>
        </p:nvSpPr>
        <p:spPr>
          <a:xfrm>
            <a:off x="696913" y="332601"/>
            <a:ext cx="886461"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July 2016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2000" dirty="0" smtClean="0"/>
              <a:t>Call </a:t>
            </a:r>
            <a:r>
              <a:rPr lang="en-US" altLang="en-US" sz="2000" dirty="0"/>
              <a:t>meeting to order </a:t>
            </a:r>
          </a:p>
          <a:p>
            <a:r>
              <a:rPr lang="en-US" altLang="en-US" sz="2000" dirty="0"/>
              <a:t>Patent policy, etc. (Call for Potentially Essential Patents)</a:t>
            </a:r>
          </a:p>
          <a:p>
            <a:r>
              <a:rPr lang="en-US" altLang="en-US" sz="2000" dirty="0"/>
              <a:t>Call for submissions</a:t>
            </a:r>
          </a:p>
          <a:p>
            <a:r>
              <a:rPr lang="en-US" altLang="en-US" sz="2000" dirty="0"/>
              <a:t>Set and approve agenda</a:t>
            </a:r>
          </a:p>
          <a:p>
            <a:r>
              <a:rPr lang="en-US" altLang="en-US" sz="2000" dirty="0" smtClean="0"/>
              <a:t>Note ad hoc rules // Slides </a:t>
            </a:r>
            <a:r>
              <a:rPr lang="en-US" altLang="en-US" sz="2000" dirty="0" smtClean="0"/>
              <a:t>13-14</a:t>
            </a:r>
            <a:endParaRPr lang="en-US" altLang="en-US" sz="2000" dirty="0" smtClean="0"/>
          </a:p>
          <a:p>
            <a:r>
              <a:rPr lang="en-US" altLang="en-US" sz="2000" dirty="0" smtClean="0"/>
              <a:t>Note MAC ad hoc sessions this week </a:t>
            </a:r>
            <a:endParaRPr lang="en-US" altLang="en-US" sz="2000" dirty="0"/>
          </a:p>
          <a:p>
            <a:pPr lvl="1"/>
            <a:r>
              <a:rPr lang="en-US" altLang="en-US" sz="1800" b="1" dirty="0" smtClean="0">
                <a:solidFill>
                  <a:srgbClr val="0070C0"/>
                </a:solidFill>
              </a:rPr>
              <a:t>Tue: AM2, PM3 </a:t>
            </a:r>
          </a:p>
          <a:p>
            <a:pPr lvl="1"/>
            <a:r>
              <a:rPr lang="en-US" altLang="en-US" sz="1800" b="1" dirty="0" smtClean="0">
                <a:solidFill>
                  <a:srgbClr val="0070C0"/>
                </a:solidFill>
              </a:rPr>
              <a:t>Wed:PM1</a:t>
            </a:r>
          </a:p>
          <a:p>
            <a:r>
              <a:rPr lang="en-CA" altLang="en-US" sz="2000" dirty="0" smtClean="0"/>
              <a:t>Technical Presentations approved by 802.11ax chair for presentation this week, and related straw polls</a:t>
            </a:r>
          </a:p>
          <a:p>
            <a:r>
              <a:rPr lang="en-CA" altLang="en-US" sz="2000" dirty="0" smtClean="0"/>
              <a:t>Any other technical presentations </a:t>
            </a:r>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(Newracom)</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886461"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July 2016</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a:t>
            </a:r>
            <a:r>
              <a:rPr lang="en-US" altLang="en-US" dirty="0" smtClean="0"/>
              <a:t>a meeting </a:t>
            </a:r>
            <a:r>
              <a:rPr lang="en-US" altLang="en-US" dirty="0"/>
              <a:t>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(Newracom)</a:t>
            </a:r>
            <a:endParaRPr lang="en-US" dirty="0">
              <a:latin typeface="Calibri" panose="020F0502020204030204" pitchFamily="34" charset="0"/>
            </a:endParaRPr>
          </a:p>
        </p:txBody>
      </p:sp>
      <p:sp>
        <p:nvSpPr>
          <p:cNvPr id="9" name="Rectangle 4"/>
          <p:cNvSpPr>
            <a:spLocks noGrp="1" noChangeArrowheads="1"/>
          </p:cNvSpPr>
          <p:nvPr>
            <p:ph type="dt" sz="quarter" idx="10"/>
          </p:nvPr>
        </p:nvSpPr>
        <p:spPr>
          <a:xfrm>
            <a:off x="696913" y="332601"/>
            <a:ext cx="886461"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July 2016</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13318" name="Rectangle 3"/>
          <p:cNvSpPr>
            <a:spLocks noGrp="1" noChangeArrowheads="1"/>
          </p:cNvSpPr>
          <p:nvPr>
            <p:ph type="body" idx="1"/>
          </p:nvPr>
        </p:nvSpPr>
        <p:spPr/>
        <p:txBody>
          <a:bodyPr/>
          <a:lstStyle/>
          <a:p>
            <a:r>
              <a:rPr lang="en-US" altLang="en-US" dirty="0" smtClean="0"/>
              <a:t>See the following 5 slides</a:t>
            </a:r>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(Newracom)</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886461"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July 2016</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(Newracom)</a:t>
            </a:r>
            <a:endParaRPr lang="en-US" dirty="0">
              <a:latin typeface="Calibri" panose="020F0502020204030204" pitchFamily="34" charset="0"/>
            </a:endParaRPr>
          </a:p>
        </p:txBody>
      </p:sp>
      <p:sp>
        <p:nvSpPr>
          <p:cNvPr id="9" name="Rectangle 4"/>
          <p:cNvSpPr>
            <a:spLocks noGrp="1" noChangeArrowheads="1"/>
          </p:cNvSpPr>
          <p:nvPr>
            <p:ph type="dt" sz="quarter" idx="10"/>
          </p:nvPr>
        </p:nvSpPr>
        <p:spPr>
          <a:xfrm>
            <a:off x="696913" y="332601"/>
            <a:ext cx="886461"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July 2016</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(Newracom)</a:t>
            </a:r>
            <a:endParaRPr lang="en-US" dirty="0">
              <a:latin typeface="Calibri" panose="020F0502020204030204" pitchFamily="34" charset="0"/>
            </a:endParaRPr>
          </a:p>
        </p:txBody>
      </p:sp>
      <p:sp>
        <p:nvSpPr>
          <p:cNvPr id="10" name="Rectangle 4"/>
          <p:cNvSpPr>
            <a:spLocks noGrp="1" noChangeArrowheads="1"/>
          </p:cNvSpPr>
          <p:nvPr>
            <p:ph type="dt" sz="quarter" idx="10"/>
          </p:nvPr>
        </p:nvSpPr>
        <p:spPr>
          <a:xfrm>
            <a:off x="696913" y="332601"/>
            <a:ext cx="886461"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July 2016</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(Newracom)</a:t>
            </a:r>
            <a:endParaRPr lang="en-US" dirty="0">
              <a:latin typeface="Calibri" panose="020F0502020204030204" pitchFamily="34" charset="0"/>
            </a:endParaRPr>
          </a:p>
        </p:txBody>
      </p:sp>
      <p:sp>
        <p:nvSpPr>
          <p:cNvPr id="10" name="Rectangle 4"/>
          <p:cNvSpPr>
            <a:spLocks noGrp="1" noChangeArrowheads="1"/>
          </p:cNvSpPr>
          <p:nvPr>
            <p:ph type="dt" sz="quarter" idx="10"/>
          </p:nvPr>
        </p:nvSpPr>
        <p:spPr>
          <a:xfrm>
            <a:off x="696913" y="332601"/>
            <a:ext cx="886461"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July 2016</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(Newracom)</a:t>
            </a:r>
            <a:endParaRPr lang="en-US" dirty="0">
              <a:latin typeface="Calibri" panose="020F0502020204030204" pitchFamily="34" charset="0"/>
            </a:endParaRPr>
          </a:p>
        </p:txBody>
      </p:sp>
      <p:sp>
        <p:nvSpPr>
          <p:cNvPr id="9" name="Rectangle 4"/>
          <p:cNvSpPr>
            <a:spLocks noGrp="1" noChangeArrowheads="1"/>
          </p:cNvSpPr>
          <p:nvPr>
            <p:ph type="dt" sz="quarter" idx="10"/>
          </p:nvPr>
        </p:nvSpPr>
        <p:spPr>
          <a:xfrm>
            <a:off x="696913" y="332601"/>
            <a:ext cx="886461"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July 2016</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26916</TotalTime>
  <Words>1631</Words>
  <Application>Microsoft Office PowerPoint</Application>
  <PresentationFormat>On-screen Show (4:3)</PresentationFormat>
  <Paragraphs>344</Paragraphs>
  <Slides>19</Slides>
  <Notes>19</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30" baseType="lpstr">
      <vt:lpstr>MS PGothic</vt:lpstr>
      <vt:lpstr>MS PGothic</vt:lpstr>
      <vt:lpstr>SimSun</vt:lpstr>
      <vt:lpstr>Arial</vt:lpstr>
      <vt:lpstr>Arial Black</vt:lpstr>
      <vt:lpstr>Calibri</vt:lpstr>
      <vt:lpstr>Helvetica</vt:lpstr>
      <vt:lpstr>Monotype Sorts</vt:lpstr>
      <vt:lpstr>Times New Roman</vt:lpstr>
      <vt:lpstr>802-11-Submission</vt:lpstr>
      <vt:lpstr>Microsoft Word 97 - 2003 Document</vt:lpstr>
      <vt:lpstr>TGax MAC Ad Hoc  July 2016 Meeting Agenda</vt:lpstr>
      <vt:lpstr>IEEE 802.11 TGax High Efficiency WLAN MAC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Submissions (MAC)</vt:lpstr>
      <vt:lpstr>Submissions (MAC)</vt:lpstr>
      <vt:lpstr>Ad Hoc Groups Operation (1/2) Governing document is 15/075r0</vt:lpstr>
      <vt:lpstr>Ad Hoc Groups Operation (2/2) Governing document is 15/075r0</vt:lpstr>
      <vt:lpstr>Backup Slides</vt:lpstr>
      <vt:lpstr>Strawpoll MAC 1-1: Premotion contribution-file-name</vt:lpstr>
      <vt:lpstr>Approval of  MAC Ad Hoc Minutes</vt:lpstr>
      <vt:lpstr>Strawpoll xxxx  (“Testing the temperature of the room”)</vt:lpstr>
      <vt:lpstr>Strawpoll xxxx  (“Premotion”)</vt:lpstr>
    </vt:vector>
  </TitlesOfParts>
  <Company>Newracom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Reza Hedayat</dc:creator>
  <cp:lastModifiedBy>Reza</cp:lastModifiedBy>
  <cp:revision>1519</cp:revision>
  <cp:lastPrinted>1998-02-10T13:28:06Z</cp:lastPrinted>
  <dcterms:created xsi:type="dcterms:W3CDTF">2007-04-17T18:10:23Z</dcterms:created>
  <dcterms:modified xsi:type="dcterms:W3CDTF">2016-07-25T23:03:53Z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