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93" r:id="rId3"/>
    <p:sldId id="324" r:id="rId4"/>
    <p:sldId id="352" r:id="rId5"/>
    <p:sldId id="317" r:id="rId6"/>
    <p:sldId id="318" r:id="rId7"/>
    <p:sldId id="319" r:id="rId8"/>
    <p:sldId id="320" r:id="rId9"/>
    <p:sldId id="321" r:id="rId10"/>
    <p:sldId id="322" r:id="rId11"/>
    <p:sldId id="446" r:id="rId12"/>
    <p:sldId id="470" r:id="rId13"/>
    <p:sldId id="433" r:id="rId14"/>
    <p:sldId id="440" r:id="rId15"/>
    <p:sldId id="349" r:id="rId16"/>
    <p:sldId id="445" r:id="rId17"/>
    <p:sldId id="434" r:id="rId18"/>
    <p:sldId id="435" r:id="rId19"/>
    <p:sldId id="4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7193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28628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(Newracom)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802.11-16/0997r0</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latin typeface="Calibri" panose="020F0502020204030204" pitchFamily="34" charset="0"/>
              </a:rPr>
              <a:t>TGax</a:t>
            </a:r>
            <a:r>
              <a:rPr lang="en-US" altLang="en-US" dirty="0" smtClean="0">
                <a:latin typeface="Calibri" panose="020F0502020204030204" pitchFamily="34" charset="0"/>
              </a:rPr>
              <a:t> MAC Ad Hoc </a:t>
            </a:r>
            <a:br>
              <a:rPr lang="en-US" altLang="en-US" dirty="0" smtClean="0">
                <a:latin typeface="Calibri" panose="020F0502020204030204" pitchFamily="34" charset="0"/>
              </a:rPr>
            </a:br>
            <a:r>
              <a:rPr lang="en-US" altLang="en-US" dirty="0" smtClean="0">
                <a:latin typeface="Calibri" panose="020F0502020204030204" pitchFamily="34" charset="0"/>
              </a:rPr>
              <a:t>July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latin typeface="Calibri" panose="020F0502020204030204" pitchFamily="34" charset="0"/>
              </a:rPr>
              <a:t>Date:</a:t>
            </a:r>
            <a:r>
              <a:rPr lang="en-US" altLang="en-US" sz="2000" b="0" dirty="0" smtClean="0">
                <a:latin typeface="Calibri" panose="020F0502020204030204" pitchFamily="34" charset="0"/>
              </a:rPr>
              <a:t> 2016-07-25</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20"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latin typeface="Calibri" panose="020F0502020204030204" pitchFamily="34" charset="0"/>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graphicFrame>
        <p:nvGraphicFramePr>
          <p:cNvPr id="13" name="Table 12"/>
          <p:cNvGraphicFramePr>
            <a:graphicFrameLocks noGrp="1"/>
          </p:cNvGraphicFramePr>
          <p:nvPr>
            <p:extLst>
              <p:ext uri="{D42A27DB-BD31-4B8C-83A1-F6EECF244321}">
                <p14:modId xmlns:p14="http://schemas.microsoft.com/office/powerpoint/2010/main" val="1213725139"/>
              </p:ext>
            </p:extLst>
          </p:nvPr>
        </p:nvGraphicFramePr>
        <p:xfrm>
          <a:off x="696912" y="1295400"/>
          <a:ext cx="7847013" cy="4805140"/>
        </p:xfrm>
        <a:graphic>
          <a:graphicData uri="http://schemas.openxmlformats.org/drawingml/2006/table">
            <a:tbl>
              <a:tblPr>
                <a:tableStyleId>{5C22544A-7EE6-4342-B048-85BDC9FD1C3A}</a:tableStyleId>
              </a:tblPr>
              <a:tblGrid>
                <a:gridCol w="1064670"/>
                <a:gridCol w="4534706"/>
                <a:gridCol w="1537857"/>
                <a:gridCol w="709780"/>
              </a:tblGrid>
              <a:tr h="210457">
                <a:tc>
                  <a:txBody>
                    <a:bodyPr/>
                    <a:lstStyle/>
                    <a:p>
                      <a:pPr algn="ctr" fontAlgn="ctr"/>
                      <a:r>
                        <a:rPr lang="en-CA" sz="1400" u="none" strike="noStrike" dirty="0">
                          <a:effectLst/>
                          <a:latin typeface="Calibri" panose="020F0502020204030204" pitchFamily="34" charset="0"/>
                        </a:rPr>
                        <a:t>DCN</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a:effectLst/>
                          <a:latin typeface="Calibri" panose="020F0502020204030204" pitchFamily="34" charset="0"/>
                        </a:rPr>
                        <a:t>Title</a:t>
                      </a:r>
                      <a:endParaRPr lang="en-CA" sz="1400" b="1" i="0" u="none" strike="noStrike">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a:effectLst/>
                          <a:latin typeface="Calibri" panose="020F0502020204030204" pitchFamily="34" charset="0"/>
                        </a:rPr>
                        <a:t>Author</a:t>
                      </a:r>
                      <a:endParaRPr lang="en-CA" sz="1400" b="1" i="0" u="none" strike="noStrike">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smtClean="0">
                          <a:effectLst/>
                          <a:latin typeface="Calibri" panose="020F0502020204030204" pitchFamily="34" charset="0"/>
                        </a:rPr>
                        <a:t>No. SPs</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r>
              <a:tr h="210457">
                <a:tc>
                  <a:txBody>
                    <a:bodyPr/>
                    <a:lstStyle/>
                    <a:p>
                      <a:pPr algn="l" fontAlgn="t"/>
                      <a:r>
                        <a:rPr lang="en-US" altLang="zh-CN" sz="1400" u="none" strike="noStrike">
                          <a:effectLst/>
                          <a:latin typeface="Calibri" panose="020F0502020204030204" pitchFamily="34" charset="0"/>
                        </a:rPr>
                        <a:t>11-16/0828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HE Fragmentation - part 1</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Alfred Asterjadhi</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11-16/0829</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ctr"/>
                      <a:r>
                        <a:rPr lang="en-CA" sz="1400" u="none" strike="noStrike">
                          <a:effectLst/>
                          <a:latin typeface="Calibri" panose="020F0502020204030204" pitchFamily="34" charset="0"/>
                        </a:rPr>
                        <a:t>Comment Resolution for Section 10.24.10 Block Ack/GCR block ack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l" fontAlgn="t"/>
                      <a:r>
                        <a:rPr lang="en-CA" sz="1400" u="none" strike="noStrike">
                          <a:effectLst/>
                          <a:latin typeface="Calibri" panose="020F0502020204030204" pitchFamily="34" charset="0"/>
                        </a:rPr>
                        <a:t>Reza Hedayat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11-16/0844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CC0-Intra_PPDU_PS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Alfred Asterjadhi</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11-16/0856</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Issue of Buffer Status reporting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Stephane Baron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11-16/0860</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fr-FR" sz="1400" u="none" strike="noStrike">
                          <a:effectLst/>
                          <a:latin typeface="Calibri" panose="020F0502020204030204" pitchFamily="34" charset="0"/>
                        </a:rPr>
                        <a:t>comment resolution on A-MPDU format</a:t>
                      </a:r>
                      <a:endParaRPr lang="fr-FR"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Yongho Seok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comment resolution on mu acknowledgment procedure</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Yongho Seok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on subclause 25.11</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Yongho Seok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d0.1 comment resolution on clause 6</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Yasuhiko Inoue</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11-16/0867</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CIDs for CIDs: Section 9.3.1.9.3 Compressed BA format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George Cherian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fr-FR" sz="1400" u="none" strike="noStrike">
                          <a:effectLst/>
                          <a:latin typeface="Calibri" panose="020F0502020204030204" pitchFamily="34" charset="0"/>
                        </a:rPr>
                        <a:t>CIDs for Section 9.3.1.9.7 Multi STA BAs</a:t>
                      </a:r>
                      <a:endParaRPr lang="fr-FR"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George Cherian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11-16/0869</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section 9.3 TWT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Zhou Lan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11-16/0871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Trigger Frame Per User Info Order</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Zhou Lan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solidFill>
                            <a:srgbClr val="00B050"/>
                          </a:solidFill>
                          <a:effectLst/>
                          <a:latin typeface="Calibri" panose="020F0502020204030204" pitchFamily="34" charset="0"/>
                        </a:rPr>
                        <a:t>11-16/0877</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Comment resolution on CID 783 (TXOP Duration field format)</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Jeongki Kim </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11-16/0878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on CID 782 (Intra-PPDU PS)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Jeongki Kim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on ROMI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Jayh Park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on TOMI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Jayh Park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11-16/0883</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for CID152</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Jayh Park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Spec. Text for HE Operation element and AID Assign Rule</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Jianhan Liu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420911">
                <a:tc>
                  <a:txBody>
                    <a:bodyPr/>
                    <a:lstStyle/>
                    <a:p>
                      <a:pPr algn="l" fontAlgn="t"/>
                      <a:r>
                        <a:rPr lang="en-US" altLang="zh-CN" sz="1400" u="none" strike="noStrike" dirty="0">
                          <a:effectLst/>
                          <a:latin typeface="Calibri" panose="020F0502020204030204" pitchFamily="34" charset="0"/>
                        </a:rPr>
                        <a:t>11-16/0890</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Comment Resolution on NAV Setting of Single and Multiple Protection and Control Response</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Po-Kai Huang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bl>
          </a:graphicData>
        </a:graphic>
      </p:graphicFrame>
      <p:sp>
        <p:nvSpPr>
          <p:cNvPr id="3" name="TextBox 2"/>
          <p:cNvSpPr txBox="1"/>
          <p:nvPr/>
        </p:nvSpPr>
        <p:spPr>
          <a:xfrm>
            <a:off x="685800" y="6172200"/>
            <a:ext cx="7206396" cy="307777"/>
          </a:xfrm>
          <a:prstGeom prst="rect">
            <a:avLst/>
          </a:prstGeom>
          <a:noFill/>
        </p:spPr>
        <p:txBody>
          <a:bodyPr wrap="none" rtlCol="0">
            <a:spAutoFit/>
          </a:bodyPr>
          <a:lstStyle/>
          <a:p>
            <a:r>
              <a:rPr lang="en-US" sz="1400" dirty="0" smtClean="0">
                <a:solidFill>
                  <a:srgbClr val="00B050"/>
                </a:solidFill>
                <a:latin typeface="Calibri" panose="020F0502020204030204" pitchFamily="34" charset="0"/>
              </a:rPr>
              <a:t>Contributions shown in green color have been presented in previous TG or MAC ad hoc sessions </a:t>
            </a:r>
            <a:endParaRPr lang="en-US" sz="14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137633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latin typeface="Calibri" panose="020F0502020204030204" pitchFamily="34" charset="0"/>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graphicFrame>
        <p:nvGraphicFramePr>
          <p:cNvPr id="13" name="Table 12"/>
          <p:cNvGraphicFramePr>
            <a:graphicFrameLocks noGrp="1"/>
          </p:cNvGraphicFramePr>
          <p:nvPr>
            <p:extLst>
              <p:ext uri="{D42A27DB-BD31-4B8C-83A1-F6EECF244321}">
                <p14:modId xmlns:p14="http://schemas.microsoft.com/office/powerpoint/2010/main" val="3142499588"/>
              </p:ext>
            </p:extLst>
          </p:nvPr>
        </p:nvGraphicFramePr>
        <p:xfrm>
          <a:off x="838200" y="1293423"/>
          <a:ext cx="7705725" cy="4878777"/>
        </p:xfrm>
        <a:graphic>
          <a:graphicData uri="http://schemas.openxmlformats.org/drawingml/2006/table">
            <a:tbl>
              <a:tblPr>
                <a:tableStyleId>{5C22544A-7EE6-4342-B048-85BDC9FD1C3A}</a:tableStyleId>
              </a:tblPr>
              <a:tblGrid>
                <a:gridCol w="1045500"/>
                <a:gridCol w="4453058"/>
                <a:gridCol w="1510167"/>
                <a:gridCol w="697000"/>
              </a:tblGrid>
              <a:tr h="277906">
                <a:tc>
                  <a:txBody>
                    <a:bodyPr/>
                    <a:lstStyle/>
                    <a:p>
                      <a:pPr algn="ctr" fontAlgn="ctr"/>
                      <a:r>
                        <a:rPr lang="en-CA" sz="1400" u="none" strike="noStrike" dirty="0">
                          <a:effectLst/>
                          <a:latin typeface="Calibri" panose="020F0502020204030204" pitchFamily="34" charset="0"/>
                        </a:rPr>
                        <a:t>DCN</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a:effectLst/>
                          <a:latin typeface="Calibri" panose="020F0502020204030204" pitchFamily="34" charset="0"/>
                        </a:rPr>
                        <a:t>Title</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a:effectLst/>
                          <a:latin typeface="Calibri" panose="020F0502020204030204" pitchFamily="34" charset="0"/>
                        </a:rPr>
                        <a:t>Author</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smtClean="0">
                          <a:effectLst/>
                          <a:latin typeface="Calibri" panose="020F0502020204030204" pitchFamily="34" charset="0"/>
                        </a:rPr>
                        <a:t>No. SPs</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r>
              <a:tr h="277906">
                <a:tc>
                  <a:txBody>
                    <a:bodyPr/>
                    <a:lstStyle/>
                    <a:p>
                      <a:pPr algn="l" fontAlgn="t"/>
                      <a:r>
                        <a:rPr lang="en-US" altLang="zh-CN" sz="1400" u="none" strike="noStrike" dirty="0">
                          <a:effectLst/>
                          <a:latin typeface="Calibri" panose="020F0502020204030204" pitchFamily="34" charset="0"/>
                        </a:rPr>
                        <a:t>11-16/0913</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SU Multi-TID Rules</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ctr"/>
                      <a:r>
                        <a:rPr lang="en-CA" sz="1400" u="none" strike="noStrike" dirty="0" err="1">
                          <a:effectLst/>
                          <a:latin typeface="Calibri" panose="020F0502020204030204" pitchFamily="34" charset="0"/>
                        </a:rPr>
                        <a:t>Jarkko</a:t>
                      </a:r>
                      <a:r>
                        <a:rPr lang="en-CA" sz="1400" u="none" strike="noStrike" dirty="0">
                          <a:effectLst/>
                          <a:latin typeface="Calibri" panose="020F0502020204030204" pitchFamily="34" charset="0"/>
                        </a:rPr>
                        <a:t> </a:t>
                      </a:r>
                      <a:r>
                        <a:rPr lang="en-CA" sz="1400" u="none" strike="noStrike" dirty="0" err="1">
                          <a:effectLst/>
                          <a:latin typeface="Calibri" panose="020F0502020204030204" pitchFamily="34" charset="0"/>
                        </a:rPr>
                        <a:t>Kneckt</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effectLst/>
                          <a:latin typeface="Calibri" panose="020F0502020204030204" pitchFamily="34" charset="0"/>
                        </a:rPr>
                        <a:t>11-16/0916</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TID value of ALL ACK signaling</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Woojin Ahn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11-16/0917</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Text for TID value of ALL ACK signaling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Woojin Ahn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11-16/0918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Discussions on Partial BSS Color</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Geonjung Ko</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11-16/0924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NAV resetting with RTS/MU-RTS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Weimin Xing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11-16/0925</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Spex text on NAV resetting with RTS/MU-RTS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Weimin Xing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11-16/0941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CR HE Fragmentation - part 2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Ming Gan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11-16/0942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CR Service Field</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Ming Gan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solidFill>
                            <a:srgbClr val="00B050"/>
                          </a:solidFill>
                          <a:effectLst/>
                          <a:latin typeface="Calibri" panose="020F0502020204030204" pitchFamily="34" charset="0"/>
                        </a:rPr>
                        <a:t>11-16/0951</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Setting for TXOP Duration Field</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Po-Kai Huang</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11-16/0952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Spec text trigger frame per user info order</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Zhou Lan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solidFill>
                            <a:srgbClr val="00B050"/>
                          </a:solidFill>
                          <a:effectLst/>
                          <a:latin typeface="Calibri" panose="020F0502020204030204" pitchFamily="34" charset="0"/>
                        </a:rPr>
                        <a:t>11-16/0953</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Comment Resoluaton and Spec Text for Setting for TXOP Duration field</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Po-Kai Huang</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11-16/0960</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AP access procedure for UL MU operation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Jinsoo Ahn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11-16/0961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Consideration on Multi-STA BlockAck Optimization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Hanseul Hong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11-16/0962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EDCA rules-follow up 1</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Jing Ma</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11-16/0963</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EDCA rules-follow up 2</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Jing Ma</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11-16/0966</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CID71 and CID190 Resolutions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Jarkko Kneckt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bl>
          </a:graphicData>
        </a:graphic>
      </p:graphicFrame>
      <p:sp>
        <p:nvSpPr>
          <p:cNvPr id="7" name="TextBox 6"/>
          <p:cNvSpPr txBox="1"/>
          <p:nvPr/>
        </p:nvSpPr>
        <p:spPr>
          <a:xfrm>
            <a:off x="685800" y="6172200"/>
            <a:ext cx="7206396" cy="307777"/>
          </a:xfrm>
          <a:prstGeom prst="rect">
            <a:avLst/>
          </a:prstGeom>
          <a:noFill/>
        </p:spPr>
        <p:txBody>
          <a:bodyPr wrap="none" rtlCol="0">
            <a:spAutoFit/>
          </a:bodyPr>
          <a:lstStyle/>
          <a:p>
            <a:r>
              <a:rPr lang="en-US" sz="1400" dirty="0" smtClean="0">
                <a:solidFill>
                  <a:srgbClr val="00B050"/>
                </a:solidFill>
                <a:latin typeface="Calibri" panose="020F0502020204030204" pitchFamily="34" charset="0"/>
              </a:rPr>
              <a:t>Contributions shown in green color have been presented in previous TG or MAC ad hoc sessions </a:t>
            </a:r>
            <a:endParaRPr lang="en-US" sz="14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986826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dirty="0" smtClean="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altLang="ko-KR" dirty="0" smtClean="0"/>
              <a:t>ABC</a:t>
            </a:r>
            <a:endParaRPr lang="en-US" dirty="0" smtClean="0"/>
          </a:p>
          <a:p>
            <a:pPr marL="457200" lvl="1" indent="0">
              <a:buNone/>
            </a:pPr>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70C0"/>
                </a:solidFill>
                <a:latin typeface="Arial Black" pitchFamily="34" charset="0"/>
              </a:rPr>
              <a:t>IEEE 802.11 </a:t>
            </a:r>
            <a:r>
              <a:rPr lang="en-US" altLang="en-US" dirty="0" err="1" smtClean="0">
                <a:solidFill>
                  <a:srgbClr val="0070C0"/>
                </a:solidFill>
                <a:latin typeface="Arial Black" pitchFamily="34" charset="0"/>
              </a:rPr>
              <a:t>TGax</a:t>
            </a:r>
            <a:r>
              <a:rPr lang="en-US" altLang="en-US" dirty="0" smtClean="0">
                <a:solidFill>
                  <a:srgbClr val="0070C0"/>
                </a:solidFill>
                <a:latin typeface="Arial Black" pitchFamily="34" charset="0"/>
              </a:rPr>
              <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High Efficiency WLAN</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MAC Ad Hoc</a:t>
            </a:r>
            <a:endParaRPr lang="en-CA" altLang="en-US" dirty="0" smtClean="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a:t>
            </a:r>
            <a:r>
              <a:rPr lang="en-US" altLang="en-US" sz="2000" dirty="0" smtClean="0"/>
              <a:t>13-14</a:t>
            </a:r>
            <a:endParaRPr lang="en-US" altLang="en-US" sz="2000" dirty="0" smtClean="0"/>
          </a:p>
          <a:p>
            <a:r>
              <a:rPr lang="en-US" altLang="en-US" sz="2000" dirty="0" smtClean="0"/>
              <a:t>Note MAC ad hoc sessions this week </a:t>
            </a:r>
            <a:endParaRPr lang="en-US" altLang="en-US" sz="2000" dirty="0"/>
          </a:p>
          <a:p>
            <a:pPr lvl="1"/>
            <a:r>
              <a:rPr lang="en-US" altLang="en-US" sz="1800" b="1" dirty="0" smtClean="0">
                <a:solidFill>
                  <a:srgbClr val="0070C0"/>
                </a:solidFill>
              </a:rPr>
              <a:t>Tue: AM2, PM3 </a:t>
            </a:r>
          </a:p>
          <a:p>
            <a:pPr lvl="1"/>
            <a:r>
              <a:rPr lang="en-US" altLang="en-US" sz="1800" b="1" dirty="0" smtClean="0">
                <a:solidFill>
                  <a:srgbClr val="0070C0"/>
                </a:solidFill>
              </a:rPr>
              <a:t>Wed:PM1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26916</TotalTime>
  <Words>1631</Words>
  <Application>Microsoft Office PowerPoint</Application>
  <PresentationFormat>On-screen Show (4:3)</PresentationFormat>
  <Paragraphs>344</Paragraphs>
  <Slides>19</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MS PGothic</vt:lpstr>
      <vt:lpstr>MS PGothic</vt:lpstr>
      <vt:lpstr>SimSun</vt:lpstr>
      <vt:lpstr>Arial</vt:lpstr>
      <vt:lpstr>Arial Black</vt:lpstr>
      <vt:lpstr>Calibri</vt:lpstr>
      <vt:lpstr>Helvetica</vt:lpstr>
      <vt:lpstr>Monotype Sorts</vt:lpstr>
      <vt:lpstr>Times New Roman</vt:lpstr>
      <vt:lpstr>802-11-Submission</vt:lpstr>
      <vt:lpstr>Microsoft Word 97 - 2003 Document</vt:lpstr>
      <vt:lpstr>TGax MAC Ad Hoc  July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1519</cp:revision>
  <cp:lastPrinted>1998-02-10T13:28:06Z</cp:lastPrinted>
  <dcterms:created xsi:type="dcterms:W3CDTF">2007-04-17T18:10:23Z</dcterms:created>
  <dcterms:modified xsi:type="dcterms:W3CDTF">2016-07-25T23:03:53Z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