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11"/>
  </p:notesMasterIdLst>
  <p:handoutMasterIdLst>
    <p:handoutMasterId r:id="rId12"/>
  </p:handoutMasterIdLst>
  <p:sldIdLst>
    <p:sldId id="269" r:id="rId3"/>
    <p:sldId id="271" r:id="rId4"/>
    <p:sldId id="289" r:id="rId5"/>
    <p:sldId id="290" r:id="rId6"/>
    <p:sldId id="291" r:id="rId7"/>
    <p:sldId id="293" r:id="rId8"/>
    <p:sldId id="292" r:id="rId9"/>
    <p:sldId id="295" r:id="rId1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33CC"/>
    <a:srgbClr val="66FF99"/>
    <a:srgbClr val="FF9966"/>
    <a:srgbClr val="FF9933"/>
    <a:srgbClr val="FFFF00"/>
    <a:srgbClr val="66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8" autoAdjust="0"/>
    <p:restoredTop sz="86129" autoAdjust="0"/>
  </p:normalViewPr>
  <p:slideViewPr>
    <p:cSldViewPr>
      <p:cViewPr varScale="1">
        <p:scale>
          <a:sx n="102" d="100"/>
          <a:sy n="102" d="100"/>
        </p:scale>
        <p:origin x="744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92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E267CA-6367-4A5F-96EB-5BE9D20F1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6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1F3AA816-DCFA-4B5E-911C-AE4690326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49064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 smtClean="0"/>
              <a:t>Page </a:t>
            </a:r>
            <a:fld id="{F9EA894F-3AD9-4EBD-AF26-72F615E904F2}" type="slidenum">
              <a:rPr lang="en-US" altLang="en-US" sz="1200" b="0" smtClean="0"/>
              <a:pPr/>
              <a:t>1</a:t>
            </a:fld>
            <a:endParaRPr lang="en-US" alt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91060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75E7D-A544-483C-A63C-146F2EDDF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9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D37CCC-6338-4383-843F-5C7103C6F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3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9F86A0-0AAC-4B10-8D2D-DEDBC7030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99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961C3D-7E2D-4CEE-89EC-26C17E0D4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14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A0CC9F-57E1-4B58-924F-1C8CB01CC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19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779E4-86E2-46AE-BB29-9A0267F5D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29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F7CB7-A38B-4233-BF5A-A01690AAB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63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71344-B7BC-4CB2-8F17-5936E4C40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90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DB0A1-B39B-4F2C-B38A-68ECF63F8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32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3ACE9-0E80-4170-91AC-76657E782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122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7FD48-9774-4C1A-A910-CA457B5EA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0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2CC4D41-5DD7-4E30-AC49-D50706A721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01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85C8D-116C-4743-BEA3-33A64415B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488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5E08-57E3-44C9-A4E5-06B91071F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55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1D8B-F07E-4611-9401-0D2A41764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41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0328A-8C48-4BEC-92CA-408BB6675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668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BEE1B-09D6-434E-8CC6-89E4D6114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2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12406D-5271-44DB-B262-41E621BA1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8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110159-BA1C-461D-9FC8-B95B4D37F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2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2C147-3B06-4B8E-8F37-6F13F6AE0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29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4FA7F6-6463-4826-902D-C8DC9B1B4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67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A844978-7147-450C-8B7F-54D726CF1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45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A78D484-2D6A-4479-93DD-F75D12990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2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5A45549-4940-4C57-B71F-999055781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0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2B6A5D60-1B1D-4A8E-B1CA-EEFC2C85C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802.11-16/0995r2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75" r:id="rId1"/>
    <p:sldLayoutId id="2147485398" r:id="rId2"/>
    <p:sldLayoutId id="2147485376" r:id="rId3"/>
    <p:sldLayoutId id="2147485377" r:id="rId4"/>
    <p:sldLayoutId id="2147485378" r:id="rId5"/>
    <p:sldLayoutId id="2147485379" r:id="rId6"/>
    <p:sldLayoutId id="2147485380" r:id="rId7"/>
    <p:sldLayoutId id="2147485381" r:id="rId8"/>
    <p:sldLayoutId id="2147485382" r:id="rId9"/>
    <p:sldLayoutId id="2147485383" r:id="rId10"/>
    <p:sldLayoutId id="2147485384" r:id="rId11"/>
    <p:sldLayoutId id="2147485385" r:id="rId12"/>
    <p:sldLayoutId id="214748538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E8968DA-ED88-4778-A81F-FFBF50AC0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7" r:id="rId1"/>
    <p:sldLayoutId id="2147485388" r:id="rId2"/>
    <p:sldLayoutId id="2147485389" r:id="rId3"/>
    <p:sldLayoutId id="2147485390" r:id="rId4"/>
    <p:sldLayoutId id="2147485391" r:id="rId5"/>
    <p:sldLayoutId id="2147485392" r:id="rId6"/>
    <p:sldLayoutId id="2147485393" r:id="rId7"/>
    <p:sldLayoutId id="2147485394" r:id="rId8"/>
    <p:sldLayoutId id="2147485395" r:id="rId9"/>
    <p:sldLayoutId id="2147485396" r:id="rId10"/>
    <p:sldLayoutId id="214748539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1/private/Draft_Standards/11ax/Draft%20P802.11ax_D0.4%20Redline%20Compared%20to%20D0.3.pdf" TargetMode="External"/><Relationship Id="rId13" Type="http://schemas.openxmlformats.org/officeDocument/2006/relationships/hyperlink" Target="http://www.ieee802.org/11/private/Draft_Standards/11ax/Draft%20P802.11ax_D0.2.pdf" TargetMode="External"/><Relationship Id="rId3" Type="http://schemas.openxmlformats.org/officeDocument/2006/relationships/hyperlink" Target="http://www.ieee802.org/11/private/Draft_Standards/11ax/Draft%20P802.11ax_D0.5.pdf" TargetMode="External"/><Relationship Id="rId7" Type="http://schemas.openxmlformats.org/officeDocument/2006/relationships/hyperlink" Target="http://www.ieee802.org/11/private/Draft_Standards/11ax/Draft%20P802.11ax_D0.4.pdf" TargetMode="External"/><Relationship Id="rId12" Type="http://schemas.openxmlformats.org/officeDocument/2006/relationships/hyperlink" Target="http://www.ieee802.org/11/private/Draft_Standards/11ax/Draft%20P802.11ax_D0.3%20rtf.zip" TargetMode="External"/><Relationship Id="rId2" Type="http://schemas.openxmlformats.org/officeDocument/2006/relationships/hyperlink" Target="http://www.ieee802.org/11/private/Draft_Standards/11ax/index.html" TargetMode="External"/><Relationship Id="rId16" Type="http://schemas.openxmlformats.org/officeDocument/2006/relationships/hyperlink" Target="http://www.ieee802.org/11/private/Draft_Standards/11ax/Draft%20P802.11ax_D0.1.pdf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ieee802.org/11/private/Draft_Standards/11ax/11-16-0535-08-00ax-comments-on-tgax-d0-1.xlsx" TargetMode="External"/><Relationship Id="rId11" Type="http://schemas.openxmlformats.org/officeDocument/2006/relationships/hyperlink" Target="http://www.ieee802.org/11/private/Draft_Standards/11ax/Draft%20P802.11ax_D0.3%20Redline%20Compared%20to%20D0.2.pdf" TargetMode="External"/><Relationship Id="rId5" Type="http://schemas.openxmlformats.org/officeDocument/2006/relationships/hyperlink" Target="http://www.ieee802.org/11/private/Draft_Standards/11ax/Draft%20P802.11ax_D0.5%20rtf.zip" TargetMode="External"/><Relationship Id="rId15" Type="http://schemas.openxmlformats.org/officeDocument/2006/relationships/hyperlink" Target="http://www.ieee802.org/11/private/Draft_Standards/11ax/Draft%20P802.11ax_D0.2%20rtf.zip" TargetMode="External"/><Relationship Id="rId10" Type="http://schemas.openxmlformats.org/officeDocument/2006/relationships/hyperlink" Target="http://www.ieee802.org/11/private/Draft_Standards/11ax/Draft%20P802.11ax_D0.3.pdf" TargetMode="External"/><Relationship Id="rId4" Type="http://schemas.openxmlformats.org/officeDocument/2006/relationships/hyperlink" Target="http://www.ieee802.org/11/private/Draft_Standards/11ax/Draft%20P802.11ax_D0.5%20Redline%20Compared%20to%20D0.4.pdf" TargetMode="External"/><Relationship Id="rId9" Type="http://schemas.openxmlformats.org/officeDocument/2006/relationships/hyperlink" Target="http://www.ieee802.org/11/private/Draft_Standards/11ax/Draft%20P802.11ax_D0.4%20rtf.zip" TargetMode="External"/><Relationship Id="rId14" Type="http://schemas.openxmlformats.org/officeDocument/2006/relationships/hyperlink" Target="http://www.ieee802.org/11/private/Draft_Standards/11ax/Draft%20P802.11ax_D0.2%20Redline%20Compared%20to%20D0.1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2016</a:t>
            </a:r>
            <a:endParaRPr lang="en-US" altLang="en-US" sz="1800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Robert Stacey, Intel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7F51EA9-F086-4576-B81F-E7A6B7E34F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 smtClean="0"/>
              <a:t>TGax Editor’s Report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November 2016</a:t>
            </a:r>
            <a:endParaRPr lang="en-US" altLang="en-US" dirty="0" smtClean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2016-11-02</a:t>
            </a:r>
            <a:endParaRPr lang="en-US" altLang="en-US" sz="2000" b="0" dirty="0" smtClean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587931"/>
              </p:ext>
            </p:extLst>
          </p:nvPr>
        </p:nvGraphicFramePr>
        <p:xfrm>
          <a:off x="525463" y="2274888"/>
          <a:ext cx="7739062" cy="259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5" name="Document" r:id="rId4" imgW="8286150" imgH="2778876" progId="Word.Document.8">
                  <p:embed/>
                </p:oleObj>
              </mc:Choice>
              <mc:Fallback>
                <p:oleObj name="Document" r:id="rId4" imgW="8286150" imgH="2778876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2274888"/>
                        <a:ext cx="7739062" cy="2593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Draft Revision History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2016</a:t>
            </a:r>
            <a:endParaRPr lang="en-US" altLang="en-US" sz="1800" smtClean="0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Robert Stacey, Intel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A0D677B-2A48-4800-A121-0EBDD41480E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3534910"/>
              </p:ext>
            </p:extLst>
          </p:nvPr>
        </p:nvGraphicFramePr>
        <p:xfrm>
          <a:off x="304800" y="1524000"/>
          <a:ext cx="85344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1219200"/>
                <a:gridCol w="838200"/>
                <a:gridCol w="5410200"/>
              </a:tblGrid>
              <a:tr h="335689">
                <a:tc>
                  <a:txBody>
                    <a:bodyPr/>
                    <a:lstStyle/>
                    <a:p>
                      <a:r>
                        <a:rPr lang="en-US" dirty="0" smtClean="0"/>
                        <a:t>Revision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Page 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5874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March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Conversion of adopted</a:t>
                      </a:r>
                      <a:r>
                        <a:rPr lang="en-US" baseline="0" dirty="0" smtClean="0"/>
                        <a:t> Word document </a:t>
                      </a:r>
                      <a:r>
                        <a:rPr lang="en-US" dirty="0" smtClean="0"/>
                        <a:t>(16/0024r1) to </a:t>
                      </a:r>
                      <a:r>
                        <a:rPr lang="en-US" dirty="0" err="1" smtClean="0"/>
                        <a:t>FrameMaker</a:t>
                      </a:r>
                      <a:r>
                        <a:rPr lang="en-US" dirty="0" smtClean="0"/>
                        <a:t>.</a:t>
                      </a:r>
                      <a:r>
                        <a:rPr lang="en-US" baseline="0" dirty="0" smtClean="0"/>
                        <a:t> Baseline for comment collection.</a:t>
                      </a:r>
                      <a:endParaRPr lang="en-US" dirty="0"/>
                    </a:p>
                  </a:txBody>
                  <a:tcPr/>
                </a:tc>
              </a:tr>
              <a:tr h="83922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June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Interim</a:t>
                      </a:r>
                      <a:r>
                        <a:rPr lang="en-US" baseline="0" dirty="0" smtClean="0"/>
                        <a:t> draft. See comment spreadsheet </a:t>
                      </a:r>
                      <a:r>
                        <a:rPr lang="en-US" baseline="0" dirty="0" smtClean="0"/>
                        <a:t>16/535r5</a:t>
                      </a:r>
                      <a:r>
                        <a:rPr lang="en-US" baseline="0" dirty="0" smtClean="0"/>
                        <a:t>.</a:t>
                      </a:r>
                    </a:p>
                    <a:p>
                      <a:r>
                        <a:rPr lang="en-US" baseline="0" dirty="0" smtClean="0"/>
                        <a:t>794 editorial comments (“Editorial’s in D0.2”).</a:t>
                      </a:r>
                    </a:p>
                    <a:p>
                      <a:r>
                        <a:rPr lang="en-US" baseline="0" dirty="0" smtClean="0"/>
                        <a:t>209 resolved technical comments (“Technical in D0.2”).</a:t>
                      </a:r>
                      <a:endParaRPr lang="en-US" dirty="0"/>
                    </a:p>
                  </a:txBody>
                  <a:tcPr/>
                </a:tc>
              </a:tr>
              <a:tr h="5874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August</a:t>
                      </a:r>
                    </a:p>
                    <a:p>
                      <a:pPr algn="ctr"/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</a:t>
                      </a:r>
                      <a:r>
                        <a:rPr lang="en-US" baseline="0" dirty="0" smtClean="0"/>
                        <a:t> resolutions from July </a:t>
                      </a:r>
                      <a:r>
                        <a:rPr lang="en-US" baseline="0" dirty="0" smtClean="0"/>
                        <a:t>session. See c</a:t>
                      </a:r>
                      <a:r>
                        <a:rPr lang="en-US" dirty="0" smtClean="0"/>
                        <a:t>omment spreadsheet</a:t>
                      </a:r>
                      <a:r>
                        <a:rPr lang="en-US" baseline="0" dirty="0" smtClean="0"/>
                        <a:t> 16/535r6.</a:t>
                      </a:r>
                      <a:endParaRPr lang="en-US" dirty="0"/>
                    </a:p>
                  </a:txBody>
                  <a:tcPr/>
                </a:tc>
              </a:tr>
              <a:tr h="5874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August</a:t>
                      </a:r>
                    </a:p>
                    <a:p>
                      <a:pPr algn="ctr"/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Fixed</a:t>
                      </a:r>
                      <a:r>
                        <a:rPr lang="en-US" baseline="0" dirty="0" smtClean="0"/>
                        <a:t> errors and added changes by motions from July </a:t>
                      </a:r>
                      <a:r>
                        <a:rPr lang="en-US" baseline="0" dirty="0" smtClean="0"/>
                        <a:t>session. See c</a:t>
                      </a:r>
                      <a:r>
                        <a:rPr lang="en-US" dirty="0" smtClean="0"/>
                        <a:t>omment spreadsheet</a:t>
                      </a:r>
                      <a:r>
                        <a:rPr lang="en-US" baseline="0" dirty="0" smtClean="0"/>
                        <a:t> 16/535r7.</a:t>
                      </a:r>
                      <a:endParaRPr lang="en-US" dirty="0"/>
                    </a:p>
                  </a:txBody>
                  <a:tcPr/>
                </a:tc>
              </a:tr>
              <a:tr h="33568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September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resolutions and motioned changes from September session. See comment spreadsheet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16/535r8.</a:t>
                      </a:r>
                      <a:endParaRPr lang="en-US" dirty="0"/>
                    </a:p>
                  </a:txBody>
                  <a:tcPr/>
                </a:tc>
              </a:tr>
              <a:tr h="33568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68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68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I find the latest draft?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685800" y="4525228"/>
            <a:ext cx="7772400" cy="1875572"/>
          </a:xfrm>
        </p:spPr>
        <p:txBody>
          <a:bodyPr/>
          <a:lstStyle/>
          <a:p>
            <a:r>
              <a:rPr lang="en-US" dirty="0" smtClean="0"/>
              <a:t>In the </a:t>
            </a:r>
            <a:r>
              <a:rPr lang="en-US" dirty="0" smtClean="0">
                <a:hlinkClick r:id="rId2"/>
              </a:rPr>
              <a:t>member’s area under TGax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Latest draft</a:t>
            </a:r>
          </a:p>
          <a:p>
            <a:pPr lvl="1"/>
            <a:r>
              <a:rPr lang="en-US" dirty="0" smtClean="0"/>
              <a:t>Redline (changes from last revision)</a:t>
            </a:r>
          </a:p>
          <a:p>
            <a:pPr lvl="1"/>
            <a:r>
              <a:rPr lang="en-US" dirty="0" smtClean="0"/>
              <a:t>Word compatible text for each clause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784715"/>
              </p:ext>
            </p:extLst>
          </p:nvPr>
        </p:nvGraphicFramePr>
        <p:xfrm>
          <a:off x="457200" y="1706016"/>
          <a:ext cx="8305800" cy="2810299"/>
        </p:xfrm>
        <a:graphic>
          <a:graphicData uri="http://schemas.openxmlformats.org/drawingml/2006/table">
            <a:tbl>
              <a:tblPr/>
              <a:tblGrid>
                <a:gridCol w="2076450"/>
                <a:gridCol w="2076450"/>
                <a:gridCol w="2076450"/>
                <a:gridCol w="2076450"/>
              </a:tblGrid>
              <a:tr h="430385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</a:rPr>
                        <a:t>Date</a:t>
                      </a:r>
                    </a:p>
                  </a:txBody>
                  <a:tcPr marL="14909" marR="14909" marT="14909" marB="14909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</a:rPr>
                        <a:t>Draft</a:t>
                      </a:r>
                    </a:p>
                  </a:txBody>
                  <a:tcPr marL="14909" marR="14909" marT="14909" marB="14909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</a:rPr>
                        <a:t>Redline</a:t>
                      </a:r>
                    </a:p>
                  </a:txBody>
                  <a:tcPr marL="14909" marR="14909" marT="14909" marB="14909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</a:rPr>
                        <a:t>Other documents</a:t>
                      </a:r>
                    </a:p>
                  </a:txBody>
                  <a:tcPr marL="14909" marR="14909" marT="14909" marB="14909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513000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2016-10-01</a:t>
                      </a:r>
                    </a:p>
                  </a:txBody>
                  <a:tcPr marL="14909" marR="14909" marT="14909" marB="14909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hlinkClick r:id="rId3"/>
                        </a:rPr>
                        <a:t>Draft P802.11ax_D0.5.pdf</a:t>
                      </a:r>
                      <a:endParaRPr lang="en-US" sz="1200">
                        <a:effectLst/>
                      </a:endParaRPr>
                    </a:p>
                  </a:txBody>
                  <a:tcPr marL="14909" marR="14909" marT="14909" marB="14909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hlinkClick r:id="rId4"/>
                        </a:rPr>
                        <a:t>Draft P802.11ax_D0.5 Redline Compared to D0.4.pdf</a:t>
                      </a:r>
                      <a:endParaRPr lang="en-US" sz="1200">
                        <a:effectLst/>
                      </a:endParaRPr>
                    </a:p>
                  </a:txBody>
                  <a:tcPr marL="14909" marR="14909" marT="14909" marB="14909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hlinkClick r:id="rId5"/>
                        </a:rPr>
                        <a:t>Draft 802.11ax_D0.5 rtf.zip</a:t>
                      </a:r>
                      <a:r>
                        <a:rPr lang="en-US" sz="1200">
                          <a:effectLst/>
                        </a:rPr>
                        <a:t/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  <a:hlinkClick r:id="rId6"/>
                        </a:rPr>
                        <a:t>11-16-0535-08-00ax-comments-on-tgax-d0-1.xlsx</a:t>
                      </a:r>
                      <a:endParaRPr lang="en-US" sz="1200">
                        <a:effectLst/>
                      </a:endParaRPr>
                    </a:p>
                  </a:txBody>
                  <a:tcPr marL="14909" marR="14909" marT="14909" marB="14909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710"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</a:rPr>
                        <a:t>2016-08-30</a:t>
                      </a:r>
                    </a:p>
                  </a:txBody>
                  <a:tcPr marL="14909" marR="14909" marT="14909" marB="14909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hlinkClick r:id="rId7"/>
                        </a:rPr>
                        <a:t>Draft P802.11ax_D0.4.pdf</a:t>
                      </a:r>
                      <a:endParaRPr lang="en-US" sz="1200" dirty="0">
                        <a:effectLst/>
                      </a:endParaRPr>
                    </a:p>
                  </a:txBody>
                  <a:tcPr marL="14909" marR="14909" marT="14909" marB="14909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hlinkClick r:id="rId8"/>
                        </a:rPr>
                        <a:t>Draft P802.11ax_D0.4 Redline Compared to D0.3.pdf</a:t>
                      </a:r>
                      <a:endParaRPr lang="en-US" sz="1200">
                        <a:effectLst/>
                      </a:endParaRPr>
                    </a:p>
                  </a:txBody>
                  <a:tcPr marL="14909" marR="14909" marT="14909" marB="14909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hlinkClick r:id="rId9"/>
                        </a:rPr>
                        <a:t>Draft P802.11ax_D0.4 rtf.zip</a:t>
                      </a:r>
                      <a:endParaRPr lang="en-US" sz="1200">
                        <a:effectLst/>
                      </a:endParaRPr>
                    </a:p>
                  </a:txBody>
                  <a:tcPr marL="14909" marR="14909" marT="14909" marB="14909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513000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2016-08-15</a:t>
                      </a:r>
                      <a:br>
                        <a:rPr lang="en-US" sz="1200">
                          <a:effectLst/>
                        </a:rPr>
                      </a:br>
                      <a:endParaRPr lang="en-US" sz="1200">
                        <a:effectLst/>
                      </a:endParaRPr>
                    </a:p>
                  </a:txBody>
                  <a:tcPr marL="14909" marR="14909" marT="14909" marB="14909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hlinkClick r:id="rId10"/>
                        </a:rPr>
                        <a:t>Draft P802.11ax_D0.3.pdf</a:t>
                      </a:r>
                      <a:r>
                        <a:rPr lang="en-US" sz="1200">
                          <a:effectLst/>
                        </a:rPr>
                        <a:t/>
                      </a:r>
                      <a:br>
                        <a:rPr lang="en-US" sz="1200">
                          <a:effectLst/>
                        </a:rPr>
                      </a:br>
                      <a:endParaRPr lang="en-US" sz="1200">
                        <a:effectLst/>
                      </a:endParaRPr>
                    </a:p>
                  </a:txBody>
                  <a:tcPr marL="14909" marR="14909" marT="14909" marB="14909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hlinkClick r:id="rId11"/>
                        </a:rPr>
                        <a:t>Draft P802.11ax_D0.3 Redline Compared to D0.2.pdf</a:t>
                      </a:r>
                      <a:r>
                        <a:rPr lang="en-US" sz="1200">
                          <a:effectLst/>
                        </a:rPr>
                        <a:t/>
                      </a:r>
                      <a:br>
                        <a:rPr lang="en-US" sz="1200">
                          <a:effectLst/>
                        </a:rPr>
                      </a:br>
                      <a:endParaRPr lang="en-US" sz="1200">
                        <a:effectLst/>
                      </a:endParaRPr>
                    </a:p>
                  </a:txBody>
                  <a:tcPr marL="14909" marR="14909" marT="14909" marB="14909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hlinkClick r:id="rId12"/>
                        </a:rPr>
                        <a:t>Draft P802.11ax_D0.3 rtf.zip</a:t>
                      </a:r>
                      <a:r>
                        <a:rPr lang="en-US" sz="1200">
                          <a:effectLst/>
                        </a:rPr>
                        <a:t/>
                      </a:r>
                      <a:br>
                        <a:rPr lang="en-US" sz="1200">
                          <a:effectLst/>
                        </a:rPr>
                      </a:br>
                      <a:endParaRPr lang="en-US" sz="1200">
                        <a:effectLst/>
                      </a:endParaRPr>
                    </a:p>
                  </a:txBody>
                  <a:tcPr marL="14909" marR="14909" marT="14909" marB="14909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710"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</a:rPr>
                        <a:t>2016-06-06</a:t>
                      </a:r>
                    </a:p>
                  </a:txBody>
                  <a:tcPr marL="14909" marR="14909" marT="14909" marB="14909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hlinkClick r:id="rId13"/>
                        </a:rPr>
                        <a:t>Draft P802.11ax_D0.2.pdf</a:t>
                      </a:r>
                      <a:endParaRPr lang="en-US" sz="1200">
                        <a:effectLst/>
                      </a:endParaRPr>
                    </a:p>
                  </a:txBody>
                  <a:tcPr marL="14909" marR="14909" marT="14909" marB="14909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hlinkClick r:id="rId14"/>
                        </a:rPr>
                        <a:t>Draft P802.11ax_D0.2 Redline Compared to D0.1.pdf</a:t>
                      </a:r>
                      <a:endParaRPr lang="en-US" sz="1200">
                        <a:effectLst/>
                      </a:endParaRPr>
                    </a:p>
                  </a:txBody>
                  <a:tcPr marL="14909" marR="14909" marT="14909" marB="14909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hlinkClick r:id="rId15"/>
                        </a:rPr>
                        <a:t>Draft P802.11ax_D0.2 rtf.zip</a:t>
                      </a:r>
                      <a:endParaRPr lang="en-US" sz="1200">
                        <a:effectLst/>
                      </a:endParaRPr>
                    </a:p>
                  </a:txBody>
                  <a:tcPr marL="14909" marR="14909" marT="14909" marB="14909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314419"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</a:rPr>
                        <a:t>2016-03-17</a:t>
                      </a:r>
                    </a:p>
                  </a:txBody>
                  <a:tcPr marL="14909" marR="14909" marT="14909" marB="14909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hlinkClick r:id="rId16"/>
                        </a:rPr>
                        <a:t>Draft P802.11ax_D0.1.pdf</a:t>
                      </a:r>
                      <a:endParaRPr lang="en-US" sz="1200">
                        <a:effectLst/>
                      </a:endParaRPr>
                    </a:p>
                  </a:txBody>
                  <a:tcPr marL="14909" marR="14909" marT="14909" marB="14909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effectLst/>
                          <a:hlinkClick r:id="rId12"/>
                        </a:rPr>
                        <a:t/>
                      </a:r>
                      <a:br>
                        <a:rPr lang="en-US" sz="1200">
                          <a:effectLst/>
                          <a:hlinkClick r:id="rId12"/>
                        </a:rPr>
                      </a:br>
                      <a:endParaRPr lang="en-US" sz="1200">
                        <a:effectLst/>
                      </a:endParaRPr>
                    </a:p>
                  </a:txBody>
                  <a:tcPr marL="14909" marR="14909" marT="14909" marB="14909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</a:rPr>
                        <a:t> </a:t>
                      </a:r>
                      <a:r>
                        <a:rPr lang="en-US" sz="1200" dirty="0">
                          <a:effectLst/>
                          <a:hlinkClick r:id="rId12"/>
                        </a:rPr>
                        <a:t>Draft </a:t>
                      </a:r>
                      <a:r>
                        <a:rPr lang="en-US" sz="1200" dirty="0" smtClean="0">
                          <a:effectLst/>
                          <a:hlinkClick r:id="rId12"/>
                        </a:rPr>
                        <a:t>P802.11ax_D0.1 </a:t>
                      </a:r>
                      <a:r>
                        <a:rPr lang="en-US" sz="1200" dirty="0">
                          <a:effectLst/>
                          <a:hlinkClick r:id="rId12"/>
                        </a:rPr>
                        <a:t>rtf.zip</a:t>
                      </a:r>
                      <a:endParaRPr lang="en-US" sz="1200" dirty="0">
                        <a:effectLst/>
                      </a:endParaRPr>
                    </a:p>
                  </a:txBody>
                  <a:tcPr marL="14909" marR="14909" marT="14909" marB="14909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691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owned by Editor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9110159-BA1C-461D-9FC8-B95B4D37F9A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" y="5828688"/>
            <a:ext cx="4963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Database maintainer: Robert Stacey</a:t>
            </a:r>
            <a:endParaRPr lang="en-US" dirty="0"/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1573404"/>
              </p:ext>
            </p:extLst>
          </p:nvPr>
        </p:nvGraphicFramePr>
        <p:xfrm>
          <a:off x="533400" y="2057400"/>
          <a:ext cx="8162925" cy="2782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8800"/>
                <a:gridCol w="1066800"/>
                <a:gridCol w="1143000"/>
                <a:gridCol w="1066800"/>
                <a:gridCol w="1066800"/>
                <a:gridCol w="1066800"/>
                <a:gridCol w="923925"/>
              </a:tblGrid>
              <a:tr h="5195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Owning Ad-hoc</a:t>
                      </a:r>
                      <a:endParaRPr lang="en-US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Unassigned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Assigned</a:t>
                      </a:r>
                      <a:endParaRPr lang="en-US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Resolution Drafted</a:t>
                      </a:r>
                      <a:endParaRPr lang="en-US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Approved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Duplicate</a:t>
                      </a:r>
                      <a:endParaRPr lang="en-US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Grand Total</a:t>
                      </a:r>
                      <a:endParaRPr lang="en-US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0877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EDITOR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147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668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1575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160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2570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569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Edited in D0.2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639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171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154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964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569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Edited in D0.3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418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051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Edited in D0.4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569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Edited in D0.5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670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673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569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Editorials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126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128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051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Need Proposal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569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No change to draft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332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051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(blank)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843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owned by MAC ad-hoc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5975119"/>
            <a:ext cx="5330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MAC database maintainer: Brian Hart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3801854"/>
              </p:ext>
            </p:extLst>
          </p:nvPr>
        </p:nvGraphicFramePr>
        <p:xfrm>
          <a:off x="762001" y="1933521"/>
          <a:ext cx="7781924" cy="3528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7526"/>
                <a:gridCol w="1411839"/>
                <a:gridCol w="773150"/>
                <a:gridCol w="890804"/>
                <a:gridCol w="840381"/>
                <a:gridCol w="806765"/>
                <a:gridCol w="571459"/>
              </a:tblGrid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Owning Ad-hoc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Unassigned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Assigned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Resolution Drafted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Approved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Duplicate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Grand Total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MAC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189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A-MPDU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Annexes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Block Ack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Clause 6 &amp; 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Fragmentation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HE Capabilities/Operation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HT Control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MAC General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Receive operating mode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Sounding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Trigger frame format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TWT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TX/RXVECTOR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715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owned by PHY ad-hoc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5975119"/>
            <a:ext cx="47738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PHY database maintainer: Bo Sun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3523851"/>
              </p:ext>
            </p:extLst>
          </p:nvPr>
        </p:nvGraphicFramePr>
        <p:xfrm>
          <a:off x="761999" y="2101956"/>
          <a:ext cx="7781926" cy="3528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0709"/>
                <a:gridCol w="1509657"/>
                <a:gridCol w="826718"/>
                <a:gridCol w="952522"/>
                <a:gridCol w="898606"/>
                <a:gridCol w="862662"/>
                <a:gridCol w="611052"/>
              </a:tblGrid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Owning Ad-hoc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Unassigned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Assigned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Resolution Drafted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Approved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Duplicate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Grand Total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PHY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Annexes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Coding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Editorials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HE-SIG-B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HE-STF &amp; HE-LTF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MU-RTS/CTS &amp; NAV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Need Proposal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OFDMA tone plan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PHY Intro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PHY Transmit spec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Pilot subcarriers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TX/RXVECTOR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(blank)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72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owned by MU and SR ad-</a:t>
            </a:r>
            <a:r>
              <a:rPr lang="en-US" dirty="0" err="1" smtClean="0"/>
              <a:t>hocs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66800" y="5257800"/>
            <a:ext cx="56004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 database maintainer</a:t>
            </a:r>
            <a:r>
              <a:rPr lang="en-US" dirty="0"/>
              <a:t>: Kiseon Ryu</a:t>
            </a:r>
            <a:endParaRPr lang="en-US" dirty="0" smtClean="0"/>
          </a:p>
          <a:p>
            <a:r>
              <a:rPr lang="en-US" dirty="0" smtClean="0"/>
              <a:t>SR database maintainer: Laurent Cariou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0621757"/>
              </p:ext>
            </p:extLst>
          </p:nvPr>
        </p:nvGraphicFramePr>
        <p:xfrm>
          <a:off x="914401" y="2139216"/>
          <a:ext cx="7467600" cy="1752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5050"/>
                <a:gridCol w="1448680"/>
                <a:gridCol w="793325"/>
                <a:gridCol w="914048"/>
                <a:gridCol w="862309"/>
                <a:gridCol w="827818"/>
                <a:gridCol w="586370"/>
              </a:tblGrid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Owning Ad-hoc</a:t>
                      </a:r>
                      <a:endParaRPr lang="en-US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Unassigned</a:t>
                      </a:r>
                      <a:endParaRPr lang="en-US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Assigned</a:t>
                      </a:r>
                      <a:endParaRPr lang="en-US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Resolution Drafted</a:t>
                      </a:r>
                      <a:endParaRPr lang="en-US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Approved</a:t>
                      </a:r>
                      <a:endParaRPr lang="en-US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Duplicate</a:t>
                      </a:r>
                      <a:endParaRPr lang="en-US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Grand Total</a:t>
                      </a:r>
                      <a:endParaRPr lang="en-US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MU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86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86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MU operation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MU-RTS/CTS &amp; NAV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SR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Spatial Reuse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260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762000" y="3962400"/>
            <a:ext cx="7696200" cy="2133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16625810"/>
              </p:ext>
            </p:extLst>
          </p:nvPr>
        </p:nvGraphicFramePr>
        <p:xfrm>
          <a:off x="773113" y="1981200"/>
          <a:ext cx="7685087" cy="15015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1827"/>
                <a:gridCol w="1555536"/>
                <a:gridCol w="851841"/>
                <a:gridCol w="981469"/>
                <a:gridCol w="925914"/>
                <a:gridCol w="888878"/>
                <a:gridCol w="629622"/>
              </a:tblGrid>
              <a:tr h="2644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Owning Ad-hoc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Unassigned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Assigned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Resolution Drafted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Approved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Duplicate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Grand Total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ctr"/>
                </a:tc>
              </a:tr>
              <a:tr h="1322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EDITOR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147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668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1575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160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2570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</a:tr>
              <a:tr h="1322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MAC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189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198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</a:tr>
              <a:tr h="1322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MU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86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86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</a:tr>
              <a:tr h="1322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</a:tr>
              <a:tr h="1322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PHY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</a:tr>
              <a:tr h="1322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Grand Total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484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669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1576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161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2919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8" marR="5508" marT="550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29681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78263</TotalTime>
  <Words>609</Words>
  <Application>Microsoft Office PowerPoint</Application>
  <PresentationFormat>On-screen Show (4:3)</PresentationFormat>
  <Paragraphs>470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Default Design</vt:lpstr>
      <vt:lpstr>Custom Design</vt:lpstr>
      <vt:lpstr>Document</vt:lpstr>
      <vt:lpstr>TGax Editor’s Report – November 2016</vt:lpstr>
      <vt:lpstr>Draft Revision History</vt:lpstr>
      <vt:lpstr>Where do I find the latest draft?</vt:lpstr>
      <vt:lpstr>Comments owned by Editor</vt:lpstr>
      <vt:lpstr>Comments owned by MAC ad-hoc</vt:lpstr>
      <vt:lpstr>Comments owned by PHY ad-hoc</vt:lpstr>
      <vt:lpstr>Comments owned by MU and SR ad-hocs</vt:lpstr>
      <vt:lpstr>Summary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TGax Editor's Report</dc:title>
  <dc:creator>robert.stacey@intel.com</dc:creator>
  <dc:description>11-13/95r24</dc:description>
  <cp:lastModifiedBy>Stacey, Robert</cp:lastModifiedBy>
  <cp:revision>1483</cp:revision>
  <cp:lastPrinted>1998-02-10T13:28:06Z</cp:lastPrinted>
  <dcterms:created xsi:type="dcterms:W3CDTF">1998-02-10T13:07:52Z</dcterms:created>
  <dcterms:modified xsi:type="dcterms:W3CDTF">2016-11-02T20:35:03Z</dcterms:modified>
</cp:coreProperties>
</file>