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7"/>
  </p:notesMasterIdLst>
  <p:handoutMasterIdLst>
    <p:handoutMasterId r:id="rId18"/>
  </p:handoutMasterIdLst>
  <p:sldIdLst>
    <p:sldId id="256" r:id="rId2"/>
    <p:sldId id="330" r:id="rId3"/>
    <p:sldId id="371" r:id="rId4"/>
    <p:sldId id="372" r:id="rId5"/>
    <p:sldId id="373" r:id="rId6"/>
    <p:sldId id="374" r:id="rId7"/>
    <p:sldId id="376" r:id="rId8"/>
    <p:sldId id="377" r:id="rId9"/>
    <p:sldId id="378" r:id="rId10"/>
    <p:sldId id="380" r:id="rId11"/>
    <p:sldId id="379" r:id="rId12"/>
    <p:sldId id="381" r:id="rId13"/>
    <p:sldId id="382" r:id="rId14"/>
    <p:sldId id="370" r:id="rId15"/>
    <p:sldId id="334" r:id="rId16"/>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2" userDrawn="1">
          <p15:clr>
            <a:srgbClr val="A4A3A4"/>
          </p15:clr>
        </p15:guide>
        <p15:guide id="2" pos="209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ma maggie" initials="m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5199" autoAdjust="0"/>
  </p:normalViewPr>
  <p:slideViewPr>
    <p:cSldViewPr>
      <p:cViewPr varScale="1">
        <p:scale>
          <a:sx n="65" d="100"/>
          <a:sy n="65" d="100"/>
        </p:scale>
        <p:origin x="1138"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9" d="100"/>
          <a:sy n="49" d="100"/>
        </p:scale>
        <p:origin x="2765" y="62"/>
      </p:cViewPr>
      <p:guideLst>
        <p:guide orient="horz" pos="3062"/>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r>
              <a:rPr lang="en-US" smtClean="0"/>
              <a:t>doc.: IEEE 802.11-15/1081r0</a:t>
            </a:r>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7/27/2016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r>
              <a:rPr lang="en-US" smtClean="0"/>
              <a:t>Jing Ma, NICT</a:t>
            </a:r>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802.11-15/1081r0</a:t>
            </a:r>
            <a:endParaRPr lang="en-US"/>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Jing Ma, NICT</a:t>
            </a:r>
            <a:endParaRPr lang="en-US"/>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802.11-15/1081r0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Jing Ma, NICT</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331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490362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en-GB" dirty="0"/>
          </a:p>
        </p:txBody>
      </p:sp>
      <p:sp>
        <p:nvSpPr>
          <p:cNvPr id="3" name="Content Placeholder 2"/>
          <p:cNvSpPr>
            <a:spLocks noGrp="1"/>
          </p:cNvSpPr>
          <p:nvPr>
            <p:ph idx="1"/>
          </p:nvPr>
        </p:nvSpPr>
        <p:spPr/>
        <p:txBody>
          <a:bodyPr/>
          <a:lstStyle>
            <a:lvl1pPr marL="342900" indent="-342900">
              <a:buFont typeface="Arial" panose="020B0604020202020204" pitchFamily="34" charset="0"/>
              <a:buChar char="•"/>
              <a:defRPr sz="2400">
                <a:latin typeface="+mn-lt"/>
              </a:defRPr>
            </a:lvl1pPr>
            <a:lvl2pPr marL="800100" indent="-342900">
              <a:buFont typeface="Times New Roman" panose="02020603050405020304" pitchFamily="18" charset="0"/>
              <a:buChar char="−"/>
              <a:defRPr>
                <a:latin typeface="+mn-lt"/>
                <a:ea typeface="+mj-ea"/>
              </a:defRPr>
            </a:lvl2pPr>
            <a:lvl3pPr marL="1200150" indent="-285750">
              <a:buFont typeface="Arial" panose="020B0604020202020204" pitchFamily="34" charset="0"/>
              <a:buChar char="•"/>
              <a:defRPr>
                <a:latin typeface="+mn-lt"/>
              </a:defRPr>
            </a:lvl3pPr>
            <a:lvl4pPr marL="1371600" indent="0">
              <a:buFont typeface="Wingdings" panose="05000000000000000000" pitchFamily="2" charset="2"/>
              <a:buNone/>
              <a:defRPr>
                <a:latin typeface="+mn-lt"/>
              </a:defRPr>
            </a:lvl4pPr>
            <a:lvl5pPr marL="1828800" indent="0">
              <a:buFont typeface="Wingdings" panose="05000000000000000000" pitchFamily="2" charset="2"/>
              <a:buNone/>
              <a:defRPr>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GB" dirty="0"/>
          </a:p>
        </p:txBody>
      </p:sp>
      <p:sp>
        <p:nvSpPr>
          <p:cNvPr id="5" name="日付プレースホルダー 4"/>
          <p:cNvSpPr>
            <a:spLocks noGrp="1"/>
          </p:cNvSpPr>
          <p:nvPr>
            <p:ph type="dt" idx="10"/>
          </p:nvPr>
        </p:nvSpPr>
        <p:spPr/>
        <p:txBody>
          <a:bodyPr/>
          <a:lstStyle/>
          <a:p>
            <a:r>
              <a:rPr lang="en-US" altLang="ja-JP" dirty="0" smtClean="0"/>
              <a:t>May, 2016</a:t>
            </a:r>
            <a:endParaRPr lang="en-GB" dirty="0"/>
          </a:p>
        </p:txBody>
      </p:sp>
      <p:sp>
        <p:nvSpPr>
          <p:cNvPr id="7" name="フッター プレースホルダー 6"/>
          <p:cNvSpPr>
            <a:spLocks noGrp="1"/>
          </p:cNvSpPr>
          <p:nvPr>
            <p:ph type="ftr" idx="11"/>
          </p:nvPr>
        </p:nvSpPr>
        <p:spPr/>
        <p:txBody>
          <a:bodyPr/>
          <a:lstStyle/>
          <a:p>
            <a:r>
              <a:rPr lang="en-GB" smtClean="0"/>
              <a:t>Jing Ma, NICT</a:t>
            </a:r>
            <a:endParaRPr lang="en-GB" dirty="0"/>
          </a:p>
        </p:txBody>
      </p:sp>
      <p:sp>
        <p:nvSpPr>
          <p:cNvPr id="8" name="スライド番号プレースホルダー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smtClean="0"/>
              <a:t>Jing Ma, NICT</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a:xfrm>
            <a:off x="696912" y="333375"/>
            <a:ext cx="2218904" cy="273050"/>
          </a:xfrm>
        </p:spPr>
        <p:txBody>
          <a:bodyPr/>
          <a:lstStyle>
            <a:lvl1pPr>
              <a:defRPr/>
            </a:lvl1pPr>
          </a:lstStyle>
          <a:p>
            <a:r>
              <a:rPr lang="en-US" altLang="ja-JP"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Jing Ma, NICT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smtClean="0"/>
              <a:t>Jing Ma, NICT</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smtClean="0"/>
              <a:t>Jing Ma, NICT</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Jing Ma, NICT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802.11-16/0964r0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Jing Ma, NICT</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354" y="691417"/>
            <a:ext cx="83506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Considerations </a:t>
            </a:r>
            <a:r>
              <a:rPr lang="en-US" sz="2800" dirty="0"/>
              <a:t>on MAC-PHY interactions </a:t>
            </a:r>
            <a:r>
              <a:rPr lang="en-US" sz="2800" dirty="0" smtClean="0"/>
              <a:t/>
            </a:r>
            <a:br>
              <a:rPr lang="en-US" sz="2800" dirty="0" smtClean="0"/>
            </a:br>
            <a:r>
              <a:rPr lang="en-US" sz="2800" dirty="0" smtClean="0"/>
              <a:t>during SR </a:t>
            </a:r>
            <a:r>
              <a:rPr lang="en-US" sz="2800" dirty="0"/>
              <a:t>operations</a:t>
            </a:r>
            <a:endParaRPr lang="en-GB" sz="2800" dirty="0"/>
          </a:p>
        </p:txBody>
      </p:sp>
      <p:sp>
        <p:nvSpPr>
          <p:cNvPr id="3074" name="Rectangle 2"/>
          <p:cNvSpPr>
            <a:spLocks noGrp="1" noChangeArrowheads="1"/>
          </p:cNvSpPr>
          <p:nvPr>
            <p:ph type="body" idx="1"/>
          </p:nvPr>
        </p:nvSpPr>
        <p:spPr>
          <a:xfrm>
            <a:off x="685800" y="1701067"/>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dirty="0" smtClean="0"/>
              <a:t>:</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34413974"/>
              </p:ext>
            </p:extLst>
          </p:nvPr>
        </p:nvGraphicFramePr>
        <p:xfrm>
          <a:off x="517525" y="2281238"/>
          <a:ext cx="7997825" cy="3006725"/>
        </p:xfrm>
        <a:graphic>
          <a:graphicData uri="http://schemas.openxmlformats.org/presentationml/2006/ole">
            <mc:AlternateContent xmlns:mc="http://schemas.openxmlformats.org/markup-compatibility/2006">
              <mc:Choice xmlns:v="urn:schemas-microsoft-com:vml" Requires="v">
                <p:oleObj spid="_x0000_s3405" name="Document" r:id="rId4" imgW="8262412" imgH="3106329" progId="Word.Document.8">
                  <p:embed/>
                </p:oleObj>
              </mc:Choice>
              <mc:Fallback>
                <p:oleObj name="Document" r:id="rId4" imgW="8262412" imgH="3106329" progId="Word.Document.8">
                  <p:embed/>
                  <p:pic>
                    <p:nvPicPr>
                      <p:cNvPr id="0" name="Picture 232"/>
                      <p:cNvPicPr>
                        <a:picLocks noChangeAspect="1" noChangeArrowheads="1"/>
                      </p:cNvPicPr>
                      <p:nvPr/>
                    </p:nvPicPr>
                    <p:blipFill>
                      <a:blip r:embed="rId5"/>
                      <a:srcRect/>
                      <a:stretch>
                        <a:fillRect/>
                      </a:stretch>
                    </p:blipFill>
                    <p:spPr bwMode="auto">
                      <a:xfrm>
                        <a:off x="517525" y="2281238"/>
                        <a:ext cx="7997825" cy="30067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 on Case B</a:t>
            </a:r>
            <a:endParaRPr lang="en-US" dirty="0"/>
          </a:p>
        </p:txBody>
      </p:sp>
      <p:sp>
        <p:nvSpPr>
          <p:cNvPr id="3" name="Content Placeholder 2"/>
          <p:cNvSpPr>
            <a:spLocks noGrp="1"/>
          </p:cNvSpPr>
          <p:nvPr>
            <p:ph idx="1"/>
          </p:nvPr>
        </p:nvSpPr>
        <p:spPr>
          <a:xfrm>
            <a:off x="106710" y="1268760"/>
            <a:ext cx="9001794" cy="4752528"/>
          </a:xfrm>
          <a:ln>
            <a:noFill/>
          </a:ln>
        </p:spPr>
        <p:txBody>
          <a:bodyPr>
            <a:noAutofit/>
          </a:bodyPr>
          <a:lstStyle/>
          <a:p>
            <a:r>
              <a:rPr lang="en-GB" altLang="zh-CN" sz="2000" dirty="0"/>
              <a:t>Case B: </a:t>
            </a:r>
            <a:r>
              <a:rPr lang="en-GB" altLang="zh-CN" sz="2000" dirty="0" smtClean="0"/>
              <a:t>SR </a:t>
            </a:r>
            <a:r>
              <a:rPr lang="en-GB" altLang="zh-CN" sz="2000" dirty="0"/>
              <a:t>is allowed &amp; RX power is higher than </a:t>
            </a:r>
            <a:r>
              <a:rPr lang="en-GB" altLang="zh-CN" sz="2000" dirty="0" smtClean="0"/>
              <a:t>OBSS PD level</a:t>
            </a:r>
            <a:endParaRPr lang="en-US" altLang="ja-JP" sz="2000" dirty="0" smtClean="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10</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graphicFrame>
        <p:nvGraphicFramePr>
          <p:cNvPr id="10" name="对象 6"/>
          <p:cNvGraphicFramePr>
            <a:graphicFrameLocks noChangeAspect="1"/>
          </p:cNvGraphicFramePr>
          <p:nvPr>
            <p:extLst>
              <p:ext uri="{D42A27DB-BD31-4B8C-83A1-F6EECF244321}">
                <p14:modId xmlns:p14="http://schemas.microsoft.com/office/powerpoint/2010/main" val="238168794"/>
              </p:ext>
            </p:extLst>
          </p:nvPr>
        </p:nvGraphicFramePr>
        <p:xfrm>
          <a:off x="254735" y="1222145"/>
          <a:ext cx="8632942" cy="4796464"/>
        </p:xfrm>
        <a:graphic>
          <a:graphicData uri="http://schemas.openxmlformats.org/presentationml/2006/ole">
            <mc:AlternateContent xmlns:mc="http://schemas.openxmlformats.org/markup-compatibility/2006">
              <mc:Choice xmlns:v="urn:schemas-microsoft-com:vml" Requires="v">
                <p:oleObj spid="_x0000_s4110" name="Visio" r:id="rId4" imgW="10279110" imgH="6100385" progId="Visio.Drawing.11">
                  <p:embed/>
                </p:oleObj>
              </mc:Choice>
              <mc:Fallback>
                <p:oleObj name="Visio" r:id="rId4" imgW="10279110" imgH="6100385" progId="Visio.Drawing.11">
                  <p:embed/>
                  <p:pic>
                    <p:nvPicPr>
                      <p:cNvPr id="0" name=""/>
                      <p:cNvPicPr>
                        <a:picLocks noChangeAspect="1" noChangeArrowheads="1"/>
                      </p:cNvPicPr>
                      <p:nvPr/>
                    </p:nvPicPr>
                    <p:blipFill>
                      <a:blip r:embed="rId5"/>
                      <a:srcRect/>
                      <a:stretch>
                        <a:fillRect/>
                      </a:stretch>
                    </p:blipFill>
                    <p:spPr bwMode="auto">
                      <a:xfrm>
                        <a:off x="254735" y="1222145"/>
                        <a:ext cx="8632942" cy="4796464"/>
                      </a:xfrm>
                      <a:prstGeom prst="rect">
                        <a:avLst/>
                      </a:prstGeom>
                      <a:noFill/>
                    </p:spPr>
                  </p:pic>
                </p:oleObj>
              </mc:Fallback>
            </mc:AlternateContent>
          </a:graphicData>
        </a:graphic>
      </p:graphicFrame>
      <p:sp>
        <p:nvSpPr>
          <p:cNvPr id="9" name="テキスト ボックス 8"/>
          <p:cNvSpPr txBox="1"/>
          <p:nvPr/>
        </p:nvSpPr>
        <p:spPr>
          <a:xfrm>
            <a:off x="3275856" y="6134180"/>
            <a:ext cx="3024336" cy="338554"/>
          </a:xfrm>
          <a:prstGeom prst="rect">
            <a:avLst/>
          </a:prstGeom>
          <a:solidFill>
            <a:schemeClr val="bg1"/>
          </a:solidFill>
        </p:spPr>
        <p:txBody>
          <a:bodyPr wrap="square" rtlCol="0">
            <a:spAutoFit/>
          </a:bodyPr>
          <a:lstStyle/>
          <a:p>
            <a:r>
              <a:rPr kumimoji="1" lang="en-US" altLang="ja-JP" sz="1600" dirty="0" smtClean="0">
                <a:solidFill>
                  <a:schemeClr val="tx1"/>
                </a:solidFill>
              </a:rPr>
              <a:t>Fig.3 Proposal on case B</a:t>
            </a:r>
            <a:endParaRPr kumimoji="1" lang="ja-JP" altLang="en-US" sz="1600" dirty="0" err="1" smtClean="0">
              <a:solidFill>
                <a:schemeClr val="tx1"/>
              </a:solidFill>
            </a:endParaRPr>
          </a:p>
        </p:txBody>
      </p:sp>
    </p:spTree>
    <p:extLst>
      <p:ext uri="{BB962C8B-B14F-4D97-AF65-F5344CB8AC3E}">
        <p14:creationId xmlns:p14="http://schemas.microsoft.com/office/powerpoint/2010/main" val="2030545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a:t>Proposal on Case </a:t>
            </a:r>
            <a:r>
              <a:rPr lang="en-US" altLang="zh-CN" dirty="0" smtClean="0"/>
              <a:t>B </a:t>
            </a:r>
            <a:r>
              <a:rPr lang="en-GB" altLang="zh-CN" dirty="0" smtClean="0"/>
              <a:t>(</a:t>
            </a:r>
            <a:r>
              <a:rPr lang="en-US" altLang="zh-CN" dirty="0"/>
              <a:t>c</a:t>
            </a:r>
            <a:r>
              <a:rPr lang="en-US" altLang="zh-CN" dirty="0" smtClean="0"/>
              <a:t>ont’d</a:t>
            </a:r>
            <a:r>
              <a:rPr lang="en-GB" altLang="zh-CN" dirty="0"/>
              <a:t>)</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a:t>W</a:t>
            </a:r>
            <a:r>
              <a:rPr lang="en-GB" altLang="zh-CN" sz="2000" dirty="0" smtClean="0"/>
              <a:t>hen </a:t>
            </a:r>
            <a:r>
              <a:rPr lang="en-GB" altLang="zh-CN" sz="2000" dirty="0"/>
              <a:t>SR transmission is allowed and RX power is higher than </a:t>
            </a:r>
            <a:r>
              <a:rPr lang="en-GB" altLang="zh-CN" sz="2000" dirty="0" err="1"/>
              <a:t>PD_level</a:t>
            </a:r>
            <a:endParaRPr lang="en-US" altLang="ja-JP" sz="2000" dirty="0" smtClean="0"/>
          </a:p>
          <a:p>
            <a:pPr marL="457200" lvl="1" indent="0">
              <a:buNone/>
            </a:pPr>
            <a:r>
              <a:rPr lang="en-GB" altLang="zh-CN" sz="1600" b="1" u="sng" dirty="0" smtClean="0"/>
              <a:t>(We propose new interactions between PHY and MAC entities for supporting SR operation (the following </a:t>
            </a:r>
            <a:r>
              <a:rPr lang="en-GB" altLang="zh-CN" sz="1600" b="1" u="sng" dirty="0" smtClean="0">
                <a:solidFill>
                  <a:srgbClr val="0070C0"/>
                </a:solidFill>
              </a:rPr>
              <a:t>c) ~ d)</a:t>
            </a:r>
            <a:r>
              <a:rPr lang="en-GB" altLang="zh-CN" sz="1600" b="1" u="sng" dirty="0" smtClean="0">
                <a:solidFill>
                  <a:srgbClr val="00B0F0"/>
                </a:solidFill>
              </a:rPr>
              <a:t> </a:t>
            </a:r>
            <a:r>
              <a:rPr lang="en-GB" altLang="zh-CN" sz="1600" b="1" u="sng" dirty="0" smtClean="0"/>
              <a:t>which are also shown in Fig.3 marked in </a:t>
            </a:r>
            <a:r>
              <a:rPr lang="en-GB" altLang="zh-CN" sz="1600" b="1" u="sng" dirty="0" smtClean="0">
                <a:solidFill>
                  <a:srgbClr val="0070C0"/>
                </a:solidFill>
              </a:rPr>
              <a:t>blue</a:t>
            </a:r>
            <a:r>
              <a:rPr lang="en-GB" altLang="zh-CN" sz="1600" b="1" u="sng" dirty="0" smtClean="0"/>
              <a:t>))</a:t>
            </a:r>
            <a:endParaRPr lang="en-GB" altLang="zh-CN" sz="1600" dirty="0" smtClean="0"/>
          </a:p>
          <a:p>
            <a:pPr lvl="1">
              <a:buFont typeface="+mj-lt"/>
              <a:buAutoNum type="alphaLcParenR"/>
            </a:pPr>
            <a:r>
              <a:rPr lang="en-GB" altLang="zh-CN" sz="1400" dirty="0"/>
              <a:t>When PHY detects the </a:t>
            </a:r>
            <a:r>
              <a:rPr lang="en-GB" altLang="zh-CN" sz="1400" dirty="0" smtClean="0"/>
              <a:t>RX power </a:t>
            </a:r>
            <a:r>
              <a:rPr lang="en-GB" altLang="zh-CN" sz="1400" dirty="0"/>
              <a:t>is higher than CCA-SD at the beginning of the preamble, PHY issues PHY-</a:t>
            </a:r>
            <a:r>
              <a:rPr lang="en-GB" altLang="zh-CN" sz="1400" dirty="0" err="1"/>
              <a:t>CCA.indication</a:t>
            </a:r>
            <a:r>
              <a:rPr lang="en-GB" altLang="zh-CN" sz="1400" dirty="0"/>
              <a:t> (BUSY) primitive to indicate channel BUSY status to MAC. Then MAC suspends </a:t>
            </a:r>
            <a:r>
              <a:rPr lang="en-GB" altLang="zh-CN" sz="1400" dirty="0" err="1"/>
              <a:t>backoff</a:t>
            </a:r>
            <a:r>
              <a:rPr lang="en-GB" altLang="zh-CN" sz="1400" dirty="0"/>
              <a:t> procedure as shown in F</a:t>
            </a:r>
            <a:r>
              <a:rPr lang="en-GB" altLang="zh-CN" sz="1400" dirty="0" smtClean="0"/>
              <a:t>ig..</a:t>
            </a:r>
          </a:p>
          <a:p>
            <a:pPr lvl="1">
              <a:buFont typeface="+mj-lt"/>
              <a:buAutoNum type="alphaLcParenR"/>
            </a:pPr>
            <a:r>
              <a:rPr lang="en-GB" altLang="zh-CN" sz="1400" dirty="0"/>
              <a:t>After the PHY-</a:t>
            </a:r>
            <a:r>
              <a:rPr lang="en-GB" altLang="zh-CN" sz="1400" dirty="0" err="1"/>
              <a:t>CCA.indication</a:t>
            </a:r>
            <a:r>
              <a:rPr lang="en-GB" altLang="zh-CN" sz="1400" dirty="0"/>
              <a:t> (BUSY) primitive is issued, the PHY entity shall begin receiving the training symbols. Then after receiving valid L-SIG, RL-SIG and HE-SIG-A successfully, the PHY entity may issue a </a:t>
            </a:r>
            <a:r>
              <a:rPr lang="en-GB" altLang="zh-CN" sz="1400" dirty="0" smtClean="0"/>
              <a:t>PHY-</a:t>
            </a:r>
            <a:r>
              <a:rPr lang="en-GB" altLang="zh-CN" sz="1400" dirty="0" err="1" smtClean="0"/>
              <a:t>RXSTART.indication</a:t>
            </a:r>
            <a:r>
              <a:rPr lang="en-GB" altLang="zh-CN" sz="1400" dirty="0" smtClean="0"/>
              <a:t> (</a:t>
            </a:r>
            <a:r>
              <a:rPr lang="en-GB" altLang="zh-CN" sz="1400" dirty="0"/>
              <a:t>RXVECTOR) primitive</a:t>
            </a:r>
            <a:r>
              <a:rPr lang="en-GB" altLang="zh-CN" sz="1400" dirty="0" smtClean="0"/>
              <a:t>.</a:t>
            </a:r>
          </a:p>
          <a:p>
            <a:pPr lvl="1">
              <a:buFont typeface="+mj-lt"/>
              <a:buAutoNum type="alphaLcParenR"/>
            </a:pPr>
            <a:r>
              <a:rPr lang="en-GB" altLang="zh-CN" sz="1400" u="sng" dirty="0">
                <a:solidFill>
                  <a:srgbClr val="0070C0"/>
                </a:solidFill>
              </a:rPr>
              <a:t>Subsequently, if the BSS COLOR, SPATIAL </a:t>
            </a:r>
            <a:r>
              <a:rPr lang="en-GB" altLang="zh-CN" sz="1400" u="sng" dirty="0" smtClean="0">
                <a:solidFill>
                  <a:srgbClr val="0070C0"/>
                </a:solidFill>
              </a:rPr>
              <a:t>REUSE </a:t>
            </a:r>
            <a:r>
              <a:rPr lang="en-GB" altLang="zh-CN" sz="1400" u="sng" dirty="0">
                <a:solidFill>
                  <a:srgbClr val="0070C0"/>
                </a:solidFill>
              </a:rPr>
              <a:t>within the RXVECTOR indicate the receiving PPDU is an inter-BSS PPDU and SR transmission is </a:t>
            </a:r>
            <a:r>
              <a:rPr lang="en-GB" altLang="zh-CN" sz="1400" u="sng" dirty="0" err="1">
                <a:solidFill>
                  <a:srgbClr val="0070C0"/>
                </a:solidFill>
              </a:rPr>
              <a:t>allowded</a:t>
            </a:r>
            <a:r>
              <a:rPr lang="en-GB" altLang="zh-CN" sz="1400" u="sng" dirty="0">
                <a:solidFill>
                  <a:srgbClr val="0070C0"/>
                </a:solidFill>
              </a:rPr>
              <a:t>, the MAC issues </a:t>
            </a:r>
            <a:r>
              <a:rPr lang="en-GB" altLang="zh-CN" sz="1400" u="sng" dirty="0" smtClean="0">
                <a:solidFill>
                  <a:srgbClr val="0070C0"/>
                </a:solidFill>
              </a:rPr>
              <a:t>PHY-</a:t>
            </a:r>
            <a:r>
              <a:rPr lang="en-GB" altLang="zh-CN" sz="1400" u="sng" dirty="0" err="1" smtClean="0">
                <a:solidFill>
                  <a:srgbClr val="0070C0"/>
                </a:solidFill>
              </a:rPr>
              <a:t>SR.request</a:t>
            </a:r>
            <a:r>
              <a:rPr lang="en-GB" altLang="zh-CN" sz="1400" u="sng" dirty="0" smtClean="0">
                <a:solidFill>
                  <a:srgbClr val="0070C0"/>
                </a:solidFill>
              </a:rPr>
              <a:t> (OBSS PD level</a:t>
            </a:r>
            <a:r>
              <a:rPr lang="en-GB" altLang="zh-CN" sz="1400" u="sng" dirty="0">
                <a:solidFill>
                  <a:srgbClr val="0070C0"/>
                </a:solidFill>
              </a:rPr>
              <a:t>) to indicate PHY entity</a:t>
            </a:r>
            <a:r>
              <a:rPr lang="en-GB" altLang="zh-CN" sz="1400" u="sng" dirty="0" smtClean="0">
                <a:solidFill>
                  <a:srgbClr val="0070C0"/>
                </a:solidFill>
              </a:rPr>
              <a:t>.</a:t>
            </a:r>
          </a:p>
          <a:p>
            <a:pPr lvl="1">
              <a:buFont typeface="+mj-lt"/>
              <a:buAutoNum type="alphaLcParenR"/>
            </a:pPr>
            <a:r>
              <a:rPr lang="en-GB" altLang="zh-CN" sz="1400" u="sng" dirty="0">
                <a:solidFill>
                  <a:srgbClr val="0070C0"/>
                </a:solidFill>
              </a:rPr>
              <a:t>Then the PHY compares the </a:t>
            </a:r>
            <a:r>
              <a:rPr lang="en-GB" altLang="zh-CN" sz="1400" u="sng" dirty="0" smtClean="0">
                <a:solidFill>
                  <a:srgbClr val="0070C0"/>
                </a:solidFill>
              </a:rPr>
              <a:t>RX power </a:t>
            </a:r>
            <a:r>
              <a:rPr lang="en-GB" altLang="zh-CN" sz="1400" u="sng" dirty="0">
                <a:solidFill>
                  <a:srgbClr val="0070C0"/>
                </a:solidFill>
              </a:rPr>
              <a:t>with </a:t>
            </a:r>
            <a:r>
              <a:rPr lang="en-GB" altLang="zh-CN" sz="1400" u="sng" dirty="0" smtClean="0">
                <a:solidFill>
                  <a:srgbClr val="0070C0"/>
                </a:solidFill>
              </a:rPr>
              <a:t>OBSS PD level</a:t>
            </a:r>
            <a:r>
              <a:rPr lang="en-GB" altLang="zh-CN" sz="1400" u="sng" dirty="0">
                <a:solidFill>
                  <a:srgbClr val="0070C0"/>
                </a:solidFill>
              </a:rPr>
              <a:t>. If </a:t>
            </a:r>
            <a:r>
              <a:rPr lang="en-GB" altLang="zh-CN" sz="1400" u="sng" dirty="0" smtClean="0">
                <a:solidFill>
                  <a:srgbClr val="0070C0"/>
                </a:solidFill>
              </a:rPr>
              <a:t>RX power </a:t>
            </a:r>
            <a:r>
              <a:rPr lang="en-GB" altLang="zh-CN" sz="1400" u="sng" dirty="0">
                <a:solidFill>
                  <a:srgbClr val="0070C0"/>
                </a:solidFill>
              </a:rPr>
              <a:t>is higher than </a:t>
            </a:r>
            <a:r>
              <a:rPr lang="en-GB" altLang="zh-CN" sz="1400" u="sng" dirty="0" smtClean="0">
                <a:solidFill>
                  <a:srgbClr val="0070C0"/>
                </a:solidFill>
              </a:rPr>
              <a:t>OBSS PD level</a:t>
            </a:r>
            <a:r>
              <a:rPr lang="en-GB" altLang="zh-CN" sz="1400" u="sng" dirty="0">
                <a:solidFill>
                  <a:srgbClr val="0070C0"/>
                </a:solidFill>
              </a:rPr>
              <a:t>, the PHY continues to receive the PPDU and issues a </a:t>
            </a:r>
            <a:r>
              <a:rPr lang="en-GB" altLang="zh-CN" sz="1400" u="sng" dirty="0" smtClean="0">
                <a:solidFill>
                  <a:srgbClr val="0070C0"/>
                </a:solidFill>
              </a:rPr>
              <a:t>PHY-</a:t>
            </a:r>
            <a:r>
              <a:rPr lang="en-GB" altLang="zh-CN" sz="1400" u="sng" dirty="0" err="1" smtClean="0">
                <a:solidFill>
                  <a:srgbClr val="0070C0"/>
                </a:solidFill>
              </a:rPr>
              <a:t>SR.confirm</a:t>
            </a:r>
            <a:r>
              <a:rPr lang="en-GB" altLang="zh-CN" sz="1400" u="sng" dirty="0" smtClean="0">
                <a:solidFill>
                  <a:srgbClr val="0070C0"/>
                </a:solidFill>
              </a:rPr>
              <a:t> (</a:t>
            </a:r>
            <a:r>
              <a:rPr lang="en-GB" altLang="zh-CN" sz="1400" u="sng" dirty="0">
                <a:solidFill>
                  <a:srgbClr val="0070C0"/>
                </a:solidFill>
              </a:rPr>
              <a:t>BUSY) to MAC entity at the same time</a:t>
            </a:r>
            <a:r>
              <a:rPr lang="en-GB" altLang="zh-CN" sz="1400" u="sng" dirty="0" smtClean="0">
                <a:solidFill>
                  <a:srgbClr val="0070C0"/>
                </a:solidFill>
              </a:rPr>
              <a:t>.</a:t>
            </a:r>
            <a:endParaRPr lang="en-US" altLang="zh-CN" sz="1400" u="sng" dirty="0">
              <a:solidFill>
                <a:srgbClr val="0070C0"/>
              </a:solidFill>
            </a:endParaRPr>
          </a:p>
          <a:p>
            <a:pPr lvl="1">
              <a:buFont typeface="+mj-lt"/>
              <a:buAutoNum type="alphaLcParenR"/>
            </a:pPr>
            <a:r>
              <a:rPr lang="en-GB" altLang="zh-CN" sz="1400" dirty="0"/>
              <a:t>After the reception of the final bit of the PPDU successfully, the PHY issues a </a:t>
            </a:r>
            <a:r>
              <a:rPr lang="en-GB" altLang="zh-CN" sz="1400" dirty="0" smtClean="0"/>
              <a:t>PHY-</a:t>
            </a:r>
            <a:r>
              <a:rPr lang="en-GB" altLang="zh-CN" sz="1400" dirty="0" err="1" smtClean="0"/>
              <a:t>RXEND.indication</a:t>
            </a:r>
            <a:r>
              <a:rPr lang="en-GB" altLang="zh-CN" sz="1400" dirty="0" smtClean="0"/>
              <a:t> (</a:t>
            </a:r>
            <a:r>
              <a:rPr lang="en-GB" altLang="zh-CN" sz="1400" dirty="0" err="1"/>
              <a:t>NoError</a:t>
            </a:r>
            <a:r>
              <a:rPr lang="en-GB" altLang="zh-CN" sz="1400" dirty="0"/>
              <a:t>) primitive, then issues a </a:t>
            </a:r>
            <a:r>
              <a:rPr lang="en-GB" altLang="zh-CN" sz="1400" dirty="0" smtClean="0"/>
              <a:t>PHY-</a:t>
            </a:r>
            <a:r>
              <a:rPr lang="en-GB" altLang="zh-CN" sz="1400" dirty="0" err="1" smtClean="0"/>
              <a:t>CCA.indication</a:t>
            </a:r>
            <a:r>
              <a:rPr lang="en-GB" altLang="zh-CN" sz="1400" dirty="0" smtClean="0"/>
              <a:t> (</a:t>
            </a:r>
            <a:r>
              <a:rPr lang="en-GB" altLang="zh-CN" sz="1400" dirty="0"/>
              <a:t>IDLE</a:t>
            </a:r>
            <a:r>
              <a:rPr lang="en-GB" altLang="zh-CN" sz="1400" dirty="0" smtClean="0"/>
              <a:t>).</a:t>
            </a:r>
          </a:p>
          <a:p>
            <a:pPr lvl="1">
              <a:buFont typeface="+mj-lt"/>
              <a:buAutoNum type="alphaLcParenR"/>
            </a:pPr>
            <a:r>
              <a:rPr lang="en-GB" altLang="zh-CN" sz="1400" dirty="0"/>
              <a:t>The MAC is allowed to resume </a:t>
            </a:r>
            <a:r>
              <a:rPr lang="en-GB" altLang="zh-CN" sz="1400" dirty="0" err="1"/>
              <a:t>backoff</a:t>
            </a:r>
            <a:r>
              <a:rPr lang="en-GB" altLang="zh-CN" sz="1400" dirty="0"/>
              <a:t> procedure after determining that the channel remains IDLE for the duration of a </a:t>
            </a:r>
            <a:r>
              <a:rPr lang="en-GB" altLang="zh-CN" sz="1400" dirty="0" smtClean="0"/>
              <a:t>AIFS.</a:t>
            </a:r>
            <a:endParaRPr lang="en-US" altLang="ja-JP" sz="14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11</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1857859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 on Case C</a:t>
            </a:r>
            <a:endParaRPr lang="en-US" dirty="0"/>
          </a:p>
        </p:txBody>
      </p:sp>
      <p:sp>
        <p:nvSpPr>
          <p:cNvPr id="3" name="Content Placeholder 2"/>
          <p:cNvSpPr>
            <a:spLocks noGrp="1"/>
          </p:cNvSpPr>
          <p:nvPr>
            <p:ph idx="1"/>
          </p:nvPr>
        </p:nvSpPr>
        <p:spPr>
          <a:xfrm>
            <a:off x="106710" y="1412776"/>
            <a:ext cx="9001794" cy="4752528"/>
          </a:xfrm>
          <a:ln>
            <a:noFill/>
          </a:ln>
        </p:spPr>
        <p:txBody>
          <a:bodyPr>
            <a:noAutofit/>
          </a:bodyPr>
          <a:lstStyle/>
          <a:p>
            <a:r>
              <a:rPr lang="en-US" altLang="zh-CN" sz="2000" dirty="0" smtClean="0"/>
              <a:t>Case </a:t>
            </a:r>
            <a:r>
              <a:rPr lang="en-US" altLang="zh-CN" sz="2000" dirty="0"/>
              <a:t>C: SR </a:t>
            </a:r>
            <a:r>
              <a:rPr lang="en-US" altLang="zh-CN" sz="2000" dirty="0" smtClean="0"/>
              <a:t>is </a:t>
            </a:r>
            <a:r>
              <a:rPr lang="en-US" altLang="zh-CN" sz="2000" dirty="0"/>
              <a:t>not allowed</a:t>
            </a:r>
            <a:endParaRPr lang="en-US" altLang="ja-JP" sz="2000" dirty="0" smtClean="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12</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pic>
        <p:nvPicPr>
          <p:cNvPr id="10" name="図 5"/>
          <p:cNvPicPr/>
          <p:nvPr/>
        </p:nvPicPr>
        <p:blipFill>
          <a:blip r:embed="rId3" cstate="print">
            <a:extLst>
              <a:ext uri="{28A0092B-C50C-407E-A947-70E740481C1C}">
                <a14:useLocalDpi xmlns:a14="http://schemas.microsoft.com/office/drawing/2010/main" val="0"/>
              </a:ext>
            </a:extLst>
          </a:blip>
          <a:stretch>
            <a:fillRect/>
          </a:stretch>
        </p:blipFill>
        <p:spPr>
          <a:xfrm>
            <a:off x="1043608" y="1806724"/>
            <a:ext cx="7340997" cy="4392488"/>
          </a:xfrm>
          <a:prstGeom prst="rect">
            <a:avLst/>
          </a:prstGeom>
        </p:spPr>
      </p:pic>
      <p:sp>
        <p:nvSpPr>
          <p:cNvPr id="9" name="テキスト ボックス 8"/>
          <p:cNvSpPr txBox="1"/>
          <p:nvPr/>
        </p:nvSpPr>
        <p:spPr>
          <a:xfrm>
            <a:off x="3361457" y="6318627"/>
            <a:ext cx="3024336" cy="338554"/>
          </a:xfrm>
          <a:prstGeom prst="rect">
            <a:avLst/>
          </a:prstGeom>
          <a:solidFill>
            <a:schemeClr val="bg1"/>
          </a:solidFill>
        </p:spPr>
        <p:txBody>
          <a:bodyPr wrap="square" rtlCol="0">
            <a:spAutoFit/>
          </a:bodyPr>
          <a:lstStyle/>
          <a:p>
            <a:r>
              <a:rPr kumimoji="1" lang="en-US" altLang="ja-JP" sz="1600" dirty="0" smtClean="0">
                <a:solidFill>
                  <a:schemeClr val="tx1"/>
                </a:solidFill>
              </a:rPr>
              <a:t>Fig.4 Proposal on case C</a:t>
            </a:r>
            <a:endParaRPr kumimoji="1" lang="ja-JP" altLang="en-US" sz="1600" dirty="0" err="1" smtClean="0">
              <a:solidFill>
                <a:schemeClr val="tx1"/>
              </a:solidFill>
            </a:endParaRPr>
          </a:p>
        </p:txBody>
      </p:sp>
    </p:spTree>
    <p:extLst>
      <p:ext uri="{BB962C8B-B14F-4D97-AF65-F5344CB8AC3E}">
        <p14:creationId xmlns:p14="http://schemas.microsoft.com/office/powerpoint/2010/main" val="1629876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a:t>Proposal on Case </a:t>
            </a:r>
            <a:r>
              <a:rPr lang="en-US" altLang="zh-CN" dirty="0" smtClean="0"/>
              <a:t>C </a:t>
            </a:r>
            <a:r>
              <a:rPr lang="en-GB" altLang="zh-CN" dirty="0" smtClean="0"/>
              <a:t>(</a:t>
            </a:r>
            <a:r>
              <a:rPr lang="en-US" altLang="zh-CN" dirty="0"/>
              <a:t>c</a:t>
            </a:r>
            <a:r>
              <a:rPr lang="en-US" altLang="zh-CN" dirty="0" smtClean="0"/>
              <a:t>ont’d</a:t>
            </a:r>
            <a:r>
              <a:rPr lang="en-GB" altLang="zh-CN" dirty="0"/>
              <a:t>)</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a:t>W</a:t>
            </a:r>
            <a:r>
              <a:rPr lang="en-GB" altLang="zh-CN" sz="2000" dirty="0" smtClean="0"/>
              <a:t>hen </a:t>
            </a:r>
            <a:r>
              <a:rPr lang="en-GB" altLang="zh-CN" sz="2000" dirty="0"/>
              <a:t>SR transmission is not allowed</a:t>
            </a:r>
            <a:endParaRPr lang="en-US" altLang="ja-JP" sz="2000" dirty="0" smtClean="0"/>
          </a:p>
          <a:p>
            <a:pPr lvl="1">
              <a:buFont typeface="+mj-lt"/>
              <a:buAutoNum type="alphaLcParenR"/>
            </a:pPr>
            <a:r>
              <a:rPr lang="en-GB" altLang="zh-CN" sz="1600" dirty="0"/>
              <a:t>When PHY detects the </a:t>
            </a:r>
            <a:r>
              <a:rPr lang="en-GB" altLang="zh-CN" sz="1600" dirty="0" smtClean="0"/>
              <a:t>RX power </a:t>
            </a:r>
            <a:r>
              <a:rPr lang="en-GB" altLang="zh-CN" sz="1600" dirty="0"/>
              <a:t>is higher than CCA-SD at the beginning of the preamble, PHY issues PHY-</a:t>
            </a:r>
            <a:r>
              <a:rPr lang="en-GB" altLang="zh-CN" sz="1600" dirty="0" err="1"/>
              <a:t>CCA.indication</a:t>
            </a:r>
            <a:r>
              <a:rPr lang="en-GB" altLang="zh-CN" sz="1600" dirty="0"/>
              <a:t> (BUSY) primitive to indicate channel BUSY status to MAC. Then MAC suspends </a:t>
            </a:r>
            <a:r>
              <a:rPr lang="en-GB" altLang="zh-CN" sz="1600" dirty="0" err="1"/>
              <a:t>backoff</a:t>
            </a:r>
            <a:r>
              <a:rPr lang="en-GB" altLang="zh-CN" sz="1600" dirty="0"/>
              <a:t> </a:t>
            </a:r>
            <a:r>
              <a:rPr lang="en-GB" altLang="zh-CN" sz="1600" dirty="0" smtClean="0"/>
              <a:t>procedure.</a:t>
            </a:r>
          </a:p>
          <a:p>
            <a:pPr lvl="1">
              <a:buFont typeface="+mj-lt"/>
              <a:buAutoNum type="alphaLcParenR"/>
            </a:pPr>
            <a:r>
              <a:rPr lang="en-GB" altLang="zh-CN" sz="1600" dirty="0"/>
              <a:t>After the PHY-</a:t>
            </a:r>
            <a:r>
              <a:rPr lang="en-GB" altLang="zh-CN" sz="1600" dirty="0" err="1"/>
              <a:t>CCA.indication</a:t>
            </a:r>
            <a:r>
              <a:rPr lang="en-GB" altLang="zh-CN" sz="1600" dirty="0"/>
              <a:t> (BUSY) primitive is issued, the PHY entity shall begin receiving the training symbols. Then after receiving valid L-SIG, RL-SIG and HE-SIG-A successfully, the PHY entity may issue a </a:t>
            </a:r>
            <a:r>
              <a:rPr lang="en-GB" altLang="zh-CN" sz="1600" dirty="0" smtClean="0"/>
              <a:t>PHY-</a:t>
            </a:r>
            <a:r>
              <a:rPr lang="en-GB" altLang="zh-CN" sz="1600" dirty="0" err="1" smtClean="0"/>
              <a:t>RXSTART.indication</a:t>
            </a:r>
            <a:r>
              <a:rPr lang="en-GB" altLang="zh-CN" sz="1600" dirty="0" smtClean="0"/>
              <a:t> (</a:t>
            </a:r>
            <a:r>
              <a:rPr lang="en-GB" altLang="zh-CN" sz="1600" dirty="0"/>
              <a:t>RXVECTOR) primitive</a:t>
            </a:r>
            <a:r>
              <a:rPr lang="en-GB" altLang="zh-CN" sz="1600" dirty="0" smtClean="0"/>
              <a:t>.</a:t>
            </a:r>
          </a:p>
          <a:p>
            <a:pPr lvl="1">
              <a:buFont typeface="+mj-lt"/>
              <a:buAutoNum type="alphaLcParenR"/>
            </a:pPr>
            <a:r>
              <a:rPr lang="en-GB" altLang="zh-CN" sz="1600" u="sng" dirty="0"/>
              <a:t>Subsequently, if the BSS COLOR, SPATIAL </a:t>
            </a:r>
            <a:r>
              <a:rPr lang="en-GB" altLang="zh-CN" sz="1600" u="sng" dirty="0" smtClean="0"/>
              <a:t>REUSE </a:t>
            </a:r>
            <a:r>
              <a:rPr lang="en-GB" altLang="zh-CN" sz="1600" u="sng" dirty="0"/>
              <a:t>within the RXVECTOR indicate the receiving PPDU is an inter-BSS PPDU but </a:t>
            </a:r>
            <a:r>
              <a:rPr lang="en-GB" altLang="zh-CN" sz="1600" u="sng" dirty="0" smtClean="0"/>
              <a:t>SR is </a:t>
            </a:r>
            <a:r>
              <a:rPr lang="en-GB" altLang="zh-CN" sz="1600" u="sng" dirty="0"/>
              <a:t>NOT </a:t>
            </a:r>
            <a:r>
              <a:rPr lang="en-GB" altLang="zh-CN" sz="1600" u="sng" dirty="0" smtClean="0"/>
              <a:t>allowed</a:t>
            </a:r>
            <a:r>
              <a:rPr lang="en-GB" altLang="zh-CN" sz="1600" u="sng" dirty="0"/>
              <a:t>, the PHY continues to receive the </a:t>
            </a:r>
            <a:r>
              <a:rPr lang="en-GB" altLang="zh-CN" sz="1600" u="sng" dirty="0" smtClean="0"/>
              <a:t>PPDU (as baseline CS).</a:t>
            </a:r>
            <a:endParaRPr lang="en-GB" altLang="zh-CN" sz="1600" u="sng" dirty="0" smtClean="0">
              <a:solidFill>
                <a:srgbClr val="0070C0"/>
              </a:solidFill>
            </a:endParaRPr>
          </a:p>
          <a:p>
            <a:pPr lvl="1">
              <a:buFont typeface="+mj-lt"/>
              <a:buAutoNum type="alphaLcParenR"/>
            </a:pPr>
            <a:r>
              <a:rPr lang="en-GB" altLang="zh-CN" sz="1600" dirty="0"/>
              <a:t>Following training and signal fields, the Data field shall be received including a series of </a:t>
            </a:r>
            <a:r>
              <a:rPr lang="en-GB" altLang="zh-CN" sz="1600" dirty="0" smtClean="0"/>
              <a:t>PHY-</a:t>
            </a:r>
            <a:r>
              <a:rPr lang="en-GB" altLang="zh-CN" sz="1600" dirty="0" err="1" smtClean="0"/>
              <a:t>DATA.indication</a:t>
            </a:r>
            <a:r>
              <a:rPr lang="en-GB" altLang="zh-CN" sz="1600" dirty="0" smtClean="0"/>
              <a:t> (</a:t>
            </a:r>
            <a:r>
              <a:rPr lang="en-GB" altLang="zh-CN" sz="1600" dirty="0"/>
              <a:t>DATA) primitive </a:t>
            </a:r>
            <a:r>
              <a:rPr lang="en-GB" altLang="zh-CN" sz="1600" dirty="0" smtClean="0"/>
              <a:t>exchanges</a:t>
            </a:r>
            <a:r>
              <a:rPr lang="en-GB" altLang="zh-CN" sz="1600" dirty="0">
                <a:solidFill>
                  <a:srgbClr val="0070C0"/>
                </a:solidFill>
              </a:rPr>
              <a:t>.</a:t>
            </a:r>
            <a:endParaRPr lang="en-US" altLang="zh-CN" sz="1600" dirty="0">
              <a:solidFill>
                <a:srgbClr val="0070C0"/>
              </a:solidFill>
            </a:endParaRPr>
          </a:p>
          <a:p>
            <a:pPr lvl="1">
              <a:buFont typeface="+mj-lt"/>
              <a:buAutoNum type="alphaLcParenR"/>
            </a:pPr>
            <a:r>
              <a:rPr lang="en-GB" altLang="zh-CN" sz="1600" dirty="0"/>
              <a:t>After the reception of the final bit of the PPDU successfully, the PHY issues a </a:t>
            </a:r>
            <a:r>
              <a:rPr lang="en-GB" altLang="zh-CN" sz="1600" dirty="0" smtClean="0"/>
              <a:t>PHY-</a:t>
            </a:r>
            <a:r>
              <a:rPr lang="en-GB" altLang="zh-CN" sz="1600" dirty="0" err="1" smtClean="0"/>
              <a:t>RXEND.indication</a:t>
            </a:r>
            <a:r>
              <a:rPr lang="en-GB" altLang="zh-CN" sz="1600" dirty="0" smtClean="0"/>
              <a:t> (</a:t>
            </a:r>
            <a:r>
              <a:rPr lang="en-GB" altLang="zh-CN" sz="1600" dirty="0" err="1"/>
              <a:t>NoError</a:t>
            </a:r>
            <a:r>
              <a:rPr lang="en-GB" altLang="zh-CN" sz="1600" dirty="0"/>
              <a:t>) primitive, then issues a </a:t>
            </a:r>
            <a:r>
              <a:rPr lang="en-GB" altLang="zh-CN" sz="1600" dirty="0" smtClean="0"/>
              <a:t>PHY-</a:t>
            </a:r>
            <a:r>
              <a:rPr lang="en-GB" altLang="zh-CN" sz="1600" dirty="0" err="1" smtClean="0"/>
              <a:t>CCA.indication</a:t>
            </a:r>
            <a:r>
              <a:rPr lang="en-GB" altLang="zh-CN" sz="1600" dirty="0" smtClean="0"/>
              <a:t> (IDLE).</a:t>
            </a:r>
          </a:p>
          <a:p>
            <a:pPr lvl="1">
              <a:buFont typeface="+mj-lt"/>
              <a:buAutoNum type="alphaLcParenR"/>
            </a:pPr>
            <a:r>
              <a:rPr lang="en-GB" altLang="zh-CN" sz="1600" dirty="0"/>
              <a:t>The MAC is allowed to resume </a:t>
            </a:r>
            <a:r>
              <a:rPr lang="en-GB" altLang="zh-CN" sz="1600" dirty="0" err="1"/>
              <a:t>backoff</a:t>
            </a:r>
            <a:r>
              <a:rPr lang="en-GB" altLang="zh-CN" sz="1600" dirty="0"/>
              <a:t> procedure after determining that the channel remains IDLE for the duration of a </a:t>
            </a:r>
            <a:r>
              <a:rPr lang="en-GB" altLang="zh-CN" sz="1600" dirty="0" smtClean="0"/>
              <a:t>AIFS.</a:t>
            </a:r>
            <a:endParaRPr lang="en-US" altLang="ja-JP" sz="16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13</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2697340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637" y="500519"/>
            <a:ext cx="7770813" cy="1065213"/>
          </a:xfrm>
        </p:spPr>
        <p:txBody>
          <a:bodyPr/>
          <a:lstStyle/>
          <a:p>
            <a:r>
              <a:rPr lang="en-US" dirty="0" smtClean="0"/>
              <a:t>Conclusion </a:t>
            </a:r>
            <a:endParaRPr lang="en-US" dirty="0"/>
          </a:p>
        </p:txBody>
      </p:sp>
      <p:sp>
        <p:nvSpPr>
          <p:cNvPr id="3" name="Content Placeholder 2"/>
          <p:cNvSpPr>
            <a:spLocks noGrp="1"/>
          </p:cNvSpPr>
          <p:nvPr>
            <p:ph idx="1"/>
          </p:nvPr>
        </p:nvSpPr>
        <p:spPr>
          <a:xfrm>
            <a:off x="251520" y="1340769"/>
            <a:ext cx="8892480" cy="1440160"/>
          </a:xfrm>
        </p:spPr>
        <p:txBody>
          <a:bodyPr>
            <a:noAutofit/>
          </a:bodyPr>
          <a:lstStyle/>
          <a:p>
            <a:pPr marL="914400" lvl="2" indent="0">
              <a:buNone/>
            </a:pPr>
            <a:endParaRPr lang="ja-JP" altLang="ja-JP" dirty="0"/>
          </a:p>
          <a:p>
            <a:pPr lvl="1">
              <a:spcBef>
                <a:spcPts val="1200"/>
              </a:spcBef>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14</a:t>
            </a:fld>
            <a:endParaRPr lang="en-US"/>
          </a:p>
        </p:txBody>
      </p:sp>
      <p:sp>
        <p:nvSpPr>
          <p:cNvPr id="7"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
        <p:nvSpPr>
          <p:cNvPr id="8" name="Content Placeholder 2"/>
          <p:cNvSpPr txBox="1">
            <a:spLocks/>
          </p:cNvSpPr>
          <p:nvPr/>
        </p:nvSpPr>
        <p:spPr bwMode="auto">
          <a:xfrm>
            <a:off x="106710" y="1484784"/>
            <a:ext cx="9001794" cy="44721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kumimoji="1"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kumimoji="1" sz="2000">
                <a:solidFill>
                  <a:srgbClr val="000000"/>
                </a:solidFill>
                <a:latin typeface="+mn-lt"/>
                <a:ea typeface="+mj-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kumimoji="1">
                <a:solidFill>
                  <a:srgbClr val="000000"/>
                </a:solidFill>
                <a:latin typeface="+mn-lt"/>
                <a:ea typeface="+mn-ea"/>
              </a:defRPr>
            </a:lvl3pPr>
            <a:lvl4pPr marL="1371600" indent="0" algn="l" defTabSz="449263" rtl="0" eaLnBrk="1" fontAlgn="base" hangingPunct="1">
              <a:spcBef>
                <a:spcPts val="400"/>
              </a:spcBef>
              <a:spcAft>
                <a:spcPct val="0"/>
              </a:spcAft>
              <a:buClr>
                <a:srgbClr val="000000"/>
              </a:buClr>
              <a:buSzPct val="100000"/>
              <a:buFont typeface="Wingdings" panose="05000000000000000000" pitchFamily="2" charset="2"/>
              <a:buNone/>
              <a:defRPr kumimoji="1" sz="1600">
                <a:solidFill>
                  <a:srgbClr val="000000"/>
                </a:solidFill>
                <a:latin typeface="+mn-lt"/>
                <a:ea typeface="+mn-ea"/>
              </a:defRPr>
            </a:lvl4pPr>
            <a:lvl5pPr marL="1828800" indent="0" algn="l" defTabSz="449263" rtl="0" eaLnBrk="1" fontAlgn="base" hangingPunct="1">
              <a:spcBef>
                <a:spcPts val="400"/>
              </a:spcBef>
              <a:spcAft>
                <a:spcPct val="0"/>
              </a:spcAft>
              <a:buClr>
                <a:srgbClr val="000000"/>
              </a:buClr>
              <a:buSzPct val="100000"/>
              <a:buFont typeface="Wingdings" panose="05000000000000000000" pitchFamily="2" charset="2"/>
              <a:buNone/>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r>
              <a:rPr lang="en-US" altLang="ja-JP" sz="2000" kern="0" dirty="0" smtClean="0"/>
              <a:t>For </a:t>
            </a:r>
            <a:r>
              <a:rPr lang="en-US" altLang="ja-JP" sz="2000" kern="0" dirty="0"/>
              <a:t>intra-BSS frame reception, the MAC timing and PHY receive procedure </a:t>
            </a:r>
            <a:r>
              <a:rPr lang="en-US" altLang="ja-JP" sz="2000" kern="0" dirty="0" smtClean="0"/>
              <a:t>is the </a:t>
            </a:r>
            <a:r>
              <a:rPr lang="en-US" altLang="ja-JP" sz="2000" kern="0" dirty="0"/>
              <a:t>same as the baseline procedure.</a:t>
            </a:r>
          </a:p>
          <a:p>
            <a:endParaRPr lang="en-US" altLang="ja-JP" sz="2000" kern="0" dirty="0" smtClean="0"/>
          </a:p>
          <a:p>
            <a:r>
              <a:rPr lang="en-US" altLang="ja-JP" sz="2000" kern="0" dirty="0" smtClean="0"/>
              <a:t>For inter-BSS </a:t>
            </a:r>
            <a:r>
              <a:rPr lang="en-US" altLang="ja-JP" sz="2000" kern="0" dirty="0"/>
              <a:t>frame reception, </a:t>
            </a:r>
            <a:r>
              <a:rPr lang="en-GB" altLang="zh-CN" sz="2000" dirty="0"/>
              <a:t>the MAC timing and PHY receive procedure </a:t>
            </a:r>
            <a:r>
              <a:rPr lang="en-GB" altLang="zh-CN" sz="2000" dirty="0" smtClean="0"/>
              <a:t>can be categories into three cases</a:t>
            </a:r>
            <a:r>
              <a:rPr lang="en-US" altLang="ja-JP" sz="2000" kern="0" dirty="0" smtClean="0"/>
              <a:t>.</a:t>
            </a:r>
            <a:endParaRPr lang="en-US" altLang="ja-JP" sz="2000" kern="0" dirty="0"/>
          </a:p>
          <a:p>
            <a:pPr lvl="1"/>
            <a:endParaRPr lang="en-GB" altLang="ja-JP" sz="1800" kern="0" dirty="0" smtClean="0"/>
          </a:p>
          <a:p>
            <a:pPr lvl="1"/>
            <a:r>
              <a:rPr lang="en-GB" altLang="zh-CN" sz="1800" dirty="0"/>
              <a:t>Case A: SR </a:t>
            </a:r>
            <a:r>
              <a:rPr lang="en-GB" altLang="zh-CN" sz="1800" dirty="0" smtClean="0"/>
              <a:t>is </a:t>
            </a:r>
            <a:r>
              <a:rPr lang="en-GB" altLang="zh-CN" sz="1800" dirty="0"/>
              <a:t>allowed &amp; RX power is lower than </a:t>
            </a:r>
            <a:r>
              <a:rPr lang="en-GB" altLang="zh-CN" sz="1800" dirty="0" smtClean="0"/>
              <a:t>OBSS PD level</a:t>
            </a:r>
            <a:endParaRPr lang="en-GB" altLang="zh-CN" sz="1800" dirty="0"/>
          </a:p>
          <a:p>
            <a:pPr lvl="1"/>
            <a:endParaRPr lang="en-GB" altLang="zh-CN" sz="1800" dirty="0"/>
          </a:p>
          <a:p>
            <a:pPr lvl="1"/>
            <a:r>
              <a:rPr lang="en-GB" altLang="zh-CN" sz="1800" dirty="0"/>
              <a:t>Case B: </a:t>
            </a:r>
            <a:r>
              <a:rPr lang="en-GB" altLang="zh-CN" sz="1800" dirty="0" smtClean="0"/>
              <a:t>SR is </a:t>
            </a:r>
            <a:r>
              <a:rPr lang="en-GB" altLang="zh-CN" sz="1800" dirty="0"/>
              <a:t>allowed &amp; RX power is higher than </a:t>
            </a:r>
            <a:r>
              <a:rPr lang="en-GB" altLang="zh-CN" sz="1800" dirty="0" smtClean="0"/>
              <a:t>OBSS PD level</a:t>
            </a:r>
            <a:endParaRPr lang="en-GB" altLang="zh-CN" sz="1800" dirty="0"/>
          </a:p>
          <a:p>
            <a:pPr lvl="1"/>
            <a:endParaRPr lang="en-GB" altLang="zh-CN" sz="1800" dirty="0"/>
          </a:p>
          <a:p>
            <a:pPr lvl="1"/>
            <a:r>
              <a:rPr lang="en-GB" altLang="zh-CN" sz="1800" dirty="0"/>
              <a:t>Case C: </a:t>
            </a:r>
            <a:r>
              <a:rPr lang="en-GB" altLang="zh-CN" sz="1800" dirty="0" smtClean="0"/>
              <a:t>SR is </a:t>
            </a:r>
            <a:r>
              <a:rPr lang="en-GB" altLang="zh-CN" sz="1800" dirty="0"/>
              <a:t>not </a:t>
            </a:r>
            <a:r>
              <a:rPr lang="en-GB" altLang="zh-CN" sz="1800" dirty="0" smtClean="0"/>
              <a:t>allowed</a:t>
            </a:r>
          </a:p>
          <a:p>
            <a:r>
              <a:rPr lang="en-GB" altLang="zh-CN" sz="2200" dirty="0" smtClean="0"/>
              <a:t>The proposed comment resolution is contained in 11-16/1025r0</a:t>
            </a:r>
            <a:endParaRPr lang="en-GB" altLang="zh-CN" sz="2200" dirty="0" smtClean="0"/>
          </a:p>
          <a:p>
            <a:endParaRPr lang="en-GB" altLang="zh-CN" sz="2200" dirty="0"/>
          </a:p>
        </p:txBody>
      </p:sp>
    </p:spTree>
    <p:extLst>
      <p:ext uri="{BB962C8B-B14F-4D97-AF65-F5344CB8AC3E}">
        <p14:creationId xmlns:p14="http://schemas.microsoft.com/office/powerpoint/2010/main" val="293154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References</a:t>
            </a:r>
            <a:endParaRPr kumimoji="1" lang="ja-JP" altLang="en-US"/>
          </a:p>
        </p:txBody>
      </p:sp>
      <p:sp>
        <p:nvSpPr>
          <p:cNvPr id="4" name="スライド番号プレースホルダー 3"/>
          <p:cNvSpPr>
            <a:spLocks noGrp="1"/>
          </p:cNvSpPr>
          <p:nvPr>
            <p:ph type="sldNum" idx="12"/>
          </p:nvPr>
        </p:nvSpPr>
        <p:spPr>
          <a:xfrm>
            <a:off x="4344988" y="6475413"/>
            <a:ext cx="528637" cy="363537"/>
          </a:xfrm>
        </p:spPr>
        <p:txBody>
          <a:bodyPr/>
          <a:lstStyle/>
          <a:p>
            <a:pPr>
              <a:defRPr/>
            </a:pPr>
            <a:r>
              <a:rPr lang="en-US" smtClean="0"/>
              <a:t>Slide </a:t>
            </a:r>
            <a:fld id="{3099D1E7-2CFE-4362-BB72-AF97192842EA}" type="slidenum">
              <a:rPr lang="en-US" smtClean="0"/>
              <a:pPr>
                <a:defRPr/>
              </a:pPr>
              <a:t>15</a:t>
            </a:fld>
            <a:endParaRPr lang="en-US" dirty="0"/>
          </a:p>
        </p:txBody>
      </p:sp>
      <p:sp>
        <p:nvSpPr>
          <p:cNvPr id="5" name="フッター プレースホルダー 4"/>
          <p:cNvSpPr>
            <a:spLocks noGrp="1"/>
          </p:cNvSpPr>
          <p:nvPr>
            <p:ph type="ftr" idx="11"/>
          </p:nvPr>
        </p:nvSpPr>
        <p:spPr>
          <a:xfrm>
            <a:off x="5357818" y="6475413"/>
            <a:ext cx="3184520" cy="180975"/>
          </a:xfrm>
        </p:spPr>
        <p:txBody>
          <a:bodyPr/>
          <a:lstStyle/>
          <a:p>
            <a:pPr>
              <a:defRPr/>
            </a:pPr>
            <a:r>
              <a:rPr lang="en-US" altLang="ko-KR" dirty="0"/>
              <a:t>Jing Ma, NICT</a:t>
            </a:r>
          </a:p>
        </p:txBody>
      </p:sp>
      <p:sp>
        <p:nvSpPr>
          <p:cNvPr id="9" name="Content Placeholder 2"/>
          <p:cNvSpPr>
            <a:spLocks noGrp="1"/>
          </p:cNvSpPr>
          <p:nvPr>
            <p:ph idx="1"/>
          </p:nvPr>
        </p:nvSpPr>
        <p:spPr>
          <a:xfrm>
            <a:off x="251520" y="1837183"/>
            <a:ext cx="8892480" cy="3896073"/>
          </a:xfrm>
        </p:spPr>
        <p:txBody>
          <a:bodyPr>
            <a:noAutofit/>
          </a:bodyPr>
          <a:lstStyle/>
          <a:p>
            <a:pPr marL="457200" indent="-457200">
              <a:buFont typeface="+mj-lt"/>
              <a:buAutoNum type="arabicPeriod"/>
            </a:pPr>
            <a:r>
              <a:rPr lang="en-US" altLang="ja-JP" sz="2000" dirty="0"/>
              <a:t>11-16/0024r1, Draft Specifications, March </a:t>
            </a:r>
            <a:r>
              <a:rPr lang="en-US" altLang="ja-JP" sz="2000" dirty="0" smtClean="0"/>
              <a:t>2016</a:t>
            </a:r>
          </a:p>
          <a:p>
            <a:pPr marL="457200" indent="-457200">
              <a:buFont typeface="+mj-lt"/>
              <a:buAutoNum type="arabicPeriod"/>
            </a:pPr>
            <a:r>
              <a:rPr lang="en-US" altLang="ja-JP" sz="2000" dirty="0" smtClean="0"/>
              <a:t>Draft P802.11REVmc_D6.0</a:t>
            </a:r>
          </a:p>
          <a:p>
            <a:pPr marL="0" indent="0">
              <a:buNone/>
            </a:pPr>
            <a:endParaRPr lang="en-US" altLang="ja-JP" sz="2000" dirty="0"/>
          </a:p>
          <a:p>
            <a:pPr marL="457200" lvl="1" indent="0">
              <a:spcBef>
                <a:spcPts val="1200"/>
              </a:spcBef>
              <a:buNone/>
            </a:pPr>
            <a:endParaRPr lang="en-US" altLang="ja-JP" sz="1600" dirty="0"/>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1419951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dirty="0" smtClean="0"/>
              <a:t>Abstract </a:t>
            </a:r>
            <a:endParaRPr lang="en-US" dirty="0"/>
          </a:p>
        </p:txBody>
      </p:sp>
      <p:sp>
        <p:nvSpPr>
          <p:cNvPr id="3" name="Content Placeholder 2"/>
          <p:cNvSpPr>
            <a:spLocks noGrp="1"/>
          </p:cNvSpPr>
          <p:nvPr>
            <p:ph idx="1"/>
          </p:nvPr>
        </p:nvSpPr>
        <p:spPr>
          <a:xfrm>
            <a:off x="106710" y="1484784"/>
            <a:ext cx="9001794" cy="4472137"/>
          </a:xfrm>
          <a:ln>
            <a:noFill/>
          </a:ln>
        </p:spPr>
        <p:txBody>
          <a:bodyPr>
            <a:noAutofit/>
          </a:bodyPr>
          <a:lstStyle/>
          <a:p>
            <a:pPr lvl="0"/>
            <a:r>
              <a:rPr lang="en-US" altLang="ja-JP" sz="2000" dirty="0" smtClean="0"/>
              <a:t>So far</a:t>
            </a:r>
            <a:r>
              <a:rPr lang="en-US" altLang="ja-JP" sz="2000" dirty="0"/>
              <a:t>, spatial reuse operation is specified in </a:t>
            </a:r>
            <a:r>
              <a:rPr lang="en-US" altLang="ja-JP" sz="2000" dirty="0" smtClean="0"/>
              <a:t>draft D0.1[1]</a:t>
            </a:r>
          </a:p>
          <a:p>
            <a:pPr lvl="1"/>
            <a:r>
              <a:rPr lang="en-GB" altLang="ja-JP" sz="1800" dirty="0" smtClean="0"/>
              <a:t>A STA should regard an inter-BSS PPDU with a valid PHY header and that has receiving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a:t>
            </a:r>
            <a:endParaRPr lang="en-US" altLang="ja-JP" sz="1800" dirty="0" smtClean="0"/>
          </a:p>
          <a:p>
            <a:pPr lvl="0"/>
            <a:endParaRPr lang="en-US" altLang="ja-JP" sz="2000" dirty="0" smtClean="0"/>
          </a:p>
          <a:p>
            <a:pPr lvl="0"/>
            <a:r>
              <a:rPr lang="en-US" altLang="ja-JP" sz="2000" dirty="0" smtClean="0"/>
              <a:t>Some comments (CIDs 2665, 2719) are concerned with how to adjust the </a:t>
            </a:r>
            <a:r>
              <a:rPr lang="en-US" altLang="ja-JP" sz="2000" dirty="0" err="1" smtClean="0"/>
              <a:t>backoff</a:t>
            </a:r>
            <a:r>
              <a:rPr lang="en-US" altLang="ja-JP" sz="2000" dirty="0" smtClean="0"/>
              <a:t> counter during the spatial reuse operations.</a:t>
            </a:r>
          </a:p>
          <a:p>
            <a:endParaRPr lang="en-US" altLang="ja-JP" sz="2000" dirty="0" smtClean="0"/>
          </a:p>
          <a:p>
            <a:r>
              <a:rPr lang="en-US" altLang="ja-JP" sz="2000" dirty="0" smtClean="0"/>
              <a:t>Comment resolutions should be carefully considered on </a:t>
            </a:r>
            <a:r>
              <a:rPr lang="en-US" altLang="zh-CN" sz="2000" dirty="0" smtClean="0"/>
              <a:t>the interactions </a:t>
            </a:r>
            <a:r>
              <a:rPr lang="en-US" altLang="zh-CN" sz="2000" dirty="0"/>
              <a:t>between MAC and PHY layers for supporting SR </a:t>
            </a:r>
            <a:r>
              <a:rPr lang="en-US" altLang="zh-CN" sz="2000" dirty="0" smtClean="0"/>
              <a:t>operations</a:t>
            </a:r>
            <a:r>
              <a:rPr lang="en-US" altLang="zh-CN" sz="2000" dirty="0"/>
              <a:t>.</a:t>
            </a:r>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2</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3928543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ja-JP" sz="2000" dirty="0" smtClean="0"/>
              <a:t>We </a:t>
            </a:r>
            <a:r>
              <a:rPr lang="en-GB" altLang="ja-JP" sz="2000" dirty="0"/>
              <a:t>agree with the commenters on elaborating the specific </a:t>
            </a:r>
            <a:r>
              <a:rPr lang="en-GB" altLang="ja-JP" sz="2000" dirty="0" err="1"/>
              <a:t>behaviors</a:t>
            </a:r>
            <a:r>
              <a:rPr lang="en-GB" altLang="ja-JP" sz="2000" dirty="0"/>
              <a:t> concerning </a:t>
            </a:r>
            <a:r>
              <a:rPr lang="en-GB" altLang="ja-JP" sz="2000" dirty="0" err="1"/>
              <a:t>backoff</a:t>
            </a:r>
            <a:r>
              <a:rPr lang="en-GB" altLang="ja-JP" sz="2000" dirty="0"/>
              <a:t> counter during the SR operations, and we </a:t>
            </a:r>
            <a:r>
              <a:rPr lang="en-GB" altLang="ja-JP" sz="2000" dirty="0" smtClean="0"/>
              <a:t>propose </a:t>
            </a:r>
            <a:r>
              <a:rPr lang="en-GB" altLang="ja-JP" sz="2000" dirty="0"/>
              <a:t>that </a:t>
            </a:r>
            <a:endParaRPr lang="en-US" altLang="ja-JP" sz="2000" dirty="0" smtClean="0"/>
          </a:p>
          <a:p>
            <a:pPr lvl="1"/>
            <a:r>
              <a:rPr lang="en-US" altLang="ja-JP" sz="1800" dirty="0"/>
              <a:t>T</a:t>
            </a:r>
            <a:r>
              <a:rPr lang="en-US" altLang="ja-JP" sz="1800" dirty="0" smtClean="0"/>
              <a:t>he </a:t>
            </a:r>
            <a:r>
              <a:rPr lang="en-US" altLang="ja-JP" sz="1800" dirty="0"/>
              <a:t>baseline </a:t>
            </a:r>
            <a:r>
              <a:rPr lang="en-US" altLang="ja-JP" sz="1800" dirty="0" err="1"/>
              <a:t>backoff</a:t>
            </a:r>
            <a:r>
              <a:rPr lang="en-US" altLang="ja-JP" sz="1800" dirty="0"/>
              <a:t> procedure is </a:t>
            </a:r>
            <a:r>
              <a:rPr lang="en-US" altLang="ja-JP" sz="1800" dirty="0" smtClean="0"/>
              <a:t>maintained </a:t>
            </a:r>
            <a:r>
              <a:rPr lang="en-US" altLang="ja-JP" sz="1800" dirty="0"/>
              <a:t>during the period of time that is taken by the receiving STA to validate the PPDU. </a:t>
            </a:r>
            <a:endParaRPr lang="en-US" altLang="ja-JP" sz="1800" dirty="0" smtClean="0"/>
          </a:p>
          <a:p>
            <a:endParaRPr lang="en-US" altLang="ja-JP" sz="2000" dirty="0" smtClean="0"/>
          </a:p>
          <a:p>
            <a:r>
              <a:rPr lang="en-US" altLang="ja-JP" sz="2000" dirty="0" smtClean="0"/>
              <a:t>When </a:t>
            </a:r>
            <a:r>
              <a:rPr lang="en-US" altLang="ja-JP" sz="2000" dirty="0"/>
              <a:t>an inter-BSS PPDU arrives at a STA</a:t>
            </a:r>
            <a:r>
              <a:rPr lang="en-GB" altLang="ja-JP" sz="2000" dirty="0" smtClean="0"/>
              <a:t>, </a:t>
            </a:r>
            <a:endParaRPr lang="en-US" altLang="ja-JP" sz="2000" dirty="0"/>
          </a:p>
          <a:p>
            <a:pPr lvl="1"/>
            <a:r>
              <a:rPr lang="en-GB" altLang="zh-CN" sz="1800" dirty="0" smtClean="0"/>
              <a:t>The </a:t>
            </a:r>
            <a:r>
              <a:rPr lang="en-GB" altLang="zh-CN" sz="1800" dirty="0" err="1"/>
              <a:t>backoff</a:t>
            </a:r>
            <a:r>
              <a:rPr lang="en-GB" altLang="zh-CN" sz="1800" dirty="0"/>
              <a:t> procedure of that STA is suspended if the channel is indicated as BUSY at the beginning of preamble based on</a:t>
            </a:r>
            <a:r>
              <a:rPr lang="en-GB" altLang="zh-CN" sz="1800" u="sng" dirty="0"/>
              <a:t> the legacy CS </a:t>
            </a:r>
            <a:r>
              <a:rPr lang="en-GB" altLang="zh-CN" sz="1800" u="sng" dirty="0" smtClean="0"/>
              <a:t>mechanism.</a:t>
            </a:r>
            <a:endParaRPr lang="en-US" altLang="ja-JP" sz="1800" dirty="0"/>
          </a:p>
          <a:p>
            <a:pPr lvl="1"/>
            <a:r>
              <a:rPr lang="en-GB" altLang="zh-CN" sz="1800" dirty="0"/>
              <a:t>Then, after receiving HE-SIG-A / MAC header </a:t>
            </a:r>
            <a:r>
              <a:rPr lang="en-GB" altLang="zh-CN" sz="1800" dirty="0" smtClean="0"/>
              <a:t>successfully,</a:t>
            </a:r>
            <a:endParaRPr lang="en-US" altLang="ja-JP" sz="1800" dirty="0" smtClean="0"/>
          </a:p>
          <a:p>
            <a:pPr lvl="2"/>
            <a:r>
              <a:rPr lang="en-GB" altLang="zh-CN" sz="1600" dirty="0" smtClean="0"/>
              <a:t>If </a:t>
            </a:r>
            <a:r>
              <a:rPr lang="en-GB" altLang="zh-CN" sz="1600" dirty="0"/>
              <a:t>the channel is determined to be IDLE using </a:t>
            </a:r>
            <a:r>
              <a:rPr lang="en-GB" altLang="zh-CN" sz="1600" u="sng" dirty="0" smtClean="0"/>
              <a:t>SR-based </a:t>
            </a:r>
            <a:r>
              <a:rPr lang="en-GB" altLang="zh-CN" sz="1600" u="sng" dirty="0"/>
              <a:t>CS mechanism</a:t>
            </a:r>
            <a:r>
              <a:rPr lang="en-GB" altLang="zh-CN" sz="1600" dirty="0"/>
              <a:t> (inter-BSS frame &amp; the receiving power &lt; </a:t>
            </a:r>
            <a:r>
              <a:rPr lang="en-GB" altLang="zh-CN" sz="1600" dirty="0" smtClean="0"/>
              <a:t>OBSS PD level</a:t>
            </a:r>
            <a:r>
              <a:rPr lang="en-GB" altLang="zh-CN" sz="1600" dirty="0"/>
              <a:t>) for the duration of a </a:t>
            </a:r>
            <a:r>
              <a:rPr lang="en-GB" altLang="zh-CN" sz="1600" dirty="0" smtClean="0"/>
              <a:t>AIFS duration, then the </a:t>
            </a:r>
            <a:r>
              <a:rPr lang="en-GB" altLang="zh-CN" sz="1600" dirty="0" err="1" smtClean="0"/>
              <a:t>backoff</a:t>
            </a:r>
            <a:r>
              <a:rPr lang="en-GB" altLang="zh-CN" sz="1600" dirty="0" smtClean="0"/>
              <a:t> </a:t>
            </a:r>
            <a:r>
              <a:rPr lang="en-GB" altLang="zh-CN" sz="1600" dirty="0"/>
              <a:t>procedure is allowed to </a:t>
            </a:r>
            <a:r>
              <a:rPr lang="en-GB" altLang="zh-CN" sz="1600" dirty="0" smtClean="0"/>
              <a:t>resume.</a:t>
            </a:r>
          </a:p>
          <a:p>
            <a:pPr lvl="2"/>
            <a:r>
              <a:rPr lang="en-GB" altLang="zh-CN" sz="1600" dirty="0"/>
              <a:t>If the channel is determined to be BUSY using </a:t>
            </a:r>
            <a:r>
              <a:rPr lang="en-GB" altLang="zh-CN" sz="1600" u="sng" dirty="0" smtClean="0"/>
              <a:t>SR-based </a:t>
            </a:r>
            <a:r>
              <a:rPr lang="en-GB" altLang="zh-CN" sz="1600" u="sng" dirty="0"/>
              <a:t>CS mechanism</a:t>
            </a:r>
            <a:r>
              <a:rPr lang="en-GB" altLang="zh-CN" sz="1600" dirty="0"/>
              <a:t>, the receiving process continues and the </a:t>
            </a:r>
            <a:r>
              <a:rPr lang="en-GB" altLang="zh-CN" sz="1600" dirty="0" err="1"/>
              <a:t>backoff</a:t>
            </a:r>
            <a:r>
              <a:rPr lang="en-GB" altLang="zh-CN" sz="1600" dirty="0"/>
              <a:t> procedure </a:t>
            </a:r>
            <a:r>
              <a:rPr lang="en-GB" altLang="zh-CN" sz="1600" dirty="0" smtClean="0"/>
              <a:t>is still suspended.</a:t>
            </a:r>
            <a:endParaRPr lang="en-US" altLang="ja-JP" sz="2000" dirty="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3</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2486424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 </a:t>
            </a:r>
            <a:r>
              <a:rPr lang="en-US" altLang="zh-CN" dirty="0"/>
              <a:t>(</a:t>
            </a:r>
            <a:r>
              <a:rPr lang="en-US" altLang="zh-CN" dirty="0" smtClean="0"/>
              <a:t>cont’d)</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pPr lvl="0"/>
            <a:r>
              <a:rPr lang="en-GB" altLang="ja-JP" sz="2000" dirty="0" smtClean="0"/>
              <a:t>Meanwhile </a:t>
            </a:r>
            <a:r>
              <a:rPr lang="en-GB" altLang="ja-JP" sz="2000" dirty="0"/>
              <a:t>it is </a:t>
            </a:r>
            <a:r>
              <a:rPr lang="en-GB" altLang="ja-JP" sz="2000" dirty="0" smtClean="0"/>
              <a:t>also necessary to </a:t>
            </a:r>
            <a:r>
              <a:rPr lang="en-GB" altLang="ja-JP" sz="2000" dirty="0"/>
              <a:t>carefully</a:t>
            </a:r>
            <a:r>
              <a:rPr lang="en-GB" altLang="ja-JP" sz="2000" dirty="0" smtClean="0"/>
              <a:t> </a:t>
            </a:r>
            <a:r>
              <a:rPr lang="en-GB" altLang="ja-JP" sz="2000" dirty="0"/>
              <a:t>consider the </a:t>
            </a:r>
            <a:r>
              <a:rPr lang="en-GB" altLang="ja-JP" sz="2000" dirty="0" smtClean="0"/>
              <a:t>interaction  of the </a:t>
            </a:r>
            <a:r>
              <a:rPr lang="en-GB" altLang="ja-JP" sz="2000" dirty="0" err="1" smtClean="0"/>
              <a:t>backoff</a:t>
            </a:r>
            <a:r>
              <a:rPr lang="en-GB" altLang="ja-JP" sz="2000" dirty="0" smtClean="0"/>
              <a:t> </a:t>
            </a:r>
            <a:r>
              <a:rPr lang="en-GB" altLang="ja-JP" sz="2000" dirty="0"/>
              <a:t>procedure </a:t>
            </a:r>
            <a:r>
              <a:rPr lang="en-GB" altLang="ja-JP" sz="2000" dirty="0" smtClean="0"/>
              <a:t>with PHY and the </a:t>
            </a:r>
            <a:r>
              <a:rPr lang="en-GB" altLang="ja-JP" sz="2000" dirty="0"/>
              <a:t>interactions between MAC and PHY layers. </a:t>
            </a:r>
            <a:endParaRPr lang="en-GB" altLang="ja-JP" sz="2000" dirty="0" smtClean="0"/>
          </a:p>
          <a:p>
            <a:pPr lvl="0"/>
            <a:endParaRPr lang="en-GB" altLang="ja-JP" sz="2000" dirty="0" smtClean="0"/>
          </a:p>
          <a:p>
            <a:pPr lvl="0"/>
            <a:r>
              <a:rPr lang="en-GB" altLang="ja-JP" sz="2000" dirty="0" smtClean="0"/>
              <a:t>We </a:t>
            </a:r>
            <a:r>
              <a:rPr lang="en-GB" altLang="ja-JP" sz="2000" dirty="0"/>
              <a:t>propose to </a:t>
            </a:r>
            <a:r>
              <a:rPr lang="en-GB" altLang="ja-JP" sz="2000" dirty="0" smtClean="0"/>
              <a:t>define the interaction mechanisms </a:t>
            </a:r>
            <a:r>
              <a:rPr lang="en-GB" altLang="ja-JP" sz="2000" dirty="0"/>
              <a:t>between MAC and PHY layers for supporting SR </a:t>
            </a:r>
            <a:r>
              <a:rPr lang="en-GB" altLang="ja-JP" sz="2000" dirty="0" smtClean="0"/>
              <a:t>operations. </a:t>
            </a:r>
          </a:p>
          <a:p>
            <a:pPr lvl="0"/>
            <a:endParaRPr lang="en-GB" altLang="ja-JP" sz="2000" dirty="0"/>
          </a:p>
          <a:p>
            <a:pPr lvl="0"/>
            <a:r>
              <a:rPr lang="en-GB" altLang="ja-JP" sz="2000" dirty="0" smtClean="0"/>
              <a:t>The details of the proposed solution </a:t>
            </a:r>
            <a:r>
              <a:rPr lang="en-GB" altLang="ja-JP" sz="2000" dirty="0"/>
              <a:t>are described </a:t>
            </a:r>
            <a:r>
              <a:rPr lang="en-GB" altLang="ja-JP" sz="2000" dirty="0" smtClean="0"/>
              <a:t>in the following slides.</a:t>
            </a:r>
            <a:endParaRPr lang="ja-JP" altLang="ja-JP" sz="20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4</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741608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200" y="632122"/>
            <a:ext cx="7770813" cy="654967"/>
          </a:xfrm>
        </p:spPr>
        <p:txBody>
          <a:bodyPr/>
          <a:lstStyle/>
          <a:p>
            <a:r>
              <a:rPr lang="en-GB" altLang="zh-CN" dirty="0"/>
              <a:t>I</a:t>
            </a:r>
            <a:r>
              <a:rPr lang="en-GB" altLang="zh-CN" dirty="0" smtClean="0"/>
              <a:t>ntra-BSS PPDU reception</a:t>
            </a:r>
            <a:endParaRPr lang="en-US" dirty="0"/>
          </a:p>
        </p:txBody>
      </p:sp>
      <p:sp>
        <p:nvSpPr>
          <p:cNvPr id="3" name="Content Placeholder 2"/>
          <p:cNvSpPr>
            <a:spLocks noGrp="1"/>
          </p:cNvSpPr>
          <p:nvPr>
            <p:ph idx="1"/>
          </p:nvPr>
        </p:nvSpPr>
        <p:spPr>
          <a:xfrm>
            <a:off x="128850" y="1124744"/>
            <a:ext cx="9001794" cy="4752528"/>
          </a:xfrm>
          <a:ln>
            <a:noFill/>
          </a:ln>
        </p:spPr>
        <p:txBody>
          <a:bodyPr>
            <a:noAutofit/>
          </a:bodyPr>
          <a:lstStyle/>
          <a:p>
            <a:r>
              <a:rPr lang="en-US" altLang="ja-JP" sz="2000" dirty="0" smtClean="0"/>
              <a:t>The </a:t>
            </a:r>
            <a:r>
              <a:rPr lang="en-US" altLang="ja-JP" sz="2000" dirty="0"/>
              <a:t>MAC timing and PHY receive procedure of intra-BSS </a:t>
            </a:r>
            <a:r>
              <a:rPr lang="en-US" altLang="ja-JP" sz="2000" dirty="0" smtClean="0"/>
              <a:t>PPDU </a:t>
            </a:r>
            <a:r>
              <a:rPr lang="en-US" altLang="ja-JP" sz="2000" dirty="0"/>
              <a:t>reception case is illustrated as </a:t>
            </a:r>
            <a:r>
              <a:rPr lang="en-US" altLang="ja-JP" sz="2000" dirty="0" smtClean="0"/>
              <a:t>follows</a:t>
            </a:r>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5</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pic>
        <p:nvPicPr>
          <p:cNvPr id="9" name="図 7"/>
          <p:cNvPicPr/>
          <p:nvPr/>
        </p:nvPicPr>
        <p:blipFill>
          <a:blip r:embed="rId3" cstate="print">
            <a:extLst>
              <a:ext uri="{28A0092B-C50C-407E-A947-70E740481C1C}">
                <a14:useLocalDpi xmlns:a14="http://schemas.microsoft.com/office/drawing/2010/main" val="0"/>
              </a:ext>
            </a:extLst>
          </a:blip>
          <a:stretch>
            <a:fillRect/>
          </a:stretch>
        </p:blipFill>
        <p:spPr>
          <a:xfrm>
            <a:off x="323131" y="1772817"/>
            <a:ext cx="8568952" cy="4752527"/>
          </a:xfrm>
          <a:prstGeom prst="rect">
            <a:avLst/>
          </a:prstGeom>
        </p:spPr>
      </p:pic>
      <p:sp>
        <p:nvSpPr>
          <p:cNvPr id="6" name="テキスト ボックス 5"/>
          <p:cNvSpPr txBox="1"/>
          <p:nvPr/>
        </p:nvSpPr>
        <p:spPr>
          <a:xfrm>
            <a:off x="3331135" y="6546830"/>
            <a:ext cx="3024336" cy="338554"/>
          </a:xfrm>
          <a:prstGeom prst="rect">
            <a:avLst/>
          </a:prstGeom>
          <a:solidFill>
            <a:schemeClr val="bg1"/>
          </a:solidFill>
        </p:spPr>
        <p:txBody>
          <a:bodyPr wrap="square" rtlCol="0">
            <a:spAutoFit/>
          </a:bodyPr>
          <a:lstStyle/>
          <a:p>
            <a:r>
              <a:rPr kumimoji="1" lang="en-US" altLang="ja-JP" sz="1600" dirty="0" smtClean="0">
                <a:solidFill>
                  <a:schemeClr val="tx1"/>
                </a:solidFill>
              </a:rPr>
              <a:t>Fig.1 Intra-BSS PPDU reception </a:t>
            </a:r>
            <a:endParaRPr kumimoji="1" lang="ja-JP" altLang="en-US" sz="1600" dirty="0" err="1" smtClean="0">
              <a:solidFill>
                <a:schemeClr val="tx1"/>
              </a:solidFill>
            </a:endParaRPr>
          </a:p>
        </p:txBody>
      </p:sp>
    </p:spTree>
    <p:extLst>
      <p:ext uri="{BB962C8B-B14F-4D97-AF65-F5344CB8AC3E}">
        <p14:creationId xmlns:p14="http://schemas.microsoft.com/office/powerpoint/2010/main" val="3989408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GB" altLang="zh-CN" dirty="0"/>
              <a:t>Intra-BSS </a:t>
            </a:r>
            <a:r>
              <a:rPr lang="en-GB" altLang="zh-CN" dirty="0" smtClean="0"/>
              <a:t>PPDU reception (</a:t>
            </a:r>
            <a:r>
              <a:rPr lang="en-US" altLang="zh-CN" dirty="0"/>
              <a:t>cont’d</a:t>
            </a:r>
            <a:r>
              <a:rPr lang="en-GB" altLang="zh-CN" dirty="0" smtClean="0"/>
              <a:t>)</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a:t>T</a:t>
            </a:r>
            <a:r>
              <a:rPr lang="en-GB" altLang="zh-CN" sz="2000" dirty="0" smtClean="0"/>
              <a:t>he </a:t>
            </a:r>
            <a:r>
              <a:rPr lang="en-GB" altLang="zh-CN" sz="2000" dirty="0"/>
              <a:t>MAC timing and PHY receive procedure for intra-BSS frame reception case </a:t>
            </a:r>
            <a:r>
              <a:rPr lang="en-GB" altLang="zh-CN" sz="2000" dirty="0" smtClean="0"/>
              <a:t>is the </a:t>
            </a:r>
            <a:r>
              <a:rPr lang="en-GB" altLang="zh-CN" sz="2000" dirty="0"/>
              <a:t>same as the baseline </a:t>
            </a:r>
            <a:r>
              <a:rPr lang="en-GB" altLang="zh-CN" sz="2000" dirty="0" smtClean="0"/>
              <a:t>procedure[2].</a:t>
            </a:r>
            <a:endParaRPr lang="en-US" altLang="ja-JP" sz="2000" dirty="0" smtClean="0"/>
          </a:p>
          <a:p>
            <a:pPr lvl="1">
              <a:buFont typeface="+mj-lt"/>
              <a:buAutoNum type="alphaLcParenR"/>
            </a:pPr>
            <a:r>
              <a:rPr lang="en-GB" altLang="zh-CN" sz="1600" dirty="0" smtClean="0"/>
              <a:t>When </a:t>
            </a:r>
            <a:r>
              <a:rPr lang="en-GB" altLang="zh-CN" sz="1600" dirty="0"/>
              <a:t>PHY detects the </a:t>
            </a:r>
            <a:r>
              <a:rPr lang="en-GB" altLang="zh-CN" sz="1600" dirty="0" smtClean="0"/>
              <a:t>RX power </a:t>
            </a:r>
            <a:r>
              <a:rPr lang="en-GB" altLang="zh-CN" sz="1600" dirty="0"/>
              <a:t>is higher than CCA-SD at the beginning of the preamble, PHY issues PHY-</a:t>
            </a:r>
            <a:r>
              <a:rPr lang="en-GB" altLang="zh-CN" sz="1600" dirty="0" err="1"/>
              <a:t>CCA.indication</a:t>
            </a:r>
            <a:r>
              <a:rPr lang="en-GB" altLang="zh-CN" sz="1600" dirty="0"/>
              <a:t> (BUSY) primitive to indicate channel BUSY status to MAC. Then MAC suspends </a:t>
            </a:r>
            <a:r>
              <a:rPr lang="en-GB" altLang="zh-CN" sz="1600" dirty="0" err="1"/>
              <a:t>backoff</a:t>
            </a:r>
            <a:r>
              <a:rPr lang="en-GB" altLang="zh-CN" sz="1600" dirty="0"/>
              <a:t> procedure</a:t>
            </a:r>
            <a:r>
              <a:rPr lang="en-GB" altLang="zh-CN" sz="1600" dirty="0" smtClean="0"/>
              <a:t>.</a:t>
            </a:r>
          </a:p>
          <a:p>
            <a:pPr lvl="1">
              <a:buFont typeface="+mj-lt"/>
              <a:buAutoNum type="alphaLcParenR"/>
            </a:pPr>
            <a:r>
              <a:rPr lang="en-GB" altLang="zh-CN" sz="1600" dirty="0"/>
              <a:t>After the PHY-</a:t>
            </a:r>
            <a:r>
              <a:rPr lang="en-GB" altLang="zh-CN" sz="1600" dirty="0" err="1"/>
              <a:t>CCA.indication</a:t>
            </a:r>
            <a:r>
              <a:rPr lang="en-GB" altLang="zh-CN" sz="1600" dirty="0"/>
              <a:t> (BUSY) primitive is issued, the PHY entity shall begin receiving the training symbols. Then after receiving valid L-SIG, RL-SIG and HE-SIG-A successfully, the PHY entity may issue a </a:t>
            </a:r>
            <a:r>
              <a:rPr lang="en-GB" altLang="zh-CN" sz="1600" dirty="0" smtClean="0"/>
              <a:t>PHY-</a:t>
            </a:r>
            <a:r>
              <a:rPr lang="en-GB" altLang="zh-CN" sz="1600" dirty="0" err="1" smtClean="0"/>
              <a:t>RXSTART.indication</a:t>
            </a:r>
            <a:r>
              <a:rPr lang="en-GB" altLang="zh-CN" sz="1600" dirty="0" smtClean="0"/>
              <a:t> (RXVECTOR</a:t>
            </a:r>
            <a:r>
              <a:rPr lang="en-GB" altLang="zh-CN" sz="1600" dirty="0"/>
              <a:t>) </a:t>
            </a:r>
            <a:r>
              <a:rPr lang="en-GB" altLang="zh-CN" sz="1600" dirty="0" smtClean="0"/>
              <a:t>primitive.</a:t>
            </a:r>
          </a:p>
          <a:p>
            <a:pPr lvl="1">
              <a:buFont typeface="+mj-lt"/>
              <a:buAutoNum type="alphaLcParenR"/>
            </a:pPr>
            <a:r>
              <a:rPr lang="en-GB" altLang="zh-CN" sz="1600" dirty="0"/>
              <a:t>Following training and signal fields, the Data field shall be received including a series of </a:t>
            </a:r>
            <a:r>
              <a:rPr lang="en-GB" altLang="zh-CN" sz="1600" dirty="0" smtClean="0"/>
              <a:t>PHY-</a:t>
            </a:r>
            <a:r>
              <a:rPr lang="en-GB" altLang="zh-CN" sz="1600" dirty="0" err="1" smtClean="0"/>
              <a:t>DATA.indication</a:t>
            </a:r>
            <a:r>
              <a:rPr lang="en-GB" altLang="zh-CN" sz="1600" dirty="0" smtClean="0"/>
              <a:t> (</a:t>
            </a:r>
            <a:r>
              <a:rPr lang="en-GB" altLang="zh-CN" sz="1600" dirty="0"/>
              <a:t>DATA) primitive exchanges. </a:t>
            </a:r>
            <a:endParaRPr lang="en-GB" altLang="zh-CN" sz="1600" dirty="0" smtClean="0"/>
          </a:p>
          <a:p>
            <a:pPr lvl="1">
              <a:buFont typeface="+mj-lt"/>
              <a:buAutoNum type="alphaLcParenR"/>
            </a:pPr>
            <a:r>
              <a:rPr lang="en-GB" altLang="zh-CN" sz="1600" dirty="0"/>
              <a:t>After the reception of the final bit of the PPDU successfully, the PHY issues a </a:t>
            </a:r>
            <a:r>
              <a:rPr lang="en-GB" altLang="zh-CN" sz="1600" dirty="0" smtClean="0"/>
              <a:t>PHY-</a:t>
            </a:r>
            <a:r>
              <a:rPr lang="en-GB" altLang="zh-CN" sz="1600" dirty="0" err="1" smtClean="0"/>
              <a:t>RXEND.indication</a:t>
            </a:r>
            <a:r>
              <a:rPr lang="en-GB" altLang="zh-CN" sz="1600" dirty="0" smtClean="0"/>
              <a:t> (</a:t>
            </a:r>
            <a:r>
              <a:rPr lang="en-GB" altLang="zh-CN" sz="1600" dirty="0" err="1"/>
              <a:t>NoError</a:t>
            </a:r>
            <a:r>
              <a:rPr lang="en-GB" altLang="zh-CN" sz="1600" dirty="0"/>
              <a:t>) primitive, then issues a </a:t>
            </a:r>
            <a:r>
              <a:rPr lang="en-GB" altLang="zh-CN" sz="1600" dirty="0" smtClean="0"/>
              <a:t>PHY-</a:t>
            </a:r>
            <a:r>
              <a:rPr lang="en-GB" altLang="zh-CN" sz="1600" dirty="0" err="1" smtClean="0"/>
              <a:t>CCA.indication</a:t>
            </a:r>
            <a:r>
              <a:rPr lang="en-GB" altLang="zh-CN" sz="1600" dirty="0" smtClean="0"/>
              <a:t> (</a:t>
            </a:r>
            <a:r>
              <a:rPr lang="en-GB" altLang="zh-CN" sz="1600" dirty="0"/>
              <a:t>IDLE</a:t>
            </a:r>
            <a:r>
              <a:rPr lang="en-GB" altLang="zh-CN" sz="1600" dirty="0" smtClean="0"/>
              <a:t>).</a:t>
            </a:r>
          </a:p>
          <a:p>
            <a:pPr lvl="1">
              <a:buFont typeface="+mj-lt"/>
              <a:buAutoNum type="alphaLcParenR"/>
            </a:pPr>
            <a:r>
              <a:rPr lang="en-GB" altLang="zh-CN" sz="1600" dirty="0"/>
              <a:t>The MAC is allowed to resume </a:t>
            </a:r>
            <a:r>
              <a:rPr lang="en-GB" altLang="zh-CN" sz="1600" dirty="0" err="1"/>
              <a:t>backoff</a:t>
            </a:r>
            <a:r>
              <a:rPr lang="en-GB" altLang="zh-CN" sz="1600" dirty="0"/>
              <a:t> procedure after determining that the channel remains IDLE for the duration of a </a:t>
            </a:r>
            <a:r>
              <a:rPr lang="en-GB" altLang="zh-CN" sz="1600" dirty="0" smtClean="0"/>
              <a:t>AIFS.</a:t>
            </a:r>
            <a:endParaRPr lang="en-US" altLang="ja-JP" sz="1600" dirty="0" smtClean="0"/>
          </a:p>
          <a:p>
            <a:endParaRPr lang="en-US" altLang="ja-JP" sz="2000" dirty="0" smtClean="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6</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2307458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GB" altLang="zh-CN" dirty="0" smtClean="0"/>
              <a:t>Inter-BSS PPDU </a:t>
            </a:r>
            <a:r>
              <a:rPr lang="en-GB" altLang="zh-CN" dirty="0"/>
              <a:t>reception </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smtClean="0"/>
              <a:t>According </a:t>
            </a:r>
            <a:r>
              <a:rPr lang="en-GB" altLang="zh-CN" sz="2000" dirty="0"/>
              <a:t>to the SR operation defined in 11ax D </a:t>
            </a:r>
            <a:r>
              <a:rPr lang="en-GB" altLang="zh-CN" sz="2000" dirty="0" smtClean="0"/>
              <a:t>0.1, </a:t>
            </a:r>
            <a:r>
              <a:rPr lang="en-GB" altLang="zh-CN" sz="2000" dirty="0"/>
              <a:t>the MAC timing and PHY receive procedure for inter-BSS </a:t>
            </a:r>
            <a:r>
              <a:rPr lang="en-GB" altLang="zh-CN" sz="2000" dirty="0" smtClean="0"/>
              <a:t>PPDU </a:t>
            </a:r>
            <a:r>
              <a:rPr lang="en-GB" altLang="zh-CN" sz="2000" dirty="0"/>
              <a:t>reception case is illustrated as case A, B, and C </a:t>
            </a:r>
            <a:r>
              <a:rPr lang="en-GB" altLang="zh-CN" sz="2000" dirty="0" smtClean="0"/>
              <a:t>respectively, and is not as in baseline.</a:t>
            </a:r>
            <a:endParaRPr lang="en-US" altLang="ja-JP" sz="2000" dirty="0" smtClean="0"/>
          </a:p>
          <a:p>
            <a:pPr lvl="1"/>
            <a:endParaRPr lang="en-GB" altLang="zh-CN" sz="1800" dirty="0" smtClean="0"/>
          </a:p>
          <a:p>
            <a:pPr lvl="1"/>
            <a:r>
              <a:rPr lang="en-GB" altLang="zh-CN" sz="1800" dirty="0" smtClean="0"/>
              <a:t>Case </a:t>
            </a:r>
            <a:r>
              <a:rPr lang="en-GB" altLang="zh-CN" sz="1800" dirty="0"/>
              <a:t>A: SR </a:t>
            </a:r>
            <a:r>
              <a:rPr lang="en-GB" altLang="zh-CN" sz="1800" dirty="0" smtClean="0"/>
              <a:t>is </a:t>
            </a:r>
            <a:r>
              <a:rPr lang="en-GB" altLang="zh-CN" sz="1800" dirty="0"/>
              <a:t>allowed &amp; RX power is lower than </a:t>
            </a:r>
            <a:r>
              <a:rPr lang="en-GB" altLang="zh-CN" sz="1800" dirty="0" smtClean="0"/>
              <a:t>OBSS PD level</a:t>
            </a:r>
          </a:p>
          <a:p>
            <a:pPr lvl="1"/>
            <a:endParaRPr lang="en-GB" altLang="zh-CN" sz="1800" dirty="0" smtClean="0"/>
          </a:p>
          <a:p>
            <a:pPr lvl="1"/>
            <a:r>
              <a:rPr lang="en-GB" altLang="zh-CN" sz="1800" dirty="0" smtClean="0"/>
              <a:t>Case </a:t>
            </a:r>
            <a:r>
              <a:rPr lang="en-GB" altLang="zh-CN" sz="1800" dirty="0"/>
              <a:t>B: SR </a:t>
            </a:r>
            <a:r>
              <a:rPr lang="en-GB" altLang="zh-CN" sz="1800" dirty="0" smtClean="0"/>
              <a:t>is </a:t>
            </a:r>
            <a:r>
              <a:rPr lang="en-GB" altLang="zh-CN" sz="1800" dirty="0"/>
              <a:t>allowed &amp; RX power is higher than </a:t>
            </a:r>
            <a:r>
              <a:rPr lang="en-GB" altLang="zh-CN" sz="1800" dirty="0" smtClean="0"/>
              <a:t>OBSS PD level</a:t>
            </a:r>
          </a:p>
          <a:p>
            <a:pPr lvl="1"/>
            <a:endParaRPr lang="en-GB" altLang="zh-CN" sz="1800" dirty="0" smtClean="0"/>
          </a:p>
          <a:p>
            <a:pPr lvl="1"/>
            <a:r>
              <a:rPr lang="en-GB" altLang="zh-CN" sz="1800" dirty="0" smtClean="0"/>
              <a:t>Case </a:t>
            </a:r>
            <a:r>
              <a:rPr lang="en-GB" altLang="zh-CN" sz="1800" dirty="0"/>
              <a:t>C: SR </a:t>
            </a:r>
            <a:r>
              <a:rPr lang="en-GB" altLang="zh-CN" sz="1800" dirty="0" smtClean="0"/>
              <a:t>is </a:t>
            </a:r>
            <a:r>
              <a:rPr lang="en-GB" altLang="zh-CN" sz="1800" dirty="0"/>
              <a:t>not allowed</a:t>
            </a:r>
            <a:endParaRPr lang="en-GB" altLang="zh-CN" sz="1800" dirty="0" smtClean="0"/>
          </a:p>
          <a:p>
            <a:pPr marL="0" lvl="0" indent="0">
              <a:buNone/>
            </a:pPr>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7</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3318899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 on Case A</a:t>
            </a:r>
            <a:endParaRPr lang="en-US" dirty="0"/>
          </a:p>
        </p:txBody>
      </p:sp>
      <p:sp>
        <p:nvSpPr>
          <p:cNvPr id="3" name="Content Placeholder 2"/>
          <p:cNvSpPr>
            <a:spLocks noGrp="1"/>
          </p:cNvSpPr>
          <p:nvPr>
            <p:ph idx="1"/>
          </p:nvPr>
        </p:nvSpPr>
        <p:spPr>
          <a:xfrm>
            <a:off x="106710" y="1268760"/>
            <a:ext cx="9001794" cy="4752528"/>
          </a:xfrm>
          <a:ln>
            <a:noFill/>
          </a:ln>
        </p:spPr>
        <p:txBody>
          <a:bodyPr>
            <a:noAutofit/>
          </a:bodyPr>
          <a:lstStyle/>
          <a:p>
            <a:r>
              <a:rPr lang="en-GB" altLang="zh-CN" sz="2000" dirty="0" smtClean="0"/>
              <a:t>Case </a:t>
            </a:r>
            <a:r>
              <a:rPr lang="en-GB" altLang="zh-CN" sz="2000" dirty="0"/>
              <a:t>A: SR </a:t>
            </a:r>
            <a:r>
              <a:rPr lang="en-GB" altLang="zh-CN" sz="2000" dirty="0" smtClean="0"/>
              <a:t>is </a:t>
            </a:r>
            <a:r>
              <a:rPr lang="en-GB" altLang="zh-CN" sz="2000" dirty="0"/>
              <a:t>allowed &amp; RX power is lower than </a:t>
            </a:r>
            <a:r>
              <a:rPr lang="en-GB" altLang="zh-CN" sz="2000" dirty="0" smtClean="0"/>
              <a:t>OBSS PD level</a:t>
            </a:r>
            <a:endParaRPr lang="zh-CN" altLang="zh-CN" sz="2000" dirty="0"/>
          </a:p>
          <a:p>
            <a:endParaRPr lang="en-US" altLang="ja-JP" sz="2000" dirty="0" smtClean="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8</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
        <p:nvSpPr>
          <p:cNvPr id="9" name="テキスト ボックス 8"/>
          <p:cNvSpPr txBox="1"/>
          <p:nvPr/>
        </p:nvSpPr>
        <p:spPr>
          <a:xfrm>
            <a:off x="3331135" y="6500228"/>
            <a:ext cx="3024336" cy="338554"/>
          </a:xfrm>
          <a:prstGeom prst="rect">
            <a:avLst/>
          </a:prstGeom>
          <a:solidFill>
            <a:schemeClr val="bg1"/>
          </a:solidFill>
        </p:spPr>
        <p:txBody>
          <a:bodyPr wrap="square" rtlCol="0">
            <a:spAutoFit/>
          </a:bodyPr>
          <a:lstStyle/>
          <a:p>
            <a:r>
              <a:rPr kumimoji="1" lang="en-US" altLang="ja-JP" sz="1600" dirty="0" smtClean="0">
                <a:solidFill>
                  <a:schemeClr val="tx1"/>
                </a:solidFill>
              </a:rPr>
              <a:t>Fig.2 Proposal on case A</a:t>
            </a:r>
            <a:endParaRPr kumimoji="1" lang="ja-JP" altLang="en-US" sz="1600" dirty="0" err="1" smtClean="0">
              <a:solidFill>
                <a:schemeClr val="tx1"/>
              </a:solidFill>
            </a:endParaRPr>
          </a:p>
        </p:txBody>
      </p:sp>
      <p:pic>
        <p:nvPicPr>
          <p:cNvPr id="6" name="図 5"/>
          <p:cNvPicPr>
            <a:picLocks noChangeAspect="1"/>
          </p:cNvPicPr>
          <p:nvPr/>
        </p:nvPicPr>
        <p:blipFill>
          <a:blip r:embed="rId3"/>
          <a:stretch>
            <a:fillRect/>
          </a:stretch>
        </p:blipFill>
        <p:spPr>
          <a:xfrm>
            <a:off x="936281" y="1597944"/>
            <a:ext cx="7175286" cy="4934295"/>
          </a:xfrm>
          <a:prstGeom prst="rect">
            <a:avLst/>
          </a:prstGeom>
        </p:spPr>
      </p:pic>
    </p:spTree>
    <p:extLst>
      <p:ext uri="{BB962C8B-B14F-4D97-AF65-F5344CB8AC3E}">
        <p14:creationId xmlns:p14="http://schemas.microsoft.com/office/powerpoint/2010/main" val="1612882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a:t>Proposal on Case </a:t>
            </a:r>
            <a:r>
              <a:rPr lang="en-US" altLang="zh-CN" dirty="0" smtClean="0"/>
              <a:t>A </a:t>
            </a:r>
            <a:r>
              <a:rPr lang="en-GB" altLang="zh-CN" dirty="0" smtClean="0"/>
              <a:t>(</a:t>
            </a:r>
            <a:r>
              <a:rPr lang="en-US" altLang="zh-CN" dirty="0"/>
              <a:t>cont’d</a:t>
            </a:r>
            <a:r>
              <a:rPr lang="en-GB" altLang="zh-CN" dirty="0" smtClean="0"/>
              <a:t>)</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a:t>W</a:t>
            </a:r>
            <a:r>
              <a:rPr lang="en-GB" altLang="zh-CN" sz="2000" dirty="0" smtClean="0"/>
              <a:t>hen </a:t>
            </a:r>
            <a:r>
              <a:rPr lang="en-GB" altLang="zh-CN" sz="2000" dirty="0"/>
              <a:t>SR </a:t>
            </a:r>
            <a:r>
              <a:rPr lang="en-GB" altLang="zh-CN" sz="2000" dirty="0" smtClean="0"/>
              <a:t>is </a:t>
            </a:r>
            <a:r>
              <a:rPr lang="en-GB" altLang="zh-CN" sz="2000" dirty="0"/>
              <a:t>allowed and RX power is lower than </a:t>
            </a:r>
            <a:r>
              <a:rPr lang="en-GB" altLang="zh-CN" sz="2000" dirty="0" smtClean="0"/>
              <a:t>OBSS PD level</a:t>
            </a:r>
            <a:endParaRPr lang="en-US" altLang="ja-JP" sz="2000" dirty="0" smtClean="0"/>
          </a:p>
          <a:p>
            <a:pPr marL="457200" lvl="1" indent="0">
              <a:buNone/>
            </a:pPr>
            <a:r>
              <a:rPr lang="en-GB" altLang="zh-CN" sz="1600" b="1" u="sng" dirty="0"/>
              <a:t>(We </a:t>
            </a:r>
            <a:r>
              <a:rPr lang="en-GB" altLang="zh-CN" sz="1600" b="1" u="sng" dirty="0" smtClean="0"/>
              <a:t>propose to define the </a:t>
            </a:r>
            <a:r>
              <a:rPr lang="en-GB" altLang="zh-CN" sz="1600" b="1" u="sng" dirty="0"/>
              <a:t>interactions between PHY and MAC entities for supporting SR operation (the following </a:t>
            </a:r>
            <a:r>
              <a:rPr lang="en-GB" altLang="zh-CN" sz="1600" b="1" u="sng" dirty="0" smtClean="0">
                <a:solidFill>
                  <a:srgbClr val="0070C0"/>
                </a:solidFill>
              </a:rPr>
              <a:t>c) </a:t>
            </a:r>
            <a:r>
              <a:rPr lang="en-GB" altLang="zh-CN" sz="1600" b="1" u="sng" dirty="0">
                <a:solidFill>
                  <a:srgbClr val="0070C0"/>
                </a:solidFill>
              </a:rPr>
              <a:t>~ </a:t>
            </a:r>
            <a:r>
              <a:rPr lang="en-GB" altLang="zh-CN" sz="1600" b="1" u="sng" dirty="0" smtClean="0">
                <a:solidFill>
                  <a:srgbClr val="0070C0"/>
                </a:solidFill>
              </a:rPr>
              <a:t>d)</a:t>
            </a:r>
            <a:r>
              <a:rPr lang="en-GB" altLang="zh-CN" sz="1600" b="1" u="sng" dirty="0" smtClean="0">
                <a:solidFill>
                  <a:srgbClr val="00B0F0"/>
                </a:solidFill>
              </a:rPr>
              <a:t> </a:t>
            </a:r>
            <a:r>
              <a:rPr lang="en-GB" altLang="zh-CN" sz="1600" b="1" u="sng" dirty="0"/>
              <a:t>which are also shown </a:t>
            </a:r>
            <a:r>
              <a:rPr lang="en-GB" altLang="zh-CN" sz="1600" b="1" u="sng" dirty="0" smtClean="0"/>
              <a:t>in Fig.2 </a:t>
            </a:r>
            <a:r>
              <a:rPr lang="en-GB" altLang="zh-CN" sz="1600" b="1" u="sng" dirty="0"/>
              <a:t>marked in </a:t>
            </a:r>
            <a:r>
              <a:rPr lang="en-GB" altLang="zh-CN" sz="1600" b="1" u="sng" dirty="0">
                <a:solidFill>
                  <a:srgbClr val="0070C0"/>
                </a:solidFill>
              </a:rPr>
              <a:t>blue</a:t>
            </a:r>
            <a:r>
              <a:rPr lang="en-GB" altLang="zh-CN" sz="1600" b="1" u="sng" dirty="0" smtClean="0"/>
              <a:t>))</a:t>
            </a:r>
            <a:endParaRPr lang="en-GB" altLang="zh-CN" sz="1600" dirty="0" smtClean="0"/>
          </a:p>
          <a:p>
            <a:pPr lvl="1">
              <a:buFont typeface="+mj-lt"/>
              <a:buAutoNum type="alphaLcParenR"/>
            </a:pPr>
            <a:r>
              <a:rPr lang="en-GB" altLang="zh-CN" sz="1600" dirty="0" smtClean="0"/>
              <a:t>When </a:t>
            </a:r>
            <a:r>
              <a:rPr lang="en-GB" altLang="zh-CN" sz="1600" dirty="0"/>
              <a:t>PHY detects the </a:t>
            </a:r>
            <a:r>
              <a:rPr lang="en-GB" altLang="zh-CN" sz="1600" dirty="0" smtClean="0"/>
              <a:t>RX power </a:t>
            </a:r>
            <a:r>
              <a:rPr lang="en-GB" altLang="zh-CN" sz="1600" dirty="0"/>
              <a:t>is higher than CCA-SD at the beginning of the preamble, PHY issues PHY-</a:t>
            </a:r>
            <a:r>
              <a:rPr lang="en-GB" altLang="zh-CN" sz="1600" dirty="0" err="1"/>
              <a:t>CCA.indication</a:t>
            </a:r>
            <a:r>
              <a:rPr lang="en-GB" altLang="zh-CN" sz="1600" dirty="0"/>
              <a:t> (BUSY) primitive to indicate channel BUSY status to MAC. Then MAC suspends </a:t>
            </a:r>
            <a:r>
              <a:rPr lang="en-GB" altLang="zh-CN" sz="1600" dirty="0" err="1"/>
              <a:t>backoff</a:t>
            </a:r>
            <a:r>
              <a:rPr lang="en-GB" altLang="zh-CN" sz="1600" dirty="0"/>
              <a:t> procedure</a:t>
            </a:r>
            <a:r>
              <a:rPr lang="en-GB" altLang="zh-CN" sz="1600" dirty="0" smtClean="0"/>
              <a:t>.</a:t>
            </a:r>
          </a:p>
          <a:p>
            <a:pPr lvl="1">
              <a:buFont typeface="+mj-lt"/>
              <a:buAutoNum type="alphaLcParenR"/>
            </a:pPr>
            <a:r>
              <a:rPr lang="en-GB" altLang="zh-CN" sz="1600" dirty="0"/>
              <a:t>After the PHY-</a:t>
            </a:r>
            <a:r>
              <a:rPr lang="en-GB" altLang="zh-CN" sz="1600" dirty="0" err="1"/>
              <a:t>CCA.indication</a:t>
            </a:r>
            <a:r>
              <a:rPr lang="en-GB" altLang="zh-CN" sz="1600" dirty="0"/>
              <a:t> (BUSY) primitive is issued, the PHY entity shall begin receiving the training symbols. Then after receiving valid L-SIG, RL-SIG and HE-SIG-A successfully, the PHY entity may issue a </a:t>
            </a:r>
            <a:r>
              <a:rPr lang="en-GB" altLang="zh-CN" sz="1600" dirty="0" smtClean="0"/>
              <a:t>PHY-</a:t>
            </a:r>
            <a:r>
              <a:rPr lang="en-GB" altLang="zh-CN" sz="1600" dirty="0" err="1" smtClean="0"/>
              <a:t>RXSTART.indication</a:t>
            </a:r>
            <a:r>
              <a:rPr lang="en-GB" altLang="zh-CN" sz="1600" dirty="0" smtClean="0"/>
              <a:t> (</a:t>
            </a:r>
            <a:r>
              <a:rPr lang="en-GB" altLang="zh-CN" sz="1600" dirty="0"/>
              <a:t>RXVECTOR) primitive</a:t>
            </a:r>
            <a:r>
              <a:rPr lang="en-GB" altLang="zh-CN" sz="1600" dirty="0" smtClean="0"/>
              <a:t>.</a:t>
            </a:r>
          </a:p>
          <a:p>
            <a:pPr lvl="1">
              <a:buFont typeface="+mj-lt"/>
              <a:buAutoNum type="alphaLcParenR"/>
            </a:pPr>
            <a:r>
              <a:rPr lang="en-GB" altLang="zh-CN" sz="1600" u="sng" dirty="0" smtClean="0">
                <a:solidFill>
                  <a:srgbClr val="0070C0"/>
                </a:solidFill>
              </a:rPr>
              <a:t>Subsequently</a:t>
            </a:r>
            <a:r>
              <a:rPr lang="en-GB" altLang="zh-CN" sz="1600" u="sng" dirty="0">
                <a:solidFill>
                  <a:srgbClr val="0070C0"/>
                </a:solidFill>
              </a:rPr>
              <a:t>, if the </a:t>
            </a:r>
            <a:r>
              <a:rPr lang="en-GB" altLang="zh-CN" sz="1600" u="sng" dirty="0" smtClean="0">
                <a:solidFill>
                  <a:srgbClr val="0070C0"/>
                </a:solidFill>
              </a:rPr>
              <a:t>BSS </a:t>
            </a:r>
            <a:r>
              <a:rPr lang="en-GB" altLang="zh-CN" sz="1600" u="sng" dirty="0">
                <a:solidFill>
                  <a:srgbClr val="0070C0"/>
                </a:solidFill>
              </a:rPr>
              <a:t>COLOR, SPATIAL </a:t>
            </a:r>
            <a:r>
              <a:rPr lang="en-GB" altLang="zh-CN" sz="1600" u="sng" dirty="0" smtClean="0">
                <a:solidFill>
                  <a:srgbClr val="0070C0"/>
                </a:solidFill>
              </a:rPr>
              <a:t>REUSE </a:t>
            </a:r>
            <a:r>
              <a:rPr lang="en-GB" altLang="zh-CN" sz="1600" u="sng" dirty="0">
                <a:solidFill>
                  <a:srgbClr val="0070C0"/>
                </a:solidFill>
              </a:rPr>
              <a:t>within the RXVECTOR indicate the receiving PPDU is an inter-BSS PPDU and </a:t>
            </a:r>
            <a:r>
              <a:rPr lang="en-GB" altLang="zh-CN" sz="1600" u="sng" dirty="0" smtClean="0">
                <a:solidFill>
                  <a:srgbClr val="0070C0"/>
                </a:solidFill>
              </a:rPr>
              <a:t>SR </a:t>
            </a:r>
            <a:r>
              <a:rPr lang="en-GB" altLang="zh-CN" sz="1600" u="sng" dirty="0">
                <a:solidFill>
                  <a:srgbClr val="0070C0"/>
                </a:solidFill>
              </a:rPr>
              <a:t>is </a:t>
            </a:r>
            <a:r>
              <a:rPr lang="en-GB" altLang="zh-CN" sz="1600" u="sng" dirty="0" smtClean="0">
                <a:solidFill>
                  <a:srgbClr val="0070C0"/>
                </a:solidFill>
              </a:rPr>
              <a:t>allowed</a:t>
            </a:r>
            <a:r>
              <a:rPr lang="en-GB" altLang="zh-CN" sz="1600" u="sng" dirty="0">
                <a:solidFill>
                  <a:srgbClr val="0070C0"/>
                </a:solidFill>
              </a:rPr>
              <a:t>, </a:t>
            </a:r>
            <a:r>
              <a:rPr lang="en-GB" altLang="zh-CN" sz="1600" u="sng" dirty="0" smtClean="0">
                <a:solidFill>
                  <a:srgbClr val="0070C0"/>
                </a:solidFill>
              </a:rPr>
              <a:t>then the </a:t>
            </a:r>
            <a:r>
              <a:rPr lang="en-GB" altLang="zh-CN" sz="1600" u="sng" dirty="0">
                <a:solidFill>
                  <a:srgbClr val="0070C0"/>
                </a:solidFill>
              </a:rPr>
              <a:t>MAC issues </a:t>
            </a:r>
            <a:r>
              <a:rPr lang="en-GB" altLang="zh-CN" sz="1600" u="sng" dirty="0" smtClean="0">
                <a:solidFill>
                  <a:srgbClr val="0070C0"/>
                </a:solidFill>
              </a:rPr>
              <a:t>a PHY-</a:t>
            </a:r>
            <a:r>
              <a:rPr lang="en-GB" altLang="zh-CN" sz="1600" u="sng" dirty="0" err="1" smtClean="0">
                <a:solidFill>
                  <a:srgbClr val="0070C0"/>
                </a:solidFill>
              </a:rPr>
              <a:t>SR.request</a:t>
            </a:r>
            <a:r>
              <a:rPr lang="en-GB" altLang="zh-CN" sz="1600" u="sng" dirty="0" smtClean="0">
                <a:solidFill>
                  <a:srgbClr val="0070C0"/>
                </a:solidFill>
              </a:rPr>
              <a:t> (OBSS PD level</a:t>
            </a:r>
            <a:r>
              <a:rPr lang="en-GB" altLang="zh-CN" sz="1600" u="sng" dirty="0">
                <a:solidFill>
                  <a:srgbClr val="0070C0"/>
                </a:solidFill>
              </a:rPr>
              <a:t>) to </a:t>
            </a:r>
            <a:r>
              <a:rPr lang="en-GB" altLang="zh-CN" sz="1600" u="sng" dirty="0" smtClean="0">
                <a:solidFill>
                  <a:srgbClr val="0070C0"/>
                </a:solidFill>
              </a:rPr>
              <a:t>request to the </a:t>
            </a:r>
            <a:r>
              <a:rPr lang="en-GB" altLang="zh-CN" sz="1600" u="sng" dirty="0">
                <a:solidFill>
                  <a:srgbClr val="0070C0"/>
                </a:solidFill>
              </a:rPr>
              <a:t>PHY </a:t>
            </a:r>
            <a:r>
              <a:rPr lang="en-GB" altLang="zh-CN" sz="1600" u="sng" dirty="0" smtClean="0">
                <a:solidFill>
                  <a:srgbClr val="0070C0"/>
                </a:solidFill>
              </a:rPr>
              <a:t>entity to compare the OBSS PD level.</a:t>
            </a:r>
          </a:p>
          <a:p>
            <a:pPr lvl="1">
              <a:buFont typeface="+mj-lt"/>
              <a:buAutoNum type="alphaLcParenR"/>
            </a:pPr>
            <a:r>
              <a:rPr lang="en-GB" altLang="zh-CN" sz="1600" u="sng" dirty="0">
                <a:solidFill>
                  <a:srgbClr val="0070C0"/>
                </a:solidFill>
              </a:rPr>
              <a:t>Then the PHY compares the </a:t>
            </a:r>
            <a:r>
              <a:rPr lang="en-GB" altLang="zh-CN" sz="1600" u="sng" dirty="0" smtClean="0">
                <a:solidFill>
                  <a:srgbClr val="0070C0"/>
                </a:solidFill>
              </a:rPr>
              <a:t>RX power </a:t>
            </a:r>
            <a:r>
              <a:rPr lang="en-GB" altLang="zh-CN" sz="1600" u="sng" dirty="0">
                <a:solidFill>
                  <a:srgbClr val="0070C0"/>
                </a:solidFill>
              </a:rPr>
              <a:t>with </a:t>
            </a:r>
            <a:r>
              <a:rPr lang="en-GB" altLang="zh-CN" sz="1600" u="sng" dirty="0" smtClean="0">
                <a:solidFill>
                  <a:srgbClr val="0070C0"/>
                </a:solidFill>
              </a:rPr>
              <a:t>OBSS PD level</a:t>
            </a:r>
            <a:r>
              <a:rPr lang="en-GB" altLang="zh-CN" sz="1600" u="sng" dirty="0">
                <a:solidFill>
                  <a:srgbClr val="0070C0"/>
                </a:solidFill>
              </a:rPr>
              <a:t>. The PHY may issue a </a:t>
            </a:r>
            <a:r>
              <a:rPr lang="en-GB" altLang="zh-CN" sz="1600" u="sng" dirty="0" smtClean="0">
                <a:solidFill>
                  <a:srgbClr val="0070C0"/>
                </a:solidFill>
              </a:rPr>
              <a:t>PHY-</a:t>
            </a:r>
            <a:r>
              <a:rPr lang="en-GB" altLang="zh-CN" sz="1600" u="sng" dirty="0" err="1" smtClean="0">
                <a:solidFill>
                  <a:srgbClr val="0070C0"/>
                </a:solidFill>
              </a:rPr>
              <a:t>RXEND.indication</a:t>
            </a:r>
            <a:r>
              <a:rPr lang="en-GB" altLang="zh-CN" sz="1600" u="sng" dirty="0" smtClean="0">
                <a:solidFill>
                  <a:srgbClr val="0070C0"/>
                </a:solidFill>
              </a:rPr>
              <a:t> (</a:t>
            </a:r>
            <a:r>
              <a:rPr lang="en-GB" altLang="zh-CN" sz="1600" u="sng" dirty="0">
                <a:solidFill>
                  <a:srgbClr val="0070C0"/>
                </a:solidFill>
              </a:rPr>
              <a:t>SR based terminated) primitive if </a:t>
            </a:r>
            <a:r>
              <a:rPr lang="en-GB" altLang="zh-CN" sz="1600" u="sng" dirty="0" smtClean="0">
                <a:solidFill>
                  <a:srgbClr val="0070C0"/>
                </a:solidFill>
              </a:rPr>
              <a:t>RX power </a:t>
            </a:r>
            <a:r>
              <a:rPr lang="en-GB" altLang="zh-CN" sz="1600" u="sng" dirty="0">
                <a:solidFill>
                  <a:srgbClr val="0070C0"/>
                </a:solidFill>
              </a:rPr>
              <a:t>is lower than </a:t>
            </a:r>
            <a:r>
              <a:rPr lang="en-GB" altLang="zh-CN" sz="1600" u="sng" dirty="0" smtClean="0">
                <a:solidFill>
                  <a:srgbClr val="0070C0"/>
                </a:solidFill>
              </a:rPr>
              <a:t>OBSS PD level</a:t>
            </a:r>
            <a:r>
              <a:rPr lang="en-GB" altLang="zh-CN" sz="1600" u="sng" dirty="0">
                <a:solidFill>
                  <a:srgbClr val="0070C0"/>
                </a:solidFill>
              </a:rPr>
              <a:t>. As well as, the PHY shall issue a </a:t>
            </a:r>
            <a:r>
              <a:rPr lang="en-GB" altLang="zh-CN" sz="1600" u="sng" dirty="0" smtClean="0">
                <a:solidFill>
                  <a:srgbClr val="0070C0"/>
                </a:solidFill>
              </a:rPr>
              <a:t>PHY-</a:t>
            </a:r>
            <a:r>
              <a:rPr lang="en-GB" altLang="zh-CN" sz="1600" u="sng" dirty="0" err="1" smtClean="0">
                <a:solidFill>
                  <a:srgbClr val="0070C0"/>
                </a:solidFill>
              </a:rPr>
              <a:t>SR.confirm</a:t>
            </a:r>
            <a:r>
              <a:rPr lang="en-GB" altLang="zh-CN" sz="1600" u="sng" dirty="0" smtClean="0">
                <a:solidFill>
                  <a:srgbClr val="0070C0"/>
                </a:solidFill>
              </a:rPr>
              <a:t> (</a:t>
            </a:r>
            <a:r>
              <a:rPr lang="en-GB" altLang="zh-CN" sz="1600" u="sng" dirty="0">
                <a:solidFill>
                  <a:srgbClr val="0070C0"/>
                </a:solidFill>
              </a:rPr>
              <a:t>IDLE) to MAC entity</a:t>
            </a:r>
            <a:r>
              <a:rPr lang="en-GB" altLang="zh-CN" sz="1600" u="sng" dirty="0" smtClean="0">
                <a:solidFill>
                  <a:srgbClr val="0070C0"/>
                </a:solidFill>
              </a:rPr>
              <a:t>.</a:t>
            </a:r>
            <a:endParaRPr lang="en-US" altLang="zh-CN" sz="1600" u="sng" dirty="0">
              <a:solidFill>
                <a:srgbClr val="0070C0"/>
              </a:solidFill>
            </a:endParaRPr>
          </a:p>
          <a:p>
            <a:pPr lvl="1">
              <a:buFont typeface="+mj-lt"/>
              <a:buAutoNum type="alphaLcParenR"/>
            </a:pPr>
            <a:r>
              <a:rPr lang="en-GB" altLang="zh-CN" sz="1600" dirty="0"/>
              <a:t>The MAC is allowed to resume </a:t>
            </a:r>
            <a:r>
              <a:rPr lang="en-GB" altLang="zh-CN" sz="1600" dirty="0" err="1"/>
              <a:t>backoff</a:t>
            </a:r>
            <a:r>
              <a:rPr lang="en-GB" altLang="zh-CN" sz="1600" dirty="0"/>
              <a:t> procedure after determining that the channel remains IDLE for the duration of </a:t>
            </a:r>
            <a:r>
              <a:rPr lang="en-GB" altLang="zh-CN" sz="1600" dirty="0" smtClean="0"/>
              <a:t>a AIFS.</a:t>
            </a:r>
            <a:endParaRPr lang="en-US" altLang="ja-JP" sz="16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9</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2746263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rtlCol="0">
        <a:spAutoFit/>
      </a:bodyPr>
      <a:lstStyle>
        <a:defPPr>
          <a:defRPr kumimoji="1"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19045</TotalTime>
  <Words>1857</Words>
  <Application>Microsoft Office PowerPoint</Application>
  <PresentationFormat>画面に合わせる (4:3)</PresentationFormat>
  <Paragraphs>194</Paragraphs>
  <Slides>15</Slides>
  <Notes>14</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15</vt:i4>
      </vt:variant>
    </vt:vector>
  </HeadingPairs>
  <TitlesOfParts>
    <vt:vector size="24" baseType="lpstr">
      <vt:lpstr>Arial Unicode MS</vt:lpstr>
      <vt:lpstr>MS PGothic</vt:lpstr>
      <vt:lpstr>ＭＳ ゴシック</vt:lpstr>
      <vt:lpstr>Arial</vt:lpstr>
      <vt:lpstr>Times New Roman</vt:lpstr>
      <vt:lpstr>Wingdings</vt:lpstr>
      <vt:lpstr>Office テーマ</vt:lpstr>
      <vt:lpstr>Document</vt:lpstr>
      <vt:lpstr>Visio</vt:lpstr>
      <vt:lpstr>Considerations on MAC-PHY interactions  during SR operations</vt:lpstr>
      <vt:lpstr>Abstract </vt:lpstr>
      <vt:lpstr>Proposal</vt:lpstr>
      <vt:lpstr>Proposal (cont’d)</vt:lpstr>
      <vt:lpstr>Intra-BSS PPDU reception</vt:lpstr>
      <vt:lpstr>Intra-BSS PPDU reception (cont’d)</vt:lpstr>
      <vt:lpstr>Inter-BSS PPDU reception </vt:lpstr>
      <vt:lpstr>Proposal on Case A</vt:lpstr>
      <vt:lpstr>Proposal on Case A (cont’d)</vt:lpstr>
      <vt:lpstr>Proposal on Case B</vt:lpstr>
      <vt:lpstr>Proposal on Case B (cont’d)</vt:lpstr>
      <vt:lpstr>Proposal on Case C</vt:lpstr>
      <vt:lpstr>Proposal on Case C (cont’d)</vt:lpstr>
      <vt:lpstr>Conclusion </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mama maggie</dc:creator>
  <cp:lastModifiedBy>maggie</cp:lastModifiedBy>
  <cp:revision>599</cp:revision>
  <cp:lastPrinted>2015-09-10T07:58:54Z</cp:lastPrinted>
  <dcterms:created xsi:type="dcterms:W3CDTF">2016-04-24T22:54:31Z</dcterms:created>
  <dcterms:modified xsi:type="dcterms:W3CDTF">2016-07-27T14:59:43Z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2039161657</vt:i4>
  </property>
  <property fmtid="{D5CDD505-2E9C-101B-9397-08002B2CF9AE}" pid="3" name="_NewReviewCycle">
    <vt:lpwstr/>
  </property>
  <property fmtid="{D5CDD505-2E9C-101B-9397-08002B2CF9AE}" pid="4" name="_EmailSubject">
    <vt:lpwstr>(majing) For Dallas meeting</vt:lpwstr>
  </property>
  <property fmtid="{D5CDD505-2E9C-101B-9397-08002B2CF9AE}" pid="5" name="_AuthorEmail">
    <vt:lpwstr>chaochun.wang@mediatek.com</vt:lpwstr>
  </property>
  <property fmtid="{D5CDD505-2E9C-101B-9397-08002B2CF9AE}" pid="6" name="_AuthorEmailDisplayName">
    <vt:lpwstr>ChaoChun Wang</vt:lpwstr>
  </property>
</Properties>
</file>