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256" r:id="rId2"/>
    <p:sldId id="365" r:id="rId3"/>
    <p:sldId id="367" r:id="rId4"/>
    <p:sldId id="358" r:id="rId5"/>
    <p:sldId id="363" r:id="rId6"/>
    <p:sldId id="368" r:id="rId7"/>
    <p:sldId id="364" r:id="rId8"/>
    <p:sldId id="334" r:id="rId9"/>
  </p:sldIdLst>
  <p:sldSz cx="9144000" cy="6858000" type="screen4x3"/>
  <p:notesSz cx="6735763" cy="98663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2" userDrawn="1">
          <p15:clr>
            <a:srgbClr val="A4A3A4"/>
          </p15:clr>
        </p15:guide>
        <p15:guide id="2" pos="209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ma maggie" initials="mm" lastIdx="1" clrIdx="0">
    <p:extLst>
      <p:ext uri="{19B8F6BF-5375-455C-9EA6-DF929625EA0E}">
        <p15:presenceInfo xmlns:p15="http://schemas.microsoft.com/office/powerpoint/2012/main" userId="ecd3a4be1186f7f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22" autoAdjust="0"/>
    <p:restoredTop sz="89112" autoAdjust="0"/>
  </p:normalViewPr>
  <p:slideViewPr>
    <p:cSldViewPr>
      <p:cViewPr varScale="1">
        <p:scale>
          <a:sx n="62" d="100"/>
          <a:sy n="62" d="100"/>
        </p:scale>
        <p:origin x="1262" y="5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9" d="100"/>
          <a:sy n="49" d="100"/>
        </p:scale>
        <p:origin x="2765" y="62"/>
      </p:cViewPr>
      <p:guideLst>
        <p:guide orient="horz" pos="3062"/>
        <p:guide pos="209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140" cy="492809"/>
          </a:xfrm>
          <a:prstGeom prst="rect">
            <a:avLst/>
          </a:prstGeom>
        </p:spPr>
        <p:txBody>
          <a:bodyPr vert="horz" lIns="91440" tIns="45720" rIns="91440" bIns="45720" rtlCol="0"/>
          <a:lstStyle>
            <a:lvl1pPr algn="l">
              <a:defRPr sz="1200"/>
            </a:lvl1pPr>
          </a:lstStyle>
          <a:p>
            <a:r>
              <a:rPr lang="en-US" smtClean="0"/>
              <a:t>doc.: IEEE 802.11-15/1081r0</a:t>
            </a:r>
            <a:endParaRPr lang="en-US"/>
          </a:p>
        </p:txBody>
      </p:sp>
      <p:sp>
        <p:nvSpPr>
          <p:cNvPr id="3" name="Date Placeholder 2"/>
          <p:cNvSpPr>
            <a:spLocks noGrp="1"/>
          </p:cNvSpPr>
          <p:nvPr>
            <p:ph type="dt" sz="quarter" idx="1"/>
          </p:nvPr>
        </p:nvSpPr>
        <p:spPr>
          <a:xfrm>
            <a:off x="3815082" y="0"/>
            <a:ext cx="2919140" cy="492809"/>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9/13/2016</a:t>
            </a:fld>
            <a:endParaRPr lang="en-US"/>
          </a:p>
        </p:txBody>
      </p:sp>
      <p:sp>
        <p:nvSpPr>
          <p:cNvPr id="4" name="Footer Placeholder 3"/>
          <p:cNvSpPr>
            <a:spLocks noGrp="1"/>
          </p:cNvSpPr>
          <p:nvPr>
            <p:ph type="ftr" sz="quarter" idx="2"/>
          </p:nvPr>
        </p:nvSpPr>
        <p:spPr>
          <a:xfrm>
            <a:off x="0" y="9371817"/>
            <a:ext cx="2919140" cy="492809"/>
          </a:xfrm>
          <a:prstGeom prst="rect">
            <a:avLst/>
          </a:prstGeom>
        </p:spPr>
        <p:txBody>
          <a:bodyPr vert="horz" lIns="91440" tIns="45720" rIns="91440" bIns="45720" rtlCol="0" anchor="b"/>
          <a:lstStyle>
            <a:lvl1pPr algn="l">
              <a:defRPr sz="1200"/>
            </a:lvl1pPr>
          </a:lstStyle>
          <a:p>
            <a:r>
              <a:rPr lang="en-US" smtClean="0"/>
              <a:t>Jing Ma, NICT</a:t>
            </a:r>
            <a:endParaRPr lang="en-US"/>
          </a:p>
        </p:txBody>
      </p:sp>
      <p:sp>
        <p:nvSpPr>
          <p:cNvPr id="5" name="Slide Number Placeholder 4"/>
          <p:cNvSpPr>
            <a:spLocks noGrp="1"/>
          </p:cNvSpPr>
          <p:nvPr>
            <p:ph type="sldNum" sz="quarter" idx="3"/>
          </p:nvPr>
        </p:nvSpPr>
        <p:spPr>
          <a:xfrm>
            <a:off x="3815082" y="9371817"/>
            <a:ext cx="2919140" cy="492809"/>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35763" cy="9866313"/>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478976" y="102951"/>
            <a:ext cx="621454"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802.11-15/1081r0</a:t>
            </a:r>
            <a:endParaRPr lang="en-US"/>
          </a:p>
        </p:txBody>
      </p:sp>
      <p:sp>
        <p:nvSpPr>
          <p:cNvPr id="2051" name="Rectangle 3"/>
          <p:cNvSpPr>
            <a:spLocks noGrp="1" noChangeArrowheads="1"/>
          </p:cNvSpPr>
          <p:nvPr>
            <p:ph type="dt"/>
          </p:nvPr>
        </p:nvSpPr>
        <p:spPr bwMode="auto">
          <a:xfrm>
            <a:off x="635333" y="102951"/>
            <a:ext cx="801877"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909638" y="746125"/>
            <a:ext cx="4914900" cy="36861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897485" y="4686753"/>
            <a:ext cx="4939252" cy="4438659"/>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04488" y="9552401"/>
            <a:ext cx="895942" cy="19239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Jing Ma, NICT</a:t>
            </a:r>
            <a:endParaRPr lang="en-US"/>
          </a:p>
        </p:txBody>
      </p:sp>
      <p:sp>
        <p:nvSpPr>
          <p:cNvPr id="2055" name="Rectangle 7"/>
          <p:cNvSpPr>
            <a:spLocks noGrp="1" noChangeArrowheads="1"/>
          </p:cNvSpPr>
          <p:nvPr>
            <p:ph type="sldNum"/>
          </p:nvPr>
        </p:nvSpPr>
        <p:spPr bwMode="auto">
          <a:xfrm>
            <a:off x="3130403" y="9552400"/>
            <a:ext cx="496547" cy="3864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1643" y="9552401"/>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3184" y="9550714"/>
            <a:ext cx="5329395" cy="16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29165" y="315602"/>
            <a:ext cx="5477434" cy="16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802.11-15/1081r0</a:t>
            </a:r>
            <a:endParaRPr lang="en-US"/>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smtClean="0"/>
              <a:t>Jing Ma, NICT</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21086" y="745965"/>
            <a:ext cx="4493593" cy="3687632"/>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897485" y="4686753"/>
            <a:ext cx="4940793" cy="453992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26029694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3186750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2850301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2808494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69238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smtClean="0"/>
              <a:t>doc.: IEEE 802.11-15/1081r0</a:t>
            </a:r>
            <a:endParaRPr lang="en-US"/>
          </a:p>
        </p:txBody>
      </p:sp>
      <p:sp>
        <p:nvSpPr>
          <p:cNvPr id="5" name="日付プレースホルダー 4"/>
          <p:cNvSpPr>
            <a:spLocks noGrp="1"/>
          </p:cNvSpPr>
          <p:nvPr>
            <p:ph type="dt" idx="11"/>
          </p:nvPr>
        </p:nvSpPr>
        <p:spPr/>
        <p:txBody>
          <a:bodyPr/>
          <a:lstStyle/>
          <a:p>
            <a:r>
              <a:rPr lang="en-US" smtClean="0"/>
              <a:t>Month Year</a:t>
            </a:r>
            <a:endParaRPr lang="en-US"/>
          </a:p>
        </p:txBody>
      </p:sp>
      <p:sp>
        <p:nvSpPr>
          <p:cNvPr id="6" name="フッター プレースホルダー 5"/>
          <p:cNvSpPr>
            <a:spLocks noGrp="1"/>
          </p:cNvSpPr>
          <p:nvPr>
            <p:ph type="ftr" idx="12"/>
          </p:nvPr>
        </p:nvSpPr>
        <p:spPr/>
        <p:txBody>
          <a:bodyPr/>
          <a:lstStyle/>
          <a:p>
            <a:r>
              <a:rPr lang="en-US" smtClean="0"/>
              <a:t>Jing Ma, NICT</a:t>
            </a:r>
            <a:endParaRPr lang="en-US"/>
          </a:p>
        </p:txBody>
      </p:sp>
      <p:sp>
        <p:nvSpPr>
          <p:cNvPr id="7" name="スライド番号プレースホルダー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958004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en-GB" dirty="0"/>
          </a:p>
        </p:txBody>
      </p:sp>
      <p:sp>
        <p:nvSpPr>
          <p:cNvPr id="3" name="Content Placeholder 2"/>
          <p:cNvSpPr>
            <a:spLocks noGrp="1"/>
          </p:cNvSpPr>
          <p:nvPr>
            <p:ph idx="1"/>
          </p:nvPr>
        </p:nvSpPr>
        <p:spPr/>
        <p:txBody>
          <a:bodyPr/>
          <a:lstStyle>
            <a:lvl1pPr marL="342900" indent="-342900">
              <a:buFont typeface="Arial" panose="020B0604020202020204" pitchFamily="34" charset="0"/>
              <a:buChar char="•"/>
              <a:defRPr sz="2400">
                <a:latin typeface="+mn-lt"/>
              </a:defRPr>
            </a:lvl1pPr>
            <a:lvl2pPr marL="800100" indent="-342900">
              <a:buFont typeface="Times New Roman" panose="02020603050405020304" pitchFamily="18" charset="0"/>
              <a:buChar char="−"/>
              <a:defRPr>
                <a:latin typeface="+mn-lt"/>
                <a:ea typeface="+mj-ea"/>
              </a:defRPr>
            </a:lvl2pPr>
            <a:lvl3pPr marL="1200150" indent="-285750">
              <a:buFont typeface="Arial" panose="020B0604020202020204" pitchFamily="34" charset="0"/>
              <a:buChar char="•"/>
              <a:defRPr>
                <a:latin typeface="+mn-lt"/>
              </a:defRPr>
            </a:lvl3pPr>
            <a:lvl4pPr marL="1371600" indent="0">
              <a:buFont typeface="Wingdings" panose="05000000000000000000" pitchFamily="2" charset="2"/>
              <a:buNone/>
              <a:defRPr>
                <a:latin typeface="+mn-lt"/>
              </a:defRPr>
            </a:lvl4pPr>
            <a:lvl5pPr marL="1828800" indent="0">
              <a:buFont typeface="Wingdings" panose="05000000000000000000" pitchFamily="2" charset="2"/>
              <a:buNone/>
              <a:defRPr>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GB" dirty="0"/>
          </a:p>
        </p:txBody>
      </p:sp>
      <p:sp>
        <p:nvSpPr>
          <p:cNvPr id="5" name="日付プレースホルダー 4"/>
          <p:cNvSpPr>
            <a:spLocks noGrp="1"/>
          </p:cNvSpPr>
          <p:nvPr>
            <p:ph type="dt" idx="10"/>
          </p:nvPr>
        </p:nvSpPr>
        <p:spPr/>
        <p:txBody>
          <a:bodyPr/>
          <a:lstStyle/>
          <a:p>
            <a:r>
              <a:rPr lang="en-US" altLang="ja-JP" dirty="0" smtClean="0"/>
              <a:t>May, 2016</a:t>
            </a:r>
            <a:endParaRPr lang="en-GB" dirty="0"/>
          </a:p>
        </p:txBody>
      </p:sp>
      <p:sp>
        <p:nvSpPr>
          <p:cNvPr id="7" name="フッター プレースホルダー 6"/>
          <p:cNvSpPr>
            <a:spLocks noGrp="1"/>
          </p:cNvSpPr>
          <p:nvPr>
            <p:ph type="ftr" idx="11"/>
          </p:nvPr>
        </p:nvSpPr>
        <p:spPr/>
        <p:txBody>
          <a:bodyPr/>
          <a:lstStyle/>
          <a:p>
            <a:r>
              <a:rPr lang="en-GB" smtClean="0"/>
              <a:t>Jing Ma, NICT</a:t>
            </a:r>
            <a:endParaRPr lang="en-GB" dirty="0"/>
          </a:p>
        </p:txBody>
      </p:sp>
      <p:sp>
        <p:nvSpPr>
          <p:cNvPr id="8" name="スライド番号プレースホルダー 7"/>
          <p:cNvSpPr>
            <a:spLocks noGrp="1"/>
          </p:cNvSpPr>
          <p:nvPr>
            <p:ph type="sldNum" idx="12"/>
          </p:nvPr>
        </p:nvSpPr>
        <p:spPr/>
        <p:txBody>
          <a:bodyPr/>
          <a:lstStyle/>
          <a:p>
            <a:r>
              <a:rPr lang="en-GB" smtClean="0"/>
              <a:t>Slide </a:t>
            </a:r>
            <a:fld id="{D09C756B-EB39-4236-ADBB-73052B179AE4}" type="slidenum">
              <a:rPr lang="en-GB" smtClean="0"/>
              <a:pPr/>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altLang="ja-JP"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smtClean="0"/>
              <a:t>Jing Ma, NICT</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a:xfrm>
            <a:off x="696912" y="333375"/>
            <a:ext cx="2218904" cy="273050"/>
          </a:xfrm>
        </p:spPr>
        <p:txBody>
          <a:bodyPr/>
          <a:lstStyle>
            <a:lvl1pPr>
              <a:defRPr/>
            </a:lvl1pPr>
          </a:lstStyle>
          <a:p>
            <a:r>
              <a:rPr lang="en-US" altLang="ja-JP"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Jing Ma, NICT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smtClean="0"/>
              <a:t>Jing Ma, NICT</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smtClean="0"/>
              <a:t>Jing Ma, NICT</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altLang="ja-JP"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smtClean="0"/>
              <a:t>Jing Ma, NICT</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Jing Ma, NICT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802.11-16/0962r5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ltLang="ja-JP" dirty="0" smtClean="0"/>
              <a:t>September, 2016</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smtClean="0"/>
              <a:t>Jing Ma, NICT</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354" y="691417"/>
            <a:ext cx="835069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smtClean="0"/>
              <a:t>EDCA rules follow up 1</a:t>
            </a:r>
            <a:endParaRPr lang="en-GB" sz="2800" dirty="0"/>
          </a:p>
        </p:txBody>
      </p:sp>
      <p:sp>
        <p:nvSpPr>
          <p:cNvPr id="3074" name="Rectangle 2"/>
          <p:cNvSpPr>
            <a:spLocks noGrp="1" noChangeArrowheads="1"/>
          </p:cNvSpPr>
          <p:nvPr>
            <p:ph type="body" idx="1"/>
          </p:nvPr>
        </p:nvSpPr>
        <p:spPr>
          <a:xfrm>
            <a:off x="685800" y="1701067"/>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dirty="0" smtClean="0"/>
              <a:t>: </a:t>
            </a:r>
            <a:r>
              <a:rPr lang="en-GB" sz="2000" dirty="0" smtClean="0"/>
              <a:t>2016-09-13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3493613"/>
              </p:ext>
            </p:extLst>
          </p:nvPr>
        </p:nvGraphicFramePr>
        <p:xfrm>
          <a:off x="512763" y="2286000"/>
          <a:ext cx="7939087" cy="2992438"/>
        </p:xfrm>
        <a:graphic>
          <a:graphicData uri="http://schemas.openxmlformats.org/presentationml/2006/ole">
            <mc:AlternateContent xmlns:mc="http://schemas.openxmlformats.org/markup-compatibility/2006">
              <mc:Choice xmlns:v="urn:schemas-microsoft-com:vml" Requires="v">
                <p:oleObj spid="_x0000_s3368" name="Document" r:id="rId4" imgW="8262412" imgH="3112815" progId="Word.Document.8">
                  <p:embed/>
                </p:oleObj>
              </mc:Choice>
              <mc:Fallback>
                <p:oleObj name="Document" r:id="rId4" imgW="8262412" imgH="3112815" progId="Word.Document.8">
                  <p:embed/>
                  <p:pic>
                    <p:nvPicPr>
                      <p:cNvPr id="0" name="Picture 232"/>
                      <p:cNvPicPr>
                        <a:picLocks noChangeAspect="1" noChangeArrowheads="1"/>
                      </p:cNvPicPr>
                      <p:nvPr/>
                    </p:nvPicPr>
                    <p:blipFill>
                      <a:blip r:embed="rId5"/>
                      <a:srcRect/>
                      <a:stretch>
                        <a:fillRect/>
                      </a:stretch>
                    </p:blipFill>
                    <p:spPr bwMode="auto">
                      <a:xfrm>
                        <a:off x="512763" y="2286000"/>
                        <a:ext cx="7939087" cy="29924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a:xfrm>
            <a:off x="108409" y="1628800"/>
            <a:ext cx="9001794" cy="3896073"/>
          </a:xfrm>
          <a:ln>
            <a:noFill/>
          </a:ln>
        </p:spPr>
        <p:txBody>
          <a:bodyPr>
            <a:noAutofit/>
          </a:bodyPr>
          <a:lstStyle/>
          <a:p>
            <a:pPr lvl="0"/>
            <a:r>
              <a:rPr lang="en-US" altLang="ja-JP" dirty="0" smtClean="0"/>
              <a:t>Based on the motion passed in May meeting, The following concept was presented in the </a:t>
            </a:r>
            <a:r>
              <a:rPr lang="en-US" altLang="ja-JP" dirty="0" err="1" smtClean="0"/>
              <a:t>TGax</a:t>
            </a:r>
            <a:r>
              <a:rPr lang="en-US" altLang="ja-JP" dirty="0" smtClean="0"/>
              <a:t> SFD[1]</a:t>
            </a:r>
          </a:p>
          <a:p>
            <a:pPr lvl="1"/>
            <a:r>
              <a:rPr lang="en-US" altLang="ja-JP" dirty="0"/>
              <a:t>Allow the AP to choose any access category for contending to send </a:t>
            </a:r>
            <a:r>
              <a:rPr lang="en-US" altLang="ja-JP" dirty="0" smtClean="0"/>
              <a:t>a trigger </a:t>
            </a:r>
            <a:r>
              <a:rPr lang="en-US" altLang="ja-JP" dirty="0"/>
              <a:t>frame</a:t>
            </a:r>
          </a:p>
          <a:p>
            <a:pPr marL="457200" lvl="1" indent="0">
              <a:buNone/>
            </a:pPr>
            <a:r>
              <a:rPr lang="en-US" altLang="ja-JP" dirty="0" smtClean="0"/>
              <a:t>	• The </a:t>
            </a:r>
            <a:r>
              <a:rPr lang="en-US" altLang="ja-JP" dirty="0"/>
              <a:t>chosen AC may give to the AP higher priority in accessing the channel </a:t>
            </a:r>
            <a:r>
              <a:rPr lang="en-US" altLang="ja-JP" dirty="0" smtClean="0"/>
              <a:t> </a:t>
            </a:r>
          </a:p>
          <a:p>
            <a:pPr marL="457200" lvl="1" indent="0">
              <a:buNone/>
            </a:pPr>
            <a:r>
              <a:rPr lang="en-US" altLang="ja-JP" dirty="0"/>
              <a:t> </a:t>
            </a:r>
            <a:r>
              <a:rPr lang="en-US" altLang="ja-JP" dirty="0" smtClean="0"/>
              <a:t>         compared </a:t>
            </a:r>
            <a:r>
              <a:rPr lang="en-US" altLang="ja-JP" dirty="0"/>
              <a:t>to its associated STAs</a:t>
            </a:r>
          </a:p>
          <a:p>
            <a:r>
              <a:rPr lang="en-US" altLang="ja-JP" dirty="0" smtClean="0"/>
              <a:t>There were some discussions about the proposed text for the approved motion [2, 3]</a:t>
            </a:r>
          </a:p>
          <a:p>
            <a:endParaRPr lang="en-US" altLang="ja-JP" dirty="0"/>
          </a:p>
          <a:p>
            <a:endParaRPr lang="en-US" altLang="ja-JP" dirty="0" smtClean="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2</a:t>
            </a:fld>
            <a:endParaRPr lang="en-US"/>
          </a:p>
        </p:txBody>
      </p:sp>
      <p:sp>
        <p:nvSpPr>
          <p:cNvPr id="7" name="Date Placeholder 3"/>
          <p:cNvSpPr>
            <a:spLocks noGrp="1"/>
          </p:cNvSpPr>
          <p:nvPr>
            <p:ph type="dt" idx="10"/>
          </p:nvPr>
        </p:nvSpPr>
        <p:spPr>
          <a:xfrm>
            <a:off x="696912" y="333375"/>
            <a:ext cx="2303451" cy="273050"/>
          </a:xfrm>
        </p:spPr>
        <p:txBody>
          <a:bodyPr/>
          <a:lstStyle/>
          <a:p>
            <a:r>
              <a:rPr lang="en-US" altLang="ja-JP" dirty="0" smtClean="0"/>
              <a:t>September, 2016</a:t>
            </a:r>
            <a:endParaRPr lang="en-GB" dirty="0"/>
          </a:p>
        </p:txBody>
      </p:sp>
    </p:spTree>
    <p:extLst>
      <p:ext uri="{BB962C8B-B14F-4D97-AF65-F5344CB8AC3E}">
        <p14:creationId xmlns:p14="http://schemas.microsoft.com/office/powerpoint/2010/main" val="1314233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Previous proposed text: </a:t>
            </a:r>
            <a:r>
              <a:rPr lang="en-US" dirty="0" smtClean="0"/>
              <a:t>option 1</a:t>
            </a:r>
            <a:endParaRPr lang="en-US" dirty="0"/>
          </a:p>
        </p:txBody>
      </p:sp>
      <p:sp>
        <p:nvSpPr>
          <p:cNvPr id="3" name="Content Placeholder 2"/>
          <p:cNvSpPr>
            <a:spLocks noGrp="1"/>
          </p:cNvSpPr>
          <p:nvPr>
            <p:ph idx="1"/>
          </p:nvPr>
        </p:nvSpPr>
        <p:spPr>
          <a:xfrm>
            <a:off x="0" y="1830388"/>
            <a:ext cx="8892480" cy="3896073"/>
          </a:xfrm>
        </p:spPr>
        <p:txBody>
          <a:bodyPr>
            <a:noAutofit/>
          </a:bodyPr>
          <a:lstStyle/>
          <a:p>
            <a:r>
              <a:rPr lang="en-GB" altLang="ja-JP" dirty="0"/>
              <a:t>An AP is allowed to choose any access category (AC) for contending the channel to send a trigger frame. The chosen AC may give to the AP higher priority in accessing the channel compared to its associated STAs.</a:t>
            </a:r>
            <a:endParaRPr lang="ja-JP" altLang="ja-JP" dirty="0"/>
          </a:p>
          <a:p>
            <a:pPr lvl="1"/>
            <a:r>
              <a:rPr lang="en-GB" altLang="ja-JP" dirty="0" smtClean="0"/>
              <a:t>Discussion</a:t>
            </a:r>
            <a:r>
              <a:rPr lang="en-GB" altLang="ja-JP" dirty="0"/>
              <a:t>: in base line, it is specified that “a </a:t>
            </a:r>
            <a:r>
              <a:rPr lang="en-GB" altLang="ja-JP" dirty="0" err="1"/>
              <a:t>beamformer</a:t>
            </a:r>
            <a:r>
              <a:rPr lang="en-GB" altLang="ja-JP" dirty="0"/>
              <a:t> may send a VHT NDP announcement frame or Beamforming Report Poll frame using any access category”, which may allow the </a:t>
            </a:r>
            <a:r>
              <a:rPr lang="en-GB" altLang="ja-JP" dirty="0" err="1"/>
              <a:t>beamformer</a:t>
            </a:r>
            <a:r>
              <a:rPr lang="en-GB" altLang="ja-JP" dirty="0"/>
              <a:t> to send a VHT NDP announcement frame or Beamforming Report Poll frame with high priority. In the similar sense, we propose the above text to allow AP sending trigger frame with high priority in </a:t>
            </a:r>
            <a:r>
              <a:rPr lang="en-GB" altLang="ja-JP" dirty="0" err="1"/>
              <a:t>TGax</a:t>
            </a:r>
            <a:r>
              <a:rPr lang="en-GB" altLang="ja-JP" dirty="0"/>
              <a:t> draft.</a:t>
            </a:r>
            <a:endParaRPr lang="ja-JP" altLang="ja-JP" dirty="0"/>
          </a:p>
          <a:p>
            <a:pPr lvl="1">
              <a:spcBef>
                <a:spcPts val="1200"/>
              </a:spcBef>
            </a:pPr>
            <a:endParaRPr lang="en-US" altLang="ja-JP" sz="1600"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dirty="0"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3</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September, 2016</a:t>
            </a:r>
            <a:endParaRPr lang="en-GB" dirty="0"/>
          </a:p>
        </p:txBody>
      </p:sp>
    </p:spTree>
    <p:extLst>
      <p:ext uri="{BB962C8B-B14F-4D97-AF65-F5344CB8AC3E}">
        <p14:creationId xmlns:p14="http://schemas.microsoft.com/office/powerpoint/2010/main" val="2026182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Previous </a:t>
            </a:r>
            <a:r>
              <a:rPr lang="en-US" altLang="ja-JP" dirty="0" smtClean="0"/>
              <a:t>proposed text: </a:t>
            </a:r>
            <a:r>
              <a:rPr lang="en-US" dirty="0" smtClean="0"/>
              <a:t>option </a:t>
            </a:r>
            <a:r>
              <a:rPr lang="en-US" dirty="0" smtClean="0"/>
              <a:t>2</a:t>
            </a:r>
            <a:endParaRPr lang="en-US" dirty="0"/>
          </a:p>
        </p:txBody>
      </p:sp>
      <p:sp>
        <p:nvSpPr>
          <p:cNvPr id="3" name="Content Placeholder 2"/>
          <p:cNvSpPr>
            <a:spLocks noGrp="1"/>
          </p:cNvSpPr>
          <p:nvPr>
            <p:ph idx="1"/>
          </p:nvPr>
        </p:nvSpPr>
        <p:spPr>
          <a:xfrm>
            <a:off x="0" y="1830388"/>
            <a:ext cx="8892480" cy="3896073"/>
          </a:xfrm>
        </p:spPr>
        <p:txBody>
          <a:bodyPr>
            <a:noAutofit/>
          </a:bodyPr>
          <a:lstStyle/>
          <a:p>
            <a:r>
              <a:rPr lang="en-US" altLang="ja-JP" dirty="0" smtClean="0"/>
              <a:t>The AC of a trigger </a:t>
            </a:r>
            <a:r>
              <a:rPr lang="en-US" altLang="ja-JP" dirty="0"/>
              <a:t>frame </a:t>
            </a:r>
            <a:r>
              <a:rPr lang="en-US" altLang="ja-JP" dirty="0" smtClean="0"/>
              <a:t>should</a:t>
            </a:r>
            <a:r>
              <a:rPr lang="ja-JP" altLang="en-US" dirty="0" smtClean="0"/>
              <a:t> </a:t>
            </a:r>
            <a:r>
              <a:rPr lang="en-US" altLang="ja-JP" dirty="0" smtClean="0"/>
              <a:t>be the same as the data which is being solicited by the trigger frame</a:t>
            </a:r>
          </a:p>
          <a:p>
            <a:r>
              <a:rPr lang="en-US" altLang="ja-JP" dirty="0" smtClean="0"/>
              <a:t>The AP may use any set of EDCA parameters that it chooses (baseline)</a:t>
            </a:r>
          </a:p>
          <a:p>
            <a:r>
              <a:rPr lang="en-US" altLang="ja-JP" dirty="0" smtClean="0"/>
              <a:t>The AP uses the same EDCA parameters for trigger frames as for other frames</a:t>
            </a:r>
          </a:p>
          <a:p>
            <a:pPr marL="0" indent="0">
              <a:buNone/>
            </a:pPr>
            <a:r>
              <a:rPr lang="ja-JP" altLang="en-US" dirty="0"/>
              <a:t>　</a:t>
            </a:r>
            <a:r>
              <a:rPr lang="ja-JP" altLang="en-US" dirty="0" smtClean="0"/>
              <a:t> </a:t>
            </a:r>
            <a:r>
              <a:rPr lang="en-US" altLang="ja-JP" dirty="0" smtClean="0"/>
              <a:t>note: </a:t>
            </a:r>
          </a:p>
          <a:p>
            <a:pPr lvl="1"/>
            <a:r>
              <a:rPr lang="en-US" altLang="ja-JP" dirty="0" smtClean="0"/>
              <a:t>If the trigger allows other AC frames in the response, then the AC of the trigger frames corresponds to the primary AC.  </a:t>
            </a:r>
            <a:endParaRPr lang="en-GB" altLang="ja-JP" dirty="0" smtClean="0"/>
          </a:p>
          <a:p>
            <a:pPr lvl="1"/>
            <a:r>
              <a:rPr lang="en-GB" altLang="ja-JP" dirty="0" smtClean="0"/>
              <a:t>A trigger frame allows responders to include frames belonging to the secondary AC if there is more UL transmission time and all data in the primary AC is scheduled.</a:t>
            </a:r>
            <a:endParaRPr lang="en-US" altLang="ja-JP" dirty="0"/>
          </a:p>
          <a:p>
            <a:pPr lvl="1">
              <a:spcBef>
                <a:spcPts val="1200"/>
              </a:spcBef>
            </a:pPr>
            <a:endParaRPr lang="en-US" altLang="ja-JP" sz="1600"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dirty="0"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4</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September, 2016</a:t>
            </a:r>
            <a:endParaRPr lang="en-GB" dirty="0"/>
          </a:p>
        </p:txBody>
      </p:sp>
    </p:spTree>
    <p:extLst>
      <p:ext uri="{BB962C8B-B14F-4D97-AF65-F5344CB8AC3E}">
        <p14:creationId xmlns:p14="http://schemas.microsoft.com/office/powerpoint/2010/main" val="1135059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a:t>Previous </a:t>
            </a:r>
            <a:r>
              <a:rPr lang="en-US" altLang="ja-JP" dirty="0" smtClean="0"/>
              <a:t>proposed text: </a:t>
            </a:r>
            <a:r>
              <a:rPr lang="en-US" dirty="0" smtClean="0"/>
              <a:t>option </a:t>
            </a:r>
            <a:r>
              <a:rPr lang="en-US" dirty="0" smtClean="0"/>
              <a:t>3</a:t>
            </a:r>
            <a:endParaRPr lang="en-US" dirty="0"/>
          </a:p>
        </p:txBody>
      </p:sp>
      <p:sp>
        <p:nvSpPr>
          <p:cNvPr id="3" name="Content Placeholder 2"/>
          <p:cNvSpPr>
            <a:spLocks noGrp="1"/>
          </p:cNvSpPr>
          <p:nvPr>
            <p:ph idx="1"/>
          </p:nvPr>
        </p:nvSpPr>
        <p:spPr>
          <a:xfrm>
            <a:off x="251520" y="1556792"/>
            <a:ext cx="8892480" cy="3896073"/>
          </a:xfrm>
        </p:spPr>
        <p:txBody>
          <a:bodyPr>
            <a:noAutofit/>
          </a:bodyPr>
          <a:lstStyle/>
          <a:p>
            <a:r>
              <a:rPr lang="en-US" altLang="ja-JP" dirty="0" smtClean="0"/>
              <a:t>The AP may choose </a:t>
            </a:r>
            <a:r>
              <a:rPr lang="en-GB" altLang="ja-JP" dirty="0" smtClean="0"/>
              <a:t>the highest AC for sending a trigger frame, regardless of the AC of the data that the trigger is soliciting. The AP may choose a lower AC than the data that it is soliciting.</a:t>
            </a:r>
          </a:p>
          <a:p>
            <a:r>
              <a:rPr lang="en-US" altLang="ja-JP" dirty="0"/>
              <a:t>The AP may use any set of EDCA parameters that it chooses (baseline)</a:t>
            </a:r>
          </a:p>
          <a:p>
            <a:r>
              <a:rPr lang="en-US" altLang="ja-JP" dirty="0"/>
              <a:t>The AP uses the same EDCA parameters for trigger frames as for other </a:t>
            </a:r>
            <a:r>
              <a:rPr lang="en-US" altLang="ja-JP" dirty="0" smtClean="0"/>
              <a:t>frames</a:t>
            </a:r>
          </a:p>
          <a:p>
            <a:pPr marL="0" indent="0">
              <a:buNone/>
            </a:pPr>
            <a:r>
              <a:rPr lang="en-US" altLang="ja-JP" dirty="0"/>
              <a:t> </a:t>
            </a:r>
            <a:r>
              <a:rPr lang="en-US" altLang="ja-JP" dirty="0" smtClean="0"/>
              <a:t>    note: </a:t>
            </a:r>
            <a:endParaRPr lang="en-US" altLang="ja-JP" dirty="0"/>
          </a:p>
          <a:p>
            <a:pPr lvl="1"/>
            <a:r>
              <a:rPr lang="en-US" altLang="ja-JP" dirty="0"/>
              <a:t>If the trigger allows other AC frames in the response, then the AC of the </a:t>
            </a:r>
            <a:r>
              <a:rPr lang="en-US" altLang="ja-JP" dirty="0" smtClean="0"/>
              <a:t>trigger </a:t>
            </a:r>
            <a:r>
              <a:rPr lang="en-US" altLang="ja-JP" dirty="0"/>
              <a:t>frames corresponds to the primary AC  </a:t>
            </a:r>
            <a:endParaRPr lang="en-GB" altLang="ja-JP" dirty="0"/>
          </a:p>
          <a:p>
            <a:pPr lvl="1"/>
            <a:r>
              <a:rPr lang="en-GB" altLang="ja-JP" dirty="0"/>
              <a:t>A trigger frame allows responders to include frames belonging to the secondary AC if there is more UL transmission time and all data in the primary AC is scheduled.</a:t>
            </a:r>
            <a:endParaRPr lang="en-US" altLang="ja-JP" dirty="0"/>
          </a:p>
          <a:p>
            <a:pPr lvl="1"/>
            <a:endParaRPr lang="en-US" altLang="ja-JP" dirty="0"/>
          </a:p>
          <a:p>
            <a:pPr lvl="1">
              <a:spcBef>
                <a:spcPts val="1200"/>
              </a:spcBef>
            </a:pPr>
            <a:endParaRPr lang="en-US" altLang="ja-JP" sz="1600"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dirty="0"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5</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September, 2016</a:t>
            </a:r>
            <a:endParaRPr lang="en-GB" dirty="0"/>
          </a:p>
        </p:txBody>
      </p:sp>
    </p:spTree>
    <p:extLst>
      <p:ext uri="{BB962C8B-B14F-4D97-AF65-F5344CB8AC3E}">
        <p14:creationId xmlns:p14="http://schemas.microsoft.com/office/powerpoint/2010/main" val="2969987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ja-JP" dirty="0" smtClean="0"/>
              <a:t>Proposal</a:t>
            </a:r>
            <a:endParaRPr lang="en-US" dirty="0"/>
          </a:p>
        </p:txBody>
      </p:sp>
      <p:sp>
        <p:nvSpPr>
          <p:cNvPr id="3" name="Content Placeholder 2"/>
          <p:cNvSpPr>
            <a:spLocks noGrp="1"/>
          </p:cNvSpPr>
          <p:nvPr>
            <p:ph idx="1"/>
          </p:nvPr>
        </p:nvSpPr>
        <p:spPr>
          <a:xfrm>
            <a:off x="251520" y="1556792"/>
            <a:ext cx="8892480" cy="3896073"/>
          </a:xfrm>
        </p:spPr>
        <p:txBody>
          <a:bodyPr>
            <a:noAutofit/>
          </a:bodyPr>
          <a:lstStyle/>
          <a:p>
            <a:pPr lvl="1"/>
            <a:endParaRPr lang="en-US" altLang="ja-JP" dirty="0"/>
          </a:p>
          <a:p>
            <a:r>
              <a:rPr lang="en-US" altLang="ja-JP" dirty="0"/>
              <a:t>An AP may send the Trigger frame using any access category and follows the rules defined in 10.22.2 (HCF contention based channel access (EDCA)) for obtaining and sharing the TXOP.</a:t>
            </a:r>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dirty="0"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6</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September, 2016</a:t>
            </a:r>
            <a:endParaRPr lang="en-GB" dirty="0"/>
          </a:p>
        </p:txBody>
      </p:sp>
    </p:spTree>
    <p:extLst>
      <p:ext uri="{BB962C8B-B14F-4D97-AF65-F5344CB8AC3E}">
        <p14:creationId xmlns:p14="http://schemas.microsoft.com/office/powerpoint/2010/main" val="2564671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t>
            </a:r>
            <a:endParaRPr lang="en-US" dirty="0"/>
          </a:p>
        </p:txBody>
      </p:sp>
      <p:sp>
        <p:nvSpPr>
          <p:cNvPr id="3" name="Content Placeholder 2"/>
          <p:cNvSpPr>
            <a:spLocks noGrp="1"/>
          </p:cNvSpPr>
          <p:nvPr>
            <p:ph idx="1"/>
          </p:nvPr>
        </p:nvSpPr>
        <p:spPr>
          <a:xfrm>
            <a:off x="251520" y="1693167"/>
            <a:ext cx="8892480" cy="3896073"/>
          </a:xfrm>
        </p:spPr>
        <p:txBody>
          <a:bodyPr>
            <a:noAutofit/>
          </a:bodyPr>
          <a:lstStyle/>
          <a:p>
            <a:r>
              <a:rPr lang="en-US" altLang="ja-JP" dirty="0"/>
              <a:t>D</a:t>
            </a:r>
            <a:r>
              <a:rPr lang="en-US" altLang="ja-JP" dirty="0" smtClean="0"/>
              <a:t>o </a:t>
            </a:r>
            <a:r>
              <a:rPr lang="en-US" altLang="ja-JP" dirty="0" smtClean="0"/>
              <a:t>you </a:t>
            </a:r>
            <a:r>
              <a:rPr lang="en-US" altLang="ja-JP" dirty="0" smtClean="0"/>
              <a:t>agree </a:t>
            </a:r>
            <a:r>
              <a:rPr lang="en-US" altLang="ja-JP" dirty="0"/>
              <a:t>to add the following sentence to the section 25.5.2.2.3 AP access procedures for UL MU operation on page 92 line 31</a:t>
            </a:r>
            <a:r>
              <a:rPr lang="en-US" altLang="ja-JP" dirty="0" smtClean="0"/>
              <a:t>:</a:t>
            </a:r>
          </a:p>
          <a:p>
            <a:pPr lvl="1"/>
            <a:r>
              <a:rPr lang="en-US" altLang="ja-JP" sz="2000" dirty="0" smtClean="0"/>
              <a:t>An AP may send the Trigger frame using any access category and follows the rules defined in 10.22.2 (HCF contention based channel access (EDCA)) for obtaining and sharing the TXOP.</a:t>
            </a:r>
          </a:p>
          <a:p>
            <a:r>
              <a:rPr lang="en-GB" altLang="zh-CN" dirty="0" smtClean="0"/>
              <a:t>Discussion </a:t>
            </a:r>
            <a:r>
              <a:rPr lang="en-GB" altLang="zh-CN" dirty="0" smtClean="0"/>
              <a:t>here is also </a:t>
            </a:r>
            <a:r>
              <a:rPr lang="en-GB" altLang="zh-CN" dirty="0"/>
              <a:t>contained in </a:t>
            </a:r>
            <a:r>
              <a:rPr lang="en-GB" altLang="zh-CN" dirty="0" smtClean="0"/>
              <a:t>11-16/0762r1</a:t>
            </a:r>
            <a:endParaRPr lang="en-GB" altLang="ja-JP" dirty="0" smtClean="0"/>
          </a:p>
          <a:p>
            <a:pPr lvl="1"/>
            <a:endParaRPr lang="en-GB" altLang="ja-JP" dirty="0" smtClean="0"/>
          </a:p>
          <a:p>
            <a:pPr lvl="2"/>
            <a:endParaRPr lang="en-US" altLang="ja-JP" dirty="0" smtClean="0"/>
          </a:p>
          <a:p>
            <a:pPr>
              <a:spcBef>
                <a:spcPts val="1200"/>
              </a:spcBef>
            </a:pPr>
            <a:endParaRPr lang="en-US" altLang="ja-JP" dirty="0"/>
          </a:p>
        </p:txBody>
      </p:sp>
      <p:sp>
        <p:nvSpPr>
          <p:cNvPr id="4" name="Footer Placeholder 3"/>
          <p:cNvSpPr>
            <a:spLocks noGrp="1"/>
          </p:cNvSpPr>
          <p:nvPr>
            <p:ph type="ftr" sz="quarter" idx="11"/>
          </p:nvPr>
        </p:nvSpPr>
        <p:spPr>
          <a:xfrm>
            <a:off x="6594032" y="6475413"/>
            <a:ext cx="1949893" cy="184666"/>
          </a:xfrm>
          <a:prstGeom prst="rect">
            <a:avLst/>
          </a:prstGeom>
        </p:spPr>
        <p:txBody>
          <a:bodyPr/>
          <a:lstStyle/>
          <a:p>
            <a:pPr>
              <a:defRPr/>
            </a:pPr>
            <a:r>
              <a:rPr lang="en-US" altLang="ko-KR" dirty="0" smtClean="0"/>
              <a:t>Jing Ma, NICT</a:t>
            </a:r>
            <a:endParaRPr lang="en-US" altLang="ko-KR" dirty="0"/>
          </a:p>
        </p:txBody>
      </p:sp>
      <p:sp>
        <p:nvSpPr>
          <p:cNvPr id="5" name="Slide Number Placeholder 4"/>
          <p:cNvSpPr>
            <a:spLocks noGrp="1"/>
          </p:cNvSpPr>
          <p:nvPr>
            <p:ph type="sldNum" sz="quarter" idx="12"/>
          </p:nvPr>
        </p:nvSpPr>
        <p:spPr>
          <a:xfrm>
            <a:off x="4344988" y="6475413"/>
            <a:ext cx="528637" cy="363537"/>
          </a:xfrm>
        </p:spPr>
        <p:txBody>
          <a:bodyPr/>
          <a:lstStyle/>
          <a:p>
            <a:pPr>
              <a:defRPr/>
            </a:pPr>
            <a:r>
              <a:rPr lang="en-US" smtClean="0"/>
              <a:t>Slide </a:t>
            </a:r>
            <a:fld id="{C1789BC7-C074-42CC-ADF8-5107DF6BD1C1}" type="slidenum">
              <a:rPr lang="en-US" smtClean="0"/>
              <a:pPr>
                <a:defRPr/>
              </a:pPr>
              <a:t>7</a:t>
            </a:fld>
            <a:endParaRPr lang="en-US"/>
          </a:p>
        </p:txBody>
      </p:sp>
      <p:sp>
        <p:nvSpPr>
          <p:cNvPr id="8" name="Date Placeholder 3"/>
          <p:cNvSpPr>
            <a:spLocks noGrp="1"/>
          </p:cNvSpPr>
          <p:nvPr>
            <p:ph type="dt" idx="10"/>
          </p:nvPr>
        </p:nvSpPr>
        <p:spPr>
          <a:xfrm>
            <a:off x="696912" y="333375"/>
            <a:ext cx="2303451" cy="273050"/>
          </a:xfrm>
        </p:spPr>
        <p:txBody>
          <a:bodyPr/>
          <a:lstStyle/>
          <a:p>
            <a:r>
              <a:rPr lang="en-US" altLang="ja-JP" dirty="0" smtClean="0"/>
              <a:t>September, 2016</a:t>
            </a:r>
            <a:endParaRPr lang="en-GB" dirty="0"/>
          </a:p>
        </p:txBody>
      </p:sp>
    </p:spTree>
    <p:extLst>
      <p:ext uri="{BB962C8B-B14F-4D97-AF65-F5344CB8AC3E}">
        <p14:creationId xmlns:p14="http://schemas.microsoft.com/office/powerpoint/2010/main" val="25081494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mtClean="0"/>
              <a:t>References</a:t>
            </a:r>
            <a:endParaRPr kumimoji="1" lang="ja-JP" altLang="en-US"/>
          </a:p>
        </p:txBody>
      </p:sp>
      <p:sp>
        <p:nvSpPr>
          <p:cNvPr id="4" name="スライド番号プレースホルダー 3"/>
          <p:cNvSpPr>
            <a:spLocks noGrp="1"/>
          </p:cNvSpPr>
          <p:nvPr>
            <p:ph type="sldNum" idx="12"/>
          </p:nvPr>
        </p:nvSpPr>
        <p:spPr>
          <a:xfrm>
            <a:off x="4344988" y="6475413"/>
            <a:ext cx="528637" cy="363537"/>
          </a:xfrm>
        </p:spPr>
        <p:txBody>
          <a:bodyPr/>
          <a:lstStyle/>
          <a:p>
            <a:pPr>
              <a:defRPr/>
            </a:pPr>
            <a:r>
              <a:rPr lang="en-US" smtClean="0"/>
              <a:t>Slide </a:t>
            </a:r>
            <a:fld id="{3099D1E7-2CFE-4362-BB72-AF97192842EA}" type="slidenum">
              <a:rPr lang="en-US" smtClean="0"/>
              <a:pPr>
                <a:defRPr/>
              </a:pPr>
              <a:t>8</a:t>
            </a:fld>
            <a:endParaRPr lang="en-US" dirty="0"/>
          </a:p>
        </p:txBody>
      </p:sp>
      <p:sp>
        <p:nvSpPr>
          <p:cNvPr id="5" name="フッター プレースホルダー 4"/>
          <p:cNvSpPr>
            <a:spLocks noGrp="1"/>
          </p:cNvSpPr>
          <p:nvPr>
            <p:ph type="ftr" idx="11"/>
          </p:nvPr>
        </p:nvSpPr>
        <p:spPr>
          <a:xfrm>
            <a:off x="5357818" y="6475413"/>
            <a:ext cx="3184520" cy="180975"/>
          </a:xfrm>
        </p:spPr>
        <p:txBody>
          <a:bodyPr/>
          <a:lstStyle/>
          <a:p>
            <a:pPr>
              <a:defRPr/>
            </a:pPr>
            <a:r>
              <a:rPr lang="en-US" altLang="ko-KR" dirty="0"/>
              <a:t>Jing Ma, NICT</a:t>
            </a:r>
          </a:p>
        </p:txBody>
      </p:sp>
      <p:sp>
        <p:nvSpPr>
          <p:cNvPr id="9" name="Content Placeholder 2"/>
          <p:cNvSpPr>
            <a:spLocks noGrp="1"/>
          </p:cNvSpPr>
          <p:nvPr>
            <p:ph idx="1"/>
          </p:nvPr>
        </p:nvSpPr>
        <p:spPr>
          <a:xfrm>
            <a:off x="251520" y="1837183"/>
            <a:ext cx="8892480" cy="3896073"/>
          </a:xfrm>
        </p:spPr>
        <p:txBody>
          <a:bodyPr>
            <a:noAutofit/>
          </a:bodyPr>
          <a:lstStyle/>
          <a:p>
            <a:pPr marL="457200" indent="-457200">
              <a:buFont typeface="+mj-lt"/>
              <a:buAutoNum type="arabicPeriod"/>
            </a:pPr>
            <a:r>
              <a:rPr lang="en-US" altLang="ja-JP" sz="2000" dirty="0"/>
              <a:t>11-15-0132-17-00ax-spec-framework, </a:t>
            </a:r>
            <a:r>
              <a:rPr lang="en-US" altLang="ja-JP" sz="2000" dirty="0" smtClean="0"/>
              <a:t>May </a:t>
            </a:r>
            <a:r>
              <a:rPr lang="en-US" altLang="ja-JP" sz="2000" dirty="0" smtClean="0"/>
              <a:t>2016</a:t>
            </a:r>
          </a:p>
          <a:p>
            <a:pPr marL="457200" indent="-457200">
              <a:buFont typeface="+mj-lt"/>
              <a:buAutoNum type="arabicPeriod"/>
            </a:pPr>
            <a:r>
              <a:rPr lang="en-GB" altLang="ja-JP" sz="2000" dirty="0"/>
              <a:t>Draft P802.11ax D0.4</a:t>
            </a:r>
            <a:endParaRPr lang="ja-JP" altLang="ja-JP" sz="2000" dirty="0"/>
          </a:p>
          <a:p>
            <a:pPr marL="457200" indent="-457200">
              <a:buFont typeface="+mj-lt"/>
              <a:buAutoNum type="arabicPeriod"/>
            </a:pPr>
            <a:r>
              <a:rPr lang="en-GB" altLang="ja-JP" sz="2000" dirty="0"/>
              <a:t>11-16-0762-00ax-edca-rules-for-sending-trigger-frames</a:t>
            </a:r>
            <a:endParaRPr lang="ja-JP" altLang="ja-JP" sz="2000" dirty="0"/>
          </a:p>
          <a:p>
            <a:pPr marL="457200" indent="-457200">
              <a:buFont typeface="+mj-lt"/>
              <a:buAutoNum type="arabicPeriod"/>
            </a:pPr>
            <a:r>
              <a:rPr lang="en-GB" altLang="ja-JP" sz="2000" dirty="0"/>
              <a:t>11-16-0962-04-00ax-edca-rules-follow-up-1</a:t>
            </a:r>
            <a:endParaRPr lang="ja-JP" altLang="ja-JP" sz="2000" dirty="0"/>
          </a:p>
          <a:p>
            <a:pPr marL="457200" indent="-457200">
              <a:buFont typeface="+mj-lt"/>
              <a:buAutoNum type="arabicPeriod"/>
            </a:pPr>
            <a:endParaRPr lang="en-US" altLang="ja-JP" sz="2000" dirty="0" smtClean="0"/>
          </a:p>
          <a:p>
            <a:pPr marL="0" indent="0">
              <a:buNone/>
            </a:pPr>
            <a:endParaRPr lang="en-US" altLang="ja-JP" sz="2000" dirty="0"/>
          </a:p>
          <a:p>
            <a:pPr marL="457200" lvl="1" indent="0">
              <a:spcBef>
                <a:spcPts val="1200"/>
              </a:spcBef>
              <a:buNone/>
            </a:pPr>
            <a:endParaRPr lang="en-US" altLang="ja-JP" sz="1600" dirty="0"/>
          </a:p>
        </p:txBody>
      </p:sp>
      <p:sp>
        <p:nvSpPr>
          <p:cNvPr id="7" name="Date Placeholder 3"/>
          <p:cNvSpPr>
            <a:spLocks noGrp="1"/>
          </p:cNvSpPr>
          <p:nvPr>
            <p:ph type="dt" idx="10"/>
          </p:nvPr>
        </p:nvSpPr>
        <p:spPr>
          <a:xfrm>
            <a:off x="696912" y="333375"/>
            <a:ext cx="2303451" cy="273050"/>
          </a:xfrm>
        </p:spPr>
        <p:txBody>
          <a:bodyPr/>
          <a:lstStyle/>
          <a:p>
            <a:r>
              <a:rPr lang="en-US" altLang="ja-JP" dirty="0" smtClean="0"/>
              <a:t>September, 2016</a:t>
            </a:r>
            <a:endParaRPr lang="en-GB" dirty="0"/>
          </a:p>
        </p:txBody>
      </p:sp>
    </p:spTree>
    <p:extLst>
      <p:ext uri="{BB962C8B-B14F-4D97-AF65-F5344CB8AC3E}">
        <p14:creationId xmlns:p14="http://schemas.microsoft.com/office/powerpoint/2010/main" val="1419951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square" rtlCol="0">
        <a:spAutoFit/>
      </a:bodyPr>
      <a:lstStyle>
        <a:defPPr>
          <a:defRPr kumimoji="1" dirty="0" err="1"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20189</TotalTime>
  <Words>623</Words>
  <Application>Microsoft Office PowerPoint</Application>
  <PresentationFormat>画面に合わせる (4:3)</PresentationFormat>
  <Paragraphs>92</Paragraphs>
  <Slides>8</Slides>
  <Notes>7</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6" baseType="lpstr">
      <vt:lpstr>Arial Unicode MS</vt:lpstr>
      <vt:lpstr>MS PGothic</vt:lpstr>
      <vt:lpstr>ＭＳ ゴシック</vt:lpstr>
      <vt:lpstr>Arial</vt:lpstr>
      <vt:lpstr>Times New Roman</vt:lpstr>
      <vt:lpstr>Wingdings</vt:lpstr>
      <vt:lpstr>Office テーマ</vt:lpstr>
      <vt:lpstr>Microsoft Word 97 - 2003 Document</vt:lpstr>
      <vt:lpstr>EDCA rules follow up 1</vt:lpstr>
      <vt:lpstr>Introduction   </vt:lpstr>
      <vt:lpstr>Previous proposed text: option 1</vt:lpstr>
      <vt:lpstr>Previous proposed text: option 2</vt:lpstr>
      <vt:lpstr>Previous proposed text: option 3</vt:lpstr>
      <vt:lpstr>Proposal</vt:lpstr>
      <vt:lpstr>SP</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mama maggie</dc:creator>
  <cp:lastModifiedBy>maggie</cp:lastModifiedBy>
  <cp:revision>568</cp:revision>
  <cp:lastPrinted>2015-09-10T07:58:54Z</cp:lastPrinted>
  <dcterms:created xsi:type="dcterms:W3CDTF">2016-04-24T22:54:31Z</dcterms:created>
  <dcterms:modified xsi:type="dcterms:W3CDTF">2016-09-13T09:45:30Z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2039161657</vt:i4>
  </property>
  <property fmtid="{D5CDD505-2E9C-101B-9397-08002B2CF9AE}" pid="3" name="_NewReviewCycle">
    <vt:lpwstr/>
  </property>
  <property fmtid="{D5CDD505-2E9C-101B-9397-08002B2CF9AE}" pid="4" name="_EmailSubject">
    <vt:lpwstr>(majing) For Dallas meeting</vt:lpwstr>
  </property>
  <property fmtid="{D5CDD505-2E9C-101B-9397-08002B2CF9AE}" pid="5" name="_AuthorEmail">
    <vt:lpwstr>chaochun.wang@mediatek.com</vt:lpwstr>
  </property>
  <property fmtid="{D5CDD505-2E9C-101B-9397-08002B2CF9AE}" pid="6" name="_AuthorEmailDisplayName">
    <vt:lpwstr>ChaoChun Wang</vt:lpwstr>
  </property>
</Properties>
</file>