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81" r:id="rId2"/>
    <p:sldId id="257" r:id="rId3"/>
    <p:sldId id="286" r:id="rId4"/>
    <p:sldId id="282" r:id="rId5"/>
    <p:sldId id="287" r:id="rId6"/>
    <p:sldId id="258" r:id="rId7"/>
    <p:sldId id="284" r:id="rId8"/>
    <p:sldId id="283" r:id="rId9"/>
    <p:sldId id="259" r:id="rId10"/>
    <p:sldId id="261" r:id="rId11"/>
    <p:sldId id="260" r:id="rId12"/>
    <p:sldId id="262" r:id="rId13"/>
    <p:sldId id="263" r:id="rId14"/>
    <p:sldId id="264" r:id="rId15"/>
    <p:sldId id="265" r:id="rId16"/>
    <p:sldId id="266" r:id="rId17"/>
    <p:sldId id="267" r:id="rId18"/>
    <p:sldId id="268" r:id="rId19"/>
    <p:sldId id="269" r:id="rId20"/>
    <p:sldId id="270" r:id="rId21"/>
    <p:sldId id="288" r:id="rId22"/>
    <p:sldId id="295" r:id="rId23"/>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6346" autoAdjust="0"/>
  </p:normalViewPr>
  <p:slideViewPr>
    <p:cSldViewPr snapToGrid="0">
      <p:cViewPr varScale="1">
        <p:scale>
          <a:sx n="93" d="100"/>
          <a:sy n="93" d="100"/>
        </p:scale>
        <p:origin x="873" y="48"/>
      </p:cViewPr>
      <p:guideLst/>
    </p:cSldViewPr>
  </p:slideViewPr>
  <p:notesTextViewPr>
    <p:cViewPr>
      <p:scale>
        <a:sx n="1" d="1"/>
        <a:sy n="1" d="1"/>
      </p:scale>
      <p:origin x="0" y="0"/>
    </p:cViewPr>
  </p:notesTextViewPr>
  <p:notesViewPr>
    <p:cSldViewPr snapToGrid="0">
      <p:cViewPr varScale="1">
        <p:scale>
          <a:sx n="83" d="100"/>
          <a:sy n="83" d="100"/>
        </p:scale>
        <p:origin x="201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EC64F1-CDB8-4BFC-8509-3A8474E73007}" type="datetimeFigureOut">
              <a:rPr lang="ko-KR" altLang="en-US" smtClean="0"/>
              <a:t>2016-07-28</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01AFE9-7123-4EE6-94AE-47BB843F54D8}" type="slidenum">
              <a:rPr lang="ko-KR" altLang="en-US" smtClean="0"/>
              <a:t>‹#›</a:t>
            </a:fld>
            <a:endParaRPr lang="ko-KR" altLang="en-US"/>
          </a:p>
        </p:txBody>
      </p:sp>
    </p:spTree>
    <p:extLst>
      <p:ext uri="{BB962C8B-B14F-4D97-AF65-F5344CB8AC3E}">
        <p14:creationId xmlns:p14="http://schemas.microsoft.com/office/powerpoint/2010/main" val="3670825635"/>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a:t>
            </a:fld>
            <a:endParaRPr lang="ko-KR" altLang="en-US"/>
          </a:p>
        </p:txBody>
      </p:sp>
    </p:spTree>
    <p:extLst>
      <p:ext uri="{BB962C8B-B14F-4D97-AF65-F5344CB8AC3E}">
        <p14:creationId xmlns:p14="http://schemas.microsoft.com/office/powerpoint/2010/main" val="2733456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10</a:t>
            </a:fld>
            <a:endParaRPr lang="ko-KR" altLang="en-US"/>
          </a:p>
        </p:txBody>
      </p:sp>
    </p:spTree>
    <p:extLst>
      <p:ext uri="{BB962C8B-B14F-4D97-AF65-F5344CB8AC3E}">
        <p14:creationId xmlns:p14="http://schemas.microsoft.com/office/powerpoint/2010/main" val="3807851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11</a:t>
            </a:fld>
            <a:endParaRPr lang="ko-KR" altLang="en-US"/>
          </a:p>
        </p:txBody>
      </p:sp>
    </p:spTree>
    <p:extLst>
      <p:ext uri="{BB962C8B-B14F-4D97-AF65-F5344CB8AC3E}">
        <p14:creationId xmlns:p14="http://schemas.microsoft.com/office/powerpoint/2010/main" val="16601664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12</a:t>
            </a:fld>
            <a:endParaRPr lang="ko-KR" altLang="en-US"/>
          </a:p>
        </p:txBody>
      </p:sp>
    </p:spTree>
    <p:extLst>
      <p:ext uri="{BB962C8B-B14F-4D97-AF65-F5344CB8AC3E}">
        <p14:creationId xmlns:p14="http://schemas.microsoft.com/office/powerpoint/2010/main" val="16915300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13</a:t>
            </a:fld>
            <a:endParaRPr lang="ko-KR" altLang="en-US"/>
          </a:p>
        </p:txBody>
      </p:sp>
    </p:spTree>
    <p:extLst>
      <p:ext uri="{BB962C8B-B14F-4D97-AF65-F5344CB8AC3E}">
        <p14:creationId xmlns:p14="http://schemas.microsoft.com/office/powerpoint/2010/main" val="4285252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14</a:t>
            </a:fld>
            <a:endParaRPr lang="ko-KR" altLang="en-US"/>
          </a:p>
        </p:txBody>
      </p:sp>
    </p:spTree>
    <p:extLst>
      <p:ext uri="{BB962C8B-B14F-4D97-AF65-F5344CB8AC3E}">
        <p14:creationId xmlns:p14="http://schemas.microsoft.com/office/powerpoint/2010/main" val="22606854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15</a:t>
            </a:fld>
            <a:endParaRPr lang="ko-KR" altLang="en-US"/>
          </a:p>
        </p:txBody>
      </p:sp>
    </p:spTree>
    <p:extLst>
      <p:ext uri="{BB962C8B-B14F-4D97-AF65-F5344CB8AC3E}">
        <p14:creationId xmlns:p14="http://schemas.microsoft.com/office/powerpoint/2010/main" val="37849102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16</a:t>
            </a:fld>
            <a:endParaRPr lang="ko-KR" altLang="en-US"/>
          </a:p>
        </p:txBody>
      </p:sp>
    </p:spTree>
    <p:extLst>
      <p:ext uri="{BB962C8B-B14F-4D97-AF65-F5344CB8AC3E}">
        <p14:creationId xmlns:p14="http://schemas.microsoft.com/office/powerpoint/2010/main" val="3869327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17</a:t>
            </a:fld>
            <a:endParaRPr lang="ko-KR" altLang="en-US"/>
          </a:p>
        </p:txBody>
      </p:sp>
    </p:spTree>
    <p:extLst>
      <p:ext uri="{BB962C8B-B14F-4D97-AF65-F5344CB8AC3E}">
        <p14:creationId xmlns:p14="http://schemas.microsoft.com/office/powerpoint/2010/main" val="17384332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18</a:t>
            </a:fld>
            <a:endParaRPr lang="ko-KR" altLang="en-US"/>
          </a:p>
        </p:txBody>
      </p:sp>
    </p:spTree>
    <p:extLst>
      <p:ext uri="{BB962C8B-B14F-4D97-AF65-F5344CB8AC3E}">
        <p14:creationId xmlns:p14="http://schemas.microsoft.com/office/powerpoint/2010/main" val="28480002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19</a:t>
            </a:fld>
            <a:endParaRPr lang="ko-KR" altLang="en-US"/>
          </a:p>
        </p:txBody>
      </p:sp>
    </p:spTree>
    <p:extLst>
      <p:ext uri="{BB962C8B-B14F-4D97-AF65-F5344CB8AC3E}">
        <p14:creationId xmlns:p14="http://schemas.microsoft.com/office/powerpoint/2010/main" val="2561158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2</a:t>
            </a:fld>
            <a:endParaRPr lang="ko-KR" altLang="en-US"/>
          </a:p>
        </p:txBody>
      </p:sp>
    </p:spTree>
    <p:extLst>
      <p:ext uri="{BB962C8B-B14F-4D97-AF65-F5344CB8AC3E}">
        <p14:creationId xmlns:p14="http://schemas.microsoft.com/office/powerpoint/2010/main" val="18580702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20</a:t>
            </a:fld>
            <a:endParaRPr lang="ko-KR" altLang="en-US"/>
          </a:p>
        </p:txBody>
      </p:sp>
    </p:spTree>
    <p:extLst>
      <p:ext uri="{BB962C8B-B14F-4D97-AF65-F5344CB8AC3E}">
        <p14:creationId xmlns:p14="http://schemas.microsoft.com/office/powerpoint/2010/main" val="33484187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21</a:t>
            </a:fld>
            <a:endParaRPr lang="ko-KR" altLang="en-US"/>
          </a:p>
        </p:txBody>
      </p:sp>
    </p:spTree>
    <p:extLst>
      <p:ext uri="{BB962C8B-B14F-4D97-AF65-F5344CB8AC3E}">
        <p14:creationId xmlns:p14="http://schemas.microsoft.com/office/powerpoint/2010/main" val="3744323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3</a:t>
            </a:fld>
            <a:endParaRPr lang="ko-KR" altLang="en-US"/>
          </a:p>
        </p:txBody>
      </p:sp>
    </p:spTree>
    <p:extLst>
      <p:ext uri="{BB962C8B-B14F-4D97-AF65-F5344CB8AC3E}">
        <p14:creationId xmlns:p14="http://schemas.microsoft.com/office/powerpoint/2010/main" val="1345040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4</a:t>
            </a:fld>
            <a:endParaRPr lang="ko-KR" altLang="en-US"/>
          </a:p>
        </p:txBody>
      </p:sp>
    </p:spTree>
    <p:extLst>
      <p:ext uri="{BB962C8B-B14F-4D97-AF65-F5344CB8AC3E}">
        <p14:creationId xmlns:p14="http://schemas.microsoft.com/office/powerpoint/2010/main" val="1823484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5</a:t>
            </a:fld>
            <a:endParaRPr lang="ko-KR" altLang="en-US"/>
          </a:p>
        </p:txBody>
      </p:sp>
    </p:spTree>
    <p:extLst>
      <p:ext uri="{BB962C8B-B14F-4D97-AF65-F5344CB8AC3E}">
        <p14:creationId xmlns:p14="http://schemas.microsoft.com/office/powerpoint/2010/main" val="980372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6</a:t>
            </a:fld>
            <a:endParaRPr lang="ko-KR" altLang="en-US"/>
          </a:p>
        </p:txBody>
      </p:sp>
    </p:spTree>
    <p:extLst>
      <p:ext uri="{BB962C8B-B14F-4D97-AF65-F5344CB8AC3E}">
        <p14:creationId xmlns:p14="http://schemas.microsoft.com/office/powerpoint/2010/main" val="1072652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lang="en-US" altLang="ko-KR" baseline="0" dirty="0" smtClean="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7</a:t>
            </a:fld>
            <a:endParaRPr lang="ko-KR" altLang="en-US"/>
          </a:p>
        </p:txBody>
      </p:sp>
    </p:spTree>
    <p:extLst>
      <p:ext uri="{BB962C8B-B14F-4D97-AF65-F5344CB8AC3E}">
        <p14:creationId xmlns:p14="http://schemas.microsoft.com/office/powerpoint/2010/main" val="1020015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8</a:t>
            </a:fld>
            <a:endParaRPr lang="ko-KR" altLang="en-US"/>
          </a:p>
        </p:txBody>
      </p:sp>
    </p:spTree>
    <p:extLst>
      <p:ext uri="{BB962C8B-B14F-4D97-AF65-F5344CB8AC3E}">
        <p14:creationId xmlns:p14="http://schemas.microsoft.com/office/powerpoint/2010/main" val="1898236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7E01AFE9-7123-4EE6-94AE-47BB843F54D8}" type="slidenum">
              <a:rPr lang="ko-KR" altLang="en-US" smtClean="0"/>
              <a:t>9</a:t>
            </a:fld>
            <a:endParaRPr lang="ko-KR" altLang="en-US"/>
          </a:p>
        </p:txBody>
      </p:sp>
    </p:spTree>
    <p:extLst>
      <p:ext uri="{BB962C8B-B14F-4D97-AF65-F5344CB8AC3E}">
        <p14:creationId xmlns:p14="http://schemas.microsoft.com/office/powerpoint/2010/main" val="3790408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a:prstGeom prst="rect">
            <a:avLst/>
          </a:prstGeo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9666156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1600200"/>
            <a:ext cx="8229600" cy="4525963"/>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2016-07-28</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33289449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a:prstGeom prst="rect">
            <a:avLst/>
          </a:prstGeo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2016-07-28</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7993346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620688"/>
            <a:ext cx="8229600" cy="1143000"/>
          </a:xfrm>
          <a:prstGeom prst="rect">
            <a:avLst/>
          </a:prstGeom>
        </p:spPr>
        <p:txBody>
          <a:body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457200" y="1946250"/>
            <a:ext cx="8229600" cy="4525963"/>
          </a:xfrm>
          <a:prstGeom prst="rect">
            <a:avLst/>
          </a:prstGeo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8" name="Rectangle 4"/>
          <p:cNvSpPr txBox="1">
            <a:spLocks noChangeArrowheads="1"/>
          </p:cNvSpPr>
          <p:nvPr userDrawn="1"/>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dirty="0" err="1" smtClean="0"/>
              <a:t>Jinsoo</a:t>
            </a:r>
            <a:r>
              <a:rPr lang="en-GB" dirty="0" smtClean="0"/>
              <a:t> </a:t>
            </a:r>
            <a:r>
              <a:rPr lang="en-GB" dirty="0" err="1" smtClean="0"/>
              <a:t>Ahn</a:t>
            </a:r>
            <a:r>
              <a:rPr lang="en-GB" dirty="0" smtClean="0"/>
              <a:t>, </a:t>
            </a:r>
            <a:r>
              <a:rPr lang="en-GB" dirty="0" err="1" smtClean="0"/>
              <a:t>Yonsei</a:t>
            </a:r>
            <a:r>
              <a:rPr lang="en-GB" dirty="0" smtClean="0"/>
              <a:t> University</a:t>
            </a:r>
            <a:endParaRPr lang="en-GB" dirty="0"/>
          </a:p>
        </p:txBody>
      </p:sp>
      <p:sp>
        <p:nvSpPr>
          <p:cNvPr id="9" name="Rectangle 5"/>
          <p:cNvSpPr txBox="1">
            <a:spLocks noChangeArrowheads="1"/>
          </p:cNvSpPr>
          <p:nvPr userDrawn="1"/>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ct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smtClean="0"/>
              <a:t>Slide </a:t>
            </a:r>
            <a:fld id="{D09C756B-EB39-4236-ADBB-73052B179AE4}" type="slidenum">
              <a:rPr lang="en-GB" smtClean="0"/>
              <a:pPr/>
              <a:t>‹#›</a:t>
            </a:fld>
            <a:endParaRPr lang="en-GB"/>
          </a:p>
        </p:txBody>
      </p:sp>
    </p:spTree>
    <p:extLst>
      <p:ext uri="{BB962C8B-B14F-4D97-AF65-F5344CB8AC3E}">
        <p14:creationId xmlns:p14="http://schemas.microsoft.com/office/powerpoint/2010/main" val="73772374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993912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7811055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2016-07-28</a:t>
            </a:fld>
            <a:endParaRPr lang="ko-KR" altLang="en-US" dirty="0"/>
          </a:p>
        </p:txBody>
      </p:sp>
      <p:sp>
        <p:nvSpPr>
          <p:cNvPr id="8" name="바닥글 개체 틀 7"/>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9" name="슬라이드 번호 개체 틀 8"/>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694110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smtClean="0"/>
              <a:t>마스터 제목 스타일 편집</a:t>
            </a:r>
            <a:endParaRPr lang="ko-KR" altLang="en-US"/>
          </a:p>
        </p:txBody>
      </p:sp>
      <p:sp>
        <p:nvSpPr>
          <p:cNvPr id="4" name="바닥글 개체 틀 3"/>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5" name="슬라이드 번호 개체 틀 4"/>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19339412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2016-07-28</a:t>
            </a:fld>
            <a:endParaRPr lang="ko-KR" altLang="en-US"/>
          </a:p>
        </p:txBody>
      </p:sp>
      <p:sp>
        <p:nvSpPr>
          <p:cNvPr id="3" name="바닥글 개체 틀 2"/>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4" name="슬라이드 번호 개체 틀 3"/>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77924537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a:prstGeom prst="rect">
            <a:avLst/>
          </a:prstGeo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2016-07-28</a:t>
            </a:fld>
            <a:endParaRPr lang="ko-KR" altLang="en-US" dirty="0"/>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30796483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a:prstGeom prst="rect">
            <a:avLst/>
          </a:prstGeo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2016-07-28</a:t>
            </a:fld>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21661947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8"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 name="Rectangle 4"/>
          <p:cNvSpPr>
            <a:spLocks noGrp="1" noChangeArrowheads="1"/>
          </p:cNvSpPr>
          <p:nvPr>
            <p:ph type="ftr" idx="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dirty="0" err="1" smtClean="0"/>
              <a:t>Jinsoo</a:t>
            </a:r>
            <a:r>
              <a:rPr lang="en-GB" dirty="0" smtClean="0"/>
              <a:t> </a:t>
            </a:r>
            <a:r>
              <a:rPr lang="en-GB" dirty="0" err="1" smtClean="0"/>
              <a:t>Ahn</a:t>
            </a:r>
            <a:r>
              <a:rPr lang="en-GB" dirty="0" smtClean="0"/>
              <a:t>, </a:t>
            </a:r>
            <a:r>
              <a:rPr lang="en-GB" dirty="0" err="1" smtClean="0"/>
              <a:t>Yonsei</a:t>
            </a:r>
            <a:r>
              <a:rPr lang="en-GB" dirty="0" smtClean="0"/>
              <a:t> University</a:t>
            </a:r>
            <a:endParaRPr lang="en-GB" dirty="0"/>
          </a:p>
        </p:txBody>
      </p:sp>
      <p:sp>
        <p:nvSpPr>
          <p:cNvPr id="11" name="Rectangle 5"/>
          <p:cNvSpPr>
            <a:spLocks noGrp="1" noChangeArrowheads="1"/>
          </p:cNvSpPr>
          <p:nvPr>
            <p:ph type="sldNum" idx="4"/>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smtClean="0"/>
              <a:t>Slide </a:t>
            </a:r>
            <a:fld id="{D09C756B-EB39-4236-ADBB-73052B179AE4}" type="slidenum">
              <a:rPr lang="en-GB" smtClean="0"/>
              <a:pPr/>
              <a:t>‹#›</a:t>
            </a:fld>
            <a:endParaRPr lang="en-GB"/>
          </a:p>
        </p:txBody>
      </p:sp>
      <p:sp>
        <p:nvSpPr>
          <p:cNvPr id="12"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3" name="Rectangle 7"/>
          <p:cNvSpPr>
            <a:spLocks noChangeArrowheads="1"/>
          </p:cNvSpPr>
          <p:nvPr userDrawn="1"/>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Times New Roman" panose="02020603050405020304" pitchFamily="18" charset="0"/>
                <a:cs typeface="Times New Roman" panose="02020603050405020304" pitchFamily="18" charset="0"/>
              </a:rPr>
              <a:t>Submission</a:t>
            </a:r>
          </a:p>
        </p:txBody>
      </p:sp>
      <p:sp>
        <p:nvSpPr>
          <p:cNvPr id="14" name="Line 8"/>
          <p:cNvSpPr>
            <a:spLocks noChangeShapeType="1"/>
          </p:cNvSpPr>
          <p:nvPr userDrawn="1"/>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5"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doc.: IEEE 802.11-16/0960r1</a:t>
            </a:r>
          </a:p>
        </p:txBody>
      </p:sp>
      <p:sp>
        <p:nvSpPr>
          <p:cNvPr id="19" name="직사각형 18"/>
          <p:cNvSpPr/>
          <p:nvPr userDrawn="1"/>
        </p:nvSpPr>
        <p:spPr>
          <a:xfrm>
            <a:off x="603396" y="290708"/>
            <a:ext cx="1127232" cy="369332"/>
          </a:xfrm>
          <a:prstGeom prst="rect">
            <a:avLst/>
          </a:prstGeom>
        </p:spPr>
        <p:txBody>
          <a:bodyPr wrap="none">
            <a:spAutoFit/>
          </a:bodyPr>
          <a:lstStyle/>
          <a:p>
            <a:pPr marL="0" marR="0" lvl="0" indent="0" algn="l" defTabSz="914400" rtl="0" eaLnBrk="1" fontAlgn="auto" latinLnBrk="1"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July 2016</a:t>
            </a:r>
          </a:p>
        </p:txBody>
      </p:sp>
    </p:spTree>
    <p:extLst>
      <p:ext uri="{BB962C8B-B14F-4D97-AF65-F5344CB8AC3E}">
        <p14:creationId xmlns:p14="http://schemas.microsoft.com/office/powerpoint/2010/main" val="39133562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1" hangingPunct="1">
        <a:spcBef>
          <a:spcPct val="0"/>
        </a:spcBef>
        <a:buNone/>
        <a:defRPr sz="3200" b="1" kern="1200">
          <a:solidFill>
            <a:schemeClr val="tx1"/>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6858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ko-KR" kern="0" dirty="0">
                <a:solidFill>
                  <a:schemeClr val="tx1"/>
                </a:solidFill>
                <a:latin typeface="Times New Roman"/>
                <a:ea typeface="MS Gothic"/>
              </a:rPr>
              <a:t>AP access procedure for UL MU operation</a:t>
            </a:r>
            <a:endParaRPr kumimoji="0" lang="en-GB" sz="3200" b="1" i="0" u="none" strike="noStrike" kern="0" cap="none" spc="0" normalizeH="0" baseline="0" noProof="0" dirty="0">
              <a:ln>
                <a:noFill/>
              </a:ln>
              <a:solidFill>
                <a:schemeClr val="tx1"/>
              </a:solidFill>
              <a:effectLst/>
              <a:uLnTx/>
              <a:uFillTx/>
              <a:latin typeface="Times New Roman"/>
              <a:ea typeface="MS Gothic"/>
            </a:endParaRPr>
          </a:p>
        </p:txBody>
      </p:sp>
      <p:sp>
        <p:nvSpPr>
          <p:cNvPr id="5" name="Rectangle 2"/>
          <p:cNvSpPr txBox="1">
            <a:spLocks noChangeArrowheads="1"/>
          </p:cNvSpPr>
          <p:nvPr/>
        </p:nvSpPr>
        <p:spPr bwMode="auto">
          <a:xfrm>
            <a:off x="685800" y="2062708"/>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1" fontAlgn="base" latinLnBrk="1" hangingPunct="1">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smtClean="0">
                <a:ln>
                  <a:noFill/>
                </a:ln>
                <a:solidFill>
                  <a:srgbClr val="000000"/>
                </a:solidFill>
                <a:effectLst/>
                <a:uLnTx/>
                <a:uFillTx/>
                <a:latin typeface="Times New Roman"/>
                <a:ea typeface="MS Gothic"/>
                <a:cs typeface="+mn-cs"/>
              </a:rPr>
              <a:t>Date:</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 </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2016-07-27</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p:txBody>
      </p:sp>
      <p:graphicFrame>
        <p:nvGraphicFramePr>
          <p:cNvPr id="6" name="Object 3"/>
          <p:cNvGraphicFramePr>
            <a:graphicFrameLocks noChangeAspect="1"/>
          </p:cNvGraphicFramePr>
          <p:nvPr>
            <p:extLst/>
          </p:nvPr>
        </p:nvGraphicFramePr>
        <p:xfrm>
          <a:off x="515938" y="2822575"/>
          <a:ext cx="7793037" cy="2944813"/>
        </p:xfrm>
        <a:graphic>
          <a:graphicData uri="http://schemas.openxmlformats.org/presentationml/2006/ole">
            <mc:AlternateContent xmlns:mc="http://schemas.openxmlformats.org/markup-compatibility/2006">
              <mc:Choice xmlns:v="urn:schemas-microsoft-com:vml" Requires="v">
                <p:oleObj spid="_x0000_s1105" name="Document" r:id="rId4" imgW="8249468" imgH="2999233" progId="Word.Document.8">
                  <p:embed/>
                </p:oleObj>
              </mc:Choice>
              <mc:Fallback>
                <p:oleObj name="Document" r:id="rId4" imgW="8249468" imgH="2999233" progId="Word.Document.8">
                  <p:embed/>
                  <p:pic>
                    <p:nvPicPr>
                      <p:cNvPr id="0" name=""/>
                      <p:cNvPicPr>
                        <a:picLocks noChangeAspect="1" noChangeArrowheads="1"/>
                      </p:cNvPicPr>
                      <p:nvPr/>
                    </p:nvPicPr>
                    <p:blipFill>
                      <a:blip r:embed="rId5"/>
                      <a:srcRect/>
                      <a:stretch>
                        <a:fillRect/>
                      </a:stretch>
                    </p:blipFill>
                    <p:spPr bwMode="auto">
                      <a:xfrm>
                        <a:off x="515938" y="2822575"/>
                        <a:ext cx="7793037" cy="29448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7" name="Rectangle 4"/>
          <p:cNvSpPr>
            <a:spLocks noChangeArrowheads="1"/>
          </p:cNvSpPr>
          <p:nvPr/>
        </p:nvSpPr>
        <p:spPr bwMode="auto">
          <a:xfrm>
            <a:off x="533400" y="2478633"/>
            <a:ext cx="1447800" cy="381000"/>
          </a:xfrm>
          <a:prstGeom prst="rect">
            <a:avLst/>
          </a:prstGeom>
          <a:noFill/>
          <a:ln w="9525">
            <a:noFill/>
            <a:round/>
            <a:headEnd/>
            <a:tailEnd/>
          </a:ln>
          <a:effectLst/>
        </p:spPr>
        <p:txBody>
          <a:bodyPr lIns="92160" tIns="46080" rIns="92160" bIns="46080"/>
          <a:lstStyle/>
          <a:p>
            <a:pPr defTabSz="449263" eaLnBrk="0" fontAlgn="base" latinLnBrk="0"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spTree>
    <p:extLst>
      <p:ext uri="{BB962C8B-B14F-4D97-AF65-F5344CB8AC3E}">
        <p14:creationId xmlns:p14="http://schemas.microsoft.com/office/powerpoint/2010/main" val="298869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Opt 2. </a:t>
            </a:r>
            <a:r>
              <a:rPr lang="en-US" altLang="ko-KR" dirty="0" err="1" smtClean="0"/>
              <a:t>xIFS</a:t>
            </a:r>
            <a:r>
              <a:rPr lang="en-US" altLang="ko-KR" dirty="0" smtClean="0"/>
              <a:t> </a:t>
            </a:r>
            <a:r>
              <a:rPr lang="en-US" altLang="ko-KR" dirty="0"/>
              <a:t>sensing based Trigger Frame transmission</a:t>
            </a:r>
            <a:endParaRPr lang="ko-KR" altLang="en-US" dirty="0"/>
          </a:p>
        </p:txBody>
      </p:sp>
      <p:sp>
        <p:nvSpPr>
          <p:cNvPr id="3" name="내용 개체 틀 2"/>
          <p:cNvSpPr>
            <a:spLocks noGrp="1"/>
          </p:cNvSpPr>
          <p:nvPr>
            <p:ph idx="1"/>
          </p:nvPr>
        </p:nvSpPr>
        <p:spPr/>
        <p:txBody>
          <a:bodyPr>
            <a:normAutofit/>
          </a:bodyPr>
          <a:lstStyle/>
          <a:p>
            <a:r>
              <a:rPr lang="en-US" altLang="ko-KR" dirty="0" smtClean="0"/>
              <a:t>Give a extremely high priority on Trigger Frame</a:t>
            </a:r>
          </a:p>
          <a:p>
            <a:r>
              <a:rPr lang="en-US" altLang="ko-KR" dirty="0" smtClean="0"/>
              <a:t>Trigger Frame transmission cannot be harmonized with conventional EDCA procedure</a:t>
            </a:r>
          </a:p>
          <a:p>
            <a:r>
              <a:rPr lang="en-US" altLang="ko-KR" dirty="0" smtClean="0"/>
              <a:t>AC of Trigger Frame could affect AIFS and TXOP only (no CW value)</a:t>
            </a:r>
          </a:p>
          <a:p>
            <a:r>
              <a:rPr lang="en-US" altLang="ko-KR" dirty="0" smtClean="0"/>
              <a:t>Fairness problems could occur</a:t>
            </a:r>
          </a:p>
          <a:p>
            <a:pPr lvl="1"/>
            <a:r>
              <a:rPr lang="en-US" altLang="ko-KR" dirty="0" smtClean="0"/>
              <a:t>Fairness between DL and UL</a:t>
            </a:r>
          </a:p>
          <a:p>
            <a:pPr lvl="1"/>
            <a:r>
              <a:rPr lang="en-US" altLang="ko-KR" dirty="0" smtClean="0"/>
              <a:t>Fairness between an AP and non-AP STAs</a:t>
            </a:r>
          </a:p>
          <a:p>
            <a:pPr lvl="1"/>
            <a:r>
              <a:rPr lang="en-US" altLang="ko-KR" dirty="0" smtClean="0"/>
              <a:t>Fairness among BSSs</a:t>
            </a:r>
          </a:p>
          <a:p>
            <a:pPr lvl="1"/>
            <a:r>
              <a:rPr lang="en-US" altLang="ko-KR" dirty="0"/>
              <a:t>Fairness </a:t>
            </a:r>
            <a:r>
              <a:rPr lang="en-US" altLang="ko-KR" dirty="0" smtClean="0"/>
              <a:t>between HE and Legacy</a:t>
            </a:r>
          </a:p>
        </p:txBody>
      </p:sp>
    </p:spTree>
    <p:extLst>
      <p:ext uri="{BB962C8B-B14F-4D97-AF65-F5344CB8AC3E}">
        <p14:creationId xmlns:p14="http://schemas.microsoft.com/office/powerpoint/2010/main" val="3586238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Opt 3. Trigger </a:t>
            </a:r>
            <a:r>
              <a:rPr lang="en-US" altLang="ko-KR" dirty="0"/>
              <a:t>F</a:t>
            </a:r>
            <a:r>
              <a:rPr lang="en-US" altLang="ko-KR" dirty="0" smtClean="0"/>
              <a:t>rame transmission with Separate Back-off procedure</a:t>
            </a:r>
            <a:endParaRPr lang="ko-KR" altLang="en-US" dirty="0"/>
          </a:p>
        </p:txBody>
      </p:sp>
      <p:sp>
        <p:nvSpPr>
          <p:cNvPr id="3" name="내용 개체 틀 2"/>
          <p:cNvSpPr>
            <a:spLocks noGrp="1"/>
          </p:cNvSpPr>
          <p:nvPr>
            <p:ph idx="1"/>
          </p:nvPr>
        </p:nvSpPr>
        <p:spPr>
          <a:xfrm>
            <a:off x="628650" y="4533899"/>
            <a:ext cx="7886700" cy="1643063"/>
          </a:xfrm>
        </p:spPr>
        <p:txBody>
          <a:bodyPr>
            <a:normAutofit/>
          </a:bodyPr>
          <a:lstStyle/>
          <a:p>
            <a:r>
              <a:rPr lang="en-US" altLang="ko-KR" dirty="0" smtClean="0"/>
              <a:t>Similar to AIFS sensing based Trigger Frame transmission but an AP performs back-off procedure based on its AC</a:t>
            </a:r>
          </a:p>
          <a:p>
            <a:r>
              <a:rPr lang="en-US" altLang="ko-KR" dirty="0" smtClean="0"/>
              <a:t>Method </a:t>
            </a:r>
            <a:r>
              <a:rPr lang="en-US" altLang="ko-KR" dirty="0"/>
              <a:t>of selecting AC is </a:t>
            </a:r>
            <a:r>
              <a:rPr lang="en-US" altLang="ko-KR" dirty="0" smtClean="0"/>
              <a:t>TBD</a:t>
            </a:r>
            <a:endParaRPr lang="ko-KR" altLang="en-US" dirty="0"/>
          </a:p>
        </p:txBody>
      </p:sp>
      <p:pic>
        <p:nvPicPr>
          <p:cNvPr id="4" name="그림 3"/>
          <p:cNvPicPr>
            <a:picLocks noChangeAspect="1"/>
          </p:cNvPicPr>
          <p:nvPr/>
        </p:nvPicPr>
        <p:blipFill>
          <a:blip r:embed="rId3"/>
          <a:stretch>
            <a:fillRect/>
          </a:stretch>
        </p:blipFill>
        <p:spPr>
          <a:xfrm>
            <a:off x="1759050" y="1690689"/>
            <a:ext cx="5625900" cy="3005297"/>
          </a:xfrm>
          <a:prstGeom prst="rect">
            <a:avLst/>
          </a:prstGeom>
        </p:spPr>
      </p:pic>
    </p:spTree>
    <p:extLst>
      <p:ext uri="{BB962C8B-B14F-4D97-AF65-F5344CB8AC3E}">
        <p14:creationId xmlns:p14="http://schemas.microsoft.com/office/powerpoint/2010/main" val="2650895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3"/>
          <a:stretch>
            <a:fillRect/>
          </a:stretch>
        </p:blipFill>
        <p:spPr>
          <a:xfrm>
            <a:off x="4484583" y="1690378"/>
            <a:ext cx="4451862" cy="4176000"/>
          </a:xfrm>
          <a:prstGeom prst="rect">
            <a:avLst/>
          </a:prstGeom>
        </p:spPr>
      </p:pic>
      <p:sp>
        <p:nvSpPr>
          <p:cNvPr id="2" name="제목 1"/>
          <p:cNvSpPr>
            <a:spLocks noGrp="1"/>
          </p:cNvSpPr>
          <p:nvPr>
            <p:ph type="title"/>
          </p:nvPr>
        </p:nvSpPr>
        <p:spPr/>
        <p:txBody>
          <a:bodyPr/>
          <a:lstStyle/>
          <a:p>
            <a:r>
              <a:rPr lang="en-US" altLang="ko-KR" dirty="0"/>
              <a:t>Opt 3. Trigger Frame transmission with Separate Back-off procedure</a:t>
            </a:r>
            <a:endParaRPr lang="ko-KR" altLang="en-US" dirty="0"/>
          </a:p>
        </p:txBody>
      </p:sp>
      <p:sp>
        <p:nvSpPr>
          <p:cNvPr id="8" name="내용 개체 틀 2"/>
          <p:cNvSpPr>
            <a:spLocks noGrp="1"/>
          </p:cNvSpPr>
          <p:nvPr>
            <p:ph idx="1"/>
          </p:nvPr>
        </p:nvSpPr>
        <p:spPr>
          <a:xfrm>
            <a:off x="628650" y="1825625"/>
            <a:ext cx="3856264" cy="4351338"/>
          </a:xfrm>
        </p:spPr>
        <p:txBody>
          <a:bodyPr>
            <a:normAutofit/>
          </a:bodyPr>
          <a:lstStyle/>
          <a:p>
            <a:r>
              <a:rPr lang="en-US" altLang="ko-KR" dirty="0" smtClean="0"/>
              <a:t>If decision maker decides to transmit a Trigger Frame, an AP stops its EDCA procedure and performs back-off procedure based on its AC of the Trigger Frame</a:t>
            </a:r>
          </a:p>
          <a:p>
            <a:r>
              <a:rPr lang="en-US" altLang="ko-KR" dirty="0" smtClean="0"/>
              <a:t>After Back-off procedure, AP transmits its Trigger Frame and resumes EDCA</a:t>
            </a:r>
            <a:endParaRPr lang="ko-KR" altLang="en-US" dirty="0"/>
          </a:p>
        </p:txBody>
      </p:sp>
      <p:cxnSp>
        <p:nvCxnSpPr>
          <p:cNvPr id="6" name="직선 연결선 5"/>
          <p:cNvCxnSpPr/>
          <p:nvPr/>
        </p:nvCxnSpPr>
        <p:spPr>
          <a:xfrm>
            <a:off x="7820025" y="4676775"/>
            <a:ext cx="381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0930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Opt 3. Trigger Frame transmission with Separate Back-off procedure</a:t>
            </a:r>
            <a:endParaRPr lang="ko-KR" altLang="en-US" dirty="0"/>
          </a:p>
        </p:txBody>
      </p:sp>
      <p:sp>
        <p:nvSpPr>
          <p:cNvPr id="3" name="내용 개체 틀 2"/>
          <p:cNvSpPr>
            <a:spLocks noGrp="1"/>
          </p:cNvSpPr>
          <p:nvPr>
            <p:ph idx="1"/>
          </p:nvPr>
        </p:nvSpPr>
        <p:spPr/>
        <p:txBody>
          <a:bodyPr/>
          <a:lstStyle/>
          <a:p>
            <a:r>
              <a:rPr lang="en-US" altLang="ko-KR" dirty="0" smtClean="0"/>
              <a:t>Concept of CSMA/CA is sustained on Trigger Frame transmission</a:t>
            </a:r>
          </a:p>
          <a:p>
            <a:r>
              <a:rPr lang="en-US" altLang="ko-KR" dirty="0" smtClean="0"/>
              <a:t>AC of Trigger Frame affects its channel access more relatively</a:t>
            </a:r>
          </a:p>
          <a:p>
            <a:r>
              <a:rPr lang="en-US" altLang="ko-KR" dirty="0" smtClean="0"/>
              <a:t>Trigger Frame transmission cannot be harmonized with conventional EDCA procedure</a:t>
            </a:r>
          </a:p>
          <a:p>
            <a:r>
              <a:rPr lang="en-US" altLang="ko-KR" dirty="0" smtClean="0"/>
              <a:t>Cannot provide fairness between DL EDCA Frame and Trigger Frame for UL</a:t>
            </a:r>
          </a:p>
          <a:p>
            <a:pPr lvl="1"/>
            <a:r>
              <a:rPr lang="en-US" altLang="ko-KR" dirty="0" smtClean="0"/>
              <a:t>No internal contention between DL EDCA and  Trigger Frame</a:t>
            </a:r>
          </a:p>
        </p:txBody>
      </p:sp>
    </p:spTree>
    <p:extLst>
      <p:ext uri="{BB962C8B-B14F-4D97-AF65-F5344CB8AC3E}">
        <p14:creationId xmlns:p14="http://schemas.microsoft.com/office/powerpoint/2010/main" val="2529698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Opt 4. Winning AC based Trigger </a:t>
            </a:r>
            <a:r>
              <a:rPr lang="en-US" altLang="ko-KR" dirty="0"/>
              <a:t>F</a:t>
            </a:r>
            <a:r>
              <a:rPr lang="en-US" altLang="ko-KR" dirty="0" smtClean="0"/>
              <a:t>rame transmission</a:t>
            </a:r>
            <a:endParaRPr lang="ko-KR" altLang="en-US" dirty="0"/>
          </a:p>
        </p:txBody>
      </p:sp>
      <p:sp>
        <p:nvSpPr>
          <p:cNvPr id="3" name="내용 개체 틀 2"/>
          <p:cNvSpPr>
            <a:spLocks noGrp="1"/>
          </p:cNvSpPr>
          <p:nvPr>
            <p:ph idx="1"/>
          </p:nvPr>
        </p:nvSpPr>
        <p:spPr>
          <a:xfrm>
            <a:off x="628650" y="4533899"/>
            <a:ext cx="7886700" cy="1643063"/>
          </a:xfrm>
        </p:spPr>
        <p:txBody>
          <a:bodyPr>
            <a:normAutofit/>
          </a:bodyPr>
          <a:lstStyle/>
          <a:p>
            <a:r>
              <a:rPr lang="en-US" altLang="ko-KR" dirty="0" smtClean="0"/>
              <a:t>After performing conventional EDCA procedure, an AP determines to transmit its DL Frame with winning AC(internal contention winner) or Trigger Frame</a:t>
            </a:r>
            <a:endParaRPr lang="ko-KR" altLang="en-US" dirty="0"/>
          </a:p>
        </p:txBody>
      </p:sp>
      <p:pic>
        <p:nvPicPr>
          <p:cNvPr id="5" name="그림 4"/>
          <p:cNvPicPr>
            <a:picLocks noChangeAspect="1"/>
          </p:cNvPicPr>
          <p:nvPr/>
        </p:nvPicPr>
        <p:blipFill>
          <a:blip r:embed="rId3"/>
          <a:stretch>
            <a:fillRect/>
          </a:stretch>
        </p:blipFill>
        <p:spPr>
          <a:xfrm>
            <a:off x="1801350" y="1690689"/>
            <a:ext cx="5541300" cy="3005297"/>
          </a:xfrm>
          <a:prstGeom prst="rect">
            <a:avLst/>
          </a:prstGeom>
        </p:spPr>
      </p:pic>
    </p:spTree>
    <p:extLst>
      <p:ext uri="{BB962C8B-B14F-4D97-AF65-F5344CB8AC3E}">
        <p14:creationId xmlns:p14="http://schemas.microsoft.com/office/powerpoint/2010/main" val="3906113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Opt 4. Winning AC based Trigger Frame transmission</a:t>
            </a:r>
            <a:endParaRPr lang="ko-KR" altLang="en-US" dirty="0"/>
          </a:p>
        </p:txBody>
      </p:sp>
      <p:sp>
        <p:nvSpPr>
          <p:cNvPr id="8" name="내용 개체 틀 2"/>
          <p:cNvSpPr>
            <a:spLocks noGrp="1"/>
          </p:cNvSpPr>
          <p:nvPr>
            <p:ph idx="1"/>
          </p:nvPr>
        </p:nvSpPr>
        <p:spPr>
          <a:xfrm>
            <a:off x="628649" y="1825625"/>
            <a:ext cx="4857751" cy="4351338"/>
          </a:xfrm>
        </p:spPr>
        <p:txBody>
          <a:bodyPr>
            <a:normAutofit/>
          </a:bodyPr>
          <a:lstStyle/>
          <a:p>
            <a:r>
              <a:rPr lang="en-US" altLang="ko-KR" dirty="0" smtClean="0"/>
              <a:t>After back-off value goes to 0 based on conventional EDCA, Decision Maker decides to transmit its DL frame of winning AC or a Trigger Frame</a:t>
            </a:r>
          </a:p>
          <a:p>
            <a:r>
              <a:rPr lang="en-US" altLang="ko-KR" dirty="0" smtClean="0"/>
              <a:t>If Decision Maker has decided to transmit a Trigger Frame, a DL frame of winning AC needs to participate in internal contention again</a:t>
            </a:r>
            <a:endParaRPr lang="ko-KR" altLang="en-US" dirty="0"/>
          </a:p>
        </p:txBody>
      </p:sp>
      <p:pic>
        <p:nvPicPr>
          <p:cNvPr id="4" name="그림 3"/>
          <p:cNvPicPr>
            <a:picLocks noChangeAspect="1"/>
          </p:cNvPicPr>
          <p:nvPr/>
        </p:nvPicPr>
        <p:blipFill>
          <a:blip r:embed="rId3"/>
          <a:stretch>
            <a:fillRect/>
          </a:stretch>
        </p:blipFill>
        <p:spPr>
          <a:xfrm>
            <a:off x="5641512" y="1555830"/>
            <a:ext cx="2770808" cy="4890928"/>
          </a:xfrm>
          <a:prstGeom prst="rect">
            <a:avLst/>
          </a:prstGeom>
        </p:spPr>
      </p:pic>
    </p:spTree>
    <p:extLst>
      <p:ext uri="{BB962C8B-B14F-4D97-AF65-F5344CB8AC3E}">
        <p14:creationId xmlns:p14="http://schemas.microsoft.com/office/powerpoint/2010/main" val="3686768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Opt 4. Winning AC based Trigger Frame transmission</a:t>
            </a:r>
            <a:endParaRPr lang="ko-KR" altLang="en-US" dirty="0"/>
          </a:p>
        </p:txBody>
      </p:sp>
      <p:sp>
        <p:nvSpPr>
          <p:cNvPr id="3" name="내용 개체 틀 2"/>
          <p:cNvSpPr>
            <a:spLocks noGrp="1"/>
          </p:cNvSpPr>
          <p:nvPr>
            <p:ph idx="1"/>
          </p:nvPr>
        </p:nvSpPr>
        <p:spPr/>
        <p:txBody>
          <a:bodyPr/>
          <a:lstStyle/>
          <a:p>
            <a:r>
              <a:rPr lang="en-US" altLang="ko-KR" dirty="0" smtClean="0"/>
              <a:t>AC of Trigger Frame follows winning AC of DL internal contention</a:t>
            </a:r>
          </a:p>
          <a:p>
            <a:r>
              <a:rPr lang="en-US" altLang="ko-KR" dirty="0" smtClean="0"/>
              <a:t>Trigger Frame transmission is based on conventional EDCA procedure</a:t>
            </a:r>
          </a:p>
          <a:p>
            <a:r>
              <a:rPr lang="en-US" altLang="ko-KR" dirty="0" smtClean="0"/>
              <a:t>Cannot provide fairness between DL EDCA Frame and Trigger Frame for UL</a:t>
            </a:r>
          </a:p>
          <a:p>
            <a:pPr lvl="1"/>
            <a:r>
              <a:rPr lang="en-US" altLang="ko-KR" dirty="0" smtClean="0"/>
              <a:t>No internal contention between DL EDCA and Trigger Frame</a:t>
            </a:r>
          </a:p>
          <a:p>
            <a:r>
              <a:rPr lang="en-US" altLang="ko-KR" dirty="0" smtClean="0"/>
              <a:t>UL MU transmission cannot occur if there are no DL frame in AP queue</a:t>
            </a:r>
          </a:p>
        </p:txBody>
      </p:sp>
    </p:spTree>
    <p:extLst>
      <p:ext uri="{BB962C8B-B14F-4D97-AF65-F5344CB8AC3E}">
        <p14:creationId xmlns:p14="http://schemas.microsoft.com/office/powerpoint/2010/main" val="2917865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Opt 5. Internal contention based Trigger </a:t>
            </a:r>
            <a:r>
              <a:rPr lang="en-US" altLang="ko-KR" dirty="0"/>
              <a:t>F</a:t>
            </a:r>
            <a:r>
              <a:rPr lang="en-US" altLang="ko-KR" dirty="0" smtClean="0"/>
              <a:t>rame transmission</a:t>
            </a:r>
            <a:endParaRPr lang="ko-KR" altLang="en-US" dirty="0"/>
          </a:p>
        </p:txBody>
      </p:sp>
      <p:sp>
        <p:nvSpPr>
          <p:cNvPr id="3" name="내용 개체 틀 2"/>
          <p:cNvSpPr>
            <a:spLocks noGrp="1"/>
          </p:cNvSpPr>
          <p:nvPr>
            <p:ph idx="1"/>
          </p:nvPr>
        </p:nvSpPr>
        <p:spPr>
          <a:xfrm>
            <a:off x="628650" y="4533899"/>
            <a:ext cx="7886700" cy="1643063"/>
          </a:xfrm>
        </p:spPr>
        <p:txBody>
          <a:bodyPr>
            <a:normAutofit fontScale="92500"/>
          </a:bodyPr>
          <a:lstStyle/>
          <a:p>
            <a:r>
              <a:rPr lang="en-US" altLang="ko-KR" dirty="0" smtClean="0"/>
              <a:t>An AP generates back-off values for Trigger Frame channel access</a:t>
            </a:r>
          </a:p>
          <a:p>
            <a:r>
              <a:rPr lang="en-US" altLang="ko-KR" dirty="0" smtClean="0"/>
              <a:t>Based on generated </a:t>
            </a:r>
            <a:r>
              <a:rPr lang="en-US" altLang="ko-KR" dirty="0"/>
              <a:t>b</a:t>
            </a:r>
            <a:r>
              <a:rPr lang="en-US" altLang="ko-KR" dirty="0" smtClean="0"/>
              <a:t>ack-off values, Trigger Frame contends with other DL frames of conventional ACs to get TXOP</a:t>
            </a:r>
          </a:p>
        </p:txBody>
      </p:sp>
      <p:pic>
        <p:nvPicPr>
          <p:cNvPr id="4" name="그림 3"/>
          <p:cNvPicPr>
            <a:picLocks noChangeAspect="1"/>
          </p:cNvPicPr>
          <p:nvPr/>
        </p:nvPicPr>
        <p:blipFill>
          <a:blip r:embed="rId3"/>
          <a:stretch>
            <a:fillRect/>
          </a:stretch>
        </p:blipFill>
        <p:spPr>
          <a:xfrm>
            <a:off x="1743187" y="1640854"/>
            <a:ext cx="5657625" cy="3015879"/>
          </a:xfrm>
          <a:prstGeom prst="rect">
            <a:avLst/>
          </a:prstGeom>
        </p:spPr>
      </p:pic>
    </p:spTree>
    <p:extLst>
      <p:ext uri="{BB962C8B-B14F-4D97-AF65-F5344CB8AC3E}">
        <p14:creationId xmlns:p14="http://schemas.microsoft.com/office/powerpoint/2010/main" val="2712139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Opt 5. Internal contention based Trigger Frame transmission</a:t>
            </a:r>
            <a:endParaRPr lang="ko-KR" altLang="en-US" dirty="0"/>
          </a:p>
        </p:txBody>
      </p:sp>
      <p:sp>
        <p:nvSpPr>
          <p:cNvPr id="8" name="내용 개체 틀 2"/>
          <p:cNvSpPr>
            <a:spLocks noGrp="1"/>
          </p:cNvSpPr>
          <p:nvPr>
            <p:ph idx="1"/>
          </p:nvPr>
        </p:nvSpPr>
        <p:spPr>
          <a:xfrm>
            <a:off x="628649" y="1825625"/>
            <a:ext cx="4572001" cy="4351338"/>
          </a:xfrm>
        </p:spPr>
        <p:txBody>
          <a:bodyPr>
            <a:normAutofit/>
          </a:bodyPr>
          <a:lstStyle/>
          <a:p>
            <a:r>
              <a:rPr lang="en-US" altLang="ko-KR" dirty="0" smtClean="0"/>
              <a:t>If Decision Maker decide to transmit Trigger Frame, AP generates its Back-off value of Trigger Frame and participates in internal contention</a:t>
            </a:r>
          </a:p>
          <a:p>
            <a:r>
              <a:rPr lang="en-US" altLang="ko-KR" dirty="0" smtClean="0"/>
              <a:t>When AC of Trigger Frame wins internal contention, AP transmits its Trigger Frame</a:t>
            </a:r>
            <a:endParaRPr lang="ko-KR" altLang="en-US" dirty="0"/>
          </a:p>
        </p:txBody>
      </p:sp>
      <p:pic>
        <p:nvPicPr>
          <p:cNvPr id="3" name="그림 2"/>
          <p:cNvPicPr>
            <a:picLocks noChangeAspect="1"/>
          </p:cNvPicPr>
          <p:nvPr/>
        </p:nvPicPr>
        <p:blipFill>
          <a:blip r:embed="rId3"/>
          <a:stretch>
            <a:fillRect/>
          </a:stretch>
        </p:blipFill>
        <p:spPr>
          <a:xfrm>
            <a:off x="5114925" y="1647189"/>
            <a:ext cx="3314700" cy="4844917"/>
          </a:xfrm>
          <a:prstGeom prst="rect">
            <a:avLst/>
          </a:prstGeom>
        </p:spPr>
      </p:pic>
    </p:spTree>
    <p:extLst>
      <p:ext uri="{BB962C8B-B14F-4D97-AF65-F5344CB8AC3E}">
        <p14:creationId xmlns:p14="http://schemas.microsoft.com/office/powerpoint/2010/main" val="276809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Opt 5. Internal contention based Trigger Frame transmission</a:t>
            </a:r>
            <a:endParaRPr lang="ko-KR" altLang="en-US" dirty="0"/>
          </a:p>
        </p:txBody>
      </p:sp>
      <p:sp>
        <p:nvSpPr>
          <p:cNvPr id="3" name="내용 개체 틀 2"/>
          <p:cNvSpPr>
            <a:spLocks noGrp="1"/>
          </p:cNvSpPr>
          <p:nvPr>
            <p:ph idx="1"/>
          </p:nvPr>
        </p:nvSpPr>
        <p:spPr/>
        <p:txBody>
          <a:bodyPr/>
          <a:lstStyle/>
          <a:p>
            <a:r>
              <a:rPr lang="en-US" altLang="ko-KR" dirty="0" smtClean="0"/>
              <a:t>Parameters of Trigger Frame AC might follow parameters of conventional ACs</a:t>
            </a:r>
          </a:p>
          <a:p>
            <a:r>
              <a:rPr lang="en-US" altLang="ko-KR" dirty="0" smtClean="0"/>
              <a:t>Trigger Frame transmission is harmonized with conventional EDCA procedure</a:t>
            </a:r>
          </a:p>
          <a:p>
            <a:r>
              <a:rPr lang="en-US" altLang="ko-KR" dirty="0" smtClean="0"/>
              <a:t>Provides fairness between DL EDCA Frame and Trigger Frame for UL</a:t>
            </a:r>
          </a:p>
          <a:p>
            <a:r>
              <a:rPr lang="en-US" altLang="ko-KR" dirty="0" smtClean="0"/>
              <a:t>Immediate Trigger Frame transmission is hardly supported</a:t>
            </a:r>
          </a:p>
        </p:txBody>
      </p:sp>
    </p:spTree>
    <p:extLst>
      <p:ext uri="{BB962C8B-B14F-4D97-AF65-F5344CB8AC3E}">
        <p14:creationId xmlns:p14="http://schemas.microsoft.com/office/powerpoint/2010/main" val="2590258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dirty="0" smtClean="0"/>
              <a:t>An AP could determine its trigger frame transmission</a:t>
            </a:r>
          </a:p>
          <a:p>
            <a:pPr lvl="1"/>
            <a:r>
              <a:rPr lang="en-US" altLang="ko-KR" dirty="0"/>
              <a:t>MU UL decision </a:t>
            </a:r>
            <a:r>
              <a:rPr lang="en-US" altLang="ko-KR" dirty="0" smtClean="0"/>
              <a:t>maker determines its UL transmission</a:t>
            </a:r>
          </a:p>
          <a:p>
            <a:pPr lvl="1"/>
            <a:r>
              <a:rPr lang="en-US" altLang="ko-KR" dirty="0" smtClean="0"/>
              <a:t>MU UL </a:t>
            </a:r>
            <a:r>
              <a:rPr lang="en-US" altLang="ko-KR" dirty="0"/>
              <a:t>d</a:t>
            </a:r>
            <a:r>
              <a:rPr lang="en-US" altLang="ko-KR" dirty="0" smtClean="0"/>
              <a:t>ecision maker design could be either an implementation issue or a standard issue</a:t>
            </a:r>
          </a:p>
          <a:p>
            <a:pPr lvl="1"/>
            <a:r>
              <a:rPr lang="en-US" altLang="ko-KR" dirty="0" smtClean="0"/>
              <a:t>MU UL decision maker might be related to BSR information</a:t>
            </a:r>
          </a:p>
          <a:p>
            <a:r>
              <a:rPr lang="en-US" altLang="ko-KR" dirty="0" smtClean="0"/>
              <a:t>After decision making, the AP could transmit trigger frame with several possible solutions of Trigger Frame channel access</a:t>
            </a:r>
          </a:p>
          <a:p>
            <a:pPr lvl="1"/>
            <a:r>
              <a:rPr lang="en-US" altLang="ko-KR" dirty="0" smtClean="0"/>
              <a:t>Depending on logical place and time of decision making, possible procedures vary</a:t>
            </a:r>
          </a:p>
          <a:p>
            <a:pPr lvl="1"/>
            <a:r>
              <a:rPr lang="en-US" altLang="ko-KR" dirty="0" smtClean="0"/>
              <a:t>Trigger Frame channel access is considered in this submission</a:t>
            </a:r>
          </a:p>
          <a:p>
            <a:pPr lvl="1"/>
            <a:endParaRPr lang="ko-KR" altLang="en-US" dirty="0"/>
          </a:p>
        </p:txBody>
      </p:sp>
    </p:spTree>
    <p:extLst>
      <p:ext uri="{BB962C8B-B14F-4D97-AF65-F5344CB8AC3E}">
        <p14:creationId xmlns:p14="http://schemas.microsoft.com/office/powerpoint/2010/main" val="8197228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dirty="0"/>
          </a:p>
        </p:txBody>
      </p:sp>
      <p:sp>
        <p:nvSpPr>
          <p:cNvPr id="3" name="내용 개체 틀 2"/>
          <p:cNvSpPr>
            <a:spLocks noGrp="1"/>
          </p:cNvSpPr>
          <p:nvPr>
            <p:ph idx="1"/>
          </p:nvPr>
        </p:nvSpPr>
        <p:spPr/>
        <p:txBody>
          <a:bodyPr/>
          <a:lstStyle/>
          <a:p>
            <a:r>
              <a:rPr lang="en-US" altLang="ko-KR" dirty="0" smtClean="0"/>
              <a:t>Queueing Trigger Frame in AC queue is simple to implement but there are delay issue related to DL queue</a:t>
            </a:r>
            <a:endParaRPr lang="ko-KR" altLang="en-US" dirty="0" smtClean="0"/>
          </a:p>
          <a:p>
            <a:r>
              <a:rPr lang="en-US" altLang="ko-KR" dirty="0" smtClean="0"/>
              <a:t>If trigger scheduling (decision maker design) is implementation issue, second(</a:t>
            </a:r>
            <a:r>
              <a:rPr lang="en-US" altLang="ko-KR" dirty="0" err="1" smtClean="0"/>
              <a:t>xIFS</a:t>
            </a:r>
            <a:r>
              <a:rPr lang="en-US" altLang="ko-KR" dirty="0" smtClean="0"/>
              <a:t> sensing based) and third(Separate Back-off for Trigger Frame) options cannot prevent Trigger Frame Spamming</a:t>
            </a:r>
          </a:p>
          <a:p>
            <a:r>
              <a:rPr lang="en-US" altLang="ko-KR" dirty="0" smtClean="0"/>
              <a:t>Winning AC based method is not so hard to implement but UL MU cannot be performed if there are no DL data in AP</a:t>
            </a:r>
          </a:p>
          <a:p>
            <a:r>
              <a:rPr lang="en-US" altLang="ko-KR" dirty="0" smtClean="0"/>
              <a:t>Last option provides a opportunistic scheduling between DL and UL MU but it requires additional virtual EDCAF for UL MU</a:t>
            </a:r>
          </a:p>
        </p:txBody>
      </p:sp>
    </p:spTree>
    <p:extLst>
      <p:ext uri="{BB962C8B-B14F-4D97-AF65-F5344CB8AC3E}">
        <p14:creationId xmlns:p14="http://schemas.microsoft.com/office/powerpoint/2010/main" val="1918964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 </a:t>
            </a:r>
            <a:r>
              <a:rPr lang="en-US" altLang="ko-KR" sz="2000" dirty="0" smtClean="0"/>
              <a:t>Draft P802.11REVmc_D5.0 </a:t>
            </a:r>
          </a:p>
          <a:p>
            <a:pPr marL="0" indent="0">
              <a:buNone/>
            </a:pPr>
            <a:r>
              <a:rPr lang="en-US" altLang="ko-KR" sz="2000" dirty="0" smtClean="0"/>
              <a:t>[</a:t>
            </a:r>
            <a:r>
              <a:rPr lang="en-US" altLang="ko-KR" sz="2000" dirty="0"/>
              <a:t>2</a:t>
            </a:r>
            <a:r>
              <a:rPr lang="en-US" altLang="ko-KR" sz="2000" dirty="0" smtClean="0"/>
              <a:t>] 11-16/0662r02 </a:t>
            </a:r>
            <a:r>
              <a:rPr lang="en-US" altLang="ko-KR" sz="2000" dirty="0"/>
              <a:t>“Further consideration on channel access rule to facilitate MU transmission opportunity”</a:t>
            </a:r>
            <a:endParaRPr lang="en-US" altLang="ko-KR" sz="2000" dirty="0" smtClean="0"/>
          </a:p>
          <a:p>
            <a:pPr marL="0" indent="0">
              <a:buNone/>
            </a:pPr>
            <a:r>
              <a:rPr lang="en-US" altLang="ko-KR" sz="2000" dirty="0" smtClean="0"/>
              <a:t>[</a:t>
            </a:r>
            <a:r>
              <a:rPr lang="en-US" altLang="ko-KR" sz="2000" dirty="0"/>
              <a:t>3</a:t>
            </a:r>
            <a:r>
              <a:rPr lang="en-US" altLang="ko-KR" sz="2000" dirty="0" smtClean="0"/>
              <a:t>] 11-15/0132r17 “Spec Framework”</a:t>
            </a:r>
          </a:p>
          <a:p>
            <a:pPr marL="0" indent="0">
              <a:buNone/>
            </a:pPr>
            <a:r>
              <a:rPr lang="en-US" altLang="ko-KR" sz="2000" dirty="0" smtClean="0"/>
              <a:t>[4] Draft P802.11ax_D0.2</a:t>
            </a:r>
            <a:endParaRPr lang="en-US" altLang="ko-KR" sz="2000" dirty="0"/>
          </a:p>
        </p:txBody>
      </p:sp>
    </p:spTree>
    <p:extLst>
      <p:ext uri="{BB962C8B-B14F-4D97-AF65-F5344CB8AC3E}">
        <p14:creationId xmlns:p14="http://schemas.microsoft.com/office/powerpoint/2010/main" val="35978359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1</a:t>
            </a:r>
            <a:endParaRPr lang="ko-KR" altLang="en-US" dirty="0"/>
          </a:p>
        </p:txBody>
      </p:sp>
      <p:sp>
        <p:nvSpPr>
          <p:cNvPr id="3" name="내용 개체 틀 2"/>
          <p:cNvSpPr>
            <a:spLocks noGrp="1"/>
          </p:cNvSpPr>
          <p:nvPr>
            <p:ph idx="1"/>
          </p:nvPr>
        </p:nvSpPr>
        <p:spPr/>
        <p:txBody>
          <a:bodyPr/>
          <a:lstStyle/>
          <a:p>
            <a:r>
              <a:rPr lang="en-US" altLang="ko-KR" dirty="0" smtClean="0"/>
              <a:t>Do you agree to add the following text to 802.11ax Draft?</a:t>
            </a:r>
          </a:p>
          <a:p>
            <a:pPr lvl="1"/>
            <a:r>
              <a:rPr lang="en-US" altLang="ko-KR" dirty="0" smtClean="0"/>
              <a:t>25.5.2.2.3 AP access procedure for UL MU operation</a:t>
            </a:r>
          </a:p>
          <a:p>
            <a:pPr lvl="2"/>
            <a:r>
              <a:rPr lang="en-US" altLang="ko-KR" dirty="0"/>
              <a:t>When the AP intends to acquire a TXOP for transmitting a Trigger frame as an initial frame for UL MU operation, the AP should choose an AC for the Trigger frame transmission and then transmit the Trigger frame using the EDCAF of the chosen AC.</a:t>
            </a:r>
          </a:p>
          <a:p>
            <a:pPr lvl="1"/>
            <a:r>
              <a:rPr lang="en-US" altLang="ko-KR" dirty="0" smtClean="0"/>
              <a:t>Yes</a:t>
            </a:r>
            <a:endParaRPr lang="en-US" altLang="ko-KR" dirty="0" smtClean="0"/>
          </a:p>
          <a:p>
            <a:pPr lvl="1"/>
            <a:r>
              <a:rPr lang="en-US" altLang="ko-KR" dirty="0" smtClean="0"/>
              <a:t>No</a:t>
            </a:r>
          </a:p>
          <a:p>
            <a:pPr lvl="1"/>
            <a:r>
              <a:rPr lang="en-US" altLang="ko-KR" dirty="0" smtClean="0"/>
              <a:t>Abstain</a:t>
            </a:r>
          </a:p>
        </p:txBody>
      </p:sp>
    </p:spTree>
    <p:extLst>
      <p:ext uri="{BB962C8B-B14F-4D97-AF65-F5344CB8AC3E}">
        <p14:creationId xmlns:p14="http://schemas.microsoft.com/office/powerpoint/2010/main" val="853633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Channel Access of Legacy 802.11[1]</a:t>
            </a:r>
            <a:endParaRPr lang="ko-KR" altLang="en-US" dirty="0"/>
          </a:p>
        </p:txBody>
      </p:sp>
      <p:sp>
        <p:nvSpPr>
          <p:cNvPr id="3" name="내용 개체 틀 2"/>
          <p:cNvSpPr>
            <a:spLocks noGrp="1"/>
          </p:cNvSpPr>
          <p:nvPr>
            <p:ph idx="1"/>
          </p:nvPr>
        </p:nvSpPr>
        <p:spPr/>
        <p:txBody>
          <a:bodyPr/>
          <a:lstStyle/>
          <a:p>
            <a:r>
              <a:rPr lang="en-US" altLang="ko-KR" dirty="0" smtClean="0"/>
              <a:t>EDCA or DCF (Internal collision in EDCA)</a:t>
            </a:r>
          </a:p>
          <a:p>
            <a:pPr lvl="1"/>
            <a:r>
              <a:rPr lang="en-US" altLang="ko-KR" dirty="0" smtClean="0"/>
              <a:t>DIFS or AIFS sensing time after idle channel sensing</a:t>
            </a:r>
          </a:p>
          <a:p>
            <a:pPr lvl="1"/>
            <a:r>
              <a:rPr lang="en-US" altLang="ko-KR" dirty="0"/>
              <a:t>DIFS or </a:t>
            </a:r>
            <a:r>
              <a:rPr lang="en-US" altLang="ko-KR" dirty="0" smtClean="0"/>
              <a:t>AIFS + back-off after busy channel sensing</a:t>
            </a:r>
          </a:p>
          <a:p>
            <a:r>
              <a:rPr lang="en-US" altLang="ko-KR" dirty="0" smtClean="0"/>
              <a:t>Channel Access after SIFS duration</a:t>
            </a:r>
          </a:p>
          <a:p>
            <a:pPr lvl="1"/>
            <a:r>
              <a:rPr lang="en-US" altLang="ko-KR" dirty="0" smtClean="0"/>
              <a:t>Response frames (e.g., </a:t>
            </a:r>
            <a:r>
              <a:rPr lang="en-US" altLang="ko-KR" dirty="0" err="1" smtClean="0"/>
              <a:t>Ack</a:t>
            </a:r>
            <a:r>
              <a:rPr lang="en-US" altLang="ko-KR" dirty="0" smtClean="0"/>
              <a:t> frame, CTS, poll, etc.)</a:t>
            </a:r>
          </a:p>
          <a:p>
            <a:pPr lvl="1"/>
            <a:r>
              <a:rPr lang="en-US" altLang="ko-KR" dirty="0" smtClean="0"/>
              <a:t>Subsequent frames of fragment burst</a:t>
            </a:r>
          </a:p>
          <a:p>
            <a:pPr lvl="1"/>
            <a:r>
              <a:rPr lang="en-US" altLang="ko-KR" dirty="0" smtClean="0"/>
              <a:t>Subsequent frames in PSMP sequence</a:t>
            </a:r>
          </a:p>
          <a:p>
            <a:r>
              <a:rPr lang="en-US" altLang="ko-KR" dirty="0" smtClean="0"/>
              <a:t>PIFS based channel Access</a:t>
            </a:r>
          </a:p>
          <a:p>
            <a:pPr lvl="1"/>
            <a:r>
              <a:rPr lang="en-US" altLang="ko-KR" dirty="0" smtClean="0"/>
              <a:t>TXOP holder’s frame after first transmission success in an EDCA TXOP</a:t>
            </a:r>
          </a:p>
          <a:p>
            <a:pPr lvl="1"/>
            <a:r>
              <a:rPr lang="en-US" altLang="ko-KR" dirty="0" smtClean="0"/>
              <a:t>For some management frames (e.g., TIM, PSMP, etc.)</a:t>
            </a:r>
          </a:p>
          <a:p>
            <a:pPr lvl="1"/>
            <a:r>
              <a:rPr lang="en-US" altLang="ko-KR" dirty="0" smtClean="0"/>
              <a:t>PIFS sensing for secondary channels in wideband operation</a:t>
            </a:r>
          </a:p>
          <a:p>
            <a:pPr lvl="1"/>
            <a:endParaRPr lang="ko-KR" altLang="en-US" dirty="0"/>
          </a:p>
        </p:txBody>
      </p:sp>
    </p:spTree>
    <p:extLst>
      <p:ext uri="{BB962C8B-B14F-4D97-AF65-F5344CB8AC3E}">
        <p14:creationId xmlns:p14="http://schemas.microsoft.com/office/powerpoint/2010/main" val="2528519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Channel Access of Trigger Frame</a:t>
            </a:r>
            <a:endParaRPr lang="ko-KR" altLang="en-US" dirty="0"/>
          </a:p>
        </p:txBody>
      </p:sp>
      <p:sp>
        <p:nvSpPr>
          <p:cNvPr id="3" name="내용 개체 틀 2"/>
          <p:cNvSpPr>
            <a:spLocks noGrp="1"/>
          </p:cNvSpPr>
          <p:nvPr>
            <p:ph idx="1"/>
          </p:nvPr>
        </p:nvSpPr>
        <p:spPr/>
        <p:txBody>
          <a:bodyPr/>
          <a:lstStyle/>
          <a:p>
            <a:r>
              <a:rPr lang="en-US" altLang="ko-KR" dirty="0" smtClean="0"/>
              <a:t>An AP could determine access category of Trigger Frame channel access</a:t>
            </a:r>
          </a:p>
          <a:p>
            <a:pPr lvl="1"/>
            <a:r>
              <a:rPr lang="en-US" altLang="ko-KR" dirty="0"/>
              <a:t>Allow the AP to choose any access category for contending to send the trigger </a:t>
            </a:r>
            <a:r>
              <a:rPr lang="en-US" altLang="ko-KR" dirty="0" smtClean="0"/>
              <a:t>frame</a:t>
            </a:r>
            <a:br>
              <a:rPr lang="en-US" altLang="ko-KR" dirty="0" smtClean="0"/>
            </a:br>
            <a:r>
              <a:rPr lang="en-US" altLang="ko-KR" dirty="0" smtClean="0"/>
              <a:t>•</a:t>
            </a:r>
            <a:r>
              <a:rPr lang="en-US" altLang="ko-KR" dirty="0"/>
              <a:t>	The chosen AC may give to the AP higher priority in accessing the channel compared to its associated </a:t>
            </a:r>
            <a:r>
              <a:rPr lang="en-US" altLang="ko-KR" dirty="0" smtClean="0"/>
              <a:t>STAs [2][3]</a:t>
            </a:r>
            <a:endParaRPr lang="en-US" altLang="ko-KR" dirty="0"/>
          </a:p>
          <a:p>
            <a:r>
              <a:rPr lang="en-US" altLang="ko-KR" dirty="0" smtClean="0"/>
              <a:t>What does ‘Allow the AP to choose any access category </a:t>
            </a:r>
            <a:r>
              <a:rPr lang="en-US" altLang="ko-KR" dirty="0"/>
              <a:t>for contending to send the trigger </a:t>
            </a:r>
            <a:r>
              <a:rPr lang="en-US" altLang="ko-KR" dirty="0" smtClean="0"/>
              <a:t>frame’ mean?</a:t>
            </a:r>
          </a:p>
          <a:p>
            <a:pPr lvl="1"/>
            <a:r>
              <a:rPr lang="en-US" altLang="ko-KR" dirty="0" smtClean="0"/>
              <a:t>Specific procedures need to be determined for Trigger Frame Channel Access as legacy 802.11 standards have defined</a:t>
            </a:r>
          </a:p>
          <a:p>
            <a:pPr lvl="1"/>
            <a:r>
              <a:rPr lang="en-US" altLang="ko-KR" dirty="0" smtClean="0"/>
              <a:t>The specific procedures should be specified in 25.5.2.2.3 ‘AP access procedure for UL MU operation’ of Draft 2.0[4]</a:t>
            </a:r>
          </a:p>
        </p:txBody>
      </p:sp>
    </p:spTree>
    <p:extLst>
      <p:ext uri="{BB962C8B-B14F-4D97-AF65-F5344CB8AC3E}">
        <p14:creationId xmlns:p14="http://schemas.microsoft.com/office/powerpoint/2010/main" val="2234076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Channel Access of Trigger Frame</a:t>
            </a:r>
            <a:endParaRPr lang="ko-KR" altLang="en-US" dirty="0"/>
          </a:p>
        </p:txBody>
      </p:sp>
      <p:sp>
        <p:nvSpPr>
          <p:cNvPr id="3" name="내용 개체 틀 2"/>
          <p:cNvSpPr>
            <a:spLocks noGrp="1"/>
          </p:cNvSpPr>
          <p:nvPr>
            <p:ph idx="1"/>
          </p:nvPr>
        </p:nvSpPr>
        <p:spPr/>
        <p:txBody>
          <a:bodyPr/>
          <a:lstStyle/>
          <a:p>
            <a:r>
              <a:rPr lang="en-US" altLang="ko-KR" dirty="0" smtClean="0"/>
              <a:t>Unclear points regarding Trigger Frame channel access in  SFD</a:t>
            </a:r>
          </a:p>
          <a:p>
            <a:pPr lvl="1"/>
            <a:r>
              <a:rPr lang="en-US" altLang="ko-KR" dirty="0" smtClean="0"/>
              <a:t>Does an AP put trigger frame to any queue of chosen AC? (Trigger Frame is considered as a data frame from a channel access point of view)</a:t>
            </a:r>
          </a:p>
          <a:p>
            <a:pPr lvl="1"/>
            <a:r>
              <a:rPr lang="en-US" altLang="ko-KR" dirty="0" smtClean="0"/>
              <a:t>Or does an AP transmit </a:t>
            </a:r>
            <a:r>
              <a:rPr lang="en-US" altLang="ko-KR" dirty="0"/>
              <a:t>T</a:t>
            </a:r>
            <a:r>
              <a:rPr lang="en-US" altLang="ko-KR" dirty="0" smtClean="0"/>
              <a:t>rigger Frame anytime by using AIFS sensing during TXOP duration of chosen AC? (similar to certain management frames)</a:t>
            </a:r>
          </a:p>
          <a:p>
            <a:pPr lvl="1"/>
            <a:r>
              <a:rPr lang="en-US" altLang="ko-KR" dirty="0" smtClean="0"/>
              <a:t>Or is independent back-off counter needed for Trigger Frame channel access procedure?</a:t>
            </a:r>
          </a:p>
          <a:p>
            <a:pPr lvl="1"/>
            <a:r>
              <a:rPr lang="en-US" altLang="ko-KR" dirty="0" smtClean="0"/>
              <a:t>Is internal contention used for Trigger Frame? (EDCA modification for Trigger Frame channel access)</a:t>
            </a:r>
          </a:p>
          <a:p>
            <a:pPr lvl="1"/>
            <a:r>
              <a:rPr lang="en-US" altLang="ko-KR" dirty="0" smtClean="0"/>
              <a:t>Etc.</a:t>
            </a:r>
          </a:p>
          <a:p>
            <a:pPr lvl="1"/>
            <a:endParaRPr lang="en-US" altLang="ko-KR" dirty="0" smtClean="0"/>
          </a:p>
          <a:p>
            <a:pPr lvl="1"/>
            <a:endParaRPr lang="ko-KR" altLang="en-US" dirty="0"/>
          </a:p>
        </p:txBody>
      </p:sp>
    </p:spTree>
    <p:extLst>
      <p:ext uri="{BB962C8B-B14F-4D97-AF65-F5344CB8AC3E}">
        <p14:creationId xmlns:p14="http://schemas.microsoft.com/office/powerpoint/2010/main" val="1204768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Opt 1. Queue Trigger Frame into queue of determined AC</a:t>
            </a:r>
            <a:endParaRPr lang="ko-KR" altLang="en-US" dirty="0"/>
          </a:p>
        </p:txBody>
      </p:sp>
      <p:sp>
        <p:nvSpPr>
          <p:cNvPr id="3" name="내용 개체 틀 2"/>
          <p:cNvSpPr>
            <a:spLocks noGrp="1"/>
          </p:cNvSpPr>
          <p:nvPr>
            <p:ph idx="1"/>
          </p:nvPr>
        </p:nvSpPr>
        <p:spPr>
          <a:xfrm>
            <a:off x="4276724" y="1763689"/>
            <a:ext cx="4238625" cy="4413274"/>
          </a:xfrm>
        </p:spPr>
        <p:txBody>
          <a:bodyPr/>
          <a:lstStyle/>
          <a:p>
            <a:r>
              <a:rPr lang="en-US" altLang="ko-KR" dirty="0" smtClean="0"/>
              <a:t>After an AP determined to perform UL MU procedure, the AP determines AC of the Trigger Frame and queues the Trigger Frame in the queue of chosen AC</a:t>
            </a:r>
          </a:p>
        </p:txBody>
      </p:sp>
      <p:pic>
        <p:nvPicPr>
          <p:cNvPr id="4" name="그림 3"/>
          <p:cNvPicPr>
            <a:picLocks noChangeAspect="1"/>
          </p:cNvPicPr>
          <p:nvPr/>
        </p:nvPicPr>
        <p:blipFill>
          <a:blip r:embed="rId3"/>
          <a:stretch>
            <a:fillRect/>
          </a:stretch>
        </p:blipFill>
        <p:spPr>
          <a:xfrm>
            <a:off x="721273" y="1634341"/>
            <a:ext cx="3384000" cy="4465618"/>
          </a:xfrm>
          <a:prstGeom prst="rect">
            <a:avLst/>
          </a:prstGeom>
        </p:spPr>
      </p:pic>
    </p:spTree>
    <p:extLst>
      <p:ext uri="{BB962C8B-B14F-4D97-AF65-F5344CB8AC3E}">
        <p14:creationId xmlns:p14="http://schemas.microsoft.com/office/powerpoint/2010/main" val="362710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Opt 1. Queue Trigger Frame into queue of determined AC</a:t>
            </a:r>
            <a:endParaRPr lang="ko-KR" altLang="en-US" dirty="0"/>
          </a:p>
        </p:txBody>
      </p:sp>
      <p:sp>
        <p:nvSpPr>
          <p:cNvPr id="3" name="내용 개체 틀 2"/>
          <p:cNvSpPr>
            <a:spLocks noGrp="1"/>
          </p:cNvSpPr>
          <p:nvPr>
            <p:ph idx="1"/>
          </p:nvPr>
        </p:nvSpPr>
        <p:spPr/>
        <p:txBody>
          <a:bodyPr>
            <a:normAutofit/>
          </a:bodyPr>
          <a:lstStyle/>
          <a:p>
            <a:r>
              <a:rPr lang="en-US" altLang="ko-KR" dirty="0" smtClean="0"/>
              <a:t>Easy to implement</a:t>
            </a:r>
            <a:endParaRPr lang="ko-KR" altLang="en-US" dirty="0" smtClean="0"/>
          </a:p>
          <a:p>
            <a:r>
              <a:rPr lang="en-US" altLang="ko-KR" dirty="0" smtClean="0"/>
              <a:t>Trigger Frame channel access could be delayed by accumulated DL data in queue</a:t>
            </a:r>
            <a:endParaRPr lang="en-US" altLang="ko-KR" dirty="0"/>
          </a:p>
          <a:p>
            <a:r>
              <a:rPr lang="en-US" altLang="ko-KR" dirty="0" smtClean="0"/>
              <a:t>Fairness </a:t>
            </a:r>
            <a:r>
              <a:rPr lang="en-US" altLang="ko-KR" dirty="0"/>
              <a:t>problems could occur</a:t>
            </a:r>
          </a:p>
          <a:p>
            <a:pPr lvl="1"/>
            <a:r>
              <a:rPr lang="en-US" altLang="ko-KR" dirty="0" smtClean="0"/>
              <a:t>Fairness between DL and UL (If an AP queues too many Trigger Frames in its queues of each ACs)</a:t>
            </a:r>
          </a:p>
          <a:p>
            <a:pPr lvl="1"/>
            <a:r>
              <a:rPr lang="en-US" altLang="ko-KR" dirty="0"/>
              <a:t>Fairness between HE and </a:t>
            </a:r>
            <a:r>
              <a:rPr lang="en-US" altLang="ko-KR" dirty="0" smtClean="0"/>
              <a:t>Legacy</a:t>
            </a:r>
            <a:endParaRPr lang="en-US" altLang="ko-KR" dirty="0"/>
          </a:p>
          <a:p>
            <a:r>
              <a:rPr lang="en-US" altLang="ko-KR" dirty="0" smtClean="0"/>
              <a:t>Although fairness problem could be solved by nice implementation, delayed UL MU TXOP is the problem that cannot be solved easily</a:t>
            </a:r>
          </a:p>
        </p:txBody>
      </p:sp>
    </p:spTree>
    <p:extLst>
      <p:ext uri="{BB962C8B-B14F-4D97-AF65-F5344CB8AC3E}">
        <p14:creationId xmlns:p14="http://schemas.microsoft.com/office/powerpoint/2010/main" val="2113327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Opt 2. </a:t>
            </a:r>
            <a:r>
              <a:rPr lang="en-US" altLang="ko-KR" dirty="0" err="1" smtClean="0"/>
              <a:t>xIFS</a:t>
            </a:r>
            <a:r>
              <a:rPr lang="en-US" altLang="ko-KR" dirty="0" smtClean="0"/>
              <a:t> </a:t>
            </a:r>
            <a:r>
              <a:rPr lang="en-US" altLang="ko-KR" dirty="0"/>
              <a:t>sensing </a:t>
            </a:r>
            <a:r>
              <a:rPr lang="en-US" altLang="ko-KR" dirty="0" smtClean="0"/>
              <a:t>based Trigger </a:t>
            </a:r>
            <a:r>
              <a:rPr lang="en-US" altLang="ko-KR" dirty="0"/>
              <a:t>F</a:t>
            </a:r>
            <a:r>
              <a:rPr lang="en-US" altLang="ko-KR" dirty="0" smtClean="0"/>
              <a:t>rame transmission</a:t>
            </a:r>
            <a:endParaRPr lang="ko-KR" altLang="en-US" dirty="0"/>
          </a:p>
        </p:txBody>
      </p:sp>
      <p:sp>
        <p:nvSpPr>
          <p:cNvPr id="3" name="내용 개체 틀 2"/>
          <p:cNvSpPr>
            <a:spLocks noGrp="1"/>
          </p:cNvSpPr>
          <p:nvPr>
            <p:ph idx="1"/>
          </p:nvPr>
        </p:nvSpPr>
        <p:spPr>
          <a:xfrm>
            <a:off x="628650" y="4533899"/>
            <a:ext cx="7886700" cy="1643063"/>
          </a:xfrm>
        </p:spPr>
        <p:txBody>
          <a:bodyPr/>
          <a:lstStyle/>
          <a:p>
            <a:r>
              <a:rPr lang="en-US" altLang="ko-KR" dirty="0" smtClean="0"/>
              <a:t>Sensing time of PIFS or AIFS(Method of selecting AC is TBD) after Trigger Interrupt is required for an AP to transmit a Trigger Frame</a:t>
            </a:r>
            <a:endParaRPr lang="ko-KR" altLang="en-US" dirty="0"/>
          </a:p>
        </p:txBody>
      </p:sp>
      <p:pic>
        <p:nvPicPr>
          <p:cNvPr id="5" name="그림 4"/>
          <p:cNvPicPr>
            <a:picLocks noChangeAspect="1"/>
          </p:cNvPicPr>
          <p:nvPr/>
        </p:nvPicPr>
        <p:blipFill>
          <a:blip r:embed="rId3"/>
          <a:stretch>
            <a:fillRect/>
          </a:stretch>
        </p:blipFill>
        <p:spPr>
          <a:xfrm>
            <a:off x="1893225" y="1609646"/>
            <a:ext cx="5033700" cy="3005297"/>
          </a:xfrm>
          <a:prstGeom prst="rect">
            <a:avLst/>
          </a:prstGeom>
        </p:spPr>
      </p:pic>
    </p:spTree>
    <p:extLst>
      <p:ext uri="{BB962C8B-B14F-4D97-AF65-F5344CB8AC3E}">
        <p14:creationId xmlns:p14="http://schemas.microsoft.com/office/powerpoint/2010/main" val="3617967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Opt 2. </a:t>
            </a:r>
            <a:r>
              <a:rPr lang="en-US" altLang="ko-KR" dirty="0" err="1" smtClean="0"/>
              <a:t>xIFS</a:t>
            </a:r>
            <a:r>
              <a:rPr lang="en-US" altLang="ko-KR" dirty="0" smtClean="0"/>
              <a:t> </a:t>
            </a:r>
            <a:r>
              <a:rPr lang="en-US" altLang="ko-KR" dirty="0"/>
              <a:t>sensing </a:t>
            </a:r>
            <a:r>
              <a:rPr lang="en-US" altLang="ko-KR" dirty="0" smtClean="0"/>
              <a:t>based Trigger </a:t>
            </a:r>
            <a:r>
              <a:rPr lang="en-US" altLang="ko-KR" dirty="0"/>
              <a:t>F</a:t>
            </a:r>
            <a:r>
              <a:rPr lang="en-US" altLang="ko-KR" dirty="0" smtClean="0"/>
              <a:t>rame transmission</a:t>
            </a:r>
            <a:endParaRPr lang="ko-KR" altLang="en-US" dirty="0"/>
          </a:p>
        </p:txBody>
      </p:sp>
      <p:sp>
        <p:nvSpPr>
          <p:cNvPr id="8" name="내용 개체 틀 2"/>
          <p:cNvSpPr>
            <a:spLocks noGrp="1"/>
          </p:cNvSpPr>
          <p:nvPr>
            <p:ph idx="1"/>
          </p:nvPr>
        </p:nvSpPr>
        <p:spPr>
          <a:xfrm>
            <a:off x="628650" y="1825625"/>
            <a:ext cx="3856264" cy="4351338"/>
          </a:xfrm>
        </p:spPr>
        <p:txBody>
          <a:bodyPr>
            <a:normAutofit/>
          </a:bodyPr>
          <a:lstStyle/>
          <a:p>
            <a:r>
              <a:rPr lang="en-US" altLang="ko-KR" dirty="0" smtClean="0"/>
              <a:t>If decision maker decide to transmit a Trigger Frame, an AP stops its EDCA procedure and sense its channel during </a:t>
            </a:r>
            <a:r>
              <a:rPr lang="en-US" altLang="ko-KR" dirty="0" err="1" smtClean="0"/>
              <a:t>xIFS</a:t>
            </a:r>
            <a:r>
              <a:rPr lang="en-US" altLang="ko-KR" dirty="0" smtClean="0"/>
              <a:t> duration.</a:t>
            </a:r>
          </a:p>
          <a:p>
            <a:r>
              <a:rPr lang="en-US" altLang="ko-KR" dirty="0" smtClean="0"/>
              <a:t>If the channel is idle during </a:t>
            </a:r>
            <a:r>
              <a:rPr lang="en-US" altLang="ko-KR" dirty="0" err="1" smtClean="0"/>
              <a:t>xIFS</a:t>
            </a:r>
            <a:r>
              <a:rPr lang="en-US" altLang="ko-KR" dirty="0" smtClean="0"/>
              <a:t>, an AP transmits its Trigger Frame without back-off and resumes EDCA</a:t>
            </a:r>
            <a:endParaRPr lang="ko-KR" altLang="en-US" dirty="0"/>
          </a:p>
        </p:txBody>
      </p:sp>
      <p:pic>
        <p:nvPicPr>
          <p:cNvPr id="5" name="그림 4"/>
          <p:cNvPicPr>
            <a:picLocks noChangeAspect="1"/>
          </p:cNvPicPr>
          <p:nvPr/>
        </p:nvPicPr>
        <p:blipFill>
          <a:blip r:embed="rId3"/>
          <a:stretch>
            <a:fillRect/>
          </a:stretch>
        </p:blipFill>
        <p:spPr>
          <a:xfrm>
            <a:off x="4484914" y="1690689"/>
            <a:ext cx="4451200" cy="4175378"/>
          </a:xfrm>
          <a:prstGeom prst="rect">
            <a:avLst/>
          </a:prstGeom>
        </p:spPr>
      </p:pic>
    </p:spTree>
    <p:extLst>
      <p:ext uri="{BB962C8B-B14F-4D97-AF65-F5344CB8AC3E}">
        <p14:creationId xmlns:p14="http://schemas.microsoft.com/office/powerpoint/2010/main" val="1103844599"/>
      </p:ext>
    </p:extLst>
  </p:cSld>
  <p:clrMapOvr>
    <a:masterClrMapping/>
  </p:clrMapOvr>
</p:sld>
</file>

<file path=ppt/theme/theme1.xml><?xml version="1.0" encoding="utf-8"?>
<a:theme xmlns:a="http://schemas.openxmlformats.org/drawingml/2006/main" name="2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8089</TotalTime>
  <Words>1249</Words>
  <Application>Microsoft Office PowerPoint</Application>
  <PresentationFormat>화면 슬라이드 쇼(4:3)</PresentationFormat>
  <Paragraphs>131</Paragraphs>
  <Slides>22</Slides>
  <Notes>21</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22</vt:i4>
      </vt:variant>
    </vt:vector>
  </HeadingPairs>
  <TitlesOfParts>
    <vt:vector size="28" baseType="lpstr">
      <vt:lpstr>MS Gothic</vt:lpstr>
      <vt:lpstr>맑은 고딕</vt:lpstr>
      <vt:lpstr>Arial</vt:lpstr>
      <vt:lpstr>Times New Roman</vt:lpstr>
      <vt:lpstr>2_Office 테마</vt:lpstr>
      <vt:lpstr>Document</vt:lpstr>
      <vt:lpstr>PowerPoint 프레젠테이션</vt:lpstr>
      <vt:lpstr>Introduction</vt:lpstr>
      <vt:lpstr>Channel Access of Legacy 802.11[1]</vt:lpstr>
      <vt:lpstr>Channel Access of Trigger Frame</vt:lpstr>
      <vt:lpstr>Channel Access of Trigger Frame</vt:lpstr>
      <vt:lpstr>Opt 1. Queue Trigger Frame into queue of determined AC</vt:lpstr>
      <vt:lpstr>Opt 1. Queue Trigger Frame into queue of determined AC</vt:lpstr>
      <vt:lpstr>Opt 2. xIFS sensing based Trigger Frame transmission</vt:lpstr>
      <vt:lpstr>Opt 2. xIFS sensing based Trigger Frame transmission</vt:lpstr>
      <vt:lpstr>Opt 2. xIFS sensing based Trigger Frame transmission</vt:lpstr>
      <vt:lpstr>Opt 3. Trigger Frame transmission with Separate Back-off procedure</vt:lpstr>
      <vt:lpstr>Opt 3. Trigger Frame transmission with Separate Back-off procedure</vt:lpstr>
      <vt:lpstr>Opt 3. Trigger Frame transmission with Separate Back-off procedure</vt:lpstr>
      <vt:lpstr>Opt 4. Winning AC based Trigger Frame transmission</vt:lpstr>
      <vt:lpstr>Opt 4. Winning AC based Trigger Frame transmission</vt:lpstr>
      <vt:lpstr>Opt 4. Winning AC based Trigger Frame transmission</vt:lpstr>
      <vt:lpstr>Opt 5. Internal contention based Trigger Frame transmission</vt:lpstr>
      <vt:lpstr>Opt 5. Internal contention based Trigger Frame transmission</vt:lpstr>
      <vt:lpstr>Opt 5. Internal contention based Trigger Frame transmission</vt:lpstr>
      <vt:lpstr>Conclusions</vt:lpstr>
      <vt:lpstr>References</vt:lpstr>
      <vt:lpstr>Straw poll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11ax submission policy</dc:title>
  <dc:creator>안진수</dc:creator>
  <cp:lastModifiedBy>안진수</cp:lastModifiedBy>
  <cp:revision>113</cp:revision>
  <dcterms:created xsi:type="dcterms:W3CDTF">2016-07-06T00:57:14Z</dcterms:created>
  <dcterms:modified xsi:type="dcterms:W3CDTF">2016-07-27T17:43:08Z</dcterms:modified>
</cp:coreProperties>
</file>