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01" r:id="rId3"/>
    <p:sldId id="297" r:id="rId4"/>
    <p:sldId id="305" r:id="rId5"/>
    <p:sldId id="306" r:id="rId6"/>
    <p:sldId id="300" r:id="rId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64" autoAdjust="0"/>
    <p:restoredTop sz="94660"/>
  </p:normalViewPr>
  <p:slideViewPr>
    <p:cSldViewPr>
      <p:cViewPr varScale="1">
        <p:scale>
          <a:sx n="81" d="100"/>
          <a:sy n="81" d="100"/>
        </p:scale>
        <p:origin x="776" y="6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798" y="52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193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53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マスター タイトルの書式設定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802.11-16/0958r0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-2003___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July 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UL OFDMA for </a:t>
            </a:r>
            <a:br>
              <a:rPr lang="en-GB" dirty="0" smtClean="0"/>
            </a:br>
            <a:r>
              <a:rPr lang="en-GB" dirty="0" err="1" smtClean="0"/>
              <a:t>Unassociated</a:t>
            </a:r>
            <a:r>
              <a:rPr lang="en-GB" dirty="0" smtClean="0"/>
              <a:t> STAs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64767" y="16986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2016-07-25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032826"/>
              </p:ext>
            </p:extLst>
          </p:nvPr>
        </p:nvGraphicFramePr>
        <p:xfrm>
          <a:off x="508000" y="2522538"/>
          <a:ext cx="8661400" cy="386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50" name="Document" r:id="rId5" imgW="6246431" imgH="2794000" progId="Word.Document.8">
                  <p:embed/>
                </p:oleObj>
              </mc:Choice>
              <mc:Fallback>
                <p:oleObj name="Document" r:id="rId5" imgW="6246431" imgH="27940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522538"/>
                        <a:ext cx="8661400" cy="3860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July 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752056"/>
          </a:xfrm>
          <a:ln/>
        </p:spPr>
        <p:txBody>
          <a:bodyPr/>
          <a:lstStyle/>
          <a:p>
            <a:pPr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b="0" dirty="0" smtClean="0"/>
          </a:p>
          <a:p>
            <a:pPr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b="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b="0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b="0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115616" y="1981200"/>
            <a:ext cx="63367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In this contribution, we propose to increase the efficiency of multi-frame exchanges involving unassociated STAs using UL OFDMA.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0722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Multi-frame Exchanges Involving Unassociated STAs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 2016</a:t>
            </a:r>
            <a:endParaRPr lang="en-GB" dirty="0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2098797"/>
            <a:ext cx="3182058" cy="2390700"/>
          </a:xfrm>
          <a:prstGeom prst="rect">
            <a:avLst/>
          </a:prstGeom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3118" y="2157791"/>
            <a:ext cx="2686123" cy="2450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テキスト ボックス 10"/>
          <p:cNvSpPr txBox="1"/>
          <p:nvPr/>
        </p:nvSpPr>
        <p:spPr>
          <a:xfrm>
            <a:off x="708587" y="4650639"/>
            <a:ext cx="2160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Authentication/Association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529186" y="4732029"/>
            <a:ext cx="2160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802.11u GAS frame exchange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516216" y="4732028"/>
            <a:ext cx="2160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802.11aq Pre-association discovery</a:t>
            </a: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07549" y="2465829"/>
            <a:ext cx="3236451" cy="2142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97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UL MU Transmission of Unassociated STAs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 2016</a:t>
            </a:r>
            <a:endParaRPr lang="en-GB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28519" y="1751012"/>
            <a:ext cx="77280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-Multi-frame exchanges can benefit a lot using UL MU Transmission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-However, right now only Random access OFDMA is allowed in the standard which </a:t>
            </a:r>
            <a:r>
              <a:rPr lang="en-US" dirty="0" smtClean="0">
                <a:solidFill>
                  <a:srgbClr val="FF0000"/>
                </a:solidFill>
              </a:rPr>
              <a:t>has low efficiency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-Hence we propose that the AP be able to allocate RUs to unassociated STAs.</a:t>
            </a:r>
          </a:p>
        </p:txBody>
      </p:sp>
    </p:spTree>
    <p:extLst>
      <p:ext uri="{BB962C8B-B14F-4D97-AF65-F5344CB8AC3E}">
        <p14:creationId xmlns:p14="http://schemas.microsoft.com/office/powerpoint/2010/main" val="187600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UL MU Transmission of Unassociated STAs</a:t>
            </a:r>
            <a:endParaRPr 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-Temporary AIDs are assumed to identify Unassociated STAs in multi-STA BA</a:t>
            </a:r>
          </a:p>
          <a:p>
            <a:r>
              <a:rPr lang="en-US" dirty="0" smtClean="0"/>
              <a:t>-These AIDs can be used to identify the same STAs in subsequent frame transmissions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 2016</a:t>
            </a:r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187624" y="5913770"/>
            <a:ext cx="509332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  <a:effectLst/>
        </p:spPr>
      </p:cxnSp>
      <p:sp>
        <p:nvSpPr>
          <p:cNvPr id="8" name="Rectangle 7"/>
          <p:cNvSpPr/>
          <p:nvPr/>
        </p:nvSpPr>
        <p:spPr bwMode="auto">
          <a:xfrm>
            <a:off x="1383485" y="5568019"/>
            <a:ext cx="609600" cy="35218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36"/>
          <p:cNvSpPr/>
          <p:nvPr/>
        </p:nvSpPr>
        <p:spPr bwMode="auto">
          <a:xfrm>
            <a:off x="1374306" y="4259030"/>
            <a:ext cx="619209" cy="165556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>
              <a:buClrTx/>
              <a:buSzTx/>
            </a:pPr>
            <a:endParaRPr lang="en-US" sz="10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ctr" defTabSz="914400">
              <a:buClrTx/>
              <a:buSzTx/>
            </a:pPr>
            <a:endParaRPr lang="en-US" sz="1000" dirty="0">
              <a:solidFill>
                <a:schemeClr val="tx1"/>
              </a:solidFill>
              <a:latin typeface="Times New Roman" pitchFamily="18" charset="0"/>
            </a:endParaRPr>
          </a:p>
          <a:p>
            <a:pPr algn="ctr" defTabSz="914400">
              <a:buClrTx/>
              <a:buSzTx/>
            </a:pPr>
            <a:r>
              <a:rPr lang="en-US" sz="1000" dirty="0" smtClean="0">
                <a:solidFill>
                  <a:schemeClr val="tx1"/>
                </a:solidFill>
                <a:latin typeface="Times New Roman" pitchFamily="18" charset="0"/>
              </a:rPr>
              <a:t>Trigger Frame</a:t>
            </a:r>
          </a:p>
          <a:p>
            <a:pPr algn="ctr" defTabSz="914400">
              <a:buClrTx/>
              <a:buSzTx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Random Access (AIDs 1,2,3,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0</a:t>
            </a:r>
            <a:r>
              <a:rPr lang="en-US" sz="1000" dirty="0" smtClean="0">
                <a:solidFill>
                  <a:schemeClr val="tx1"/>
                </a:solidFill>
                <a:latin typeface="Times New Roman" pitchFamily="18" charset="0"/>
              </a:rPr>
              <a:t>,</a:t>
            </a:r>
            <a:r>
              <a:rPr lang="en-US" sz="1000" dirty="0" smtClean="0">
                <a:solidFill>
                  <a:srgbClr val="FF0000"/>
                </a:solidFill>
                <a:latin typeface="Times New Roman" pitchFamily="18" charset="0"/>
              </a:rPr>
              <a:t>0</a:t>
            </a:r>
            <a:r>
              <a:rPr lang="en-US" sz="1000" dirty="0" smtClean="0">
                <a:solidFill>
                  <a:schemeClr val="tx1"/>
                </a:solidFill>
                <a:latin typeface="Times New Roman" pitchFamily="18" charset="0"/>
              </a:rPr>
              <a:t>)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4" name="グループ化 13"/>
          <p:cNvGrpSpPr/>
          <p:nvPr/>
        </p:nvGrpSpPr>
        <p:grpSpPr>
          <a:xfrm>
            <a:off x="2129300" y="4215932"/>
            <a:ext cx="649047" cy="1695342"/>
            <a:chOff x="1140431" y="4461033"/>
            <a:chExt cx="983297" cy="1695342"/>
          </a:xfrm>
        </p:grpSpPr>
        <p:sp>
          <p:nvSpPr>
            <p:cNvPr id="15" name="Rectangle 8"/>
            <p:cNvSpPr/>
            <p:nvPr/>
          </p:nvSpPr>
          <p:spPr bwMode="auto">
            <a:xfrm>
              <a:off x="1140431" y="4461033"/>
              <a:ext cx="983297" cy="342901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Rectangle 9"/>
            <p:cNvSpPr/>
            <p:nvPr/>
          </p:nvSpPr>
          <p:spPr bwMode="auto">
            <a:xfrm>
              <a:off x="1140431" y="4800220"/>
              <a:ext cx="983297" cy="348853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>
                <a:buClrTx/>
                <a:buSzTx/>
              </a:pPr>
              <a:endParaRPr lang="en-US" sz="10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17" name="Rectangle 10"/>
            <p:cNvSpPr/>
            <p:nvPr/>
          </p:nvSpPr>
          <p:spPr bwMode="auto">
            <a:xfrm>
              <a:off x="1140431" y="5134282"/>
              <a:ext cx="983297" cy="343255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>
                <a:buClrTx/>
                <a:buSzTx/>
              </a:pPr>
              <a:endParaRPr lang="en-US" sz="10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18" name="Rectangle 35"/>
            <p:cNvSpPr/>
            <p:nvPr/>
          </p:nvSpPr>
          <p:spPr bwMode="auto">
            <a:xfrm>
              <a:off x="1140431" y="5469866"/>
              <a:ext cx="983297" cy="34325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14400">
                <a:buClrTx/>
                <a:buSzTx/>
              </a:pPr>
              <a:r>
                <a:rPr lang="en-US" sz="700" dirty="0" smtClean="0">
                  <a:solidFill>
                    <a:srgbClr val="FF0000"/>
                  </a:solidFill>
                  <a:latin typeface="Times New Roman" pitchFamily="18" charset="0"/>
                </a:rPr>
                <a:t>AID 0 (STA 5)</a:t>
              </a:r>
            </a:p>
            <a:p>
              <a:pPr algn="ctr" defTabSz="914400">
                <a:buClrTx/>
                <a:buSzTx/>
              </a:pPr>
              <a:r>
                <a:rPr lang="en-US" sz="700" dirty="0" smtClean="0">
                  <a:solidFill>
                    <a:srgbClr val="FF0000"/>
                  </a:solidFill>
                  <a:latin typeface="Times New Roman" pitchFamily="18" charset="0"/>
                </a:rPr>
                <a:t>GAS Initial</a:t>
              </a:r>
              <a:r>
                <a:rPr lang="ja-JP" altLang="en-US" sz="700" dirty="0" smtClean="0">
                  <a:solidFill>
                    <a:srgbClr val="FF0000"/>
                  </a:solidFill>
                  <a:latin typeface="Times New Roman" pitchFamily="18" charset="0"/>
                </a:rPr>
                <a:t> </a:t>
              </a:r>
              <a:endParaRPr lang="en-US" altLang="ja-JP" sz="700" dirty="0" smtClean="0">
                <a:solidFill>
                  <a:srgbClr val="FF0000"/>
                </a:solidFill>
                <a:latin typeface="Times New Roman" pitchFamily="18" charset="0"/>
              </a:endParaRPr>
            </a:p>
            <a:p>
              <a:pPr algn="ctr" defTabSz="914400">
                <a:buClrTx/>
                <a:buSzTx/>
              </a:pPr>
              <a:r>
                <a:rPr lang="en-US" sz="700" dirty="0" smtClean="0">
                  <a:solidFill>
                    <a:srgbClr val="FF0000"/>
                  </a:solidFill>
                  <a:latin typeface="Times New Roman" pitchFamily="18" charset="0"/>
                </a:rPr>
                <a:t>Request</a:t>
              </a:r>
            </a:p>
            <a:p>
              <a:pPr algn="ctr" defTabSz="914400">
                <a:buClrTx/>
                <a:buSzTx/>
              </a:pPr>
              <a:endParaRPr lang="en-US" sz="10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19" name="Rectangle 36"/>
            <p:cNvSpPr/>
            <p:nvPr/>
          </p:nvSpPr>
          <p:spPr bwMode="auto">
            <a:xfrm>
              <a:off x="1140431" y="5813120"/>
              <a:ext cx="983297" cy="343255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>
                <a:buClrTx/>
                <a:buSzTx/>
              </a:pPr>
              <a:endParaRPr lang="en-US" sz="10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0" name="Rectangle 35"/>
            <p:cNvSpPr/>
            <p:nvPr/>
          </p:nvSpPr>
          <p:spPr bwMode="auto">
            <a:xfrm>
              <a:off x="1140431" y="4803926"/>
              <a:ext cx="983297" cy="34325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14400">
                <a:buClrTx/>
                <a:buSzTx/>
              </a:pPr>
              <a:r>
                <a:rPr lang="en-US" sz="700" dirty="0" smtClean="0">
                  <a:solidFill>
                    <a:srgbClr val="FF0000"/>
                  </a:solidFill>
                  <a:latin typeface="Times New Roman" pitchFamily="18" charset="0"/>
                </a:rPr>
                <a:t>AID 0 (STA 4)</a:t>
              </a:r>
            </a:p>
            <a:p>
              <a:pPr algn="ctr" defTabSz="914400">
                <a:buClrTx/>
                <a:buSzTx/>
              </a:pPr>
              <a:r>
                <a:rPr lang="en-US" sz="700" dirty="0" smtClean="0">
                  <a:solidFill>
                    <a:srgbClr val="FF0000"/>
                  </a:solidFill>
                  <a:latin typeface="Times New Roman" pitchFamily="18" charset="0"/>
                </a:rPr>
                <a:t>Authentication</a:t>
              </a:r>
            </a:p>
            <a:p>
              <a:pPr algn="ctr" defTabSz="914400">
                <a:buClrTx/>
                <a:buSzTx/>
              </a:pPr>
              <a:r>
                <a:rPr lang="en-US" sz="700" dirty="0" smtClean="0">
                  <a:solidFill>
                    <a:srgbClr val="FF0000"/>
                  </a:solidFill>
                  <a:latin typeface="Times New Roman" pitchFamily="18" charset="0"/>
                </a:rPr>
                <a:t>Request</a:t>
              </a:r>
            </a:p>
            <a:p>
              <a:pPr algn="ctr" defTabSz="914400">
                <a:buClrTx/>
                <a:buSzTx/>
              </a:pPr>
              <a:endParaRPr lang="en-US" sz="10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</p:grpSp>
      <p:sp>
        <p:nvSpPr>
          <p:cNvPr id="20" name="Rectangle 7"/>
          <p:cNvSpPr/>
          <p:nvPr/>
        </p:nvSpPr>
        <p:spPr bwMode="auto">
          <a:xfrm>
            <a:off x="2895829" y="4259029"/>
            <a:ext cx="549807" cy="165267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TextBox 29"/>
          <p:cNvSpPr txBox="1"/>
          <p:nvPr/>
        </p:nvSpPr>
        <p:spPr>
          <a:xfrm>
            <a:off x="2903264" y="4771645"/>
            <a:ext cx="6145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tx1"/>
                </a:solidFill>
              </a:rPr>
              <a:t>Multi-STA ACK (AID1,2,3,</a:t>
            </a:r>
            <a:r>
              <a:rPr lang="en-US" sz="1000" dirty="0" smtClean="0">
                <a:solidFill>
                  <a:srgbClr val="FF0000"/>
                </a:solidFill>
              </a:rPr>
              <a:t>tAID1,2</a:t>
            </a:r>
            <a:r>
              <a:rPr lang="en-US" sz="1000" dirty="0" smtClean="0">
                <a:solidFill>
                  <a:schemeClr val="tx1"/>
                </a:solidFill>
              </a:rPr>
              <a:t>)</a:t>
            </a:r>
          </a:p>
          <a:p>
            <a:endParaRPr lang="en-US" sz="1400" dirty="0" smtClean="0">
              <a:solidFill>
                <a:schemeClr val="tx1"/>
              </a:solidFill>
            </a:endParaRPr>
          </a:p>
          <a:p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38" name="TextBox 29"/>
          <p:cNvSpPr txBox="1"/>
          <p:nvPr/>
        </p:nvSpPr>
        <p:spPr>
          <a:xfrm>
            <a:off x="3544645" y="5324394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2237917" y="4216176"/>
            <a:ext cx="598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FF0000"/>
                </a:solidFill>
                <a:latin typeface="Times New Roman" pitchFamily="18" charset="0"/>
              </a:rPr>
              <a:t>AID 1 (STA 1)</a:t>
            </a:r>
            <a:endParaRPr lang="en-US" sz="8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2204024" y="4897185"/>
            <a:ext cx="598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FF0000"/>
                </a:solidFill>
                <a:latin typeface="Times New Roman" pitchFamily="18" charset="0"/>
              </a:rPr>
              <a:t>AID 2</a:t>
            </a:r>
          </a:p>
          <a:p>
            <a:r>
              <a:rPr lang="en-US" sz="800" dirty="0" smtClean="0">
                <a:solidFill>
                  <a:srgbClr val="FF0000"/>
                </a:solidFill>
                <a:latin typeface="Times New Roman" pitchFamily="18" charset="0"/>
              </a:rPr>
              <a:t>(STA2)</a:t>
            </a:r>
            <a:endParaRPr lang="en-US" sz="8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2180462" y="5571627"/>
            <a:ext cx="598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FF0000"/>
                </a:solidFill>
                <a:latin typeface="Times New Roman" pitchFamily="18" charset="0"/>
              </a:rPr>
              <a:t>AID 3 (STA 3)</a:t>
            </a:r>
            <a:endParaRPr lang="en-US" sz="8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5" name="Rectangle 36"/>
          <p:cNvSpPr/>
          <p:nvPr/>
        </p:nvSpPr>
        <p:spPr bwMode="auto">
          <a:xfrm>
            <a:off x="3873665" y="4227093"/>
            <a:ext cx="619209" cy="165556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>
              <a:buClrTx/>
              <a:buSzTx/>
            </a:pPr>
            <a:endParaRPr lang="en-US" sz="10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ctr" defTabSz="914400">
              <a:buClrTx/>
              <a:buSzTx/>
            </a:pPr>
            <a:endParaRPr lang="en-US" sz="1000" dirty="0">
              <a:solidFill>
                <a:schemeClr val="tx1"/>
              </a:solidFill>
              <a:latin typeface="Times New Roman" pitchFamily="18" charset="0"/>
            </a:endParaRPr>
          </a:p>
          <a:p>
            <a:pPr algn="ctr" defTabSz="914400">
              <a:buClrTx/>
              <a:buSzTx/>
            </a:pPr>
            <a:endParaRPr lang="en-US" sz="10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ctr" defTabSz="914400">
              <a:buClrTx/>
              <a:buSzTx/>
            </a:pPr>
            <a:endParaRPr lang="en-US" sz="1000" dirty="0">
              <a:solidFill>
                <a:schemeClr val="tx1"/>
              </a:solidFill>
              <a:latin typeface="Times New Roman" pitchFamily="18" charset="0"/>
            </a:endParaRPr>
          </a:p>
          <a:p>
            <a:pPr algn="ctr" defTabSz="914400">
              <a:buClrTx/>
              <a:buSzTx/>
            </a:pPr>
            <a:r>
              <a:rPr lang="en-US" sz="1000" dirty="0" smtClean="0">
                <a:solidFill>
                  <a:schemeClr val="tx1"/>
                </a:solidFill>
                <a:latin typeface="Times New Roman" pitchFamily="18" charset="0"/>
              </a:rPr>
              <a:t>Trigger Frame</a:t>
            </a:r>
          </a:p>
          <a:p>
            <a:pPr algn="ctr" defTabSz="914400">
              <a:buClrTx/>
              <a:buSzTx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(AID1,2,3,tAID1,2)</a:t>
            </a:r>
          </a:p>
        </p:txBody>
      </p:sp>
      <p:grpSp>
        <p:nvGrpSpPr>
          <p:cNvPr id="46" name="グループ化 45"/>
          <p:cNvGrpSpPr/>
          <p:nvPr/>
        </p:nvGrpSpPr>
        <p:grpSpPr>
          <a:xfrm>
            <a:off x="4666430" y="4225249"/>
            <a:ext cx="649047" cy="1695342"/>
            <a:chOff x="1140431" y="4461033"/>
            <a:chExt cx="983297" cy="1695342"/>
          </a:xfrm>
        </p:grpSpPr>
        <p:sp>
          <p:nvSpPr>
            <p:cNvPr id="47" name="Rectangle 8"/>
            <p:cNvSpPr/>
            <p:nvPr/>
          </p:nvSpPr>
          <p:spPr bwMode="auto">
            <a:xfrm>
              <a:off x="1140431" y="4461033"/>
              <a:ext cx="983297" cy="342901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9" name="Rectangle 10"/>
            <p:cNvSpPr/>
            <p:nvPr/>
          </p:nvSpPr>
          <p:spPr bwMode="auto">
            <a:xfrm>
              <a:off x="1140431" y="5134282"/>
              <a:ext cx="983297" cy="343255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>
                <a:buClrTx/>
                <a:buSzTx/>
              </a:pPr>
              <a:endParaRPr lang="en-US" sz="10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50" name="Rectangle 35"/>
            <p:cNvSpPr/>
            <p:nvPr/>
          </p:nvSpPr>
          <p:spPr bwMode="auto">
            <a:xfrm>
              <a:off x="1140431" y="5469866"/>
              <a:ext cx="983297" cy="343255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14400">
                <a:buClrTx/>
                <a:buSzTx/>
              </a:pPr>
              <a:r>
                <a:rPr lang="en-US" sz="700" dirty="0" err="1" smtClean="0">
                  <a:solidFill>
                    <a:srgbClr val="FF0000"/>
                  </a:solidFill>
                  <a:latin typeface="Times New Roman" pitchFamily="18" charset="0"/>
                </a:rPr>
                <a:t>tAID</a:t>
              </a:r>
              <a:r>
                <a:rPr lang="en-US" sz="700" dirty="0" smtClean="0">
                  <a:solidFill>
                    <a:srgbClr val="FF0000"/>
                  </a:solidFill>
                  <a:latin typeface="Times New Roman" pitchFamily="18" charset="0"/>
                </a:rPr>
                <a:t> 0 (STA 5)</a:t>
              </a:r>
            </a:p>
            <a:p>
              <a:pPr algn="ctr" defTabSz="914400">
                <a:buClrTx/>
                <a:buSzTx/>
              </a:pPr>
              <a:r>
                <a:rPr lang="en-US" sz="700" dirty="0" smtClean="0">
                  <a:solidFill>
                    <a:srgbClr val="FF0000"/>
                  </a:solidFill>
                  <a:latin typeface="Times New Roman" pitchFamily="18" charset="0"/>
                </a:rPr>
                <a:t>GAS Comeback</a:t>
              </a:r>
              <a:r>
                <a:rPr lang="ja-JP" altLang="en-US" sz="700" dirty="0" smtClean="0">
                  <a:solidFill>
                    <a:srgbClr val="FF0000"/>
                  </a:solidFill>
                  <a:latin typeface="Times New Roman" pitchFamily="18" charset="0"/>
                </a:rPr>
                <a:t> </a:t>
              </a:r>
              <a:endParaRPr lang="en-US" altLang="ja-JP" sz="700" dirty="0" smtClean="0">
                <a:solidFill>
                  <a:srgbClr val="FF0000"/>
                </a:solidFill>
                <a:latin typeface="Times New Roman" pitchFamily="18" charset="0"/>
              </a:endParaRPr>
            </a:p>
            <a:p>
              <a:pPr algn="ctr" defTabSz="914400">
                <a:buClrTx/>
                <a:buSzTx/>
              </a:pPr>
              <a:r>
                <a:rPr lang="en-US" sz="700" dirty="0" smtClean="0">
                  <a:solidFill>
                    <a:srgbClr val="FF0000"/>
                  </a:solidFill>
                  <a:latin typeface="Times New Roman" pitchFamily="18" charset="0"/>
                </a:rPr>
                <a:t>Request</a:t>
              </a:r>
            </a:p>
            <a:p>
              <a:pPr algn="ctr" defTabSz="914400">
                <a:buClrTx/>
                <a:buSzTx/>
              </a:pPr>
              <a:endParaRPr lang="en-US" sz="10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51" name="Rectangle 36"/>
            <p:cNvSpPr/>
            <p:nvPr/>
          </p:nvSpPr>
          <p:spPr bwMode="auto">
            <a:xfrm>
              <a:off x="1140431" y="5813120"/>
              <a:ext cx="983297" cy="343255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>
                <a:buClrTx/>
                <a:buSzTx/>
              </a:pPr>
              <a:endParaRPr lang="en-US" sz="10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52" name="Rectangle 35"/>
            <p:cNvSpPr/>
            <p:nvPr/>
          </p:nvSpPr>
          <p:spPr bwMode="auto">
            <a:xfrm>
              <a:off x="1140431" y="4803926"/>
              <a:ext cx="983297" cy="343255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14400">
                <a:buClrTx/>
                <a:buSzTx/>
              </a:pPr>
              <a:r>
                <a:rPr lang="en-US" sz="700" dirty="0" err="1" smtClean="0">
                  <a:solidFill>
                    <a:srgbClr val="FF0000"/>
                  </a:solidFill>
                  <a:latin typeface="Times New Roman" pitchFamily="18" charset="0"/>
                </a:rPr>
                <a:t>tAID</a:t>
              </a:r>
              <a:r>
                <a:rPr lang="en-US" sz="700" dirty="0" smtClean="0">
                  <a:solidFill>
                    <a:srgbClr val="FF0000"/>
                  </a:solidFill>
                  <a:latin typeface="Times New Roman" pitchFamily="18" charset="0"/>
                </a:rPr>
                <a:t> 1(STA4)</a:t>
              </a:r>
            </a:p>
            <a:p>
              <a:pPr algn="ctr" defTabSz="914400">
                <a:buClrTx/>
                <a:buSzTx/>
              </a:pPr>
              <a:r>
                <a:rPr lang="en-US" sz="700" dirty="0" smtClean="0">
                  <a:solidFill>
                    <a:srgbClr val="FF0000"/>
                  </a:solidFill>
                  <a:latin typeface="Times New Roman" pitchFamily="18" charset="0"/>
                </a:rPr>
                <a:t>Association </a:t>
              </a:r>
            </a:p>
            <a:p>
              <a:pPr algn="ctr" defTabSz="914400">
                <a:buClrTx/>
                <a:buSzTx/>
              </a:pPr>
              <a:r>
                <a:rPr lang="en-US" sz="700" dirty="0" smtClean="0">
                  <a:solidFill>
                    <a:srgbClr val="FF0000"/>
                  </a:solidFill>
                  <a:latin typeface="Times New Roman" pitchFamily="18" charset="0"/>
                </a:rPr>
                <a:t>Request</a:t>
              </a:r>
            </a:p>
            <a:p>
              <a:pPr algn="ctr" defTabSz="914400">
                <a:buClrTx/>
                <a:buSzTx/>
              </a:pPr>
              <a:endParaRPr lang="en-US" sz="10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</p:grpSp>
      <p:sp>
        <p:nvSpPr>
          <p:cNvPr id="53" name="テキスト ボックス 52"/>
          <p:cNvSpPr txBox="1"/>
          <p:nvPr/>
        </p:nvSpPr>
        <p:spPr>
          <a:xfrm>
            <a:off x="4775047" y="4225493"/>
            <a:ext cx="598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FF0000"/>
                </a:solidFill>
                <a:latin typeface="Times New Roman" pitchFamily="18" charset="0"/>
              </a:rPr>
              <a:t>AID 1 (STA 1)</a:t>
            </a:r>
            <a:endParaRPr lang="en-US" sz="8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4741154" y="4906502"/>
            <a:ext cx="598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FF0000"/>
                </a:solidFill>
                <a:latin typeface="Times New Roman" pitchFamily="18" charset="0"/>
              </a:rPr>
              <a:t>AID 2</a:t>
            </a:r>
          </a:p>
          <a:p>
            <a:r>
              <a:rPr lang="en-US" sz="800" dirty="0" smtClean="0">
                <a:solidFill>
                  <a:srgbClr val="FF0000"/>
                </a:solidFill>
                <a:latin typeface="Times New Roman" pitchFamily="18" charset="0"/>
              </a:rPr>
              <a:t>(STA2)</a:t>
            </a:r>
            <a:endParaRPr lang="en-US" sz="8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4717592" y="5580944"/>
            <a:ext cx="598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FF0000"/>
                </a:solidFill>
                <a:latin typeface="Times New Roman" pitchFamily="18" charset="0"/>
              </a:rPr>
              <a:t>AID 3 (STA 3)</a:t>
            </a:r>
            <a:endParaRPr lang="en-US" sz="8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56" name="Rectangle 7"/>
          <p:cNvSpPr/>
          <p:nvPr/>
        </p:nvSpPr>
        <p:spPr bwMode="auto">
          <a:xfrm>
            <a:off x="5458379" y="4240127"/>
            <a:ext cx="549807" cy="165267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TextBox 29"/>
          <p:cNvSpPr txBox="1"/>
          <p:nvPr/>
        </p:nvSpPr>
        <p:spPr>
          <a:xfrm>
            <a:off x="5481814" y="4534108"/>
            <a:ext cx="6145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tx1"/>
                </a:solidFill>
              </a:rPr>
              <a:t>Multi-STA ACK (AID1,2,3,</a:t>
            </a:r>
            <a:r>
              <a:rPr lang="en-US" sz="1000" dirty="0" smtClean="0">
                <a:solidFill>
                  <a:srgbClr val="FF0000"/>
                </a:solidFill>
              </a:rPr>
              <a:t>tAID1,2</a:t>
            </a:r>
            <a:r>
              <a:rPr lang="en-US" sz="1000" dirty="0" smtClean="0">
                <a:solidFill>
                  <a:schemeClr val="tx1"/>
                </a:solidFill>
              </a:rPr>
              <a:t>)</a:t>
            </a:r>
          </a:p>
          <a:p>
            <a:endParaRPr lang="en-US" sz="1400" dirty="0" smtClean="0">
              <a:solidFill>
                <a:schemeClr val="tx1"/>
              </a:solidFill>
            </a:endParaRPr>
          </a:p>
          <a:p>
            <a:endParaRPr lang="en-US" sz="1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1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presentation, we proposed that temporary AIDs for unassociated STAs be used for subsequent UL OFDMA frame exchanges involving unassociated STAs.</a:t>
            </a:r>
          </a:p>
          <a:p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224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7670</TotalTime>
  <Words>358</Words>
  <Application>Microsoft Office PowerPoint</Application>
  <PresentationFormat>画面に合わせる (4:3)</PresentationFormat>
  <Paragraphs>87</Paragraphs>
  <Slides>6</Slides>
  <Notes>3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Arial Unicode MS</vt:lpstr>
      <vt:lpstr>MS Gothic</vt:lpstr>
      <vt:lpstr>Times New Roman</vt:lpstr>
      <vt:lpstr>Office テーマ</vt:lpstr>
      <vt:lpstr>Document</vt:lpstr>
      <vt:lpstr>UL OFDMA for  Unassociated STAs</vt:lpstr>
      <vt:lpstr>Summary</vt:lpstr>
      <vt:lpstr>Multi-frame Exchanges Involving Unassociated STAs</vt:lpstr>
      <vt:lpstr>UL MU Transmission of Unassociated STAs</vt:lpstr>
      <vt:lpstr>UL MU Transmission of Unassociated STAs</vt:lpstr>
      <vt:lpstr>Conclusion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LEONARDO</dc:creator>
  <cp:lastModifiedBy>Leonardo Jr Lanante</cp:lastModifiedBy>
  <cp:revision>504</cp:revision>
  <cp:lastPrinted>1601-01-01T00:00:00Z</cp:lastPrinted>
  <dcterms:created xsi:type="dcterms:W3CDTF">2015-06-17T05:34:49Z</dcterms:created>
  <dcterms:modified xsi:type="dcterms:W3CDTF">2016-07-25T06:06:11Z</dcterms:modified>
</cp:coreProperties>
</file>