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0" r:id="rId4"/>
    <p:sldId id="261" r:id="rId5"/>
    <p:sldId id="265" r:id="rId6"/>
    <p:sldId id="268" r:id="rId7"/>
    <p:sldId id="266" r:id="rId8"/>
    <p:sldId id="269" r:id="rId9"/>
    <p:sldId id="270" r:id="rId10"/>
    <p:sldId id="271" r:id="rId11"/>
    <p:sldId id="272" r:id="rId12"/>
    <p:sldId id="273" r:id="rId13"/>
    <p:sldId id="274" r:id="rId14"/>
    <p:sldId id="275" r:id="rId15"/>
    <p:sldId id="276" r:id="rId16"/>
    <p:sldId id="277" r:id="rId17"/>
    <p:sldId id="278" r:id="rId18"/>
    <p:sldId id="279" r:id="rId19"/>
    <p:sldId id="267" r:id="rId20"/>
    <p:sldId id="264" r:id="rId21"/>
    <p:sldId id="262"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0D8E8"/>
    <a:srgbClr val="E9EDF4"/>
    <a:srgbClr val="4F81B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snapToGrid="0">
      <p:cViewPr>
        <p:scale>
          <a:sx n="70" d="100"/>
          <a:sy n="70" d="100"/>
        </p:scale>
        <p:origin x="-1110"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7/25/2016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3816558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3876165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2625446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smtClean="0"/>
              <a:t>May 2015</a:t>
            </a:r>
            <a:endParaRPr lang="en-GB"/>
          </a:p>
        </p:txBody>
      </p:sp>
      <p:sp>
        <p:nvSpPr>
          <p:cNvPr id="5" name="Footer Placeholder 4"/>
          <p:cNvSpPr>
            <a:spLocks noGrp="1"/>
          </p:cNvSpPr>
          <p:nvPr>
            <p:ph type="ftr" idx="11"/>
          </p:nvPr>
        </p:nvSpPr>
        <p:spPr/>
        <p:txBody>
          <a:bodyPr/>
          <a:lstStyle>
            <a:lvl1pPr>
              <a:defRPr/>
            </a:lvl1pPr>
          </a:lstStyle>
          <a:p>
            <a:r>
              <a:rPr lang="en-GB" smtClean="0"/>
              <a:t>Yan Xin,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Yan Xin, Huawei Technologies</a:t>
            </a:r>
            <a:endParaRPr lang="en-GB" dirty="0"/>
          </a:p>
        </p:txBody>
      </p:sp>
      <p:sp>
        <p:nvSpPr>
          <p:cNvPr id="12" name="Rectangle 3"/>
          <p:cNvSpPr>
            <a:spLocks noGrp="1" noChangeArrowheads="1"/>
          </p:cNvSpPr>
          <p:nvPr>
            <p:ph type="dt" idx="15"/>
          </p:nvPr>
        </p:nvSpPr>
        <p:spPr bwMode="auto">
          <a:xfrm>
            <a:off x="6096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smtClean="0"/>
              <a:t>May 2015</a:t>
            </a:r>
            <a:endParaRPr lang="en-GB"/>
          </a:p>
        </p:txBody>
      </p:sp>
      <p:sp>
        <p:nvSpPr>
          <p:cNvPr id="5" name="Footer Placeholder 4"/>
          <p:cNvSpPr>
            <a:spLocks noGrp="1"/>
          </p:cNvSpPr>
          <p:nvPr>
            <p:ph type="ftr" idx="11"/>
          </p:nvPr>
        </p:nvSpPr>
        <p:spPr/>
        <p:txBody>
          <a:bodyPr/>
          <a:lstStyle>
            <a:lvl1pPr>
              <a:defRPr/>
            </a:lvl1pPr>
          </a:lstStyle>
          <a:p>
            <a:r>
              <a:rPr lang="en-GB" smtClean="0"/>
              <a:t>Yan Xin,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a:xfrm>
            <a:off x="696912" y="333375"/>
            <a:ext cx="1874823" cy="273050"/>
          </a:xfrm>
          <a:prstGeom prst="rect">
            <a:avLst/>
          </a:prstGeom>
        </p:spPr>
        <p:txBody>
          <a:bodyPr/>
          <a:lstStyle>
            <a:lvl1pPr>
              <a:defRPr/>
            </a:lvl1pPr>
          </a:lstStyle>
          <a:p>
            <a:r>
              <a:rPr lang="en-US" smtClean="0"/>
              <a:t>May 2015</a:t>
            </a:r>
            <a:endParaRPr lang="en-GB"/>
          </a:p>
        </p:txBody>
      </p:sp>
      <p:sp>
        <p:nvSpPr>
          <p:cNvPr id="6" name="Footer Placeholder 5"/>
          <p:cNvSpPr>
            <a:spLocks noGrp="1"/>
          </p:cNvSpPr>
          <p:nvPr>
            <p:ph type="ftr" idx="11"/>
          </p:nvPr>
        </p:nvSpPr>
        <p:spPr/>
        <p:txBody>
          <a:bodyPr/>
          <a:lstStyle>
            <a:lvl1pPr>
              <a:defRPr/>
            </a:lvl1pPr>
          </a:lstStyle>
          <a:p>
            <a:r>
              <a:rPr lang="en-GB" smtClean="0"/>
              <a:t>Yan Xin,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a:xfrm>
            <a:off x="696912" y="333375"/>
            <a:ext cx="1874823" cy="273050"/>
          </a:xfrm>
          <a:prstGeom prst="rect">
            <a:avLst/>
          </a:prstGeom>
        </p:spPr>
        <p:txBody>
          <a:bodyPr/>
          <a:lstStyle>
            <a:lvl1pPr>
              <a:defRPr/>
            </a:lvl1pPr>
          </a:lstStyle>
          <a:p>
            <a:r>
              <a:rPr lang="en-US" smtClean="0"/>
              <a:t>May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Yan Xin,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a:xfrm>
            <a:off x="696912" y="333375"/>
            <a:ext cx="1874823" cy="273050"/>
          </a:xfrm>
          <a:prstGeom prst="rect">
            <a:avLst/>
          </a:prstGeom>
        </p:spPr>
        <p:txBody>
          <a:bodyPr/>
          <a:lstStyle>
            <a:lvl1pPr>
              <a:defRPr/>
            </a:lvl1pPr>
          </a:lstStyle>
          <a:p>
            <a:r>
              <a:rPr lang="en-US" smtClean="0"/>
              <a:t>May 2015</a:t>
            </a:r>
            <a:endParaRPr lang="en-GB"/>
          </a:p>
        </p:txBody>
      </p:sp>
      <p:sp>
        <p:nvSpPr>
          <p:cNvPr id="4" name="Footer Placeholder 3"/>
          <p:cNvSpPr>
            <a:spLocks noGrp="1"/>
          </p:cNvSpPr>
          <p:nvPr>
            <p:ph type="ftr" idx="11"/>
          </p:nvPr>
        </p:nvSpPr>
        <p:spPr/>
        <p:txBody>
          <a:bodyPr/>
          <a:lstStyle>
            <a:lvl1pPr>
              <a:defRPr/>
            </a:lvl1pPr>
          </a:lstStyle>
          <a:p>
            <a:r>
              <a:rPr lang="en-GB" smtClean="0"/>
              <a:t>Yan Xin,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96912" y="333375"/>
            <a:ext cx="1874823" cy="273050"/>
          </a:xfrm>
          <a:prstGeom prst="rect">
            <a:avLst/>
          </a:prstGeom>
        </p:spPr>
        <p:txBody>
          <a:bodyPr/>
          <a:lstStyle>
            <a:lvl1pPr>
              <a:defRPr/>
            </a:lvl1pPr>
          </a:lstStyle>
          <a:p>
            <a:r>
              <a:rPr lang="en-US" smtClean="0"/>
              <a:t>May 2015</a:t>
            </a:r>
            <a:endParaRPr lang="en-GB"/>
          </a:p>
        </p:txBody>
      </p:sp>
      <p:sp>
        <p:nvSpPr>
          <p:cNvPr id="3" name="Footer Placeholder 2"/>
          <p:cNvSpPr>
            <a:spLocks noGrp="1"/>
          </p:cNvSpPr>
          <p:nvPr>
            <p:ph type="ftr" idx="11"/>
          </p:nvPr>
        </p:nvSpPr>
        <p:spPr/>
        <p:txBody>
          <a:bodyPr/>
          <a:lstStyle>
            <a:lvl1pPr>
              <a:defRPr/>
            </a:lvl1pPr>
          </a:lstStyle>
          <a:p>
            <a:r>
              <a:rPr lang="en-GB" smtClean="0"/>
              <a:t>Yan Xin,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smtClean="0"/>
              <a:t>May 2015</a:t>
            </a:r>
            <a:endParaRPr lang="en-GB"/>
          </a:p>
        </p:txBody>
      </p:sp>
      <p:sp>
        <p:nvSpPr>
          <p:cNvPr id="5" name="Footer Placeholder 4"/>
          <p:cNvSpPr>
            <a:spLocks noGrp="1"/>
          </p:cNvSpPr>
          <p:nvPr>
            <p:ph type="ftr" idx="11"/>
          </p:nvPr>
        </p:nvSpPr>
        <p:spPr/>
        <p:txBody>
          <a:bodyPr/>
          <a:lstStyle>
            <a:lvl1pPr>
              <a:defRPr/>
            </a:lvl1pPr>
          </a:lstStyle>
          <a:p>
            <a:r>
              <a:rPr lang="en-GB" smtClean="0"/>
              <a:t>Yan Xin,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smtClean="0"/>
              <a:t>May 2015</a:t>
            </a:r>
            <a:endParaRPr lang="en-GB"/>
          </a:p>
        </p:txBody>
      </p:sp>
      <p:sp>
        <p:nvSpPr>
          <p:cNvPr id="5" name="Footer Placeholder 4"/>
          <p:cNvSpPr>
            <a:spLocks noGrp="1"/>
          </p:cNvSpPr>
          <p:nvPr>
            <p:ph type="ftr" idx="11"/>
          </p:nvPr>
        </p:nvSpPr>
        <p:spPr/>
        <p:txBody>
          <a:bodyPr/>
          <a:lstStyle>
            <a:lvl1pPr>
              <a:defRPr/>
            </a:lvl1pPr>
          </a:lstStyle>
          <a:p>
            <a:r>
              <a:rPr lang="en-GB" smtClean="0"/>
              <a:t>Yan Xin,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Yan Xin,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802.11-16/0955r0</a:t>
            </a:r>
          </a:p>
        </p:txBody>
      </p:sp>
      <p:sp>
        <p:nvSpPr>
          <p:cNvPr id="11" name="Date Placeholder 3"/>
          <p:cNvSpPr txBox="1">
            <a:spLocks/>
          </p:cNvSpPr>
          <p:nvPr userDrawn="1"/>
        </p:nvSpPr>
        <p:spPr bwMode="auto">
          <a:xfrm>
            <a:off x="685800" y="304800"/>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July 2016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8.e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smtClean="0"/>
              <a:t>Yan Xin,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Non-Uniform HOM Constellations</a:t>
            </a:r>
            <a:br>
              <a:rPr lang="en-US" altLang="zh-CN" dirty="0" smtClean="0"/>
            </a:br>
            <a:r>
              <a:rPr lang="en-US" altLang="zh-CN" dirty="0" smtClean="0"/>
              <a:t>for 11ay Single Carrier</a:t>
            </a:r>
            <a:endParaRPr lang="en-GB" dirty="0"/>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2016-07-25</a:t>
            </a:r>
            <a:endParaRPr lang="en-GB" sz="2000" b="0" dirty="0"/>
          </a:p>
        </p:txBody>
      </p:sp>
      <p:graphicFrame>
        <p:nvGraphicFramePr>
          <p:cNvPr id="3075" name="Object 3"/>
          <p:cNvGraphicFramePr>
            <a:graphicFrameLocks noChangeAspect="1"/>
          </p:cNvGraphicFramePr>
          <p:nvPr/>
        </p:nvGraphicFramePr>
        <p:xfrm>
          <a:off x="685800" y="2743200"/>
          <a:ext cx="7793038" cy="2416175"/>
        </p:xfrm>
        <a:graphic>
          <a:graphicData uri="http://schemas.openxmlformats.org/presentationml/2006/ole">
            <p:oleObj spid="_x0000_s3076" name="Document" r:id="rId4" imgW="8258040" imgH="2572805" progId="Word.Document.8">
              <p:embed/>
            </p:oleObj>
          </a:graphicData>
        </a:graphic>
      </p:graphicFrame>
      <p:sp>
        <p:nvSpPr>
          <p:cNvPr id="3076" name="Rectangle 4"/>
          <p:cNvSpPr>
            <a:spLocks noChangeArrowheads="1"/>
          </p:cNvSpPr>
          <p:nvPr/>
        </p:nvSpPr>
        <p:spPr bwMode="auto">
          <a:xfrm>
            <a:off x="609600" y="2286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616" y="685800"/>
            <a:ext cx="8256894" cy="1065213"/>
          </a:xfrm>
        </p:spPr>
        <p:txBody>
          <a:bodyPr/>
          <a:lstStyle/>
          <a:p>
            <a:r>
              <a:rPr lang="en-US" sz="2800" dirty="0" smtClean="0"/>
              <a:t>Optimized Constellations (AWGN with Phase Noise and PA Nonlinearity) (1)</a:t>
            </a:r>
            <a:endParaRPr lang="en-US" sz="2800" dirty="0"/>
          </a:p>
        </p:txBody>
      </p:sp>
      <p:sp>
        <p:nvSpPr>
          <p:cNvPr id="3" name="Date Placeholder 2"/>
          <p:cNvSpPr>
            <a:spLocks noGrp="1"/>
          </p:cNvSpPr>
          <p:nvPr>
            <p:ph type="dt" idx="10"/>
          </p:nvPr>
        </p:nvSpPr>
        <p:spPr/>
        <p:txBody>
          <a:bodyPr/>
          <a:lstStyle/>
          <a:p>
            <a:r>
              <a:rPr lang="en-US" smtClean="0"/>
              <a:t>May 2015</a:t>
            </a:r>
            <a:endParaRPr lang="en-GB"/>
          </a:p>
        </p:txBody>
      </p:sp>
      <p:sp>
        <p:nvSpPr>
          <p:cNvPr id="4" name="Footer Placeholder 3"/>
          <p:cNvSpPr>
            <a:spLocks noGrp="1"/>
          </p:cNvSpPr>
          <p:nvPr>
            <p:ph type="ftr" idx="11"/>
          </p:nvPr>
        </p:nvSpPr>
        <p:spPr/>
        <p:txBody>
          <a:bodyPr/>
          <a:lstStyle/>
          <a:p>
            <a:r>
              <a:rPr lang="en-GB" smtClean="0"/>
              <a:t>Yan Xin,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10</a:t>
            </a:fld>
            <a:endParaRPr lang="en-GB"/>
          </a:p>
        </p:txBody>
      </p:sp>
      <p:pic>
        <p:nvPicPr>
          <p:cNvPr id="6" name="Picture 2"/>
          <p:cNvPicPr>
            <a:picLocks noChangeAspect="1" noChangeArrowheads="1"/>
          </p:cNvPicPr>
          <p:nvPr/>
        </p:nvPicPr>
        <p:blipFill>
          <a:blip r:embed="rId2" cstate="print"/>
          <a:srcRect/>
          <a:stretch>
            <a:fillRect/>
          </a:stretch>
        </p:blipFill>
        <p:spPr bwMode="auto">
          <a:xfrm>
            <a:off x="748312" y="1841575"/>
            <a:ext cx="3693306" cy="3252531"/>
          </a:xfrm>
          <a:prstGeom prst="rect">
            <a:avLst/>
          </a:prstGeom>
          <a:noFill/>
          <a:ln w="9525">
            <a:noFill/>
            <a:miter lim="800000"/>
            <a:headEnd/>
            <a:tailEnd/>
          </a:ln>
          <a:effectLst/>
        </p:spPr>
      </p:pic>
      <p:sp>
        <p:nvSpPr>
          <p:cNvPr id="7" name="矩形 11"/>
          <p:cNvSpPr/>
          <p:nvPr/>
        </p:nvSpPr>
        <p:spPr>
          <a:xfrm>
            <a:off x="2141245" y="5338096"/>
            <a:ext cx="984757" cy="369332"/>
          </a:xfrm>
          <a:prstGeom prst="rect">
            <a:avLst/>
          </a:prstGeom>
        </p:spPr>
        <p:txBody>
          <a:bodyPr wrap="none">
            <a:spAutoFit/>
          </a:bodyPr>
          <a:lstStyle/>
          <a:p>
            <a:r>
              <a:rPr lang="en-US" altLang="zh-CN" dirty="0" smtClean="0">
                <a:solidFill>
                  <a:srgbClr val="FF0000"/>
                </a:solidFill>
              </a:rPr>
              <a:t>Rate 5/8</a:t>
            </a:r>
            <a:endParaRPr lang="zh-CN" altLang="en-US" dirty="0">
              <a:solidFill>
                <a:srgbClr val="FF0000"/>
              </a:solidFill>
            </a:endParaRPr>
          </a:p>
        </p:txBody>
      </p:sp>
      <p:pic>
        <p:nvPicPr>
          <p:cNvPr id="8" name="Picture 3"/>
          <p:cNvPicPr>
            <a:picLocks noChangeAspect="1" noChangeArrowheads="1"/>
          </p:cNvPicPr>
          <p:nvPr/>
        </p:nvPicPr>
        <p:blipFill>
          <a:blip r:embed="rId3" cstate="print"/>
          <a:srcRect/>
          <a:stretch>
            <a:fillRect/>
          </a:stretch>
        </p:blipFill>
        <p:spPr bwMode="auto">
          <a:xfrm>
            <a:off x="4632900" y="1893706"/>
            <a:ext cx="4130960" cy="3168502"/>
          </a:xfrm>
          <a:prstGeom prst="rect">
            <a:avLst/>
          </a:prstGeom>
          <a:noFill/>
          <a:ln w="9525">
            <a:noFill/>
            <a:miter lim="800000"/>
            <a:headEnd/>
            <a:tailEnd/>
          </a:ln>
          <a:effectLst/>
        </p:spPr>
      </p:pic>
      <p:sp>
        <p:nvSpPr>
          <p:cNvPr id="9" name="矩形 11"/>
          <p:cNvSpPr/>
          <p:nvPr/>
        </p:nvSpPr>
        <p:spPr>
          <a:xfrm>
            <a:off x="6298576" y="5306199"/>
            <a:ext cx="984757" cy="369332"/>
          </a:xfrm>
          <a:prstGeom prst="rect">
            <a:avLst/>
          </a:prstGeom>
        </p:spPr>
        <p:txBody>
          <a:bodyPr wrap="none">
            <a:spAutoFit/>
          </a:bodyPr>
          <a:lstStyle/>
          <a:p>
            <a:r>
              <a:rPr lang="en-US" altLang="zh-CN" dirty="0" smtClean="0">
                <a:solidFill>
                  <a:srgbClr val="FF0000"/>
                </a:solidFill>
              </a:rPr>
              <a:t>Rate 3/4</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Optimized Constellations (AWGN with Phase Noise and PA Nonlinearity) (2)</a:t>
            </a:r>
            <a:endParaRPr lang="en-US" dirty="0"/>
          </a:p>
        </p:txBody>
      </p:sp>
      <p:sp>
        <p:nvSpPr>
          <p:cNvPr id="3" name="Date Placeholder 2"/>
          <p:cNvSpPr>
            <a:spLocks noGrp="1"/>
          </p:cNvSpPr>
          <p:nvPr>
            <p:ph type="dt" idx="10"/>
          </p:nvPr>
        </p:nvSpPr>
        <p:spPr/>
        <p:txBody>
          <a:bodyPr/>
          <a:lstStyle/>
          <a:p>
            <a:r>
              <a:rPr lang="en-US" smtClean="0"/>
              <a:t>May 2015</a:t>
            </a:r>
            <a:endParaRPr lang="en-GB"/>
          </a:p>
        </p:txBody>
      </p:sp>
      <p:sp>
        <p:nvSpPr>
          <p:cNvPr id="4" name="Footer Placeholder 3"/>
          <p:cNvSpPr>
            <a:spLocks noGrp="1"/>
          </p:cNvSpPr>
          <p:nvPr>
            <p:ph type="ftr" idx="11"/>
          </p:nvPr>
        </p:nvSpPr>
        <p:spPr/>
        <p:txBody>
          <a:bodyPr/>
          <a:lstStyle/>
          <a:p>
            <a:r>
              <a:rPr lang="en-GB" smtClean="0"/>
              <a:t>Yan Xin,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11</a:t>
            </a:fld>
            <a:endParaRPr lang="en-GB"/>
          </a:p>
        </p:txBody>
      </p:sp>
      <p:pic>
        <p:nvPicPr>
          <p:cNvPr id="6" name="Picture 4"/>
          <p:cNvPicPr>
            <a:picLocks noChangeAspect="1" noChangeArrowheads="1"/>
          </p:cNvPicPr>
          <p:nvPr/>
        </p:nvPicPr>
        <p:blipFill>
          <a:blip r:embed="rId2" cstate="print"/>
          <a:srcRect/>
          <a:stretch>
            <a:fillRect/>
          </a:stretch>
        </p:blipFill>
        <p:spPr bwMode="auto">
          <a:xfrm>
            <a:off x="438250" y="1981941"/>
            <a:ext cx="4087041" cy="3009013"/>
          </a:xfrm>
          <a:prstGeom prst="rect">
            <a:avLst/>
          </a:prstGeom>
          <a:noFill/>
          <a:ln w="9525">
            <a:noFill/>
            <a:miter lim="800000"/>
            <a:headEnd/>
            <a:tailEnd/>
          </a:ln>
          <a:effectLst/>
        </p:spPr>
      </p:pic>
      <p:sp>
        <p:nvSpPr>
          <p:cNvPr id="7" name="矩形 11"/>
          <p:cNvSpPr/>
          <p:nvPr/>
        </p:nvSpPr>
        <p:spPr>
          <a:xfrm>
            <a:off x="1951287" y="5149883"/>
            <a:ext cx="1218795" cy="369332"/>
          </a:xfrm>
          <a:prstGeom prst="rect">
            <a:avLst/>
          </a:prstGeom>
        </p:spPr>
        <p:txBody>
          <a:bodyPr wrap="none">
            <a:spAutoFit/>
          </a:bodyPr>
          <a:lstStyle/>
          <a:p>
            <a:r>
              <a:rPr lang="en-US" altLang="zh-CN" dirty="0" smtClean="0">
                <a:solidFill>
                  <a:srgbClr val="FF0000"/>
                </a:solidFill>
              </a:rPr>
              <a:t>Rate 13/16</a:t>
            </a:r>
            <a:endParaRPr lang="zh-CN" altLang="en-US" dirty="0">
              <a:solidFill>
                <a:srgbClr val="FF0000"/>
              </a:solidFill>
            </a:endParaRPr>
          </a:p>
        </p:txBody>
      </p:sp>
      <p:pic>
        <p:nvPicPr>
          <p:cNvPr id="8" name="Picture 7"/>
          <p:cNvPicPr>
            <a:picLocks noChangeAspect="1" noChangeArrowheads="1"/>
          </p:cNvPicPr>
          <p:nvPr/>
        </p:nvPicPr>
        <p:blipFill>
          <a:blip r:embed="rId3" cstate="print"/>
          <a:srcRect/>
          <a:stretch>
            <a:fillRect/>
          </a:stretch>
        </p:blipFill>
        <p:spPr bwMode="auto">
          <a:xfrm>
            <a:off x="4702798" y="1971309"/>
            <a:ext cx="4177245" cy="3009014"/>
          </a:xfrm>
          <a:prstGeom prst="rect">
            <a:avLst/>
          </a:prstGeom>
          <a:noFill/>
          <a:ln w="9525">
            <a:noFill/>
            <a:miter lim="800000"/>
            <a:headEnd/>
            <a:tailEnd/>
          </a:ln>
          <a:effectLst/>
        </p:spPr>
      </p:pic>
      <p:sp>
        <p:nvSpPr>
          <p:cNvPr id="9" name="矩形 11"/>
          <p:cNvSpPr/>
          <p:nvPr/>
        </p:nvSpPr>
        <p:spPr>
          <a:xfrm>
            <a:off x="6300004" y="5128618"/>
            <a:ext cx="984757" cy="369332"/>
          </a:xfrm>
          <a:prstGeom prst="rect">
            <a:avLst/>
          </a:prstGeom>
        </p:spPr>
        <p:txBody>
          <a:bodyPr wrap="none">
            <a:spAutoFit/>
          </a:bodyPr>
          <a:lstStyle/>
          <a:p>
            <a:r>
              <a:rPr lang="en-US" altLang="zh-CN" dirty="0" smtClean="0">
                <a:solidFill>
                  <a:srgbClr val="FF0000"/>
                </a:solidFill>
              </a:rPr>
              <a:t>Rate 7/8</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Assumptions</a:t>
            </a:r>
            <a:endParaRPr lang="en-US" dirty="0"/>
          </a:p>
        </p:txBody>
      </p:sp>
      <p:sp>
        <p:nvSpPr>
          <p:cNvPr id="3" name="Date Placeholder 2"/>
          <p:cNvSpPr>
            <a:spLocks noGrp="1"/>
          </p:cNvSpPr>
          <p:nvPr>
            <p:ph type="dt" idx="10"/>
          </p:nvPr>
        </p:nvSpPr>
        <p:spPr/>
        <p:txBody>
          <a:bodyPr/>
          <a:lstStyle/>
          <a:p>
            <a:r>
              <a:rPr lang="en-US" smtClean="0"/>
              <a:t>May 2015</a:t>
            </a:r>
            <a:endParaRPr lang="en-GB"/>
          </a:p>
        </p:txBody>
      </p:sp>
      <p:sp>
        <p:nvSpPr>
          <p:cNvPr id="4" name="Footer Placeholder 3"/>
          <p:cNvSpPr>
            <a:spLocks noGrp="1"/>
          </p:cNvSpPr>
          <p:nvPr>
            <p:ph type="ftr" idx="11"/>
          </p:nvPr>
        </p:nvSpPr>
        <p:spPr/>
        <p:txBody>
          <a:bodyPr/>
          <a:lstStyle/>
          <a:p>
            <a:r>
              <a:rPr lang="en-GB" smtClean="0"/>
              <a:t>Yan Xin,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6" name="Content Placeholder 2"/>
          <p:cNvSpPr txBox="1">
            <a:spLocks noChangeArrowheads="1"/>
          </p:cNvSpPr>
          <p:nvPr/>
        </p:nvSpPr>
        <p:spPr>
          <a:xfrm>
            <a:off x="650314" y="1866426"/>
            <a:ext cx="8031883" cy="2507364"/>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r>
              <a:rPr lang="en-US" altLang="zh-CN" sz="2400" dirty="0" smtClean="0"/>
              <a:t>64-point constellations with 11ad LDPC code of rates 5/8, 3/4 and 13/16</a:t>
            </a:r>
          </a:p>
          <a:p>
            <a:r>
              <a:rPr lang="en-US" altLang="zh-CN" sz="2400" dirty="0" smtClean="0"/>
              <a:t>SC modulation</a:t>
            </a:r>
          </a:p>
          <a:p>
            <a:r>
              <a:rPr lang="en-US" altLang="zh-CN" sz="2400" dirty="0" smtClean="0"/>
              <a:t>Packet length: 4096 bytes</a:t>
            </a:r>
          </a:p>
          <a:p>
            <a:r>
              <a:rPr lang="en-US" altLang="zh-CN" sz="2400" dirty="0" smtClean="0"/>
              <a:t>LDPC iterations: 6</a:t>
            </a:r>
          </a:p>
          <a:p>
            <a:r>
              <a:rPr lang="en-US" altLang="zh-CN" sz="2400" dirty="0" smtClean="0"/>
              <a:t>AWGN channel</a:t>
            </a:r>
          </a:p>
          <a:p>
            <a:r>
              <a:rPr lang="en-US" altLang="zh-CN" sz="2400" dirty="0" smtClean="0"/>
              <a:t>11ad phase noise model</a:t>
            </a:r>
          </a:p>
          <a:p>
            <a:endParaRPr lang="en-US" altLang="zh-CN" sz="2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FER Performance (1)</a:t>
            </a:r>
            <a:endParaRPr lang="en-US" dirty="0"/>
          </a:p>
        </p:txBody>
      </p:sp>
      <p:sp>
        <p:nvSpPr>
          <p:cNvPr id="3" name="Date Placeholder 2"/>
          <p:cNvSpPr>
            <a:spLocks noGrp="1"/>
          </p:cNvSpPr>
          <p:nvPr>
            <p:ph type="dt" idx="10"/>
          </p:nvPr>
        </p:nvSpPr>
        <p:spPr/>
        <p:txBody>
          <a:bodyPr/>
          <a:lstStyle/>
          <a:p>
            <a:r>
              <a:rPr lang="en-US" smtClean="0"/>
              <a:t>May 2015</a:t>
            </a:r>
            <a:endParaRPr lang="en-GB"/>
          </a:p>
        </p:txBody>
      </p:sp>
      <p:sp>
        <p:nvSpPr>
          <p:cNvPr id="4" name="Footer Placeholder 3"/>
          <p:cNvSpPr>
            <a:spLocks noGrp="1"/>
          </p:cNvSpPr>
          <p:nvPr>
            <p:ph type="ftr" idx="11"/>
          </p:nvPr>
        </p:nvSpPr>
        <p:spPr/>
        <p:txBody>
          <a:bodyPr/>
          <a:lstStyle/>
          <a:p>
            <a:r>
              <a:rPr lang="en-GB" smtClean="0"/>
              <a:t>Yan Xin,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13</a:t>
            </a:fld>
            <a:endParaRPr lang="en-GB"/>
          </a:p>
        </p:txBody>
      </p:sp>
      <p:sp>
        <p:nvSpPr>
          <p:cNvPr id="6" name="Content Placeholder 2"/>
          <p:cNvSpPr txBox="1">
            <a:spLocks noChangeArrowheads="1"/>
          </p:cNvSpPr>
          <p:nvPr/>
        </p:nvSpPr>
        <p:spPr>
          <a:xfrm>
            <a:off x="623953" y="1633117"/>
            <a:ext cx="6855177" cy="4924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pPr marL="228600" lvl="1" algn="just">
              <a:spcBef>
                <a:spcPts val="1000"/>
              </a:spcBef>
              <a:buSzPts val="2000"/>
            </a:pPr>
            <a:r>
              <a:rPr lang="en-US" altLang="zh-CN" dirty="0" smtClean="0"/>
              <a:t>AWGN:</a:t>
            </a:r>
          </a:p>
          <a:p>
            <a:pPr algn="just">
              <a:buSzPts val="2000"/>
              <a:buFont typeface="Wingdings" pitchFamily="2" charset="2"/>
              <a:buChar char="Ø"/>
            </a:pPr>
            <a:endParaRPr lang="en-US" altLang="ja-JP" sz="2400" dirty="0" smtClean="0">
              <a:latin typeface="Times New Roman"/>
            </a:endParaRPr>
          </a:p>
          <a:p>
            <a:pPr algn="just">
              <a:buSzPts val="2000"/>
              <a:buNone/>
            </a:pPr>
            <a:endParaRPr lang="en-US" altLang="ja-JP" sz="2400" b="1" dirty="0" smtClean="0">
              <a:latin typeface="Times New Roman"/>
            </a:endParaRPr>
          </a:p>
          <a:p>
            <a:pPr algn="just">
              <a:buSzPts val="2000"/>
            </a:pPr>
            <a:endParaRPr lang="en-US" altLang="ja-JP" sz="2400" b="1" dirty="0" smtClean="0">
              <a:latin typeface="Times New Roman"/>
            </a:endParaRPr>
          </a:p>
          <a:p>
            <a:pPr algn="just">
              <a:buSzPts val="2000"/>
              <a:buNone/>
            </a:pPr>
            <a:endParaRPr lang="ja-JP" altLang="en-US" sz="2400" b="1" dirty="0" smtClean="0">
              <a:latin typeface="Times New Roman"/>
            </a:endParaRPr>
          </a:p>
        </p:txBody>
      </p:sp>
      <p:sp>
        <p:nvSpPr>
          <p:cNvPr id="7" name="矩形 11"/>
          <p:cNvSpPr/>
          <p:nvPr/>
        </p:nvSpPr>
        <p:spPr>
          <a:xfrm>
            <a:off x="1888783" y="1648548"/>
            <a:ext cx="1076658" cy="400110"/>
          </a:xfrm>
          <a:prstGeom prst="rect">
            <a:avLst/>
          </a:prstGeom>
        </p:spPr>
        <p:txBody>
          <a:bodyPr wrap="square">
            <a:spAutoFit/>
          </a:bodyPr>
          <a:lstStyle/>
          <a:p>
            <a:pPr algn="ctr"/>
            <a:r>
              <a:rPr lang="en-US" altLang="zh-CN" sz="2000" dirty="0" smtClean="0">
                <a:solidFill>
                  <a:schemeClr val="tx1"/>
                </a:solidFill>
              </a:rPr>
              <a:t>Rate 5/8</a:t>
            </a:r>
            <a:endParaRPr lang="zh-CN" altLang="en-US" sz="2000" dirty="0">
              <a:solidFill>
                <a:schemeClr val="tx1"/>
              </a:solidFill>
            </a:endParaRPr>
          </a:p>
        </p:txBody>
      </p:sp>
      <p:sp>
        <p:nvSpPr>
          <p:cNvPr id="8" name="矩形 15"/>
          <p:cNvSpPr/>
          <p:nvPr/>
        </p:nvSpPr>
        <p:spPr>
          <a:xfrm>
            <a:off x="625133" y="5453229"/>
            <a:ext cx="8059479" cy="523220"/>
          </a:xfrm>
          <a:prstGeom prst="rect">
            <a:avLst/>
          </a:prstGeom>
        </p:spPr>
        <p:txBody>
          <a:bodyPr wrap="square">
            <a:spAutoFit/>
          </a:bodyPr>
          <a:lstStyle/>
          <a:p>
            <a:pPr marL="0" lvl="2"/>
            <a:r>
              <a:rPr kumimoji="1" lang="en-US" altLang="ja-JP" sz="1400" dirty="0" smtClean="0">
                <a:solidFill>
                  <a:schemeClr val="tx1"/>
                </a:solidFill>
              </a:rPr>
              <a:t>For the case of code rate 5/8, the 64-OPT-SNR-rate7/8 constellations yield about 0.21dB gain </a:t>
            </a:r>
            <a:r>
              <a:rPr kumimoji="1" lang="en-US" altLang="ja-JP" sz="1400" dirty="0" err="1" smtClean="0">
                <a:solidFill>
                  <a:schemeClr val="tx1"/>
                </a:solidFill>
              </a:rPr>
              <a:t>w.r.t</a:t>
            </a:r>
            <a:r>
              <a:rPr kumimoji="1" lang="en-US" altLang="ja-JP" sz="1400" dirty="0" smtClean="0">
                <a:solidFill>
                  <a:schemeClr val="tx1"/>
                </a:solidFill>
              </a:rPr>
              <a:t>. 64 QAM </a:t>
            </a:r>
            <a:r>
              <a:rPr kumimoji="1" lang="en-US" altLang="zh-CN" sz="1400" dirty="0" smtClean="0">
                <a:solidFill>
                  <a:schemeClr val="tx1"/>
                </a:solidFill>
              </a:rPr>
              <a:t>and about 0.2dB gain </a:t>
            </a:r>
            <a:r>
              <a:rPr kumimoji="1" lang="en-US" altLang="ja-JP" sz="1400" dirty="0" err="1" smtClean="0">
                <a:solidFill>
                  <a:schemeClr val="tx1"/>
                </a:solidFill>
              </a:rPr>
              <a:t>w.r.t</a:t>
            </a:r>
            <a:r>
              <a:rPr kumimoji="1" lang="en-US" altLang="ja-JP" sz="1400" dirty="0" smtClean="0">
                <a:solidFill>
                  <a:schemeClr val="tx1"/>
                </a:solidFill>
              </a:rPr>
              <a:t>. DVB S2X </a:t>
            </a:r>
            <a:r>
              <a:rPr kumimoji="1" lang="en-US" altLang="zh-CN" sz="1400" dirty="0" smtClean="0">
                <a:solidFill>
                  <a:schemeClr val="tx1"/>
                </a:solidFill>
              </a:rPr>
              <a:t>at </a:t>
            </a:r>
            <a:r>
              <a:rPr kumimoji="1" lang="en-US" altLang="ja-JP" sz="1400" dirty="0" smtClean="0">
                <a:solidFill>
                  <a:schemeClr val="tx1"/>
                </a:solidFill>
              </a:rPr>
              <a:t> 1% FER. </a:t>
            </a:r>
          </a:p>
        </p:txBody>
      </p:sp>
      <p:pic>
        <p:nvPicPr>
          <p:cNvPr id="9" name="Picture 2"/>
          <p:cNvPicPr>
            <a:picLocks noChangeAspect="1" noChangeArrowheads="1"/>
          </p:cNvPicPr>
          <p:nvPr/>
        </p:nvPicPr>
        <p:blipFill>
          <a:blip r:embed="rId2" cstate="print"/>
          <a:srcRect/>
          <a:stretch>
            <a:fillRect/>
          </a:stretch>
        </p:blipFill>
        <p:spPr bwMode="auto">
          <a:xfrm>
            <a:off x="950375" y="2121326"/>
            <a:ext cx="5924550" cy="3171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FER Performance (2)</a:t>
            </a:r>
            <a:endParaRPr lang="en-US" dirty="0"/>
          </a:p>
        </p:txBody>
      </p:sp>
      <p:sp>
        <p:nvSpPr>
          <p:cNvPr id="3" name="Date Placeholder 2"/>
          <p:cNvSpPr>
            <a:spLocks noGrp="1"/>
          </p:cNvSpPr>
          <p:nvPr>
            <p:ph type="dt" idx="10"/>
          </p:nvPr>
        </p:nvSpPr>
        <p:spPr/>
        <p:txBody>
          <a:bodyPr/>
          <a:lstStyle/>
          <a:p>
            <a:r>
              <a:rPr lang="en-US" smtClean="0"/>
              <a:t>May 2015</a:t>
            </a:r>
            <a:endParaRPr lang="en-GB"/>
          </a:p>
        </p:txBody>
      </p:sp>
      <p:sp>
        <p:nvSpPr>
          <p:cNvPr id="4" name="Footer Placeholder 3"/>
          <p:cNvSpPr>
            <a:spLocks noGrp="1"/>
          </p:cNvSpPr>
          <p:nvPr>
            <p:ph type="ftr" idx="11"/>
          </p:nvPr>
        </p:nvSpPr>
        <p:spPr/>
        <p:txBody>
          <a:bodyPr/>
          <a:lstStyle/>
          <a:p>
            <a:r>
              <a:rPr lang="en-GB" smtClean="0"/>
              <a:t>Yan Xin,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14</a:t>
            </a:fld>
            <a:endParaRPr lang="en-GB"/>
          </a:p>
        </p:txBody>
      </p:sp>
      <p:sp>
        <p:nvSpPr>
          <p:cNvPr id="6" name="Content Placeholder 2"/>
          <p:cNvSpPr txBox="1">
            <a:spLocks noChangeArrowheads="1"/>
          </p:cNvSpPr>
          <p:nvPr/>
        </p:nvSpPr>
        <p:spPr>
          <a:xfrm>
            <a:off x="610306" y="1619470"/>
            <a:ext cx="6855177" cy="4286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pPr marL="228600" lvl="1" algn="just">
              <a:spcBef>
                <a:spcPts val="1000"/>
              </a:spcBef>
              <a:buSzPts val="2000"/>
            </a:pPr>
            <a:r>
              <a:rPr lang="en-US" altLang="zh-CN" dirty="0" smtClean="0"/>
              <a:t>AWGN : </a:t>
            </a:r>
            <a:r>
              <a:rPr lang="en-US" altLang="zh-CN" sz="2000" dirty="0" smtClean="0"/>
              <a:t>rate 3/4</a:t>
            </a:r>
          </a:p>
          <a:p>
            <a:pPr algn="just">
              <a:buSzPts val="2000"/>
              <a:buFont typeface="Wingdings" pitchFamily="2" charset="2"/>
              <a:buChar char="Ø"/>
            </a:pPr>
            <a:endParaRPr lang="en-US" altLang="ja-JP" sz="2400" dirty="0" smtClean="0">
              <a:latin typeface="Times New Roman"/>
            </a:endParaRPr>
          </a:p>
          <a:p>
            <a:pPr algn="just">
              <a:buSzPts val="2000"/>
              <a:buNone/>
            </a:pPr>
            <a:endParaRPr lang="en-US" altLang="ja-JP" sz="2400" b="1" dirty="0" smtClean="0">
              <a:latin typeface="Times New Roman"/>
            </a:endParaRPr>
          </a:p>
          <a:p>
            <a:pPr algn="just">
              <a:buSzPts val="2000"/>
            </a:pPr>
            <a:endParaRPr lang="en-US" altLang="ja-JP" sz="2400" b="1" dirty="0" smtClean="0">
              <a:latin typeface="Times New Roman"/>
            </a:endParaRPr>
          </a:p>
          <a:p>
            <a:pPr algn="just">
              <a:buSzPts val="2000"/>
              <a:buNone/>
            </a:pPr>
            <a:endParaRPr lang="ja-JP" altLang="en-US" sz="2400" b="1" dirty="0" smtClean="0">
              <a:latin typeface="Times New Roman"/>
            </a:endParaRPr>
          </a:p>
        </p:txBody>
      </p:sp>
      <p:sp>
        <p:nvSpPr>
          <p:cNvPr id="7" name="矩形 15"/>
          <p:cNvSpPr/>
          <p:nvPr/>
        </p:nvSpPr>
        <p:spPr>
          <a:xfrm>
            <a:off x="672080" y="5528647"/>
            <a:ext cx="8059479" cy="523220"/>
          </a:xfrm>
          <a:prstGeom prst="rect">
            <a:avLst/>
          </a:prstGeom>
        </p:spPr>
        <p:txBody>
          <a:bodyPr wrap="square">
            <a:spAutoFit/>
          </a:bodyPr>
          <a:lstStyle/>
          <a:p>
            <a:pPr marL="0" lvl="2"/>
            <a:r>
              <a:rPr kumimoji="1" lang="en-US" altLang="ja-JP" sz="1400" dirty="0" smtClean="0">
                <a:solidFill>
                  <a:schemeClr val="tx1"/>
                </a:solidFill>
              </a:rPr>
              <a:t>For the case of code rate 3/4, the 64-OPT-SNR-rate7/8 constellations yield performance gains of 0.15 dB, and 0.16 dB at 1% FER compared to DVB S2X and 64 QAM, respectively. </a:t>
            </a:r>
          </a:p>
        </p:txBody>
      </p:sp>
      <p:pic>
        <p:nvPicPr>
          <p:cNvPr id="8" name="Picture 2"/>
          <p:cNvPicPr>
            <a:picLocks noChangeAspect="1" noChangeArrowheads="1"/>
          </p:cNvPicPr>
          <p:nvPr/>
        </p:nvPicPr>
        <p:blipFill>
          <a:blip r:embed="rId2" cstate="print"/>
          <a:srcRect/>
          <a:stretch>
            <a:fillRect/>
          </a:stretch>
        </p:blipFill>
        <p:spPr bwMode="auto">
          <a:xfrm>
            <a:off x="958237" y="2122888"/>
            <a:ext cx="6038850" cy="32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FER Performance (3)</a:t>
            </a:r>
            <a:endParaRPr lang="en-US" dirty="0"/>
          </a:p>
        </p:txBody>
      </p:sp>
      <p:sp>
        <p:nvSpPr>
          <p:cNvPr id="3" name="Date Placeholder 2"/>
          <p:cNvSpPr>
            <a:spLocks noGrp="1"/>
          </p:cNvSpPr>
          <p:nvPr>
            <p:ph type="dt" idx="10"/>
          </p:nvPr>
        </p:nvSpPr>
        <p:spPr/>
        <p:txBody>
          <a:bodyPr/>
          <a:lstStyle/>
          <a:p>
            <a:r>
              <a:rPr lang="en-US" smtClean="0"/>
              <a:t>May 2015</a:t>
            </a:r>
            <a:endParaRPr lang="en-GB"/>
          </a:p>
        </p:txBody>
      </p:sp>
      <p:sp>
        <p:nvSpPr>
          <p:cNvPr id="4" name="Footer Placeholder 3"/>
          <p:cNvSpPr>
            <a:spLocks noGrp="1"/>
          </p:cNvSpPr>
          <p:nvPr>
            <p:ph type="ftr" idx="11"/>
          </p:nvPr>
        </p:nvSpPr>
        <p:spPr/>
        <p:txBody>
          <a:bodyPr/>
          <a:lstStyle/>
          <a:p>
            <a:r>
              <a:rPr lang="en-GB" smtClean="0"/>
              <a:t>Yan Xin,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6" name="Content Placeholder 2"/>
          <p:cNvSpPr txBox="1">
            <a:spLocks noChangeArrowheads="1"/>
          </p:cNvSpPr>
          <p:nvPr/>
        </p:nvSpPr>
        <p:spPr>
          <a:xfrm>
            <a:off x="583011" y="1646765"/>
            <a:ext cx="6855177" cy="4286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pPr marL="228600" lvl="1" algn="just">
              <a:spcBef>
                <a:spcPts val="1000"/>
              </a:spcBef>
              <a:buSzPts val="2000"/>
            </a:pPr>
            <a:r>
              <a:rPr lang="en-US" altLang="zh-CN" dirty="0" smtClean="0"/>
              <a:t>AWGN : </a:t>
            </a:r>
            <a:r>
              <a:rPr lang="en-US" altLang="zh-CN" sz="2000" dirty="0" smtClean="0"/>
              <a:t>rate 13/16</a:t>
            </a:r>
          </a:p>
          <a:p>
            <a:pPr algn="just">
              <a:buSzPts val="2000"/>
              <a:buFont typeface="Wingdings" pitchFamily="2" charset="2"/>
              <a:buChar char="Ø"/>
            </a:pPr>
            <a:endParaRPr lang="en-US" altLang="ja-JP" sz="2400" dirty="0" smtClean="0">
              <a:latin typeface="Times New Roman"/>
            </a:endParaRPr>
          </a:p>
          <a:p>
            <a:pPr algn="just">
              <a:buSzPts val="2000"/>
              <a:buNone/>
            </a:pPr>
            <a:endParaRPr lang="en-US" altLang="ja-JP" sz="2400" b="1" dirty="0" smtClean="0">
              <a:latin typeface="Times New Roman"/>
            </a:endParaRPr>
          </a:p>
          <a:p>
            <a:pPr algn="just">
              <a:buSzPts val="2000"/>
            </a:pPr>
            <a:endParaRPr lang="en-US" altLang="ja-JP" sz="2400" b="1" dirty="0" smtClean="0">
              <a:latin typeface="Times New Roman"/>
            </a:endParaRPr>
          </a:p>
          <a:p>
            <a:pPr algn="just">
              <a:buSzPts val="2000"/>
              <a:buNone/>
            </a:pPr>
            <a:endParaRPr lang="ja-JP" altLang="en-US" sz="2400" b="1" dirty="0" smtClean="0">
              <a:latin typeface="Times New Roman"/>
            </a:endParaRPr>
          </a:p>
        </p:txBody>
      </p:sp>
      <p:sp>
        <p:nvSpPr>
          <p:cNvPr id="7" name="矩形 15"/>
          <p:cNvSpPr/>
          <p:nvPr/>
        </p:nvSpPr>
        <p:spPr>
          <a:xfrm>
            <a:off x="654617" y="5622148"/>
            <a:ext cx="8059479" cy="307777"/>
          </a:xfrm>
          <a:prstGeom prst="rect">
            <a:avLst/>
          </a:prstGeom>
        </p:spPr>
        <p:txBody>
          <a:bodyPr wrap="square">
            <a:spAutoFit/>
          </a:bodyPr>
          <a:lstStyle/>
          <a:p>
            <a:pPr marL="0" lvl="2"/>
            <a:r>
              <a:rPr kumimoji="1" lang="en-US" altLang="ja-JP" sz="1400" dirty="0" smtClean="0">
                <a:solidFill>
                  <a:schemeClr val="tx1"/>
                </a:solidFill>
              </a:rPr>
              <a:t>For the case of code rate 13/16, All the constellations nearly have the same performances. </a:t>
            </a:r>
          </a:p>
        </p:txBody>
      </p:sp>
      <p:pic>
        <p:nvPicPr>
          <p:cNvPr id="8" name="Picture 2"/>
          <p:cNvPicPr>
            <a:picLocks noChangeAspect="1" noChangeArrowheads="1"/>
          </p:cNvPicPr>
          <p:nvPr/>
        </p:nvPicPr>
        <p:blipFill>
          <a:blip r:embed="rId2" cstate="print"/>
          <a:srcRect/>
          <a:stretch>
            <a:fillRect/>
          </a:stretch>
        </p:blipFill>
        <p:spPr bwMode="auto">
          <a:xfrm>
            <a:off x="935705" y="2213940"/>
            <a:ext cx="6029325" cy="3190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3788"/>
            <a:ext cx="7770813" cy="1065213"/>
          </a:xfrm>
        </p:spPr>
        <p:txBody>
          <a:bodyPr/>
          <a:lstStyle/>
          <a:p>
            <a:r>
              <a:rPr lang="en-US" dirty="0" smtClean="0"/>
              <a:t>FER Performance (4)</a:t>
            </a:r>
            <a:endParaRPr lang="en-US" dirty="0"/>
          </a:p>
        </p:txBody>
      </p:sp>
      <p:sp>
        <p:nvSpPr>
          <p:cNvPr id="3" name="Date Placeholder 2"/>
          <p:cNvSpPr>
            <a:spLocks noGrp="1"/>
          </p:cNvSpPr>
          <p:nvPr>
            <p:ph type="dt" idx="10"/>
          </p:nvPr>
        </p:nvSpPr>
        <p:spPr/>
        <p:txBody>
          <a:bodyPr/>
          <a:lstStyle/>
          <a:p>
            <a:r>
              <a:rPr lang="en-US" smtClean="0"/>
              <a:t>May 2015</a:t>
            </a:r>
            <a:endParaRPr lang="en-GB"/>
          </a:p>
        </p:txBody>
      </p:sp>
      <p:sp>
        <p:nvSpPr>
          <p:cNvPr id="4" name="Footer Placeholder 3"/>
          <p:cNvSpPr>
            <a:spLocks noGrp="1"/>
          </p:cNvSpPr>
          <p:nvPr>
            <p:ph type="ftr" idx="11"/>
          </p:nvPr>
        </p:nvSpPr>
        <p:spPr/>
        <p:txBody>
          <a:bodyPr/>
          <a:lstStyle/>
          <a:p>
            <a:r>
              <a:rPr lang="en-GB" smtClean="0"/>
              <a:t>Yan Xin,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6" name="Content Placeholder 2"/>
          <p:cNvSpPr txBox="1">
            <a:spLocks noChangeArrowheads="1"/>
          </p:cNvSpPr>
          <p:nvPr/>
        </p:nvSpPr>
        <p:spPr>
          <a:xfrm>
            <a:off x="569363" y="1210036"/>
            <a:ext cx="6855177" cy="4924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pPr marL="228600" lvl="1" algn="just">
              <a:spcBef>
                <a:spcPts val="1000"/>
              </a:spcBef>
              <a:buSzPts val="2000"/>
            </a:pPr>
            <a:r>
              <a:rPr lang="en-US" altLang="zh-CN" dirty="0" smtClean="0"/>
              <a:t>AWGN with Phase Noise:</a:t>
            </a:r>
          </a:p>
          <a:p>
            <a:pPr algn="just">
              <a:buSzPts val="2000"/>
              <a:buFont typeface="Wingdings" pitchFamily="2" charset="2"/>
              <a:buChar char="Ø"/>
            </a:pPr>
            <a:endParaRPr lang="en-US" altLang="ja-JP" sz="2400" dirty="0" smtClean="0">
              <a:latin typeface="Times New Roman"/>
            </a:endParaRPr>
          </a:p>
          <a:p>
            <a:pPr algn="just">
              <a:buSzPts val="2000"/>
              <a:buNone/>
            </a:pPr>
            <a:endParaRPr lang="en-US" altLang="ja-JP" sz="2400" b="1" dirty="0" smtClean="0">
              <a:latin typeface="Times New Roman"/>
            </a:endParaRPr>
          </a:p>
          <a:p>
            <a:pPr algn="just">
              <a:buSzPts val="2000"/>
            </a:pPr>
            <a:endParaRPr lang="en-US" altLang="ja-JP" sz="2400" b="1" dirty="0" smtClean="0">
              <a:latin typeface="Times New Roman"/>
            </a:endParaRPr>
          </a:p>
          <a:p>
            <a:pPr algn="just">
              <a:buSzPts val="2000"/>
              <a:buNone/>
            </a:pPr>
            <a:endParaRPr lang="ja-JP" altLang="en-US" sz="2400" b="1" dirty="0" smtClean="0">
              <a:latin typeface="Times New Roman"/>
            </a:endParaRPr>
          </a:p>
        </p:txBody>
      </p:sp>
      <p:sp>
        <p:nvSpPr>
          <p:cNvPr id="7" name="矩形 11"/>
          <p:cNvSpPr/>
          <p:nvPr/>
        </p:nvSpPr>
        <p:spPr>
          <a:xfrm>
            <a:off x="3987456" y="1205802"/>
            <a:ext cx="1076658" cy="400110"/>
          </a:xfrm>
          <a:prstGeom prst="rect">
            <a:avLst/>
          </a:prstGeom>
        </p:spPr>
        <p:txBody>
          <a:bodyPr wrap="square">
            <a:spAutoFit/>
          </a:bodyPr>
          <a:lstStyle/>
          <a:p>
            <a:pPr algn="ctr"/>
            <a:r>
              <a:rPr lang="en-US" altLang="zh-CN" sz="2000" dirty="0" smtClean="0">
                <a:solidFill>
                  <a:schemeClr val="tx1"/>
                </a:solidFill>
              </a:rPr>
              <a:t>Rate 5/8</a:t>
            </a:r>
            <a:endParaRPr lang="zh-CN" altLang="en-US" sz="2000" dirty="0">
              <a:solidFill>
                <a:schemeClr val="tx1"/>
              </a:solidFill>
            </a:endParaRPr>
          </a:p>
        </p:txBody>
      </p:sp>
      <p:sp>
        <p:nvSpPr>
          <p:cNvPr id="8" name="矩形 15"/>
          <p:cNvSpPr/>
          <p:nvPr/>
        </p:nvSpPr>
        <p:spPr>
          <a:xfrm>
            <a:off x="570543" y="4951492"/>
            <a:ext cx="8059479" cy="1384995"/>
          </a:xfrm>
          <a:prstGeom prst="rect">
            <a:avLst/>
          </a:prstGeom>
        </p:spPr>
        <p:txBody>
          <a:bodyPr wrap="square">
            <a:spAutoFit/>
          </a:bodyPr>
          <a:lstStyle/>
          <a:p>
            <a:pPr marL="0" lvl="2"/>
            <a:r>
              <a:rPr kumimoji="1" lang="en-US" altLang="ja-JP" sz="1400" dirty="0" smtClean="0">
                <a:solidFill>
                  <a:schemeClr val="tx1"/>
                </a:solidFill>
              </a:rPr>
              <a:t>For the case of code rate 5/8, the 64-OPT-SNR-rate5/8 constellations yield about </a:t>
            </a:r>
            <a:r>
              <a:rPr kumimoji="1" lang="en-US" altLang="ja-JP" sz="1400" dirty="0" smtClean="0">
                <a:solidFill>
                  <a:srgbClr val="00B050"/>
                </a:solidFill>
              </a:rPr>
              <a:t>0.61dB</a:t>
            </a:r>
            <a:r>
              <a:rPr kumimoji="1" lang="en-US" altLang="ja-JP" sz="1400" dirty="0" smtClean="0">
                <a:solidFill>
                  <a:schemeClr val="tx1"/>
                </a:solidFill>
              </a:rPr>
              <a:t> gain </a:t>
            </a:r>
            <a:r>
              <a:rPr kumimoji="1" lang="en-US" altLang="ja-JP" sz="1400" dirty="0" err="1" smtClean="0">
                <a:solidFill>
                  <a:schemeClr val="tx1"/>
                </a:solidFill>
              </a:rPr>
              <a:t>w.r.t</a:t>
            </a:r>
            <a:r>
              <a:rPr kumimoji="1" lang="en-US" altLang="ja-JP" sz="1400" dirty="0" smtClean="0">
                <a:solidFill>
                  <a:schemeClr val="tx1"/>
                </a:solidFill>
              </a:rPr>
              <a:t>. 64 QAM, about </a:t>
            </a:r>
            <a:r>
              <a:rPr kumimoji="1" lang="en-US" altLang="ja-JP" sz="1400" dirty="0" smtClean="0">
                <a:solidFill>
                  <a:srgbClr val="00B050"/>
                </a:solidFill>
              </a:rPr>
              <a:t>0.5dB</a:t>
            </a:r>
            <a:r>
              <a:rPr kumimoji="1" lang="en-US" altLang="ja-JP" sz="1400" dirty="0" smtClean="0">
                <a:solidFill>
                  <a:schemeClr val="tx1"/>
                </a:solidFill>
              </a:rPr>
              <a:t> gain </a:t>
            </a:r>
            <a:r>
              <a:rPr kumimoji="1" lang="en-US" altLang="ja-JP" sz="1400" dirty="0" err="1" smtClean="0">
                <a:solidFill>
                  <a:schemeClr val="tx1"/>
                </a:solidFill>
              </a:rPr>
              <a:t>w.r.t</a:t>
            </a:r>
            <a:r>
              <a:rPr kumimoji="1" lang="en-US" altLang="ja-JP" sz="1400" dirty="0" smtClean="0">
                <a:solidFill>
                  <a:schemeClr val="tx1"/>
                </a:solidFill>
              </a:rPr>
              <a:t>. DVB S2X, about 0.51dB gain </a:t>
            </a:r>
            <a:r>
              <a:rPr kumimoji="1" lang="en-US" altLang="ja-JP" sz="1400" dirty="0" err="1" smtClean="0">
                <a:solidFill>
                  <a:schemeClr val="tx1"/>
                </a:solidFill>
              </a:rPr>
              <a:t>w.r.t</a:t>
            </a:r>
            <a:r>
              <a:rPr kumimoji="1" lang="en-US" altLang="ja-JP" sz="1400" dirty="0" smtClean="0">
                <a:solidFill>
                  <a:schemeClr val="tx1"/>
                </a:solidFill>
              </a:rPr>
              <a:t>. SONY New and result in 0.18 dB performance loss compared to SONY Cat. D  rate 5/8 at 1% FER . Alternatively, the 64-OPT-SNR-rate7/8 constellations yield about </a:t>
            </a:r>
            <a:r>
              <a:rPr kumimoji="1" lang="en-US" altLang="ja-JP" sz="1400" dirty="0" smtClean="0">
                <a:solidFill>
                  <a:srgbClr val="00B050"/>
                </a:solidFill>
              </a:rPr>
              <a:t>0.58 dB </a:t>
            </a:r>
            <a:r>
              <a:rPr kumimoji="1" lang="en-US" altLang="ja-JP" sz="1400" dirty="0" smtClean="0">
                <a:solidFill>
                  <a:schemeClr val="tx1"/>
                </a:solidFill>
              </a:rPr>
              <a:t>gain </a:t>
            </a:r>
            <a:r>
              <a:rPr kumimoji="1" lang="en-US" altLang="ja-JP" sz="1400" dirty="0" err="1" smtClean="0">
                <a:solidFill>
                  <a:schemeClr val="tx1"/>
                </a:solidFill>
              </a:rPr>
              <a:t>w.r.t</a:t>
            </a:r>
            <a:r>
              <a:rPr kumimoji="1" lang="en-US" altLang="ja-JP" sz="1400" dirty="0" smtClean="0">
                <a:solidFill>
                  <a:schemeClr val="tx1"/>
                </a:solidFill>
              </a:rPr>
              <a:t>. 64 QAM, about </a:t>
            </a:r>
            <a:r>
              <a:rPr kumimoji="1" lang="en-US" altLang="ja-JP" sz="1400" dirty="0" smtClean="0">
                <a:solidFill>
                  <a:srgbClr val="00B050"/>
                </a:solidFill>
              </a:rPr>
              <a:t>0.49dB</a:t>
            </a:r>
            <a:r>
              <a:rPr kumimoji="1" lang="en-US" altLang="ja-JP" sz="1400" dirty="0" smtClean="0">
                <a:solidFill>
                  <a:schemeClr val="tx1"/>
                </a:solidFill>
              </a:rPr>
              <a:t> gain (est.) </a:t>
            </a:r>
            <a:r>
              <a:rPr kumimoji="1" lang="en-US" altLang="ja-JP" sz="1400" dirty="0" err="1" smtClean="0">
                <a:solidFill>
                  <a:schemeClr val="tx1"/>
                </a:solidFill>
              </a:rPr>
              <a:t>w.r.t</a:t>
            </a:r>
            <a:r>
              <a:rPr kumimoji="1" lang="en-US" altLang="ja-JP" sz="1400" dirty="0" smtClean="0">
                <a:solidFill>
                  <a:schemeClr val="tx1"/>
                </a:solidFill>
              </a:rPr>
              <a:t>. DVB S2X, about 0.5dB gain (est.) </a:t>
            </a:r>
            <a:r>
              <a:rPr kumimoji="1" lang="en-US" altLang="ja-JP" sz="1400" dirty="0" err="1" smtClean="0">
                <a:solidFill>
                  <a:schemeClr val="tx1"/>
                </a:solidFill>
              </a:rPr>
              <a:t>w.r.t</a:t>
            </a:r>
            <a:r>
              <a:rPr kumimoji="1" lang="en-US" altLang="ja-JP" sz="1400" dirty="0" smtClean="0">
                <a:solidFill>
                  <a:schemeClr val="tx1"/>
                </a:solidFill>
              </a:rPr>
              <a:t>. SONY New, and result in 0.21 dB performance loss compared to SONY Cat. D  rate 5/8. </a:t>
            </a:r>
          </a:p>
          <a:p>
            <a:pPr marL="0" lvl="2"/>
            <a:endParaRPr kumimoji="1" lang="en-US" altLang="ja-JP" sz="1400" dirty="0" smtClean="0">
              <a:solidFill>
                <a:schemeClr val="tx1"/>
              </a:solidFill>
            </a:endParaRPr>
          </a:p>
        </p:txBody>
      </p:sp>
      <p:pic>
        <p:nvPicPr>
          <p:cNvPr id="9" name="图片 4" descr="cid:image001.png@01D1DC4F.452F9B50"/>
          <p:cNvPicPr>
            <a:picLocks noChangeAspect="1" noChangeArrowheads="1"/>
          </p:cNvPicPr>
          <p:nvPr/>
        </p:nvPicPr>
        <p:blipFill>
          <a:blip r:embed="rId2" cstate="print"/>
          <a:srcRect/>
          <a:stretch>
            <a:fillRect/>
          </a:stretch>
        </p:blipFill>
        <p:spPr bwMode="auto">
          <a:xfrm>
            <a:off x="937880" y="1713454"/>
            <a:ext cx="5791200" cy="295414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857" y="549323"/>
            <a:ext cx="7770813" cy="1065213"/>
          </a:xfrm>
        </p:spPr>
        <p:txBody>
          <a:bodyPr/>
          <a:lstStyle/>
          <a:p>
            <a:r>
              <a:rPr lang="en-US" dirty="0" smtClean="0"/>
              <a:t>FER Performance (5)</a:t>
            </a:r>
            <a:endParaRPr lang="en-US" dirty="0"/>
          </a:p>
        </p:txBody>
      </p:sp>
      <p:sp>
        <p:nvSpPr>
          <p:cNvPr id="3" name="Date Placeholder 2"/>
          <p:cNvSpPr>
            <a:spLocks noGrp="1"/>
          </p:cNvSpPr>
          <p:nvPr>
            <p:ph type="dt" idx="10"/>
          </p:nvPr>
        </p:nvSpPr>
        <p:spPr/>
        <p:txBody>
          <a:bodyPr/>
          <a:lstStyle/>
          <a:p>
            <a:r>
              <a:rPr lang="en-US" smtClean="0"/>
              <a:t>May 2015</a:t>
            </a:r>
            <a:endParaRPr lang="en-GB"/>
          </a:p>
        </p:txBody>
      </p:sp>
      <p:sp>
        <p:nvSpPr>
          <p:cNvPr id="4" name="Footer Placeholder 3"/>
          <p:cNvSpPr>
            <a:spLocks noGrp="1"/>
          </p:cNvSpPr>
          <p:nvPr>
            <p:ph type="ftr" idx="11"/>
          </p:nvPr>
        </p:nvSpPr>
        <p:spPr/>
        <p:txBody>
          <a:bodyPr/>
          <a:lstStyle/>
          <a:p>
            <a:r>
              <a:rPr lang="en-GB" smtClean="0"/>
              <a:t>Yan Xin,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17</a:t>
            </a:fld>
            <a:endParaRPr lang="en-GB"/>
          </a:p>
        </p:txBody>
      </p:sp>
      <p:sp>
        <p:nvSpPr>
          <p:cNvPr id="6" name="Content Placeholder 2"/>
          <p:cNvSpPr txBox="1">
            <a:spLocks noChangeArrowheads="1"/>
          </p:cNvSpPr>
          <p:nvPr/>
        </p:nvSpPr>
        <p:spPr>
          <a:xfrm>
            <a:off x="610306" y="1564879"/>
            <a:ext cx="6855177" cy="4286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pPr marL="228600" lvl="1" algn="just">
              <a:spcBef>
                <a:spcPts val="1000"/>
              </a:spcBef>
              <a:buSzPts val="2000"/>
            </a:pPr>
            <a:r>
              <a:rPr lang="en-US" altLang="zh-CN" dirty="0" smtClean="0"/>
              <a:t>AWGN with Phase Noise:  </a:t>
            </a:r>
            <a:r>
              <a:rPr lang="en-US" altLang="zh-CN" sz="2000" dirty="0" smtClean="0"/>
              <a:t>rate 3/4</a:t>
            </a:r>
          </a:p>
          <a:p>
            <a:pPr algn="just">
              <a:buSzPts val="2000"/>
              <a:buFont typeface="Wingdings" pitchFamily="2" charset="2"/>
              <a:buChar char="Ø"/>
            </a:pPr>
            <a:endParaRPr lang="en-US" altLang="ja-JP" sz="2400" dirty="0" smtClean="0">
              <a:latin typeface="Times New Roman"/>
            </a:endParaRPr>
          </a:p>
          <a:p>
            <a:pPr algn="just">
              <a:buSzPts val="2000"/>
              <a:buNone/>
            </a:pPr>
            <a:endParaRPr lang="en-US" altLang="ja-JP" sz="2400" b="1" dirty="0" smtClean="0">
              <a:latin typeface="Times New Roman"/>
            </a:endParaRPr>
          </a:p>
          <a:p>
            <a:pPr algn="just">
              <a:buSzPts val="2000"/>
            </a:pPr>
            <a:endParaRPr lang="en-US" altLang="ja-JP" sz="2400" b="1" dirty="0" smtClean="0">
              <a:latin typeface="Times New Roman"/>
            </a:endParaRPr>
          </a:p>
          <a:p>
            <a:pPr algn="just">
              <a:buSzPts val="2000"/>
              <a:buNone/>
            </a:pPr>
            <a:endParaRPr lang="ja-JP" altLang="en-US" sz="2400" b="1" dirty="0" smtClean="0">
              <a:latin typeface="Times New Roman"/>
            </a:endParaRPr>
          </a:p>
        </p:txBody>
      </p:sp>
      <p:sp>
        <p:nvSpPr>
          <p:cNvPr id="7" name="矩形 15"/>
          <p:cNvSpPr/>
          <p:nvPr/>
        </p:nvSpPr>
        <p:spPr>
          <a:xfrm>
            <a:off x="672080" y="5474056"/>
            <a:ext cx="8059479" cy="738664"/>
          </a:xfrm>
          <a:prstGeom prst="rect">
            <a:avLst/>
          </a:prstGeom>
        </p:spPr>
        <p:txBody>
          <a:bodyPr wrap="square">
            <a:spAutoFit/>
          </a:bodyPr>
          <a:lstStyle/>
          <a:p>
            <a:pPr marL="0" lvl="2"/>
            <a:r>
              <a:rPr kumimoji="1" lang="en-US" altLang="ja-JP" sz="1400" dirty="0" smtClean="0">
                <a:solidFill>
                  <a:schemeClr val="tx1"/>
                </a:solidFill>
              </a:rPr>
              <a:t>For the case of code rate 3/4, the 64-OPT-SNR-rate7/8 constellations yield performance gains of 0.2 dB, 0.4 dB , </a:t>
            </a:r>
            <a:r>
              <a:rPr kumimoji="1" lang="en-US" altLang="ja-JP" sz="1400" dirty="0" smtClean="0">
                <a:solidFill>
                  <a:srgbClr val="00B050"/>
                </a:solidFill>
              </a:rPr>
              <a:t>0.9 dB</a:t>
            </a:r>
            <a:r>
              <a:rPr kumimoji="1" lang="en-US" altLang="ja-JP" sz="1400" dirty="0" smtClean="0">
                <a:solidFill>
                  <a:schemeClr val="tx1"/>
                </a:solidFill>
              </a:rPr>
              <a:t>, 0.41dB (est.) and </a:t>
            </a:r>
            <a:r>
              <a:rPr kumimoji="1" lang="en-US" altLang="ja-JP" sz="1400" dirty="0" smtClean="0">
                <a:solidFill>
                  <a:srgbClr val="00B050"/>
                </a:solidFill>
              </a:rPr>
              <a:t>0.82dB</a:t>
            </a:r>
            <a:r>
              <a:rPr kumimoji="1" lang="en-US" altLang="ja-JP" sz="1400" dirty="0" smtClean="0">
                <a:solidFill>
                  <a:schemeClr val="tx1"/>
                </a:solidFill>
              </a:rPr>
              <a:t> (est.) at 1% FER compared to 64-OPT-SNR-rate3/4, SONY Cat. D rate ¾ and 64 QAM, SONY New, DVB S2X  respectively. </a:t>
            </a:r>
          </a:p>
        </p:txBody>
      </p:sp>
      <p:pic>
        <p:nvPicPr>
          <p:cNvPr id="8" name="Picture 2"/>
          <p:cNvPicPr>
            <a:picLocks noChangeAspect="1" noChangeArrowheads="1"/>
          </p:cNvPicPr>
          <p:nvPr/>
        </p:nvPicPr>
        <p:blipFill>
          <a:blip r:embed="rId2" cstate="print"/>
          <a:srcRect/>
          <a:stretch>
            <a:fillRect/>
          </a:stretch>
        </p:blipFill>
        <p:spPr bwMode="auto">
          <a:xfrm>
            <a:off x="927204" y="2063535"/>
            <a:ext cx="5943600" cy="3209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153" y="617561"/>
            <a:ext cx="7770813" cy="1065213"/>
          </a:xfrm>
        </p:spPr>
        <p:txBody>
          <a:bodyPr/>
          <a:lstStyle/>
          <a:p>
            <a:r>
              <a:rPr lang="en-US" dirty="0" smtClean="0"/>
              <a:t>FER Performance (6)</a:t>
            </a:r>
            <a:endParaRPr lang="en-US" dirty="0"/>
          </a:p>
        </p:txBody>
      </p:sp>
      <p:sp>
        <p:nvSpPr>
          <p:cNvPr id="3" name="Date Placeholder 2"/>
          <p:cNvSpPr>
            <a:spLocks noGrp="1"/>
          </p:cNvSpPr>
          <p:nvPr>
            <p:ph type="dt" idx="10"/>
          </p:nvPr>
        </p:nvSpPr>
        <p:spPr/>
        <p:txBody>
          <a:bodyPr/>
          <a:lstStyle/>
          <a:p>
            <a:r>
              <a:rPr lang="en-US" smtClean="0"/>
              <a:t>May 2015</a:t>
            </a:r>
            <a:endParaRPr lang="en-GB"/>
          </a:p>
        </p:txBody>
      </p:sp>
      <p:sp>
        <p:nvSpPr>
          <p:cNvPr id="4" name="Footer Placeholder 3"/>
          <p:cNvSpPr>
            <a:spLocks noGrp="1"/>
          </p:cNvSpPr>
          <p:nvPr>
            <p:ph type="ftr" idx="11"/>
          </p:nvPr>
        </p:nvSpPr>
        <p:spPr/>
        <p:txBody>
          <a:bodyPr/>
          <a:lstStyle/>
          <a:p>
            <a:r>
              <a:rPr lang="en-GB" smtClean="0"/>
              <a:t>Yan Xin,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18</a:t>
            </a:fld>
            <a:endParaRPr lang="en-GB"/>
          </a:p>
        </p:txBody>
      </p:sp>
      <p:sp>
        <p:nvSpPr>
          <p:cNvPr id="6" name="Content Placeholder 2"/>
          <p:cNvSpPr txBox="1">
            <a:spLocks noChangeArrowheads="1"/>
          </p:cNvSpPr>
          <p:nvPr/>
        </p:nvSpPr>
        <p:spPr>
          <a:xfrm>
            <a:off x="542067" y="1537583"/>
            <a:ext cx="6855177" cy="4286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pPr marL="228600" lvl="1" algn="just">
              <a:spcBef>
                <a:spcPts val="1000"/>
              </a:spcBef>
              <a:buSzPts val="2000"/>
            </a:pPr>
            <a:r>
              <a:rPr lang="en-US" altLang="zh-CN" dirty="0" smtClean="0"/>
              <a:t>AWGN with Phase Noise:  </a:t>
            </a:r>
            <a:r>
              <a:rPr lang="en-US" altLang="zh-CN" sz="2000" dirty="0" smtClean="0"/>
              <a:t>rate 13/16</a:t>
            </a:r>
          </a:p>
          <a:p>
            <a:pPr algn="just">
              <a:buSzPts val="2000"/>
              <a:buFont typeface="Wingdings" pitchFamily="2" charset="2"/>
              <a:buChar char="Ø"/>
            </a:pPr>
            <a:endParaRPr lang="en-US" altLang="ja-JP" sz="2400" dirty="0" smtClean="0">
              <a:latin typeface="Times New Roman"/>
            </a:endParaRPr>
          </a:p>
          <a:p>
            <a:pPr algn="just">
              <a:buSzPts val="2000"/>
              <a:buNone/>
            </a:pPr>
            <a:endParaRPr lang="en-US" altLang="ja-JP" sz="2400" b="1" dirty="0" smtClean="0">
              <a:latin typeface="Times New Roman"/>
            </a:endParaRPr>
          </a:p>
          <a:p>
            <a:pPr algn="just">
              <a:buSzPts val="2000"/>
            </a:pPr>
            <a:endParaRPr lang="en-US" altLang="ja-JP" sz="2400" b="1" dirty="0" smtClean="0">
              <a:latin typeface="Times New Roman"/>
            </a:endParaRPr>
          </a:p>
          <a:p>
            <a:pPr algn="just">
              <a:buSzPts val="2000"/>
              <a:buNone/>
            </a:pPr>
            <a:endParaRPr lang="ja-JP" altLang="en-US" sz="2400" b="1" dirty="0" smtClean="0">
              <a:latin typeface="Times New Roman"/>
            </a:endParaRPr>
          </a:p>
        </p:txBody>
      </p:sp>
      <p:sp>
        <p:nvSpPr>
          <p:cNvPr id="7" name="矩形 15"/>
          <p:cNvSpPr/>
          <p:nvPr/>
        </p:nvSpPr>
        <p:spPr>
          <a:xfrm>
            <a:off x="613673" y="5473638"/>
            <a:ext cx="8059479" cy="738664"/>
          </a:xfrm>
          <a:prstGeom prst="rect">
            <a:avLst/>
          </a:prstGeom>
        </p:spPr>
        <p:txBody>
          <a:bodyPr wrap="square">
            <a:spAutoFit/>
          </a:bodyPr>
          <a:lstStyle/>
          <a:p>
            <a:pPr marL="0" lvl="2"/>
            <a:r>
              <a:rPr kumimoji="1" lang="en-US" altLang="ja-JP" sz="1400" dirty="0" smtClean="0">
                <a:solidFill>
                  <a:schemeClr val="tx1"/>
                </a:solidFill>
              </a:rPr>
              <a:t>For the case of code rate 13/16, the 64-OPT-SNR-rate7/8 constellations yield performance gains of 0.17 dB, 0.5dB, 0.8dB (est.), </a:t>
            </a:r>
            <a:r>
              <a:rPr kumimoji="1" lang="en-US" altLang="ja-JP" sz="1400" dirty="0" smtClean="0">
                <a:solidFill>
                  <a:srgbClr val="00B050"/>
                </a:solidFill>
              </a:rPr>
              <a:t>1.5dB </a:t>
            </a:r>
            <a:r>
              <a:rPr kumimoji="1" lang="en-US" altLang="ja-JP" sz="1400" dirty="0" smtClean="0">
                <a:solidFill>
                  <a:schemeClr val="tx1"/>
                </a:solidFill>
              </a:rPr>
              <a:t>(est.)</a:t>
            </a:r>
            <a:r>
              <a:rPr kumimoji="1" lang="en-US" altLang="ja-JP" sz="1400" dirty="0" smtClean="0">
                <a:solidFill>
                  <a:srgbClr val="00B050"/>
                </a:solidFill>
              </a:rPr>
              <a:t>,</a:t>
            </a:r>
            <a:r>
              <a:rPr kumimoji="1" lang="en-US" altLang="ja-JP" sz="1400" dirty="0" smtClean="0">
                <a:solidFill>
                  <a:schemeClr val="tx1"/>
                </a:solidFill>
              </a:rPr>
              <a:t> and </a:t>
            </a:r>
            <a:r>
              <a:rPr kumimoji="1" lang="en-US" altLang="ja-JP" sz="1400" dirty="0" smtClean="0">
                <a:solidFill>
                  <a:srgbClr val="00B050"/>
                </a:solidFill>
              </a:rPr>
              <a:t>1.6dB</a:t>
            </a:r>
            <a:r>
              <a:rPr kumimoji="1" lang="en-US" altLang="ja-JP" sz="1400" dirty="0" smtClean="0">
                <a:solidFill>
                  <a:schemeClr val="tx1"/>
                </a:solidFill>
              </a:rPr>
              <a:t> at 1% FER compared to 64-OPT-SNR-rate13/16, SONY Cat. D rate 13/16, SONY New, DVB S2X and 64QAM, respectively. </a:t>
            </a:r>
          </a:p>
        </p:txBody>
      </p:sp>
      <p:pic>
        <p:nvPicPr>
          <p:cNvPr id="8" name="图片 7" descr="cid:image003.png@01D1DC4F.452F9B50"/>
          <p:cNvPicPr>
            <a:picLocks noChangeAspect="1" noChangeArrowheads="1"/>
          </p:cNvPicPr>
          <p:nvPr/>
        </p:nvPicPr>
        <p:blipFill>
          <a:blip r:embed="rId2" cstate="print"/>
          <a:srcRect/>
          <a:stretch>
            <a:fillRect/>
          </a:stretch>
        </p:blipFill>
        <p:spPr bwMode="auto">
          <a:xfrm>
            <a:off x="812262" y="2099994"/>
            <a:ext cx="6184489" cy="319920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Yan Xin, Huawei Technologies</a:t>
            </a:r>
            <a:endParaRPr lang="en-GB" dirty="0"/>
          </a:p>
        </p:txBody>
      </p:sp>
      <p:sp>
        <p:nvSpPr>
          <p:cNvPr id="7" name="Rectangle 1"/>
          <p:cNvSpPr>
            <a:spLocks noGrp="1" noChangeArrowheads="1"/>
          </p:cNvSpPr>
          <p:nvPr>
            <p:ph type="title"/>
          </p:nvPr>
        </p:nvSpPr>
        <p:spPr>
          <a:xfrm>
            <a:off x="685800" y="684213"/>
            <a:ext cx="7772400" cy="839787"/>
          </a:xfrm>
          <a:ln/>
        </p:spPr>
        <p:txBody>
          <a:bodyPr lIns="90000" tIns="46800" rIns="90000" bIns="46800"/>
          <a:lstStyle/>
          <a:p>
            <a:r>
              <a:rPr lang="en-US" sz="2800" dirty="0" smtClean="0"/>
              <a:t>Summary</a:t>
            </a:r>
            <a:endParaRPr lang="en-US" sz="2800" dirty="0"/>
          </a:p>
        </p:txBody>
      </p:sp>
      <p:sp>
        <p:nvSpPr>
          <p:cNvPr id="6" name="Rectangle 3"/>
          <p:cNvSpPr>
            <a:spLocks noChangeArrowheads="1"/>
          </p:cNvSpPr>
          <p:nvPr/>
        </p:nvSpPr>
        <p:spPr bwMode="auto">
          <a:xfrm>
            <a:off x="650874" y="1554660"/>
            <a:ext cx="8177815" cy="3693319"/>
          </a:xfrm>
          <a:prstGeom prst="rect">
            <a:avLst/>
          </a:prstGeom>
          <a:noFill/>
          <a:ln w="9525">
            <a:noFill/>
            <a:miter lim="800000"/>
            <a:headEnd/>
            <a:tailEnd/>
          </a:ln>
        </p:spPr>
        <p:txBody>
          <a:bodyPr wrap="square">
            <a:spAutoFit/>
          </a:bodyPr>
          <a:lstStyle/>
          <a:p>
            <a:pPr>
              <a:lnSpc>
                <a:spcPct val="100000"/>
              </a:lnSpc>
              <a:buFont typeface="Arial" pitchFamily="34" charset="0"/>
              <a:buChar char="•"/>
            </a:pPr>
            <a:r>
              <a:rPr lang="en-US" sz="1800" dirty="0">
                <a:solidFill>
                  <a:schemeClr val="tx1"/>
                </a:solidFill>
              </a:rPr>
              <a:t>   </a:t>
            </a:r>
            <a:r>
              <a:rPr lang="en-US" sz="1800" dirty="0" smtClean="0">
                <a:solidFill>
                  <a:schemeClr val="tx1"/>
                </a:solidFill>
              </a:rPr>
              <a:t>Simulation shows that the non-uniform constellations (NUCs) proposed in this presentation and the NUCs proposed in [3]-[6] can significantly improve the error rate performance of the uniform (squared) QAM constellations (up to 1.6 dB) and DVB S2X constellations (up to 1.5 dB).</a:t>
            </a:r>
          </a:p>
          <a:p>
            <a:pPr>
              <a:lnSpc>
                <a:spcPct val="100000"/>
              </a:lnSpc>
              <a:buFont typeface="Arial" pitchFamily="34" charset="0"/>
              <a:buChar char="•"/>
            </a:pPr>
            <a:endParaRPr lang="en-US" sz="1800" b="0" dirty="0" smtClean="0">
              <a:solidFill>
                <a:schemeClr val="tx1"/>
              </a:solidFill>
            </a:endParaRPr>
          </a:p>
          <a:p>
            <a:pPr>
              <a:lnSpc>
                <a:spcPct val="100000"/>
              </a:lnSpc>
              <a:buFont typeface="Arial" pitchFamily="34" charset="0"/>
              <a:buChar char="•"/>
            </a:pPr>
            <a:r>
              <a:rPr lang="en-US" sz="1800" dirty="0" smtClean="0">
                <a:solidFill>
                  <a:schemeClr val="tx1"/>
                </a:solidFill>
              </a:rPr>
              <a:t>   The performance of the NUCs proposed in this presentation are also compared with the NUCs in [3]-[6].  In most cases (different code rates and impairment setups), the NUCs proposed in this presentation result in better performance than the NUCs [3]-[6].</a:t>
            </a:r>
          </a:p>
          <a:p>
            <a:pPr>
              <a:lnSpc>
                <a:spcPct val="100000"/>
              </a:lnSpc>
              <a:buFont typeface="Arial" pitchFamily="34" charset="0"/>
              <a:buChar char="•"/>
            </a:pPr>
            <a:endParaRPr lang="en-US" sz="1800" b="0" dirty="0" smtClean="0">
              <a:solidFill>
                <a:schemeClr val="tx1"/>
              </a:solidFill>
            </a:endParaRPr>
          </a:p>
          <a:p>
            <a:pPr>
              <a:lnSpc>
                <a:spcPct val="100000"/>
              </a:lnSpc>
              <a:buFont typeface="Arial" pitchFamily="34" charset="0"/>
              <a:buChar char="•"/>
            </a:pPr>
            <a:r>
              <a:rPr lang="en-US" sz="1800" dirty="0" smtClean="0">
                <a:solidFill>
                  <a:schemeClr val="tx1"/>
                </a:solidFill>
              </a:rPr>
              <a:t>   NUCs should be considered to be used in 11ay especially for relatively higher order modulation, such as 64-point modulation, which may be significantly impacted by phase noise.</a:t>
            </a:r>
            <a:endParaRPr lang="en-US" sz="1800" b="0" dirty="0">
              <a:solidFill>
                <a:schemeClr val="tx1"/>
              </a:solidFill>
            </a:endParaRPr>
          </a:p>
          <a:p>
            <a:pPr>
              <a:lnSpc>
                <a:spcPct val="100000"/>
              </a:lnSpc>
            </a:pPr>
            <a:endParaRPr lang="en-US" sz="1800" b="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3"/>
            <a:ext cx="3041644" cy="180975"/>
          </a:xfrm>
        </p:spPr>
        <p:txBody>
          <a:bodyPr/>
          <a:lstStyle/>
          <a:p>
            <a:r>
              <a:rPr lang="en-GB" smtClean="0"/>
              <a:t>Yan Xin,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4572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smtClean="0"/>
              <a:t>Introduction</a:t>
            </a:r>
            <a:endParaRPr lang="en-GB" sz="2800" dirty="0"/>
          </a:p>
        </p:txBody>
      </p:sp>
      <p:sp>
        <p:nvSpPr>
          <p:cNvPr id="57" name="Rectangle 3"/>
          <p:cNvSpPr>
            <a:spLocks noChangeArrowheads="1"/>
          </p:cNvSpPr>
          <p:nvPr/>
        </p:nvSpPr>
        <p:spPr bwMode="auto">
          <a:xfrm>
            <a:off x="502020" y="1392792"/>
            <a:ext cx="8177815" cy="4416594"/>
          </a:xfrm>
          <a:prstGeom prst="rect">
            <a:avLst/>
          </a:prstGeom>
          <a:noFill/>
          <a:ln w="9525">
            <a:noFill/>
            <a:miter lim="800000"/>
            <a:headEnd/>
            <a:tailEnd/>
          </a:ln>
        </p:spPr>
        <p:txBody>
          <a:bodyPr wrap="square">
            <a:spAutoFit/>
          </a:bodyPr>
          <a:lstStyle/>
          <a:p>
            <a:pPr marL="233363" indent="-233363">
              <a:spcBef>
                <a:spcPts val="600"/>
              </a:spcBef>
              <a:buFont typeface="Arial" pitchFamily="34" charset="0"/>
              <a:buChar char="•"/>
            </a:pPr>
            <a:r>
              <a:rPr lang="en-US" altLang="zh-CN" sz="1600" dirty="0" smtClean="0">
                <a:solidFill>
                  <a:schemeClr val="tx1"/>
                </a:solidFill>
              </a:rPr>
              <a:t>The squared (uniform) 64QAM modulation has been accepted in IEEE802.11 </a:t>
            </a:r>
            <a:r>
              <a:rPr lang="en-US" altLang="zh-CN" sz="1600" dirty="0" err="1" smtClean="0">
                <a:solidFill>
                  <a:schemeClr val="tx1"/>
                </a:solidFill>
              </a:rPr>
              <a:t>REVmc</a:t>
            </a:r>
            <a:r>
              <a:rPr lang="en-US" altLang="zh-CN" sz="1600" dirty="0" smtClean="0">
                <a:solidFill>
                  <a:schemeClr val="tx1"/>
                </a:solidFill>
              </a:rPr>
              <a:t> Draft 5.4 [1] for 11ad single carrier.</a:t>
            </a:r>
          </a:p>
          <a:p>
            <a:pPr marL="233363" indent="-233363">
              <a:spcBef>
                <a:spcPts val="600"/>
              </a:spcBef>
              <a:buFont typeface="Arial" pitchFamily="34" charset="0"/>
              <a:buChar char="•"/>
            </a:pPr>
            <a:r>
              <a:rPr lang="en-US" altLang="zh-CN" sz="1600" dirty="0" smtClean="0">
                <a:solidFill>
                  <a:schemeClr val="tx1"/>
                </a:solidFill>
              </a:rPr>
              <a:t>It has been well-known that the squared 64QAM modulation can yield reasonable error rate performance with simple implementation. However, due to its geometric representation of constellations, the impairments of phase noise and PA non-linearity may significantly degrade the performance of the squared 64QAM.</a:t>
            </a:r>
          </a:p>
          <a:p>
            <a:pPr marL="233363" indent="-233363">
              <a:spcBef>
                <a:spcPts val="600"/>
              </a:spcBef>
              <a:buFont typeface="Arial" pitchFamily="34" charset="0"/>
              <a:buChar char="•"/>
            </a:pPr>
            <a:r>
              <a:rPr lang="en-US" altLang="zh-CN" sz="1600" dirty="0" smtClean="0">
                <a:solidFill>
                  <a:schemeClr val="tx1"/>
                </a:solidFill>
              </a:rPr>
              <a:t>Other non-uniform constellation modulation schemes have been extensively investigated. Some of non-uniform constellations have been accepted in the standards such as the APSK modulation in DVB-S2X [2].</a:t>
            </a:r>
          </a:p>
          <a:p>
            <a:pPr marL="233363" indent="-233363">
              <a:spcBef>
                <a:spcPts val="600"/>
              </a:spcBef>
              <a:buFont typeface="Arial" pitchFamily="34" charset="0"/>
              <a:buChar char="•"/>
            </a:pPr>
            <a:r>
              <a:rPr lang="en-US" altLang="zh-CN" sz="1600" dirty="0" smtClean="0">
                <a:solidFill>
                  <a:schemeClr val="tx1"/>
                </a:solidFill>
              </a:rPr>
              <a:t>Some 64-point non-uniform constellations (NUCs) have been proposed for 11ay SC [3]-[6].</a:t>
            </a:r>
          </a:p>
          <a:p>
            <a:pPr marL="233363" indent="-233363">
              <a:spcBef>
                <a:spcPts val="600"/>
              </a:spcBef>
              <a:buFont typeface="Arial" pitchFamily="34" charset="0"/>
              <a:buChar char="•"/>
            </a:pPr>
            <a:r>
              <a:rPr lang="en-US" altLang="zh-CN" sz="1600" dirty="0" smtClean="0">
                <a:solidFill>
                  <a:schemeClr val="tx1"/>
                </a:solidFill>
              </a:rPr>
              <a:t>This presentation evaluates several 64-point non-uniform constellations for 11ay SC, which are optimized with consideration of AWGN and </a:t>
            </a:r>
            <a:r>
              <a:rPr lang="en-US" altLang="zh-CN" sz="1600" dirty="0" err="1" smtClean="0">
                <a:solidFill>
                  <a:schemeClr val="tx1"/>
                </a:solidFill>
              </a:rPr>
              <a:t>AWGN+phase</a:t>
            </a:r>
            <a:r>
              <a:rPr lang="en-US" altLang="zh-CN" sz="1600" dirty="0" smtClean="0">
                <a:solidFill>
                  <a:schemeClr val="tx1"/>
                </a:solidFill>
              </a:rPr>
              <a:t> noise impairments.</a:t>
            </a:r>
          </a:p>
          <a:p>
            <a:pPr marL="233363" indent="-233363">
              <a:spcBef>
                <a:spcPts val="600"/>
              </a:spcBef>
              <a:buFont typeface="Arial" pitchFamily="34" charset="0"/>
              <a:buChar char="•"/>
            </a:pPr>
            <a:r>
              <a:rPr lang="en-US" altLang="zh-CN" sz="1600" dirty="0" smtClean="0">
                <a:solidFill>
                  <a:schemeClr val="tx1"/>
                </a:solidFill>
              </a:rPr>
              <a:t>Simulation results demonstrate that all the 64-point non-uniform constellations proposed in this presentation can yield significant performance gains compared to the squared 64QAM and 64-APSK in DVB-S2X. </a:t>
            </a:r>
            <a:endParaRPr lang="en-US" sz="1600" b="0" dirty="0">
              <a:solidFill>
                <a:schemeClr val="tx1"/>
              </a:solidFill>
            </a:endParaRPr>
          </a:p>
          <a:p>
            <a:pPr>
              <a:lnSpc>
                <a:spcPct val="100000"/>
              </a:lnSpc>
            </a:pPr>
            <a:endParaRPr lang="en-US" sz="1600" b="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smtClean="0"/>
              <a:t>Yan Xin, Huawei Technologies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References</a:t>
            </a:r>
            <a:endParaRPr lang="en-GB" dirty="0"/>
          </a:p>
        </p:txBody>
      </p:sp>
      <p:sp>
        <p:nvSpPr>
          <p:cNvPr id="8" name="Rectangle 7"/>
          <p:cNvSpPr/>
          <p:nvPr/>
        </p:nvSpPr>
        <p:spPr>
          <a:xfrm>
            <a:off x="660067" y="1948587"/>
            <a:ext cx="7839075" cy="3247043"/>
          </a:xfrm>
          <a:prstGeom prst="rect">
            <a:avLst/>
          </a:prstGeom>
        </p:spPr>
        <p:txBody>
          <a:bodyPr wrap="square">
            <a:spAutoFit/>
          </a:bodyPr>
          <a:lstStyle/>
          <a:p>
            <a:pPr>
              <a:spcBef>
                <a:spcPts val="600"/>
              </a:spcBef>
              <a:buNone/>
            </a:pPr>
            <a:r>
              <a:rPr lang="en-US" sz="2000" dirty="0" smtClean="0">
                <a:solidFill>
                  <a:schemeClr val="tx1"/>
                </a:solidFill>
              </a:rPr>
              <a:t>[1] IEEE P802.11-REVmcTM/D5.4, May 2016.</a:t>
            </a:r>
          </a:p>
          <a:p>
            <a:pPr>
              <a:spcBef>
                <a:spcPts val="600"/>
              </a:spcBef>
              <a:buNone/>
            </a:pPr>
            <a:r>
              <a:rPr lang="en-US" altLang="zh-CN" sz="2000" dirty="0" smtClean="0">
                <a:solidFill>
                  <a:schemeClr val="tx1"/>
                </a:solidFill>
              </a:rPr>
              <a:t>[2] ETSI DVB-S2 </a:t>
            </a:r>
            <a:r>
              <a:rPr lang="en-US" sz="2000" dirty="0" smtClean="0">
                <a:solidFill>
                  <a:schemeClr val="tx1"/>
                </a:solidFill>
              </a:rPr>
              <a:t>Extensions (DVB-S2X), October 2014.</a:t>
            </a:r>
            <a:endParaRPr lang="en-US" altLang="zh-CN" sz="2000" dirty="0" smtClean="0">
              <a:solidFill>
                <a:schemeClr val="tx1"/>
              </a:solidFill>
            </a:endParaRPr>
          </a:p>
          <a:p>
            <a:pPr>
              <a:spcBef>
                <a:spcPts val="600"/>
              </a:spcBef>
              <a:buNone/>
            </a:pPr>
            <a:r>
              <a:rPr lang="en-US" altLang="zh-CN" sz="2000" dirty="0" smtClean="0">
                <a:solidFill>
                  <a:schemeClr val="tx1"/>
                </a:solidFill>
              </a:rPr>
              <a:t>[3] 11-15-0096-01-ng60 Non-uniform Constellations for higher Order QAMs.</a:t>
            </a:r>
          </a:p>
          <a:p>
            <a:pPr>
              <a:spcBef>
                <a:spcPts val="600"/>
              </a:spcBef>
              <a:buNone/>
            </a:pPr>
            <a:r>
              <a:rPr lang="en-US" altLang="zh-CN" sz="2000" dirty="0" smtClean="0">
                <a:solidFill>
                  <a:schemeClr val="tx1"/>
                </a:solidFill>
              </a:rPr>
              <a:t>[4] 11-15-0601-00-00ay Non-uniform Constellations for 64QAM.</a:t>
            </a:r>
          </a:p>
          <a:p>
            <a:pPr>
              <a:spcBef>
                <a:spcPts val="600"/>
              </a:spcBef>
              <a:buNone/>
            </a:pPr>
            <a:r>
              <a:rPr lang="en-US" altLang="zh-CN" sz="2000" dirty="0" smtClean="0">
                <a:solidFill>
                  <a:schemeClr val="tx1"/>
                </a:solidFill>
              </a:rPr>
              <a:t>[5] 11-15-0835-00-00ay-potential-of-non-uniform-constellations-with-peak-power-constraint.</a:t>
            </a:r>
          </a:p>
          <a:p>
            <a:pPr>
              <a:spcBef>
                <a:spcPts val="600"/>
              </a:spcBef>
              <a:buNone/>
            </a:pPr>
            <a:r>
              <a:rPr lang="en-US" sz="2000" dirty="0" smtClean="0">
                <a:solidFill>
                  <a:schemeClr val="tx1"/>
                </a:solidFill>
              </a:rPr>
              <a:t>[6] 11-16-0072-00-00ay-performance-of-non-uniform-constellations-in-presence-of-phase-noise.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86512" y="6475413"/>
            <a:ext cx="2255826" cy="180975"/>
          </a:xfrm>
        </p:spPr>
        <p:txBody>
          <a:bodyPr/>
          <a:lstStyle/>
          <a:p>
            <a:r>
              <a:rPr lang="en-GB" smtClean="0"/>
              <a:t>Yan Xin, Huawei Technologies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9217" name="Rectangle 1"/>
          <p:cNvSpPr>
            <a:spLocks noGrp="1" noChangeArrowheads="1"/>
          </p:cNvSpPr>
          <p:nvPr>
            <p:ph type="title"/>
          </p:nvPr>
        </p:nvSpPr>
        <p:spPr>
          <a:xfrm>
            <a:off x="685800" y="684213"/>
            <a:ext cx="7772400" cy="839787"/>
          </a:xfrm>
          <a:ln/>
        </p:spPr>
        <p:txBody>
          <a:bodyPr lIns="90000" tIns="46800" rIns="90000" bIns="46800"/>
          <a:lstStyle/>
          <a:p>
            <a:r>
              <a:rPr lang="en-US" sz="2800" dirty="0" smtClean="0"/>
              <a:t>Straw Poll/Motion</a:t>
            </a:r>
            <a:endParaRPr lang="en-US" sz="2800" dirty="0"/>
          </a:p>
        </p:txBody>
      </p:sp>
      <p:sp>
        <p:nvSpPr>
          <p:cNvPr id="10" name="Rectangle 3"/>
          <p:cNvSpPr txBox="1">
            <a:spLocks noChangeArrowheads="1"/>
          </p:cNvSpPr>
          <p:nvPr/>
        </p:nvSpPr>
        <p:spPr>
          <a:xfrm>
            <a:off x="609600" y="1600200"/>
            <a:ext cx="8116677" cy="4953000"/>
          </a:xfrm>
          <a:prstGeom prst="rect">
            <a:avLst/>
          </a:prstGeom>
        </p:spPr>
        <p:txBody>
          <a:bodyPr>
            <a:normAutofit/>
          </a:bodyPr>
          <a:lstStyle/>
          <a:p>
            <a:pPr marL="342900" lvl="0" indent="-342900" defTabSz="914400" eaLnBrk="1" fontAlgn="auto" hangingPunct="1">
              <a:spcBef>
                <a:spcPct val="20000"/>
              </a:spcBef>
              <a:spcAft>
                <a:spcPts val="0"/>
              </a:spcAft>
              <a:buClrTx/>
              <a:buSzTx/>
              <a:buFont typeface="Arial" pitchFamily="34" charset="0"/>
              <a:buChar char="•"/>
              <a:defRPr/>
            </a:pPr>
            <a:r>
              <a:rPr lang="en-US" sz="2200" dirty="0" smtClean="0">
                <a:solidFill>
                  <a:schemeClr val="tx1"/>
                </a:solidFill>
                <a:latin typeface="+mn-lt"/>
                <a:ea typeface="+mn-ea"/>
              </a:rPr>
              <a:t>Do you agree to insert “A 64-point non-uniform constellation shall be included in the 11ay specification” in 11ay SFD?</a:t>
            </a:r>
            <a:endParaRPr lang="en-US" sz="2200" dirty="0" smtClean="0">
              <a:solidFill>
                <a:schemeClr val="tx1"/>
              </a:solidFill>
              <a:latin typeface="+mn-lt"/>
            </a:endParaRPr>
          </a:p>
          <a:p>
            <a:pPr marL="342900" lvl="0" indent="-342900">
              <a:spcBef>
                <a:spcPct val="20000"/>
              </a:spcBef>
              <a:defRPr/>
            </a:pPr>
            <a:endParaRPr lang="en-US" sz="2200" dirty="0" smtClean="0">
              <a:solidFill>
                <a:schemeClr val="tx1"/>
              </a:solidFill>
              <a:latin typeface="+mn-lt"/>
            </a:endParaRPr>
          </a:p>
          <a:p>
            <a:pPr marL="342900" lvl="0" indent="-342900">
              <a:spcBef>
                <a:spcPct val="20000"/>
              </a:spcBef>
              <a:defRPr/>
            </a:pPr>
            <a:r>
              <a:rPr lang="en-US" sz="2200" dirty="0" smtClean="0">
                <a:solidFill>
                  <a:schemeClr val="tx1"/>
                </a:solidFill>
                <a:latin typeface="+mn-lt"/>
              </a:rPr>
              <a:t>	Yes:</a:t>
            </a:r>
          </a:p>
          <a:p>
            <a:pPr marL="342900" lvl="0" indent="-342900">
              <a:spcBef>
                <a:spcPct val="20000"/>
              </a:spcBef>
              <a:defRPr/>
            </a:pPr>
            <a:r>
              <a:rPr lang="en-US" sz="2200" dirty="0" smtClean="0">
                <a:solidFill>
                  <a:schemeClr val="tx1"/>
                </a:solidFill>
                <a:latin typeface="+mn-lt"/>
              </a:rPr>
              <a:t>	No:</a:t>
            </a:r>
          </a:p>
          <a:p>
            <a:pPr marL="342900" lvl="0" indent="-342900">
              <a:spcBef>
                <a:spcPct val="20000"/>
              </a:spcBef>
              <a:defRPr/>
            </a:pPr>
            <a:r>
              <a:rPr lang="en-US" sz="2200" dirty="0" smtClean="0">
                <a:solidFill>
                  <a:schemeClr val="tx1"/>
                </a:solidFill>
                <a:latin typeface="+mn-lt"/>
              </a:rPr>
              <a:t>	Abstain:</a:t>
            </a: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500826" y="6475413"/>
            <a:ext cx="2041512" cy="180975"/>
          </a:xfrm>
        </p:spPr>
        <p:txBody>
          <a:bodyPr/>
          <a:lstStyle/>
          <a:p>
            <a:r>
              <a:rPr lang="en-GB" smtClean="0"/>
              <a:t>Yan Xin, Huawei Technologies</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a:t>
            </a:fld>
            <a:endParaRPr lang="en-GB"/>
          </a:p>
        </p:txBody>
      </p:sp>
      <p:sp>
        <p:nvSpPr>
          <p:cNvPr id="7169" name="Rectangle 1"/>
          <p:cNvSpPr>
            <a:spLocks noGrp="1" noChangeArrowheads="1"/>
          </p:cNvSpPr>
          <p:nvPr>
            <p:ph type="title"/>
          </p:nvPr>
        </p:nvSpPr>
        <p:spPr>
          <a:xfrm>
            <a:off x="228600" y="533400"/>
            <a:ext cx="86106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smtClean="0"/>
              <a:t>Design Criteria</a:t>
            </a:r>
            <a:r>
              <a:rPr lang="en-US" sz="2800" dirty="0" smtClean="0"/>
              <a:t> of NUCs</a:t>
            </a:r>
            <a:endParaRPr lang="en-GB" sz="2800" dirty="0"/>
          </a:p>
        </p:txBody>
      </p:sp>
      <p:sp>
        <p:nvSpPr>
          <p:cNvPr id="38" name="Content Placeholder 2"/>
          <p:cNvSpPr txBox="1">
            <a:spLocks/>
          </p:cNvSpPr>
          <p:nvPr/>
        </p:nvSpPr>
        <p:spPr>
          <a:xfrm>
            <a:off x="533400" y="1524000"/>
            <a:ext cx="7918450" cy="1340606"/>
          </a:xfrm>
          <a:prstGeom prst="rect">
            <a:avLst/>
          </a:prstGeom>
        </p:spPr>
        <p:txBody>
          <a:bodyPr/>
          <a:lstStyle/>
          <a:p>
            <a:pPr marL="252413" indent="-252413" defTabSz="671513" eaLnBrk="0" hangingPunct="0">
              <a:lnSpc>
                <a:spcPct val="120000"/>
              </a:lnSpc>
              <a:spcBef>
                <a:spcPts val="600"/>
              </a:spcBef>
              <a:buFont typeface="Arial" pitchFamily="34" charset="0"/>
              <a:buChar char="•"/>
              <a:defRPr/>
            </a:pPr>
            <a:r>
              <a:rPr lang="en-US" altLang="zh-CN" dirty="0" smtClean="0">
                <a:solidFill>
                  <a:schemeClr val="tx1"/>
                </a:solidFill>
              </a:rPr>
              <a:t>To improve robustness of constellations against phase noise</a:t>
            </a:r>
            <a:r>
              <a:rPr lang="en-US" b="0" kern="0" dirty="0" smtClean="0">
                <a:solidFill>
                  <a:schemeClr val="tx1"/>
                </a:solidFill>
                <a:latin typeface="+mn-lt"/>
                <a:ea typeface="+mn-ea"/>
              </a:rPr>
              <a:t>. </a:t>
            </a:r>
          </a:p>
          <a:p>
            <a:pPr marL="252413" indent="-252413" defTabSz="671513" eaLnBrk="0" hangingPunct="0">
              <a:lnSpc>
                <a:spcPct val="120000"/>
              </a:lnSpc>
              <a:spcBef>
                <a:spcPts val="600"/>
              </a:spcBef>
              <a:buFont typeface="Arial" pitchFamily="34" charset="0"/>
              <a:buChar char="•"/>
              <a:defRPr/>
            </a:pPr>
            <a:r>
              <a:rPr lang="en-US" kern="0" dirty="0" smtClean="0">
                <a:solidFill>
                  <a:schemeClr val="tx1"/>
                </a:solidFill>
              </a:rPr>
              <a:t>To maintain the increase in complexity within a moderate level. </a:t>
            </a:r>
            <a:endParaRPr lang="en-US" b="0" kern="0" dirty="0">
              <a:solidFill>
                <a:schemeClr val="tx1"/>
              </a:solidFill>
              <a:latin typeface="+mn-lt"/>
              <a:ea typeface="+mn-ea"/>
            </a:endParaRPr>
          </a:p>
          <a:p>
            <a:pPr marL="252413" indent="-252413" defTabSz="671513" eaLnBrk="0" hangingPunct="0">
              <a:lnSpc>
                <a:spcPct val="120000"/>
              </a:lnSpc>
              <a:spcBef>
                <a:spcPts val="600"/>
              </a:spcBef>
              <a:buFont typeface="Arial" pitchFamily="34" charset="0"/>
              <a:buChar char="•"/>
              <a:defRPr/>
            </a:pPr>
            <a:endParaRPr lang="en-US" b="0" dirty="0">
              <a:solidFill>
                <a:schemeClr val="tx1"/>
              </a:solidFill>
              <a:latin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072198" y="6475413"/>
            <a:ext cx="2470140" cy="180975"/>
          </a:xfrm>
        </p:spPr>
        <p:txBody>
          <a:bodyPr/>
          <a:lstStyle/>
          <a:p>
            <a:r>
              <a:rPr lang="en-GB" smtClean="0"/>
              <a:t>Yan Xin, Huawei Technologies</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a:t>
            </a:fld>
            <a:endParaRPr lang="en-GB"/>
          </a:p>
        </p:txBody>
      </p:sp>
      <p:sp>
        <p:nvSpPr>
          <p:cNvPr id="8193" name="Rectangle 1"/>
          <p:cNvSpPr>
            <a:spLocks noGrp="1" noChangeArrowheads="1"/>
          </p:cNvSpPr>
          <p:nvPr>
            <p:ph type="title"/>
          </p:nvPr>
        </p:nvSpPr>
        <p:spPr>
          <a:xfrm>
            <a:off x="685800" y="685800"/>
            <a:ext cx="7772400" cy="7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Example of NUC: 64-APSK in DVB-S2X [2]</a:t>
            </a:r>
            <a:endParaRPr lang="en-GB" sz="2800" dirty="0"/>
          </a:p>
        </p:txBody>
      </p:sp>
      <p:grpSp>
        <p:nvGrpSpPr>
          <p:cNvPr id="13" name="Group 12"/>
          <p:cNvGrpSpPr/>
          <p:nvPr/>
        </p:nvGrpSpPr>
        <p:grpSpPr>
          <a:xfrm>
            <a:off x="2286000" y="1676400"/>
            <a:ext cx="3863651" cy="3562586"/>
            <a:chOff x="2240266" y="1068791"/>
            <a:chExt cx="4124001" cy="3847593"/>
          </a:xfrm>
        </p:grpSpPr>
        <p:pic>
          <p:nvPicPr>
            <p:cNvPr id="14" name="Picture 2"/>
            <p:cNvPicPr>
              <a:picLocks noChangeAspect="1" noChangeArrowheads="1"/>
            </p:cNvPicPr>
            <p:nvPr/>
          </p:nvPicPr>
          <p:blipFill>
            <a:blip r:embed="rId3" cstate="print"/>
            <a:srcRect/>
            <a:stretch>
              <a:fillRect/>
            </a:stretch>
          </p:blipFill>
          <p:spPr bwMode="auto">
            <a:xfrm>
              <a:off x="2240266" y="1068791"/>
              <a:ext cx="4124001" cy="3847593"/>
            </a:xfrm>
            <a:prstGeom prst="rect">
              <a:avLst/>
            </a:prstGeom>
            <a:noFill/>
            <a:ln w="9525">
              <a:noFill/>
              <a:miter lim="800000"/>
              <a:headEnd/>
              <a:tailEnd/>
            </a:ln>
          </p:spPr>
        </p:pic>
        <p:sp>
          <p:nvSpPr>
            <p:cNvPr id="15" name="Rectangle 14"/>
            <p:cNvSpPr/>
            <p:nvPr/>
          </p:nvSpPr>
          <p:spPr>
            <a:xfrm>
              <a:off x="2446317" y="4667003"/>
              <a:ext cx="736270" cy="2137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graphicFrame>
        <p:nvGraphicFramePr>
          <p:cNvPr id="16" name="Table 15"/>
          <p:cNvGraphicFramePr>
            <a:graphicFrameLocks noGrp="1"/>
          </p:cNvGraphicFramePr>
          <p:nvPr/>
        </p:nvGraphicFramePr>
        <p:xfrm>
          <a:off x="1371600" y="5486400"/>
          <a:ext cx="6313714" cy="889000"/>
        </p:xfrm>
        <a:graphic>
          <a:graphicData uri="http://schemas.openxmlformats.org/drawingml/2006/table">
            <a:tbl>
              <a:tblPr firstRow="1" bandRow="1">
                <a:tableStyleId>{5C22544A-7EE6-4342-B048-85BDC9FD1C3A}</a:tableStyleId>
              </a:tblPr>
              <a:tblGrid>
                <a:gridCol w="1016754"/>
                <a:gridCol w="2450841"/>
                <a:gridCol w="997527"/>
                <a:gridCol w="938151"/>
                <a:gridCol w="910441"/>
              </a:tblGrid>
              <a:tr h="510638">
                <a:tc>
                  <a:txBody>
                    <a:bodyPr/>
                    <a:lstStyle/>
                    <a:p>
                      <a:pPr algn="ctr"/>
                      <a:r>
                        <a:rPr lang="en-US" sz="1400" b="0" dirty="0" smtClean="0">
                          <a:solidFill>
                            <a:schemeClr val="tx1"/>
                          </a:solidFill>
                        </a:rPr>
                        <a:t>Code rate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smtClean="0">
                          <a:solidFill>
                            <a:schemeClr val="tx1"/>
                          </a:solidFill>
                        </a:rPr>
                        <a:t>Modulation/coding spectral efficiency</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smtClean="0">
                          <a:solidFill>
                            <a:schemeClr val="tx1"/>
                          </a:solidFill>
                        </a:rPr>
                        <a:t>R1</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smtClean="0">
                          <a:solidFill>
                            <a:schemeClr val="tx1"/>
                          </a:solidFill>
                        </a:rPr>
                        <a:t>R2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smtClean="0">
                          <a:solidFill>
                            <a:schemeClr val="tx1"/>
                          </a:solidFill>
                        </a:rPr>
                        <a:t>R3</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400" b="0" dirty="0" smtClean="0">
                          <a:solidFill>
                            <a:schemeClr val="tx1"/>
                          </a:solidFill>
                        </a:rPr>
                        <a:t>7/9</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smtClean="0">
                          <a:solidFill>
                            <a:schemeClr val="tx1"/>
                          </a:solidFill>
                        </a:rPr>
                        <a:t>4.65</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smtClean="0">
                          <a:solidFill>
                            <a:schemeClr val="tx1"/>
                          </a:solidFill>
                        </a:rPr>
                        <a:t>2.2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smtClean="0">
                          <a:solidFill>
                            <a:schemeClr val="tx1"/>
                          </a:solidFill>
                        </a:rPr>
                        <a:t>3.6</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smtClean="0">
                          <a:solidFill>
                            <a:schemeClr val="tx1"/>
                          </a:solidFill>
                        </a:rPr>
                        <a:t>5.2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399"/>
          </a:xfrm>
        </p:spPr>
        <p:txBody>
          <a:bodyPr/>
          <a:lstStyle/>
          <a:p>
            <a:r>
              <a:rPr lang="en-US" altLang="zh-CN" sz="2800" dirty="0" smtClean="0"/>
              <a:t>Design </a:t>
            </a:r>
            <a:r>
              <a:rPr lang="en-US" sz="2800" dirty="0" smtClean="0"/>
              <a:t>of New NUCs</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Yan Xin, Huawei Technologies</a:t>
            </a:r>
            <a:endParaRPr lang="en-GB" dirty="0"/>
          </a:p>
        </p:txBody>
      </p:sp>
      <p:sp>
        <p:nvSpPr>
          <p:cNvPr id="135" name="Content Placeholder 2"/>
          <p:cNvSpPr txBox="1">
            <a:spLocks noChangeArrowheads="1"/>
          </p:cNvSpPr>
          <p:nvPr/>
        </p:nvSpPr>
        <p:spPr>
          <a:xfrm>
            <a:off x="0" y="1219200"/>
            <a:ext cx="8724649" cy="517118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r>
              <a:rPr lang="en-US" altLang="zh-CN" sz="2400" dirty="0" smtClean="0"/>
              <a:t>Mutual Information and Pragmatic Mutual Information</a:t>
            </a:r>
          </a:p>
          <a:p>
            <a:pPr lvl="1">
              <a:buFont typeface="Wingdings" pitchFamily="2" charset="2"/>
              <a:buChar char="ü"/>
            </a:pPr>
            <a:r>
              <a:rPr lang="en-US" altLang="zh-CN" sz="1800" dirty="0" smtClean="0"/>
              <a:t>The ultimate performance of a given modulation set (constellation) over a channel under ideal detection and decoding can be computed using the Mutual Information (MI) or the Pragmatic Mutual Information (PMI)</a:t>
            </a:r>
          </a:p>
          <a:p>
            <a:pPr lvl="1">
              <a:buFont typeface="Wingdings" pitchFamily="2" charset="2"/>
              <a:buChar char="ü"/>
            </a:pPr>
            <a:endParaRPr lang="en-US" altLang="zh-CN" dirty="0" smtClean="0"/>
          </a:p>
          <a:p>
            <a:pPr lvl="1">
              <a:buFont typeface="Wingdings" pitchFamily="2" charset="2"/>
              <a:buChar char="ü"/>
            </a:pPr>
            <a:endParaRPr lang="en-US" altLang="zh-CN" dirty="0" smtClean="0"/>
          </a:p>
          <a:p>
            <a:pPr lvl="1">
              <a:buFont typeface="Wingdings" pitchFamily="2" charset="2"/>
              <a:buChar char="ü"/>
            </a:pPr>
            <a:endParaRPr lang="en-US" altLang="zh-CN" dirty="0" smtClean="0"/>
          </a:p>
          <a:p>
            <a:pPr lvl="1">
              <a:buFont typeface="Wingdings" pitchFamily="2" charset="2"/>
              <a:buChar char="ü"/>
            </a:pPr>
            <a:endParaRPr lang="en-US" altLang="zh-CN" dirty="0" smtClean="0"/>
          </a:p>
          <a:p>
            <a:pPr lvl="1">
              <a:buFont typeface="Wingdings" pitchFamily="2" charset="2"/>
              <a:buChar char="ü"/>
            </a:pPr>
            <a:endParaRPr lang="en-US" altLang="zh-CN" dirty="0" smtClean="0"/>
          </a:p>
          <a:p>
            <a:pPr lvl="1">
              <a:buFont typeface="Wingdings" pitchFamily="2" charset="2"/>
              <a:buChar char="ü"/>
            </a:pPr>
            <a:endParaRPr lang="en-US" altLang="zh-CN" dirty="0" smtClean="0"/>
          </a:p>
          <a:p>
            <a:pPr lvl="1">
              <a:buFont typeface="Wingdings" pitchFamily="2" charset="2"/>
              <a:buChar char="ü"/>
            </a:pPr>
            <a:endParaRPr lang="en-US" altLang="zh-CN" dirty="0" smtClean="0"/>
          </a:p>
          <a:p>
            <a:pPr lvl="1">
              <a:buFont typeface="Wingdings" pitchFamily="2" charset="2"/>
              <a:buChar char="ü"/>
            </a:pPr>
            <a:endParaRPr lang="en-US" altLang="zh-CN" sz="1800" dirty="0" smtClean="0"/>
          </a:p>
          <a:p>
            <a:pPr lvl="1">
              <a:buFont typeface="Wingdings" pitchFamily="2" charset="2"/>
              <a:buChar char="ü"/>
            </a:pPr>
            <a:r>
              <a:rPr lang="en-US" altLang="zh-CN" sz="1800" dirty="0" smtClean="0"/>
              <a:t>It is an upper bound on the maximum spectral efficiency </a:t>
            </a:r>
            <a:r>
              <a:rPr lang="en-US" altLang="zh-CN" sz="1800" i="1" dirty="0" smtClean="0">
                <a:latin typeface="Times New Roman" pitchFamily="18" charset="0"/>
                <a:cs typeface="Times New Roman" pitchFamily="18" charset="0"/>
              </a:rPr>
              <a:t>r=</a:t>
            </a:r>
            <a:r>
              <a:rPr lang="en-US" altLang="zh-CN" sz="1800" i="1" dirty="0" err="1" smtClean="0">
                <a:latin typeface="Times New Roman" pitchFamily="18" charset="0"/>
                <a:cs typeface="Times New Roman" pitchFamily="18" charset="0"/>
              </a:rPr>
              <a:t>mr</a:t>
            </a:r>
            <a:r>
              <a:rPr lang="en-US" altLang="zh-CN" sz="1800" i="1" baseline="-25000" dirty="0" err="1" smtClean="0">
                <a:latin typeface="Times New Roman" pitchFamily="18" charset="0"/>
                <a:cs typeface="Times New Roman" pitchFamily="18" charset="0"/>
              </a:rPr>
              <a:t>c</a:t>
            </a:r>
            <a:r>
              <a:rPr lang="en-US" altLang="zh-CN" sz="1800" dirty="0" smtClean="0"/>
              <a:t> </a:t>
            </a:r>
          </a:p>
          <a:p>
            <a:pPr lvl="1">
              <a:buFont typeface="Wingdings" pitchFamily="2" charset="2"/>
              <a:buChar char="ü"/>
            </a:pPr>
            <a:endParaRPr lang="en-US" altLang="zh-CN" dirty="0" smtClean="0"/>
          </a:p>
          <a:p>
            <a:pPr lvl="1">
              <a:buNone/>
            </a:pPr>
            <a:endParaRPr lang="en-US" altLang="zh-CN" dirty="0" smtClean="0"/>
          </a:p>
        </p:txBody>
      </p:sp>
      <p:grpSp>
        <p:nvGrpSpPr>
          <p:cNvPr id="189" name="组合 13"/>
          <p:cNvGrpSpPr/>
          <p:nvPr/>
        </p:nvGrpSpPr>
        <p:grpSpPr>
          <a:xfrm>
            <a:off x="1237042" y="2425273"/>
            <a:ext cx="7249444" cy="2759333"/>
            <a:chOff x="1110070" y="2362200"/>
            <a:chExt cx="7249444" cy="2759333"/>
          </a:xfrm>
        </p:grpSpPr>
        <p:sp>
          <p:nvSpPr>
            <p:cNvPr id="190" name="Rectangle 189"/>
            <p:cNvSpPr/>
            <p:nvPr/>
          </p:nvSpPr>
          <p:spPr bwMode="auto">
            <a:xfrm>
              <a:off x="6125622" y="4038600"/>
              <a:ext cx="1143000" cy="685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ahoma" pitchFamily="34" charset="0"/>
                </a:rPr>
                <a:t>Channel</a:t>
              </a:r>
            </a:p>
          </p:txBody>
        </p:sp>
        <p:sp>
          <p:nvSpPr>
            <p:cNvPr id="191" name="Rectangle 190"/>
            <p:cNvSpPr/>
            <p:nvPr/>
          </p:nvSpPr>
          <p:spPr bwMode="auto">
            <a:xfrm>
              <a:off x="4525422" y="4038600"/>
              <a:ext cx="1143000" cy="685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ahoma" pitchFamily="34" charset="0"/>
                </a:rPr>
                <a:t>Mapping</a:t>
              </a:r>
            </a:p>
          </p:txBody>
        </p:sp>
        <p:cxnSp>
          <p:nvCxnSpPr>
            <p:cNvPr id="192" name="Straight Arrow Connector 9"/>
            <p:cNvCxnSpPr>
              <a:stCxn id="199" idx="3"/>
              <a:endCxn id="191" idx="1"/>
            </p:cNvCxnSpPr>
            <p:nvPr/>
          </p:nvCxnSpPr>
          <p:spPr bwMode="auto">
            <a:xfrm>
              <a:off x="3153822" y="4381500"/>
              <a:ext cx="13716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93" name="TextBox 192"/>
            <p:cNvSpPr txBox="1"/>
            <p:nvPr/>
          </p:nvSpPr>
          <p:spPr>
            <a:xfrm>
              <a:off x="3026229" y="3521920"/>
              <a:ext cx="1821332" cy="461665"/>
            </a:xfrm>
            <a:prstGeom prst="rect">
              <a:avLst/>
            </a:prstGeom>
            <a:noFill/>
          </p:spPr>
          <p:txBody>
            <a:bodyPr wrap="none" rtlCol="0">
              <a:spAutoFit/>
            </a:bodyPr>
            <a:lstStyle/>
            <a:p>
              <a:r>
                <a:rPr lang="en-US" b="1" dirty="0" smtClean="0">
                  <a:solidFill>
                    <a:schemeClr val="tx1"/>
                  </a:solidFill>
                  <a:latin typeface="Times New Roman" pitchFamily="18" charset="0"/>
                  <a:cs typeface="Times New Roman" pitchFamily="18" charset="0"/>
                </a:rPr>
                <a:t>B</a:t>
              </a:r>
              <a:r>
                <a:rPr lang="en-US" dirty="0" smtClean="0">
                  <a:solidFill>
                    <a:schemeClr val="tx1"/>
                  </a:solidFill>
                  <a:latin typeface="Times New Roman" pitchFamily="18" charset="0"/>
                  <a:cs typeface="Times New Roman" pitchFamily="18" charset="0"/>
                </a:rPr>
                <a:t>=(</a:t>
              </a:r>
              <a:r>
                <a:rPr lang="en-US" i="1" dirty="0" smtClean="0">
                  <a:solidFill>
                    <a:schemeClr val="tx1"/>
                  </a:solidFill>
                  <a:latin typeface="Times New Roman" pitchFamily="18" charset="0"/>
                  <a:cs typeface="Times New Roman" pitchFamily="18" charset="0"/>
                </a:rPr>
                <a:t>B</a:t>
              </a:r>
              <a:r>
                <a:rPr lang="en-US" i="1" baseline="-25000" dirty="0" smtClean="0">
                  <a:solidFill>
                    <a:schemeClr val="tx1"/>
                  </a:solidFill>
                  <a:latin typeface="Times New Roman" pitchFamily="18" charset="0"/>
                  <a:cs typeface="Times New Roman" pitchFamily="18" charset="0"/>
                </a:rPr>
                <a:t>1</a:t>
              </a:r>
              <a:r>
                <a:rPr lang="en-US" i="1" dirty="0" smtClean="0">
                  <a:solidFill>
                    <a:schemeClr val="tx1"/>
                  </a:solidFill>
                  <a:latin typeface="Times New Roman" pitchFamily="18" charset="0"/>
                  <a:cs typeface="Times New Roman" pitchFamily="18" charset="0"/>
                </a:rPr>
                <a:t>,…,</a:t>
              </a:r>
              <a:r>
                <a:rPr lang="en-US" i="1" dirty="0" err="1" smtClean="0">
                  <a:solidFill>
                    <a:schemeClr val="tx1"/>
                  </a:solidFill>
                  <a:latin typeface="Times New Roman" pitchFamily="18" charset="0"/>
                  <a:cs typeface="Times New Roman" pitchFamily="18" charset="0"/>
                </a:rPr>
                <a:t>B</a:t>
              </a:r>
              <a:r>
                <a:rPr lang="en-US" i="1" baseline="-25000" dirty="0" err="1" smtClean="0">
                  <a:solidFill>
                    <a:schemeClr val="tx1"/>
                  </a:solidFill>
                  <a:latin typeface="Times New Roman" pitchFamily="18" charset="0"/>
                  <a:cs typeface="Times New Roman" pitchFamily="18" charset="0"/>
                </a:rPr>
                <a:t>m</a:t>
              </a:r>
              <a:r>
                <a:rPr lang="en-US" dirty="0" smtClean="0">
                  <a:solidFill>
                    <a:schemeClr val="tx1"/>
                  </a:solidFill>
                  <a:latin typeface="Times New Roman" pitchFamily="18" charset="0"/>
                  <a:cs typeface="Times New Roman" pitchFamily="18" charset="0"/>
                </a:rPr>
                <a:t>)</a:t>
              </a:r>
              <a:endParaRPr lang="en-US" baseline="-25000" dirty="0">
                <a:solidFill>
                  <a:schemeClr val="tx1"/>
                </a:solidFill>
                <a:latin typeface="Times New Roman" pitchFamily="18" charset="0"/>
                <a:cs typeface="Times New Roman" pitchFamily="18" charset="0"/>
              </a:endParaRPr>
            </a:p>
          </p:txBody>
        </p:sp>
        <p:sp>
          <p:nvSpPr>
            <p:cNvPr id="194" name="TextBox 193"/>
            <p:cNvSpPr txBox="1"/>
            <p:nvPr/>
          </p:nvSpPr>
          <p:spPr>
            <a:xfrm>
              <a:off x="5715000" y="3733800"/>
              <a:ext cx="372218" cy="461665"/>
            </a:xfrm>
            <a:prstGeom prst="rect">
              <a:avLst/>
            </a:prstGeom>
            <a:noFill/>
          </p:spPr>
          <p:txBody>
            <a:bodyPr wrap="none" rtlCol="0">
              <a:spAutoFit/>
            </a:bodyPr>
            <a:lstStyle/>
            <a:p>
              <a:r>
                <a:rPr lang="en-US" i="1" dirty="0" smtClean="0">
                  <a:solidFill>
                    <a:schemeClr val="tx1"/>
                  </a:solidFill>
                  <a:latin typeface="Times New Roman" pitchFamily="18" charset="0"/>
                  <a:cs typeface="Times New Roman" pitchFamily="18" charset="0"/>
                </a:rPr>
                <a:t>X</a:t>
              </a:r>
            </a:p>
          </p:txBody>
        </p:sp>
        <p:cxnSp>
          <p:nvCxnSpPr>
            <p:cNvPr id="195" name="Straight Arrow Connector 13"/>
            <p:cNvCxnSpPr>
              <a:stCxn id="191" idx="3"/>
              <a:endCxn id="190" idx="1"/>
            </p:cNvCxnSpPr>
            <p:nvPr/>
          </p:nvCxnSpPr>
          <p:spPr bwMode="auto">
            <a:xfrm>
              <a:off x="5668422" y="4381500"/>
              <a:ext cx="4572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96" name="TextBox 195"/>
            <p:cNvSpPr txBox="1"/>
            <p:nvPr/>
          </p:nvSpPr>
          <p:spPr>
            <a:xfrm>
              <a:off x="8003326" y="4142243"/>
              <a:ext cx="356188" cy="461665"/>
            </a:xfrm>
            <a:prstGeom prst="rect">
              <a:avLst/>
            </a:prstGeom>
            <a:noFill/>
          </p:spPr>
          <p:txBody>
            <a:bodyPr wrap="none" rtlCol="0">
              <a:spAutoFit/>
            </a:bodyPr>
            <a:lstStyle/>
            <a:p>
              <a:r>
                <a:rPr lang="en-US" i="1" dirty="0" smtClean="0">
                  <a:solidFill>
                    <a:schemeClr val="tx1"/>
                  </a:solidFill>
                  <a:latin typeface="Times New Roman" pitchFamily="18" charset="0"/>
                  <a:cs typeface="Times New Roman" pitchFamily="18" charset="0"/>
                </a:rPr>
                <a:t>Y</a:t>
              </a:r>
            </a:p>
          </p:txBody>
        </p:sp>
        <p:cxnSp>
          <p:nvCxnSpPr>
            <p:cNvPr id="197" name="Straight Arrow Connector 17"/>
            <p:cNvCxnSpPr>
              <a:stCxn id="190" idx="3"/>
              <a:endCxn id="196" idx="1"/>
            </p:cNvCxnSpPr>
            <p:nvPr/>
          </p:nvCxnSpPr>
          <p:spPr bwMode="auto">
            <a:xfrm flipV="1">
              <a:off x="7268622" y="4373076"/>
              <a:ext cx="734704" cy="842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98" name="TextBox 197"/>
            <p:cNvSpPr txBox="1"/>
            <p:nvPr/>
          </p:nvSpPr>
          <p:spPr>
            <a:xfrm>
              <a:off x="4739358" y="3505591"/>
              <a:ext cx="1127232" cy="461665"/>
            </a:xfrm>
            <a:prstGeom prst="rect">
              <a:avLst/>
            </a:prstGeom>
            <a:noFill/>
          </p:spPr>
          <p:txBody>
            <a:bodyPr wrap="none" rtlCol="0">
              <a:spAutoFit/>
            </a:bodyPr>
            <a:lstStyle/>
            <a:p>
              <a:r>
                <a:rPr lang="en-US" i="1" dirty="0" smtClean="0">
                  <a:solidFill>
                    <a:schemeClr val="tx1"/>
                  </a:solidFill>
                  <a:latin typeface="Times New Roman" pitchFamily="18" charset="0"/>
                  <a:cs typeface="Times New Roman" pitchFamily="18" charset="0"/>
                </a:rPr>
                <a:t>X=x</a:t>
              </a:r>
              <a:r>
                <a:rPr lang="en-US" dirty="0" smtClean="0">
                  <a:solidFill>
                    <a:schemeClr val="tx1"/>
                  </a:solidFill>
                  <a:latin typeface="Times New Roman" pitchFamily="18" charset="0"/>
                  <a:cs typeface="Times New Roman" pitchFamily="18" charset="0"/>
                </a:rPr>
                <a:t>(</a:t>
              </a:r>
              <a:r>
                <a:rPr lang="en-US" b="1" dirty="0" smtClean="0">
                  <a:solidFill>
                    <a:schemeClr val="tx1"/>
                  </a:solidFill>
                  <a:latin typeface="Times New Roman" pitchFamily="18" charset="0"/>
                  <a:cs typeface="Times New Roman" pitchFamily="18" charset="0"/>
                </a:rPr>
                <a:t>B</a:t>
              </a:r>
              <a:r>
                <a:rPr lang="en-US" dirty="0" smtClean="0">
                  <a:solidFill>
                    <a:schemeClr val="tx1"/>
                  </a:solidFill>
                  <a:latin typeface="Times New Roman" pitchFamily="18" charset="0"/>
                  <a:cs typeface="Times New Roman" pitchFamily="18" charset="0"/>
                </a:rPr>
                <a:t>)</a:t>
              </a:r>
            </a:p>
          </p:txBody>
        </p:sp>
        <p:sp>
          <p:nvSpPr>
            <p:cNvPr id="199" name="Rectangle 26"/>
            <p:cNvSpPr/>
            <p:nvPr/>
          </p:nvSpPr>
          <p:spPr bwMode="auto">
            <a:xfrm>
              <a:off x="2010822" y="4038600"/>
              <a:ext cx="1143000" cy="685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Tahoma" pitchFamily="34" charset="0"/>
                </a:rPr>
                <a:t>binary</a:t>
              </a:r>
            </a:p>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Tahoma" pitchFamily="34" charset="0"/>
                </a:rPr>
                <a:t>Encoder</a:t>
              </a:r>
              <a:endParaRPr kumimoji="0" lang="en-US" sz="1800" b="0" i="0" u="none" strike="noStrike" cap="none" normalizeH="0" baseline="0" dirty="0" smtClean="0">
                <a:ln>
                  <a:noFill/>
                </a:ln>
                <a:solidFill>
                  <a:schemeClr val="tx1"/>
                </a:solidFill>
                <a:effectLst/>
                <a:latin typeface="Tahoma" pitchFamily="34" charset="0"/>
              </a:endParaRPr>
            </a:p>
          </p:txBody>
        </p:sp>
        <p:sp>
          <p:nvSpPr>
            <p:cNvPr id="200" name="TextBox 199"/>
            <p:cNvSpPr txBox="1"/>
            <p:nvPr/>
          </p:nvSpPr>
          <p:spPr>
            <a:xfrm>
              <a:off x="1110070" y="4155891"/>
              <a:ext cx="407484" cy="461665"/>
            </a:xfrm>
            <a:prstGeom prst="rect">
              <a:avLst/>
            </a:prstGeom>
            <a:noFill/>
          </p:spPr>
          <p:txBody>
            <a:bodyPr wrap="none" rtlCol="0">
              <a:spAutoFit/>
            </a:bodyPr>
            <a:lstStyle/>
            <a:p>
              <a:r>
                <a:rPr lang="en-US" i="1" dirty="0" smtClean="0">
                  <a:solidFill>
                    <a:schemeClr val="tx1"/>
                  </a:solidFill>
                  <a:latin typeface="Times New Roman" pitchFamily="18" charset="0"/>
                  <a:cs typeface="Times New Roman" pitchFamily="18" charset="0"/>
                </a:rPr>
                <a:t>U</a:t>
              </a:r>
            </a:p>
          </p:txBody>
        </p:sp>
        <p:cxnSp>
          <p:nvCxnSpPr>
            <p:cNvPr id="201" name="Straight Arrow Connector 30"/>
            <p:cNvCxnSpPr>
              <a:stCxn id="200" idx="3"/>
              <a:endCxn id="199" idx="1"/>
            </p:cNvCxnSpPr>
            <p:nvPr/>
          </p:nvCxnSpPr>
          <p:spPr bwMode="auto">
            <a:xfrm flipV="1">
              <a:off x="1517554" y="4381500"/>
              <a:ext cx="493268" cy="522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02" name="TextBox 201"/>
            <p:cNvSpPr txBox="1"/>
            <p:nvPr/>
          </p:nvSpPr>
          <p:spPr>
            <a:xfrm>
              <a:off x="2315622" y="4659868"/>
              <a:ext cx="384849" cy="461665"/>
            </a:xfrm>
            <a:prstGeom prst="rect">
              <a:avLst/>
            </a:prstGeom>
            <a:noFill/>
          </p:spPr>
          <p:txBody>
            <a:bodyPr wrap="none" rtlCol="0">
              <a:spAutoFit/>
            </a:bodyPr>
            <a:lstStyle/>
            <a:p>
              <a:r>
                <a:rPr lang="en-US" i="1" dirty="0" err="1" smtClean="0">
                  <a:solidFill>
                    <a:schemeClr val="tx1"/>
                  </a:solidFill>
                  <a:latin typeface="Times New Roman" pitchFamily="18" charset="0"/>
                  <a:cs typeface="Times New Roman" pitchFamily="18" charset="0"/>
                </a:rPr>
                <a:t>r</a:t>
              </a:r>
              <a:r>
                <a:rPr lang="en-US" i="1" baseline="-25000" dirty="0" err="1" smtClean="0">
                  <a:solidFill>
                    <a:schemeClr val="tx1"/>
                  </a:solidFill>
                  <a:latin typeface="Times New Roman" pitchFamily="18" charset="0"/>
                  <a:cs typeface="Times New Roman" pitchFamily="18" charset="0"/>
                </a:rPr>
                <a:t>c</a:t>
              </a:r>
              <a:endParaRPr lang="en-US" i="1" baseline="-25000" dirty="0">
                <a:solidFill>
                  <a:schemeClr val="tx1"/>
                </a:solidFill>
                <a:latin typeface="Times New Roman" pitchFamily="18" charset="0"/>
                <a:cs typeface="Times New Roman" pitchFamily="18" charset="0"/>
              </a:endParaRPr>
            </a:p>
          </p:txBody>
        </p:sp>
        <p:graphicFrame>
          <p:nvGraphicFramePr>
            <p:cNvPr id="203" name="Object 2"/>
            <p:cNvGraphicFramePr>
              <a:graphicFrameLocks noChangeAspect="1"/>
            </p:cNvGraphicFramePr>
            <p:nvPr>
              <p:extLst>
                <p:ext uri="{D42A27DB-BD31-4B8C-83A1-F6EECF244321}">
                  <p14:modId xmlns="" xmlns:p14="http://schemas.microsoft.com/office/powerpoint/2010/main" val="3575421224"/>
                </p:ext>
              </p:extLst>
            </p:nvPr>
          </p:nvGraphicFramePr>
          <p:xfrm>
            <a:off x="1983608" y="2438400"/>
            <a:ext cx="2119313" cy="723900"/>
          </p:xfrm>
          <a:graphic>
            <a:graphicData uri="http://schemas.openxmlformats.org/presentationml/2006/ole">
              <p:oleObj spid="_x0000_s15368" name="Equation" r:id="rId3" imgW="2119980" imgH="723586" progId="">
                <p:embed/>
              </p:oleObj>
            </a:graphicData>
          </a:graphic>
        </p:graphicFrame>
        <p:graphicFrame>
          <p:nvGraphicFramePr>
            <p:cNvPr id="204" name="Object 4"/>
            <p:cNvGraphicFramePr>
              <a:graphicFrameLocks noChangeAspect="1"/>
            </p:cNvGraphicFramePr>
            <p:nvPr>
              <p:extLst>
                <p:ext uri="{D42A27DB-BD31-4B8C-83A1-F6EECF244321}">
                  <p14:modId xmlns="" xmlns:p14="http://schemas.microsoft.com/office/powerpoint/2010/main" val="221342910"/>
                </p:ext>
              </p:extLst>
            </p:nvPr>
          </p:nvGraphicFramePr>
          <p:xfrm>
            <a:off x="5107580" y="2362200"/>
            <a:ext cx="2525713" cy="723900"/>
          </p:xfrm>
          <a:graphic>
            <a:graphicData uri="http://schemas.openxmlformats.org/presentationml/2006/ole">
              <p:oleObj spid="_x0000_s15369" name="Equation" r:id="rId4" imgW="2526204" imgH="723586" progId="">
                <p:embed/>
              </p:oleObj>
            </a:graphicData>
          </a:graphic>
        </p:graphicFrame>
        <p:sp>
          <p:nvSpPr>
            <p:cNvPr id="205" name="TextBox 204"/>
            <p:cNvSpPr txBox="1"/>
            <p:nvPr/>
          </p:nvSpPr>
          <p:spPr>
            <a:xfrm>
              <a:off x="4953000" y="4659868"/>
              <a:ext cx="407484" cy="461665"/>
            </a:xfrm>
            <a:prstGeom prst="rect">
              <a:avLst/>
            </a:prstGeom>
            <a:noFill/>
          </p:spPr>
          <p:txBody>
            <a:bodyPr wrap="none" rtlCol="0">
              <a:spAutoFit/>
            </a:bodyPr>
            <a:lstStyle/>
            <a:p>
              <a:r>
                <a:rPr lang="en-US" i="1" dirty="0" smtClean="0">
                  <a:solidFill>
                    <a:schemeClr val="tx1"/>
                  </a:solidFill>
                  <a:latin typeface="Times New Roman" pitchFamily="18" charset="0"/>
                  <a:cs typeface="Times New Roman" pitchFamily="18" charset="0"/>
                </a:rPr>
                <a:t>m</a:t>
              </a:r>
              <a:endParaRPr lang="en-US" i="1" baseline="-25000" dirty="0">
                <a:solidFill>
                  <a:schemeClr val="tx1"/>
                </a:solidFill>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2264" y="685800"/>
            <a:ext cx="8106770" cy="1065213"/>
          </a:xfrm>
        </p:spPr>
        <p:txBody>
          <a:bodyPr/>
          <a:lstStyle/>
          <a:p>
            <a:r>
              <a:rPr lang="en-US" sz="2800" dirty="0" smtClean="0"/>
              <a:t>Transmitter and Receiver of Pragmatic Approach</a:t>
            </a:r>
            <a:endParaRPr lang="en-US" sz="2800" dirty="0"/>
          </a:p>
        </p:txBody>
      </p:sp>
      <p:sp>
        <p:nvSpPr>
          <p:cNvPr id="3" name="Date Placeholder 2"/>
          <p:cNvSpPr>
            <a:spLocks noGrp="1"/>
          </p:cNvSpPr>
          <p:nvPr>
            <p:ph type="dt" idx="10"/>
          </p:nvPr>
        </p:nvSpPr>
        <p:spPr/>
        <p:txBody>
          <a:bodyPr/>
          <a:lstStyle/>
          <a:p>
            <a:r>
              <a:rPr lang="en-US" smtClean="0"/>
              <a:t>May 2015</a:t>
            </a:r>
            <a:endParaRPr lang="en-GB"/>
          </a:p>
        </p:txBody>
      </p:sp>
      <p:sp>
        <p:nvSpPr>
          <p:cNvPr id="4" name="Footer Placeholder 3"/>
          <p:cNvSpPr>
            <a:spLocks noGrp="1"/>
          </p:cNvSpPr>
          <p:nvPr>
            <p:ph type="ftr" idx="11"/>
          </p:nvPr>
        </p:nvSpPr>
        <p:spPr/>
        <p:txBody>
          <a:bodyPr/>
          <a:lstStyle/>
          <a:p>
            <a:r>
              <a:rPr lang="en-GB" smtClean="0"/>
              <a:t>Yan Xin,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6</a:t>
            </a:fld>
            <a:endParaRPr lang="en-GB"/>
          </a:p>
        </p:txBody>
      </p:sp>
      <p:grpSp>
        <p:nvGrpSpPr>
          <p:cNvPr id="6" name="Group 5"/>
          <p:cNvGrpSpPr/>
          <p:nvPr/>
        </p:nvGrpSpPr>
        <p:grpSpPr>
          <a:xfrm>
            <a:off x="1169740" y="1775320"/>
            <a:ext cx="7091916" cy="3057257"/>
            <a:chOff x="1359638" y="2173962"/>
            <a:chExt cx="6625413" cy="2759546"/>
          </a:xfrm>
        </p:grpSpPr>
        <p:pic>
          <p:nvPicPr>
            <p:cNvPr id="7" name="Picture 6"/>
            <p:cNvPicPr/>
            <p:nvPr/>
          </p:nvPicPr>
          <p:blipFill>
            <a:blip r:embed="rId2" cstate="print"/>
            <a:srcRect/>
            <a:stretch>
              <a:fillRect/>
            </a:stretch>
          </p:blipFill>
          <p:spPr bwMode="auto">
            <a:xfrm>
              <a:off x="1359638" y="2173962"/>
              <a:ext cx="6625413" cy="2759546"/>
            </a:xfrm>
            <a:prstGeom prst="rect">
              <a:avLst/>
            </a:prstGeom>
            <a:noFill/>
            <a:ln w="9525">
              <a:noFill/>
              <a:miter lim="800000"/>
              <a:headEnd/>
              <a:tailEnd/>
            </a:ln>
          </p:spPr>
        </p:pic>
        <p:grpSp>
          <p:nvGrpSpPr>
            <p:cNvPr id="8" name="Group 6"/>
            <p:cNvGrpSpPr/>
            <p:nvPr/>
          </p:nvGrpSpPr>
          <p:grpSpPr>
            <a:xfrm>
              <a:off x="4167964" y="3583175"/>
              <a:ext cx="648586" cy="574158"/>
              <a:chOff x="2785731" y="5380077"/>
              <a:chExt cx="648586" cy="574158"/>
            </a:xfrm>
          </p:grpSpPr>
          <p:sp>
            <p:nvSpPr>
              <p:cNvPr id="9" name="Rectangle 4"/>
              <p:cNvSpPr/>
              <p:nvPr/>
            </p:nvSpPr>
            <p:spPr>
              <a:xfrm>
                <a:off x="2785731" y="5380077"/>
                <a:ext cx="648586" cy="574158"/>
              </a:xfrm>
              <a:prstGeom prst="rect">
                <a:avLst/>
              </a:prstGeom>
              <a:solidFill>
                <a:srgbClr val="3AAC5D"/>
              </a:solidFill>
              <a:ln w="9525">
                <a:solidFill>
                  <a:srgbClr val="48BC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858728" y="5433237"/>
                <a:ext cx="513282" cy="461665"/>
              </a:xfrm>
              <a:prstGeom prst="rect">
                <a:avLst/>
              </a:prstGeom>
              <a:noFill/>
            </p:spPr>
            <p:txBody>
              <a:bodyPr wrap="none" lIns="0" rIns="0" rtlCol="0">
                <a:spAutoFit/>
              </a:bodyPr>
              <a:lstStyle/>
              <a:p>
                <a:pPr algn="ctr"/>
                <a:r>
                  <a:rPr lang="en-US" sz="1200" dirty="0" smtClean="0"/>
                  <a:t>binary</a:t>
                </a:r>
              </a:p>
              <a:p>
                <a:pPr algn="ctr"/>
                <a:r>
                  <a:rPr lang="en-US" sz="1200" dirty="0" smtClean="0"/>
                  <a:t>decoder</a:t>
                </a:r>
                <a:endParaRPr lang="en-US" sz="1200" dirty="0"/>
              </a:p>
            </p:txBody>
          </p:sp>
        </p:gr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7687"/>
            <a:ext cx="7770813" cy="609599"/>
          </a:xfrm>
        </p:spPr>
        <p:txBody>
          <a:bodyPr/>
          <a:lstStyle/>
          <a:p>
            <a:r>
              <a:rPr lang="en-US" sz="2800" dirty="0" smtClean="0"/>
              <a:t>Consideration of Phase Noise and PA Nonlinearity Constraints</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Yan Xin, Huawei Technologies</a:t>
            </a:r>
            <a:endParaRPr lang="en-GB" dirty="0"/>
          </a:p>
        </p:txBody>
      </p:sp>
      <p:sp>
        <p:nvSpPr>
          <p:cNvPr id="14" name="Content Placeholder 2"/>
          <p:cNvSpPr txBox="1">
            <a:spLocks noChangeArrowheads="1"/>
          </p:cNvSpPr>
          <p:nvPr/>
        </p:nvSpPr>
        <p:spPr>
          <a:xfrm>
            <a:off x="495367" y="1658855"/>
            <a:ext cx="7948472" cy="47365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r>
              <a:rPr lang="en-US" altLang="zh-CN" sz="2400" dirty="0" smtClean="0"/>
              <a:t>AWGN</a:t>
            </a:r>
            <a:r>
              <a:rPr lang="zh-CN" altLang="en-US" sz="2400" dirty="0" smtClean="0"/>
              <a:t>：</a:t>
            </a:r>
            <a:endParaRPr lang="en-US" altLang="zh-CN" sz="2400" dirty="0" smtClean="0"/>
          </a:p>
          <a:p>
            <a:pPr>
              <a:buNone/>
            </a:pPr>
            <a:endParaRPr lang="en-US" altLang="zh-CN" sz="2400" dirty="0" smtClean="0"/>
          </a:p>
          <a:p>
            <a:pPr>
              <a:buNone/>
            </a:pPr>
            <a:endParaRPr lang="en-US" altLang="zh-CN" sz="2400" dirty="0" smtClean="0"/>
          </a:p>
          <a:p>
            <a:r>
              <a:rPr lang="en-US" altLang="zh-CN" sz="2400" dirty="0" smtClean="0"/>
              <a:t>White Phase noise</a:t>
            </a:r>
            <a:r>
              <a:rPr lang="zh-CN" altLang="en-US" sz="2400" dirty="0" smtClean="0"/>
              <a:t>：</a:t>
            </a:r>
            <a:endParaRPr lang="en-US" altLang="zh-CN" sz="2400" dirty="0" smtClean="0"/>
          </a:p>
          <a:p>
            <a:pPr>
              <a:buNone/>
            </a:pPr>
            <a:endParaRPr lang="en-US" altLang="zh-CN" sz="2400" dirty="0" smtClean="0"/>
          </a:p>
          <a:p>
            <a:pPr>
              <a:buNone/>
            </a:pPr>
            <a:endParaRPr lang="en-US" altLang="zh-CN" sz="2400" dirty="0" smtClean="0"/>
          </a:p>
          <a:p>
            <a:r>
              <a:rPr lang="en-US" altLang="zh-CN" sz="2400" dirty="0" smtClean="0"/>
              <a:t>Ideal non linearity </a:t>
            </a:r>
            <a:r>
              <a:rPr lang="zh-CN" altLang="en-US" sz="2400" dirty="0" smtClean="0"/>
              <a:t>：</a:t>
            </a:r>
            <a:endParaRPr lang="en-US" altLang="zh-CN" sz="2400" dirty="0" smtClean="0"/>
          </a:p>
          <a:p>
            <a:endParaRPr lang="en-US" altLang="zh-CN" sz="2400" dirty="0" smtClean="0"/>
          </a:p>
        </p:txBody>
      </p:sp>
      <p:graphicFrame>
        <p:nvGraphicFramePr>
          <p:cNvPr id="15" name="Object 3"/>
          <p:cNvGraphicFramePr>
            <a:graphicFrameLocks noChangeAspect="1"/>
          </p:cNvGraphicFramePr>
          <p:nvPr/>
        </p:nvGraphicFramePr>
        <p:xfrm>
          <a:off x="2202525" y="1463185"/>
          <a:ext cx="4143891" cy="761123"/>
        </p:xfrm>
        <a:graphic>
          <a:graphicData uri="http://schemas.openxmlformats.org/presentationml/2006/ole">
            <p:oleObj spid="_x0000_s16388" name="Equation" r:id="rId3" imgW="4356100" imgH="800100" progId="">
              <p:embed/>
            </p:oleObj>
          </a:graphicData>
        </a:graphic>
      </p:graphicFrame>
      <p:graphicFrame>
        <p:nvGraphicFramePr>
          <p:cNvPr id="16" name="Object 4"/>
          <p:cNvGraphicFramePr>
            <a:graphicFrameLocks noChangeAspect="1"/>
          </p:cNvGraphicFramePr>
          <p:nvPr/>
        </p:nvGraphicFramePr>
        <p:xfrm>
          <a:off x="3318946" y="2921950"/>
          <a:ext cx="5263116" cy="824903"/>
        </p:xfrm>
        <a:graphic>
          <a:graphicData uri="http://schemas.openxmlformats.org/presentationml/2006/ole">
            <p:oleObj spid="_x0000_s16389" name="Equation" r:id="rId4" imgW="5753100" imgH="901700" progId="">
              <p:embed/>
            </p:oleObj>
          </a:graphicData>
        </a:graphic>
      </p:graphicFrame>
      <p:pic>
        <p:nvPicPr>
          <p:cNvPr id="17" name="Picture 10"/>
          <p:cNvPicPr/>
          <p:nvPr/>
        </p:nvPicPr>
        <p:blipFill>
          <a:blip r:embed="rId5" cstate="print"/>
          <a:srcRect/>
          <a:stretch>
            <a:fillRect/>
          </a:stretch>
        </p:blipFill>
        <p:spPr bwMode="auto">
          <a:xfrm>
            <a:off x="3255149" y="4414679"/>
            <a:ext cx="2411267" cy="1846154"/>
          </a:xfrm>
          <a:prstGeom prst="rect">
            <a:avLst/>
          </a:prstGeom>
          <a:noFill/>
          <a:ln w="9525">
            <a:noFill/>
            <a:miter lim="800000"/>
            <a:headEnd/>
            <a:tailEnd/>
          </a:ln>
        </p:spPr>
      </p:pic>
      <p:sp>
        <p:nvSpPr>
          <p:cNvPr id="18" name="Right Arrow 17"/>
          <p:cNvSpPr/>
          <p:nvPr/>
        </p:nvSpPr>
        <p:spPr>
          <a:xfrm>
            <a:off x="5828230" y="5250737"/>
            <a:ext cx="318977" cy="276447"/>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147256" y="5186942"/>
            <a:ext cx="2397388" cy="369332"/>
          </a:xfrm>
          <a:prstGeom prst="rect">
            <a:avLst/>
          </a:prstGeom>
          <a:noFill/>
        </p:spPr>
        <p:txBody>
          <a:bodyPr wrap="none" rtlCol="0">
            <a:spAutoFit/>
          </a:bodyPr>
          <a:lstStyle/>
          <a:p>
            <a:r>
              <a:rPr lang="en-US" dirty="0" smtClean="0"/>
              <a:t>To limit the peak power</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Optimized Constellations                    (AWGN with Phase Noise) (1)</a:t>
            </a:r>
            <a:endParaRPr lang="en-US" dirty="0"/>
          </a:p>
        </p:txBody>
      </p:sp>
      <p:sp>
        <p:nvSpPr>
          <p:cNvPr id="3" name="Date Placeholder 2"/>
          <p:cNvSpPr>
            <a:spLocks noGrp="1"/>
          </p:cNvSpPr>
          <p:nvPr>
            <p:ph type="dt" idx="10"/>
          </p:nvPr>
        </p:nvSpPr>
        <p:spPr/>
        <p:txBody>
          <a:bodyPr/>
          <a:lstStyle/>
          <a:p>
            <a:r>
              <a:rPr lang="en-US" smtClean="0"/>
              <a:t>May 2015</a:t>
            </a:r>
            <a:endParaRPr lang="en-GB"/>
          </a:p>
        </p:txBody>
      </p:sp>
      <p:sp>
        <p:nvSpPr>
          <p:cNvPr id="4" name="Footer Placeholder 3"/>
          <p:cNvSpPr>
            <a:spLocks noGrp="1"/>
          </p:cNvSpPr>
          <p:nvPr>
            <p:ph type="ftr" idx="11"/>
          </p:nvPr>
        </p:nvSpPr>
        <p:spPr/>
        <p:txBody>
          <a:bodyPr/>
          <a:lstStyle/>
          <a:p>
            <a:r>
              <a:rPr lang="en-GB" smtClean="0"/>
              <a:t>Yan Xin,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8</a:t>
            </a:fld>
            <a:endParaRPr lang="en-GB"/>
          </a:p>
        </p:txBody>
      </p:sp>
      <p:pic>
        <p:nvPicPr>
          <p:cNvPr id="6" name="Picture 2"/>
          <p:cNvPicPr>
            <a:picLocks noChangeAspect="1" noChangeArrowheads="1"/>
          </p:cNvPicPr>
          <p:nvPr/>
        </p:nvPicPr>
        <p:blipFill>
          <a:blip r:embed="rId2" cstate="print"/>
          <a:srcRect/>
          <a:stretch>
            <a:fillRect/>
          </a:stretch>
        </p:blipFill>
        <p:spPr bwMode="auto">
          <a:xfrm>
            <a:off x="507655" y="1839843"/>
            <a:ext cx="3947388" cy="3280136"/>
          </a:xfrm>
          <a:prstGeom prst="rect">
            <a:avLst/>
          </a:prstGeom>
          <a:noFill/>
          <a:ln w="9525">
            <a:noFill/>
            <a:miter lim="800000"/>
            <a:headEnd/>
            <a:tailEnd/>
          </a:ln>
          <a:effectLst/>
        </p:spPr>
      </p:pic>
      <p:pic>
        <p:nvPicPr>
          <p:cNvPr id="7" name="Picture 3"/>
          <p:cNvPicPr>
            <a:picLocks noChangeAspect="1" noChangeArrowheads="1"/>
          </p:cNvPicPr>
          <p:nvPr/>
        </p:nvPicPr>
        <p:blipFill>
          <a:blip r:embed="rId3" cstate="print"/>
          <a:srcRect/>
          <a:stretch>
            <a:fillRect/>
          </a:stretch>
        </p:blipFill>
        <p:spPr bwMode="auto">
          <a:xfrm>
            <a:off x="4895521" y="1857598"/>
            <a:ext cx="3797356" cy="3267295"/>
          </a:xfrm>
          <a:prstGeom prst="rect">
            <a:avLst/>
          </a:prstGeom>
          <a:noFill/>
          <a:ln w="9525">
            <a:noFill/>
            <a:miter lim="800000"/>
            <a:headEnd/>
            <a:tailEnd/>
          </a:ln>
          <a:effectLst/>
        </p:spPr>
      </p:pic>
      <p:sp>
        <p:nvSpPr>
          <p:cNvPr id="8" name="矩形 11"/>
          <p:cNvSpPr/>
          <p:nvPr/>
        </p:nvSpPr>
        <p:spPr>
          <a:xfrm>
            <a:off x="2092526" y="5507106"/>
            <a:ext cx="984757" cy="369332"/>
          </a:xfrm>
          <a:prstGeom prst="rect">
            <a:avLst/>
          </a:prstGeom>
        </p:spPr>
        <p:txBody>
          <a:bodyPr wrap="none">
            <a:spAutoFit/>
          </a:bodyPr>
          <a:lstStyle/>
          <a:p>
            <a:r>
              <a:rPr lang="en-US" altLang="zh-CN" dirty="0" smtClean="0">
                <a:solidFill>
                  <a:srgbClr val="FF0000"/>
                </a:solidFill>
              </a:rPr>
              <a:t>Rate 5/8</a:t>
            </a:r>
            <a:endParaRPr lang="zh-CN" altLang="en-US" dirty="0">
              <a:solidFill>
                <a:srgbClr val="FF0000"/>
              </a:solidFill>
            </a:endParaRPr>
          </a:p>
        </p:txBody>
      </p:sp>
      <p:sp>
        <p:nvSpPr>
          <p:cNvPr id="9" name="矩形 11"/>
          <p:cNvSpPr/>
          <p:nvPr/>
        </p:nvSpPr>
        <p:spPr>
          <a:xfrm>
            <a:off x="6398712" y="5443311"/>
            <a:ext cx="984757" cy="369332"/>
          </a:xfrm>
          <a:prstGeom prst="rect">
            <a:avLst/>
          </a:prstGeom>
        </p:spPr>
        <p:txBody>
          <a:bodyPr wrap="none">
            <a:spAutoFit/>
          </a:bodyPr>
          <a:lstStyle/>
          <a:p>
            <a:r>
              <a:rPr lang="en-US" altLang="zh-CN" dirty="0" smtClean="0">
                <a:solidFill>
                  <a:srgbClr val="FF0000"/>
                </a:solidFill>
              </a:rPr>
              <a:t>Rate 3/4</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Optimized Constellations                    (AWGN with Phase Noise) (2)</a:t>
            </a:r>
            <a:endParaRPr lang="en-US" dirty="0"/>
          </a:p>
        </p:txBody>
      </p:sp>
      <p:sp>
        <p:nvSpPr>
          <p:cNvPr id="3" name="Date Placeholder 2"/>
          <p:cNvSpPr>
            <a:spLocks noGrp="1"/>
          </p:cNvSpPr>
          <p:nvPr>
            <p:ph type="dt" idx="10"/>
          </p:nvPr>
        </p:nvSpPr>
        <p:spPr/>
        <p:txBody>
          <a:bodyPr/>
          <a:lstStyle/>
          <a:p>
            <a:r>
              <a:rPr lang="en-US" smtClean="0"/>
              <a:t>May 2015</a:t>
            </a:r>
            <a:endParaRPr lang="en-GB"/>
          </a:p>
        </p:txBody>
      </p:sp>
      <p:sp>
        <p:nvSpPr>
          <p:cNvPr id="4" name="Footer Placeholder 3"/>
          <p:cNvSpPr>
            <a:spLocks noGrp="1"/>
          </p:cNvSpPr>
          <p:nvPr>
            <p:ph type="ftr" idx="11"/>
          </p:nvPr>
        </p:nvSpPr>
        <p:spPr/>
        <p:txBody>
          <a:bodyPr/>
          <a:lstStyle/>
          <a:p>
            <a:r>
              <a:rPr lang="en-GB" smtClean="0"/>
              <a:t>Yan Xin,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9</a:t>
            </a:fld>
            <a:endParaRPr lang="en-GB"/>
          </a:p>
        </p:txBody>
      </p:sp>
      <p:pic>
        <p:nvPicPr>
          <p:cNvPr id="6" name="Picture 4"/>
          <p:cNvPicPr>
            <a:picLocks noChangeAspect="1" noChangeArrowheads="1"/>
          </p:cNvPicPr>
          <p:nvPr/>
        </p:nvPicPr>
        <p:blipFill>
          <a:blip r:embed="rId2" cstate="print"/>
          <a:srcRect/>
          <a:stretch>
            <a:fillRect/>
          </a:stretch>
        </p:blipFill>
        <p:spPr bwMode="auto">
          <a:xfrm>
            <a:off x="728917" y="2086336"/>
            <a:ext cx="3596947" cy="3059367"/>
          </a:xfrm>
          <a:prstGeom prst="rect">
            <a:avLst/>
          </a:prstGeom>
          <a:noFill/>
          <a:ln w="9525">
            <a:noFill/>
            <a:miter lim="800000"/>
            <a:headEnd/>
            <a:tailEnd/>
          </a:ln>
          <a:effectLst/>
        </p:spPr>
      </p:pic>
      <p:pic>
        <p:nvPicPr>
          <p:cNvPr id="7" name="Picture 5"/>
          <p:cNvPicPr>
            <a:picLocks noChangeAspect="1" noChangeArrowheads="1"/>
          </p:cNvPicPr>
          <p:nvPr/>
        </p:nvPicPr>
        <p:blipFill>
          <a:blip r:embed="rId3" cstate="print"/>
          <a:srcRect/>
          <a:stretch>
            <a:fillRect/>
          </a:stretch>
        </p:blipFill>
        <p:spPr bwMode="auto">
          <a:xfrm>
            <a:off x="4899253" y="2140262"/>
            <a:ext cx="3678188" cy="3009707"/>
          </a:xfrm>
          <a:prstGeom prst="rect">
            <a:avLst/>
          </a:prstGeom>
          <a:noFill/>
          <a:ln w="9525">
            <a:noFill/>
            <a:miter lim="800000"/>
            <a:headEnd/>
            <a:tailEnd/>
          </a:ln>
          <a:effectLst/>
        </p:spPr>
      </p:pic>
      <p:sp>
        <p:nvSpPr>
          <p:cNvPr id="8" name="矩形 11"/>
          <p:cNvSpPr/>
          <p:nvPr/>
        </p:nvSpPr>
        <p:spPr>
          <a:xfrm>
            <a:off x="2005878" y="5500284"/>
            <a:ext cx="1218795" cy="369332"/>
          </a:xfrm>
          <a:prstGeom prst="rect">
            <a:avLst/>
          </a:prstGeom>
        </p:spPr>
        <p:txBody>
          <a:bodyPr wrap="none">
            <a:spAutoFit/>
          </a:bodyPr>
          <a:lstStyle/>
          <a:p>
            <a:r>
              <a:rPr lang="en-US" altLang="zh-CN" dirty="0" smtClean="0">
                <a:solidFill>
                  <a:srgbClr val="FF0000"/>
                </a:solidFill>
              </a:rPr>
              <a:t>Rate 13/16</a:t>
            </a:r>
            <a:endParaRPr lang="zh-CN" altLang="en-US" dirty="0">
              <a:solidFill>
                <a:srgbClr val="FF0000"/>
              </a:solidFill>
            </a:endParaRPr>
          </a:p>
        </p:txBody>
      </p:sp>
      <p:sp>
        <p:nvSpPr>
          <p:cNvPr id="9" name="矩形 11"/>
          <p:cNvSpPr/>
          <p:nvPr/>
        </p:nvSpPr>
        <p:spPr>
          <a:xfrm>
            <a:off x="6312064" y="5468386"/>
            <a:ext cx="984757" cy="369332"/>
          </a:xfrm>
          <a:prstGeom prst="rect">
            <a:avLst/>
          </a:prstGeom>
        </p:spPr>
        <p:txBody>
          <a:bodyPr wrap="none">
            <a:spAutoFit/>
          </a:bodyPr>
          <a:lstStyle/>
          <a:p>
            <a:r>
              <a:rPr lang="en-US" altLang="zh-CN" dirty="0" smtClean="0">
                <a:solidFill>
                  <a:srgbClr val="FF0000"/>
                </a:solidFill>
              </a:rPr>
              <a:t>Rate 7/8</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312</TotalTime>
  <Words>1260</Words>
  <Application>Microsoft Office PowerPoint</Application>
  <PresentationFormat>On-screen Show (4:3)</PresentationFormat>
  <Paragraphs>208</Paragraphs>
  <Slides>21</Slides>
  <Notes>6</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24" baseType="lpstr">
      <vt:lpstr>802-11-Submission</vt:lpstr>
      <vt:lpstr>Document</vt:lpstr>
      <vt:lpstr>Equation</vt:lpstr>
      <vt:lpstr>Non-Uniform HOM Constellations for 11ay Single Carrier</vt:lpstr>
      <vt:lpstr>Introduction</vt:lpstr>
      <vt:lpstr>Design Criteria of NUCs</vt:lpstr>
      <vt:lpstr>Example of NUC: 64-APSK in DVB-S2X [2]</vt:lpstr>
      <vt:lpstr>Design of New NUCs</vt:lpstr>
      <vt:lpstr>Transmitter and Receiver of Pragmatic Approach</vt:lpstr>
      <vt:lpstr>Consideration of Phase Noise and PA Nonlinearity Constraints</vt:lpstr>
      <vt:lpstr>Optimized Constellations                    (AWGN with Phase Noise) (1)</vt:lpstr>
      <vt:lpstr>Optimized Constellations                    (AWGN with Phase Noise) (2)</vt:lpstr>
      <vt:lpstr>Optimized Constellations (AWGN with Phase Noise and PA Nonlinearity) (1)</vt:lpstr>
      <vt:lpstr>Optimized Constellations (AWGN with Phase Noise and PA Nonlinearity) (2)</vt:lpstr>
      <vt:lpstr>Simulation Assumptions</vt:lpstr>
      <vt:lpstr>FER Performance (1)</vt:lpstr>
      <vt:lpstr>FER Performance (2)</vt:lpstr>
      <vt:lpstr>FER Performance (3)</vt:lpstr>
      <vt:lpstr>FER Performance (4)</vt:lpstr>
      <vt:lpstr>FER Performance (5)</vt:lpstr>
      <vt:lpstr>FER Performance (6)</vt:lpstr>
      <vt:lpstr>Summary</vt:lpstr>
      <vt:lpstr>References</vt:lpstr>
      <vt:lpstr>Straw Poll/Motion</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802.11ay Timeline</dc:title>
  <dc:creator>Yan Xin</dc:creator>
  <cp:lastModifiedBy>yx</cp:lastModifiedBy>
  <cp:revision>47</cp:revision>
  <cp:lastPrinted>1601-01-01T00:00:00Z</cp:lastPrinted>
  <dcterms:created xsi:type="dcterms:W3CDTF">2015-05-05T17:39:16Z</dcterms:created>
  <dcterms:modified xsi:type="dcterms:W3CDTF">2016-07-25T21:37:47Z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1469470132</vt:lpwstr>
  </property>
</Properties>
</file>