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22"/>
  </p:notesMasterIdLst>
  <p:handoutMasterIdLst>
    <p:handoutMasterId r:id="rId23"/>
  </p:handoutMasterIdLst>
  <p:sldIdLst>
    <p:sldId id="500" r:id="rId2"/>
    <p:sldId id="588" r:id="rId3"/>
    <p:sldId id="592" r:id="rId4"/>
    <p:sldId id="608" r:id="rId5"/>
    <p:sldId id="609" r:id="rId6"/>
    <p:sldId id="591" r:id="rId7"/>
    <p:sldId id="565" r:id="rId8"/>
    <p:sldId id="593" r:id="rId9"/>
    <p:sldId id="594" r:id="rId10"/>
    <p:sldId id="595" r:id="rId11"/>
    <p:sldId id="597" r:id="rId12"/>
    <p:sldId id="598" r:id="rId13"/>
    <p:sldId id="610" r:id="rId14"/>
    <p:sldId id="611" r:id="rId15"/>
    <p:sldId id="612" r:id="rId16"/>
    <p:sldId id="613" r:id="rId17"/>
    <p:sldId id="614" r:id="rId18"/>
    <p:sldId id="607" r:id="rId19"/>
    <p:sldId id="566" r:id="rId20"/>
    <p:sldId id="60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0" autoAdjust="0"/>
    <p:restoredTop sz="90216" autoAdjust="0"/>
  </p:normalViewPr>
  <p:slideViewPr>
    <p:cSldViewPr>
      <p:cViewPr varScale="1">
        <p:scale>
          <a:sx n="70" d="100"/>
          <a:sy n="70" d="100"/>
        </p:scale>
        <p:origin x="106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802.11-16/0951r0</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2016</a:t>
            </a:r>
            <a:endParaRPr lang="en-US" altLang="ko-KR" sz="1400" b="1" dirty="0">
              <a:ea typeface="굴림" pitchFamily="34" charset="-127"/>
            </a:endParaRPr>
          </a:p>
        </p:txBody>
      </p:sp>
    </p:spTree>
    <p:extLst>
      <p:ext uri="{BB962C8B-B14F-4D97-AF65-F5344CB8AC3E}">
        <p14:creationId xmlns:p14="http://schemas.microsoft.com/office/powerpoint/2010/main"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802.11-16/0951r0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2016</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Setting for TXOP Duration Field</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2016-07-24</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graphicFrame>
        <p:nvGraphicFramePr>
          <p:cNvPr id="9" name="Table 12"/>
          <p:cNvGraphicFramePr>
            <a:graphicFrameLocks noGrp="1"/>
          </p:cNvGraphicFramePr>
          <p:nvPr>
            <p:extLst>
              <p:ext uri="{D42A27DB-BD31-4B8C-83A1-F6EECF244321}">
                <p14:modId xmlns:p14="http://schemas.microsoft.com/office/powerpoint/2010/main" val="3169270941"/>
              </p:ext>
            </p:extLst>
          </p:nvPr>
        </p:nvGraphicFramePr>
        <p:xfrm>
          <a:off x="895350" y="2590800"/>
          <a:ext cx="7334250" cy="3394323"/>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Po-Kai Huang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robert.stacey@intel.com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Qinghua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quinghua.li@intel.com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Shahrnaz Azizi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shahrnaz.azizi@intel.com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6633">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Xiaogang Chen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xiaogang.c.chen@intel.com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389">
                <a:tc>
                  <a:txBody>
                    <a:bodyPr/>
                    <a:lstStyle/>
                    <a:p>
                      <a:pPr marL="0" marR="0" algn="ctr">
                        <a:spcBef>
                          <a:spcPts val="0"/>
                        </a:spcBef>
                        <a:spcAft>
                          <a:spcPts val="0"/>
                        </a:spcAft>
                      </a:pPr>
                      <a:r>
                        <a:rPr lang="en-US" sz="1200" kern="1200" dirty="0" err="1">
                          <a:solidFill>
                            <a:srgbClr val="000000"/>
                          </a:solidFill>
                          <a:latin typeface="Times New Roman"/>
                          <a:ea typeface="Times New Roman"/>
                          <a:cs typeface="Arial"/>
                        </a:rPr>
                        <a:t>Chitto</a:t>
                      </a:r>
                      <a:r>
                        <a:rPr lang="en-US" sz="1200" kern="1200" dirty="0">
                          <a:solidFill>
                            <a:srgbClr val="000000"/>
                          </a:solidFill>
                          <a:latin typeface="Times New Roman"/>
                          <a:ea typeface="Times New Roman"/>
                          <a:cs typeface="Arial"/>
                        </a:rPr>
                        <a:t> Ghosh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chittabrata.ghosh@intel.com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Laurent Cariou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laurent.cariou@intel.com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kern="1200" dirty="0" smtClean="0">
                          <a:solidFill>
                            <a:srgbClr val="000000"/>
                          </a:solidFill>
                          <a:latin typeface="Times New Roman"/>
                          <a:ea typeface="Times New Roman"/>
                          <a:cs typeface="Arial"/>
                        </a:rPr>
                        <a:t>Yaron Alpert</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kern="1200" dirty="0" smtClean="0">
                          <a:solidFill>
                            <a:srgbClr val="000000"/>
                          </a:solidFill>
                          <a:latin typeface="Times New Roman"/>
                          <a:ea typeface="Times New Roman"/>
                          <a:cs typeface="Arial"/>
                        </a:rPr>
                        <a:t>yaron.alpert@intel.com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Assaf Gurevitz</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assaf.gurevitz@intel.com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Ilan Sutskover</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ilan.sutskover@intel.com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Feng Jiang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feng1.jiang@intel.com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1008810414"/>
              </p:ext>
            </p:extLst>
          </p:nvPr>
        </p:nvGraphicFramePr>
        <p:xfrm>
          <a:off x="685800" y="1009657"/>
          <a:ext cx="8153400" cy="4946816"/>
        </p:xfrm>
        <a:graphic>
          <a:graphicData uri="http://schemas.openxmlformats.org/drawingml/2006/table">
            <a:tbl>
              <a:tblPr firstRow="1" bandRow="1">
                <a:tableStyleId>{F5AB1C69-6EDB-4FF4-983F-18BD219EF322}</a:tableStyleId>
              </a:tblPr>
              <a:tblGrid>
                <a:gridCol w="1630680"/>
                <a:gridCol w="1287379"/>
                <a:gridCol w="1802331"/>
                <a:gridCol w="1223210"/>
                <a:gridCol w="2209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Narendar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Madhavan</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kern="1200" dirty="0" smtClean="0">
                          <a:solidFill>
                            <a:srgbClr val="000000"/>
                          </a:solidFill>
                          <a:latin typeface="+mn-lt"/>
                          <a:ea typeface="Times New Roman"/>
                          <a:cs typeface="Arial"/>
                        </a:rPr>
                        <a:t>narendar.madhavan@toshiba.co.jp</a:t>
                      </a:r>
                      <a:endParaRPr lang="en-US" sz="1100" kern="1200" dirty="0">
                        <a:solidFill>
                          <a:srgbClr val="000000"/>
                        </a:solidFill>
                        <a:latin typeface="+mn-lt"/>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Masahiro </a:t>
                      </a:r>
                      <a:r>
                        <a:rPr lang="en-US" sz="1100" kern="1200" baseline="0" dirty="0" err="1">
                          <a:solidFill>
                            <a:srgbClr val="000000"/>
                          </a:solidFill>
                          <a:latin typeface="+mn-lt"/>
                          <a:ea typeface="Times New Roman"/>
                          <a:cs typeface="Arial"/>
                        </a:rPr>
                        <a:t>Sekiya</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Toshihisa</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Nabetani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Tsuguhide</a:t>
                      </a:r>
                      <a:r>
                        <a:rPr lang="en-US" sz="1100" kern="1200" baseline="0" dirty="0">
                          <a:solidFill>
                            <a:srgbClr val="000000"/>
                          </a:solidFill>
                          <a:latin typeface="+mn-lt"/>
                          <a:ea typeface="Times New Roman"/>
                          <a:cs typeface="Arial"/>
                        </a:rPr>
                        <a:t> Aoki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Tomoko Adachi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Kentaro</a:t>
                      </a:r>
                      <a:r>
                        <a:rPr lang="en-US" sz="1100" kern="1200" baseline="0" dirty="0">
                          <a:solidFill>
                            <a:srgbClr val="000000"/>
                          </a:solidFill>
                          <a:latin typeface="+mn-lt"/>
                          <a:ea typeface="Times New Roman"/>
                          <a:cs typeface="Arial"/>
                        </a:rPr>
                        <a:t> Taniguchi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Daisuke </a:t>
                      </a:r>
                      <a:r>
                        <a:rPr lang="en-US" sz="1100" kern="1200" baseline="0" dirty="0" err="1">
                          <a:solidFill>
                            <a:srgbClr val="000000"/>
                          </a:solidFill>
                          <a:latin typeface="+mn-lt"/>
                          <a:ea typeface="Times New Roman"/>
                          <a:cs typeface="Arial"/>
                        </a:rPr>
                        <a:t>Taki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Koji </a:t>
                      </a:r>
                      <a:r>
                        <a:rPr lang="en-US" sz="1100" kern="1200" baseline="0" dirty="0" err="1">
                          <a:solidFill>
                            <a:srgbClr val="000000"/>
                          </a:solidFill>
                          <a:latin typeface="+mn-lt"/>
                          <a:ea typeface="Times New Roman"/>
                          <a:cs typeface="Arial"/>
                        </a:rPr>
                        <a:t>Horisaki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David Halls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Filippo</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Tosato</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Zubeir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Bocus</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Fengming</a:t>
                      </a:r>
                      <a:r>
                        <a:rPr lang="en-US" sz="1100" kern="1200" baseline="0" dirty="0">
                          <a:solidFill>
                            <a:srgbClr val="000000"/>
                          </a:solidFill>
                          <a:latin typeface="+mn-lt"/>
                          <a:ea typeface="Times New Roman"/>
                          <a:cs typeface="Arial"/>
                        </a:rPr>
                        <a:t>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3801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p14="http://schemas.microsoft.com/office/powerpoint/2010/main" val="1251908918"/>
              </p:ext>
            </p:extLst>
          </p:nvPr>
        </p:nvGraphicFramePr>
        <p:xfrm>
          <a:off x="381000" y="1219200"/>
          <a:ext cx="8153400" cy="2732302"/>
        </p:xfrm>
        <a:graphic>
          <a:graphicData uri="http://schemas.openxmlformats.org/drawingml/2006/table">
            <a:tbl>
              <a:tblPr firstRow="1" bandRow="1"/>
              <a:tblGrid>
                <a:gridCol w="1600200"/>
                <a:gridCol w="1295400"/>
                <a:gridCol w="1841221"/>
                <a:gridCol w="1282979"/>
                <a:gridCol w="2133600"/>
              </a:tblGrid>
              <a:tr h="225059">
                <a:tc>
                  <a:txBody>
                    <a:bodyPr/>
                    <a:lstStyle/>
                    <a:p>
                      <a:pPr algn="ctr"/>
                      <a:r>
                        <a:rPr lang="en-US" sz="1100" b="1" kern="1200" dirty="0" smtClean="0">
                          <a:solidFill>
                            <a:schemeClr val="tx1"/>
                          </a:solidFill>
                          <a:latin typeface="+mn-lt"/>
                          <a:ea typeface="+mn-ea"/>
                          <a:cs typeface="+mn-cs"/>
                        </a:rPr>
                        <a:t>Name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Affiliation</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Address</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Phone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Email</a:t>
                      </a:r>
                      <a:endParaRPr lang="en-US" sz="11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1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Newracom, Inc.</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Yongho Seok</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17">
                <a:tc>
                  <a:txBody>
                    <a:bodyPr/>
                    <a:lstStyle/>
                    <a:p>
                      <a:pPr marL="0" marR="0" algn="l">
                        <a:spcBef>
                          <a:spcPts val="0"/>
                        </a:spcBef>
                        <a:spcAft>
                          <a:spcPts val="0"/>
                        </a:spcAft>
                      </a:pPr>
                      <a:r>
                        <a:rPr lang="en-GB" sz="1100" kern="1200" dirty="0" err="1">
                          <a:solidFill>
                            <a:schemeClr val="tx1"/>
                          </a:solidFill>
                          <a:effectLst/>
                          <a:latin typeface="Times New Roman" panose="02020603050405020304" pitchFamily="18" charset="0"/>
                          <a:ea typeface="Batang" panose="02030600000101010101" pitchFamily="18" charset="-127"/>
                          <a:cs typeface="+mn-cs"/>
                        </a:rPr>
                        <a:t>Yujin</a:t>
                      </a:r>
                      <a:r>
                        <a:rPr lang="en-GB" sz="1100" kern="1200" dirty="0">
                          <a:solidFill>
                            <a:schemeClr val="tx1"/>
                          </a:solidFill>
                          <a:effectLst/>
                          <a:latin typeface="Times New Roman" panose="02020603050405020304" pitchFamily="18" charset="0"/>
                          <a:ea typeface="Batang" panose="02030600000101010101" pitchFamily="18" charset="-127"/>
                          <a:cs typeface="+mn-cs"/>
                        </a:rPr>
                        <a:t> Noh</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yujin.noh@newracom.com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25305096"/>
              </p:ext>
            </p:extLst>
          </p:nvPr>
        </p:nvGraphicFramePr>
        <p:xfrm>
          <a:off x="381000" y="3951502"/>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1487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Size of TXOP Duration field in HE-SIG-A has been decided in [1].</a:t>
            </a:r>
          </a:p>
          <a:p>
            <a:endParaRPr lang="en-US" sz="2000" dirty="0"/>
          </a:p>
          <a:p>
            <a:r>
              <a:rPr lang="en-US" dirty="0"/>
              <a:t>However, the setting rule of TXOP Duration field remains TBD.</a:t>
            </a:r>
          </a:p>
          <a:p>
            <a:endParaRPr lang="en-US" dirty="0"/>
          </a:p>
          <a:p>
            <a:r>
              <a:rPr lang="en-US" dirty="0"/>
              <a:t>We discuss </a:t>
            </a:r>
            <a:r>
              <a:rPr lang="en-US" dirty="0" smtClean="0"/>
              <a:t>the setting rule of TXOP Duration field.</a:t>
            </a:r>
            <a:endParaRPr lang="en-US" dirty="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12</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spTree>
    <p:extLst>
      <p:ext uri="{BB962C8B-B14F-4D97-AF65-F5344CB8AC3E}">
        <p14:creationId xmlns:p14="http://schemas.microsoft.com/office/powerpoint/2010/main" val="2983217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of TXOP Duration field</a:t>
            </a:r>
            <a:endParaRPr lang="en-US" dirty="0"/>
          </a:p>
        </p:txBody>
      </p:sp>
      <p:sp>
        <p:nvSpPr>
          <p:cNvPr id="3" name="Content Placeholder 2"/>
          <p:cNvSpPr>
            <a:spLocks noGrp="1"/>
          </p:cNvSpPr>
          <p:nvPr>
            <p:ph idx="1"/>
          </p:nvPr>
        </p:nvSpPr>
        <p:spPr/>
        <p:txBody>
          <a:bodyPr/>
          <a:lstStyle/>
          <a:p>
            <a:r>
              <a:rPr lang="en-US" sz="2000" dirty="0" smtClean="0"/>
              <a:t>Due to the reason that TXOP Duration field has fewer number of bits than the Duration field in the MAC header, the duration information indicated by the TXOP Duration field and the Duration field in the MAC header may be different.</a:t>
            </a:r>
          </a:p>
          <a:p>
            <a:r>
              <a:rPr lang="en-US" sz="2000" dirty="0" smtClean="0"/>
              <a:t>TXOP Duration field may not provide further protection if RTS/CTS or MU-RTS/CTS is used to initiate the TXOP. </a:t>
            </a:r>
          </a:p>
          <a:p>
            <a:r>
              <a:rPr lang="en-US" sz="2000" dirty="0" smtClean="0"/>
              <a:t>PS-Poll frame may be carried in HE SU PPDU, and legacy implicit NAV setting rule on 3</a:t>
            </a:r>
            <a:r>
              <a:rPr lang="en-US" sz="2000" baseline="30000" dirty="0" smtClean="0"/>
              <a:t>rd</a:t>
            </a:r>
            <a:r>
              <a:rPr lang="en-US" sz="2000" dirty="0" smtClean="0"/>
              <a:t> party STA is preferred when PS-Poll frame is decoded by 3</a:t>
            </a:r>
            <a:r>
              <a:rPr lang="en-US" sz="2000" baseline="30000" dirty="0" smtClean="0"/>
              <a:t>rd</a:t>
            </a:r>
            <a:r>
              <a:rPr lang="en-US" sz="2000" dirty="0" smtClean="0"/>
              <a:t> party STA.</a:t>
            </a:r>
          </a:p>
          <a:p>
            <a:r>
              <a:rPr lang="en-US" sz="2000" dirty="0" smtClean="0"/>
              <a:t>With these observations, we propose that</a:t>
            </a:r>
          </a:p>
          <a:p>
            <a:pPr lvl="1"/>
            <a:r>
              <a:rPr lang="en-GB" sz="1800" dirty="0"/>
              <a:t>The specific value 1111111 in TXOP Duration field of </a:t>
            </a:r>
            <a:r>
              <a:rPr lang="en-GB" sz="1800" dirty="0" smtClean="0"/>
              <a:t>HE-SIG-A </a:t>
            </a:r>
            <a:r>
              <a:rPr lang="en-GB" sz="1800" dirty="0"/>
              <a:t>is used to indicate no duration information in TXOP Duration field.</a:t>
            </a:r>
            <a:endParaRPr lang="en-US" sz="1800"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a:p>
        </p:txBody>
      </p:sp>
    </p:spTree>
    <p:extLst>
      <p:ext uri="{BB962C8B-B14F-4D97-AF65-F5344CB8AC3E}">
        <p14:creationId xmlns:p14="http://schemas.microsoft.com/office/powerpoint/2010/main" val="1217190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 to Set the All 1s Flag</a:t>
            </a:r>
            <a:endParaRPr lang="en-US" dirty="0"/>
          </a:p>
        </p:txBody>
      </p:sp>
      <p:sp>
        <p:nvSpPr>
          <p:cNvPr id="3" name="Content Placeholder 2"/>
          <p:cNvSpPr>
            <a:spLocks noGrp="1"/>
          </p:cNvSpPr>
          <p:nvPr>
            <p:ph idx="1"/>
          </p:nvPr>
        </p:nvSpPr>
        <p:spPr/>
        <p:txBody>
          <a:bodyPr/>
          <a:lstStyle/>
          <a:p>
            <a:r>
              <a:rPr lang="en-US" sz="2000" dirty="0" smtClean="0"/>
              <a:t>For simplicity, we </a:t>
            </a:r>
            <a:r>
              <a:rPr lang="en-US" sz="2000" dirty="0"/>
              <a:t>propose that </a:t>
            </a:r>
            <a:endParaRPr lang="en-US" sz="2000" dirty="0" smtClean="0"/>
          </a:p>
          <a:p>
            <a:pPr lvl="1"/>
            <a:r>
              <a:rPr lang="en-GB" sz="1600" dirty="0" smtClean="0"/>
              <a:t>A </a:t>
            </a:r>
            <a:r>
              <a:rPr lang="en-GB" sz="1600" dirty="0"/>
              <a:t>STA that transmits an HE SU PPDU, HE extended range SU PPDU, or HE MU PPDU may indicate no duration information for NAV setting by setting the TXOP Duration field to all 1s</a:t>
            </a:r>
            <a:r>
              <a:rPr lang="en-GB" sz="1600" dirty="0" smtClean="0"/>
              <a:t>.</a:t>
            </a:r>
          </a:p>
          <a:p>
            <a:pPr lvl="1"/>
            <a:r>
              <a:rPr lang="en-GB" altLang="zh-CN" sz="1800" dirty="0" smtClean="0"/>
              <a:t>For example, a STA may use all 1s when</a:t>
            </a:r>
            <a:r>
              <a:rPr lang="en-US" altLang="zh-CN" sz="1800" dirty="0" smtClean="0"/>
              <a:t> RTS/CTS or MU-RTS/CTS is used. </a:t>
            </a:r>
            <a:endParaRPr lang="en-GB" altLang="zh-CN" sz="1800" dirty="0" smtClean="0"/>
          </a:p>
          <a:p>
            <a:r>
              <a:rPr lang="en-GB" sz="2000" dirty="0" smtClean="0"/>
              <a:t>To make sure that </a:t>
            </a:r>
            <a:r>
              <a:rPr lang="en-US" sz="2000" dirty="0" smtClean="0"/>
              <a:t>legacy </a:t>
            </a:r>
            <a:r>
              <a:rPr lang="en-US" sz="2000" dirty="0"/>
              <a:t>implicit NAV setting rule on 3</a:t>
            </a:r>
            <a:r>
              <a:rPr lang="en-US" sz="2000" baseline="30000" dirty="0"/>
              <a:t>rd</a:t>
            </a:r>
            <a:r>
              <a:rPr lang="en-US" sz="2000" dirty="0"/>
              <a:t> party STA is </a:t>
            </a:r>
            <a:r>
              <a:rPr lang="en-US" sz="2000" dirty="0" smtClean="0"/>
              <a:t>used </a:t>
            </a:r>
            <a:r>
              <a:rPr lang="en-US" sz="2000" dirty="0"/>
              <a:t>when PS-Poll frame </a:t>
            </a:r>
            <a:r>
              <a:rPr lang="en-US" sz="2000" dirty="0" smtClean="0"/>
              <a:t>carried in an HE PPDU is </a:t>
            </a:r>
            <a:r>
              <a:rPr lang="en-US" sz="2000" dirty="0"/>
              <a:t>decoded by 3</a:t>
            </a:r>
            <a:r>
              <a:rPr lang="en-US" sz="2000" baseline="30000" dirty="0"/>
              <a:t>rd</a:t>
            </a:r>
            <a:r>
              <a:rPr lang="en-US" sz="2000" dirty="0"/>
              <a:t> party </a:t>
            </a:r>
            <a:r>
              <a:rPr lang="en-US" sz="2000" dirty="0" smtClean="0"/>
              <a:t>STA, we propose that</a:t>
            </a:r>
          </a:p>
          <a:p>
            <a:pPr lvl="1"/>
            <a:r>
              <a:rPr lang="en-GB" sz="1800" dirty="0"/>
              <a:t>If a STA transmits an HE SU PPDU, HE extended range PPDU, or HE MU PPDU that carries a PS-Poll frame, the STA shall set the </a:t>
            </a:r>
            <a:r>
              <a:rPr lang="en-GB" sz="1800" dirty="0" smtClean="0"/>
              <a:t>TXOP Duration field to </a:t>
            </a:r>
            <a:r>
              <a:rPr lang="en-GB" sz="1800" dirty="0"/>
              <a:t>all 1s.</a:t>
            </a:r>
            <a:endParaRPr lang="en-US" sz="1800" dirty="0"/>
          </a:p>
          <a:p>
            <a:endParaRPr lang="en-US" dirty="0"/>
          </a:p>
          <a:p>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14</a:t>
            </a:fld>
            <a:endParaRPr lang="en-US" altLang="ko-KR"/>
          </a:p>
        </p:txBody>
      </p:sp>
    </p:spTree>
    <p:extLst>
      <p:ext uri="{BB962C8B-B14F-4D97-AF65-F5344CB8AC3E}">
        <p14:creationId xmlns:p14="http://schemas.microsoft.com/office/powerpoint/2010/main" val="3794143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 to </a:t>
            </a:r>
            <a:r>
              <a:rPr lang="en-US" dirty="0" smtClean="0"/>
              <a:t>Set the </a:t>
            </a:r>
            <a:r>
              <a:rPr lang="en-US" dirty="0"/>
              <a:t>All 1s </a:t>
            </a:r>
            <a:r>
              <a:rPr lang="en-US" dirty="0" smtClean="0"/>
              <a:t>Flag for TXOP Responder</a:t>
            </a:r>
            <a:endParaRPr lang="en-US" dirty="0"/>
          </a:p>
        </p:txBody>
      </p:sp>
      <p:sp>
        <p:nvSpPr>
          <p:cNvPr id="3" name="Content Placeholder 2"/>
          <p:cNvSpPr>
            <a:spLocks noGrp="1"/>
          </p:cNvSpPr>
          <p:nvPr>
            <p:ph idx="1"/>
          </p:nvPr>
        </p:nvSpPr>
        <p:spPr>
          <a:xfrm>
            <a:off x="762000" y="1676399"/>
            <a:ext cx="7772400" cy="4799013"/>
          </a:xfrm>
        </p:spPr>
        <p:txBody>
          <a:bodyPr/>
          <a:lstStyle/>
          <a:p>
            <a:r>
              <a:rPr lang="en-US" sz="1800" dirty="0" smtClean="0"/>
              <a:t>We propose that</a:t>
            </a:r>
          </a:p>
          <a:p>
            <a:pPr lvl="1"/>
            <a:r>
              <a:rPr lang="en-GB" sz="1500" dirty="0" smtClean="0"/>
              <a:t>when </a:t>
            </a:r>
            <a:r>
              <a:rPr lang="en-GB" sz="1500" dirty="0"/>
              <a:t>the TXOP Duration of the </a:t>
            </a:r>
            <a:r>
              <a:rPr lang="en-GB" sz="1500" dirty="0" smtClean="0"/>
              <a:t>HE-SIG-A </a:t>
            </a:r>
            <a:r>
              <a:rPr lang="en-GB" sz="1500" dirty="0"/>
              <a:t>of the soliciting PPDU is </a:t>
            </a:r>
            <a:r>
              <a:rPr lang="en-GB" sz="1500" dirty="0" smtClean="0"/>
              <a:t>set to all 1s, the TXOP Duration field of the responding HE PPDU </a:t>
            </a:r>
            <a:r>
              <a:rPr lang="en-GB" sz="1500" dirty="0"/>
              <a:t>is set to all 1</a:t>
            </a:r>
            <a:r>
              <a:rPr lang="en-GB" sz="1500" dirty="0" smtClean="0"/>
              <a:t>.</a:t>
            </a:r>
          </a:p>
          <a:p>
            <a:pPr lvl="1"/>
            <a:r>
              <a:rPr lang="en-GB" sz="1500" dirty="0" smtClean="0"/>
              <a:t>If the </a:t>
            </a:r>
            <a:r>
              <a:rPr lang="en-GB" sz="1500" dirty="0"/>
              <a:t>TXOP Duration of the HE-SIG-A of the soliciting </a:t>
            </a:r>
            <a:r>
              <a:rPr lang="en-GB" sz="1500" dirty="0" smtClean="0"/>
              <a:t>PPDU is not set to all 1s then the TXOP Duration field of the responding HE PPDU is not set to all 1s.</a:t>
            </a:r>
          </a:p>
          <a:p>
            <a:pPr lvl="1"/>
            <a:r>
              <a:rPr lang="en-GB" sz="1500" dirty="0" smtClean="0"/>
              <a:t>If </a:t>
            </a:r>
            <a:r>
              <a:rPr lang="en-GB" sz="1500" dirty="0"/>
              <a:t>the soliciting PPDU is not carried in HE </a:t>
            </a:r>
            <a:r>
              <a:rPr lang="en-GB" sz="1500" dirty="0" smtClean="0"/>
              <a:t>PPDU, e.g. without </a:t>
            </a:r>
            <a:r>
              <a:rPr lang="en-GB" altLang="zh-CN" sz="1500" dirty="0" smtClean="0"/>
              <a:t>HE-SIG-A</a:t>
            </a:r>
            <a:r>
              <a:rPr lang="en-GB" sz="1500" dirty="0" smtClean="0"/>
              <a:t>, then </a:t>
            </a:r>
            <a:r>
              <a:rPr lang="en-GB" sz="1500" dirty="0"/>
              <a:t>the TXOP Duration field of the responding HE PPDU is not set to all </a:t>
            </a:r>
            <a:r>
              <a:rPr lang="en-GB" sz="1500" dirty="0" smtClean="0"/>
              <a:t>1s.</a:t>
            </a:r>
          </a:p>
          <a:p>
            <a:r>
              <a:rPr lang="en-GB" sz="1800" dirty="0" smtClean="0"/>
              <a:t>Setting rules when TXOP Duration field is not set to all 1s will be discussed in the following slides</a:t>
            </a:r>
            <a:endParaRPr lang="en-US" sz="1800" dirty="0"/>
          </a:p>
          <a:p>
            <a:r>
              <a:rPr lang="en-US" sz="1800" dirty="0"/>
              <a:t>Note that for TXOP Responder, we only need to consider the case for HE trigger-based PPDU.</a:t>
            </a:r>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15</a:t>
            </a:fld>
            <a:endParaRPr lang="en-US" altLang="ko-KR"/>
          </a:p>
        </p:txBody>
      </p:sp>
    </p:spTree>
    <p:extLst>
      <p:ext uri="{BB962C8B-B14F-4D97-AF65-F5344CB8AC3E}">
        <p14:creationId xmlns:p14="http://schemas.microsoft.com/office/powerpoint/2010/main" val="613895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Rule when TXOP Duration field is not set to all 1s</a:t>
            </a:r>
            <a:endParaRPr lang="en-US" dirty="0"/>
          </a:p>
        </p:txBody>
      </p:sp>
      <p:sp>
        <p:nvSpPr>
          <p:cNvPr id="3" name="Content Placeholder 2"/>
          <p:cNvSpPr>
            <a:spLocks noGrp="1"/>
          </p:cNvSpPr>
          <p:nvPr>
            <p:ph idx="1"/>
          </p:nvPr>
        </p:nvSpPr>
        <p:spPr/>
        <p:txBody>
          <a:bodyPr/>
          <a:lstStyle/>
          <a:p>
            <a:r>
              <a:rPr lang="en-US" sz="2000" dirty="0" smtClean="0"/>
              <a:t>We first consider the STA that is not TXOP responder </a:t>
            </a:r>
          </a:p>
          <a:p>
            <a:r>
              <a:rPr lang="en-US" sz="2000" dirty="0" smtClean="0"/>
              <a:t>In the current spec, the intended protection duration is already calculated and stored in Duration field</a:t>
            </a:r>
          </a:p>
          <a:p>
            <a:r>
              <a:rPr lang="en-US" sz="2000" dirty="0" smtClean="0"/>
              <a:t>Due to fewer number of bits, TXOP Duration field can not indicate exact duration information indicated by the Duration field in the MAC header. This leaves us only two options</a:t>
            </a:r>
          </a:p>
          <a:p>
            <a:pPr lvl="1"/>
            <a:r>
              <a:rPr lang="en-US" sz="1600" dirty="0" smtClean="0"/>
              <a:t>Option 1 (round down): TXOP Duration field </a:t>
            </a:r>
            <a:r>
              <a:rPr lang="en-GB" sz="1600" dirty="0" smtClean="0"/>
              <a:t>indicates </a:t>
            </a:r>
            <a:r>
              <a:rPr lang="en-GB" sz="1600" dirty="0"/>
              <a:t>the largest feasible duration information that is smaller than or equal to the duration information indicated by the Duration </a:t>
            </a:r>
            <a:r>
              <a:rPr lang="en-GB" sz="1600" dirty="0" smtClean="0"/>
              <a:t>field</a:t>
            </a:r>
          </a:p>
          <a:p>
            <a:pPr lvl="1"/>
            <a:r>
              <a:rPr lang="en-GB" sz="1600" dirty="0" smtClean="0"/>
              <a:t>Option 2 (round up): </a:t>
            </a:r>
            <a:r>
              <a:rPr lang="en-US" sz="1600" dirty="0"/>
              <a:t>TXOP Duration field </a:t>
            </a:r>
            <a:r>
              <a:rPr lang="en-GB" sz="1600" dirty="0"/>
              <a:t>indicates the </a:t>
            </a:r>
            <a:r>
              <a:rPr lang="en-GB" sz="1600" dirty="0" smtClean="0"/>
              <a:t>smallest </a:t>
            </a:r>
            <a:r>
              <a:rPr lang="en-GB" sz="1600" dirty="0"/>
              <a:t>feasible duration information that is </a:t>
            </a:r>
            <a:r>
              <a:rPr lang="en-GB" sz="1600" dirty="0" smtClean="0"/>
              <a:t>larger </a:t>
            </a:r>
            <a:r>
              <a:rPr lang="en-GB" sz="1600" dirty="0"/>
              <a:t>than or equal to the duration information indicated by the Duration field</a:t>
            </a:r>
          </a:p>
          <a:p>
            <a:r>
              <a:rPr lang="en-US" sz="2000" dirty="0" smtClean="0"/>
              <a:t>We prefer option 1 because under option 2, HE STAs may defer longer than legacy STAs</a:t>
            </a:r>
            <a:endParaRPr lang="en-US" sz="2000"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16</a:t>
            </a:fld>
            <a:endParaRPr lang="en-US" altLang="ko-KR"/>
          </a:p>
        </p:txBody>
      </p:sp>
    </p:spTree>
    <p:extLst>
      <p:ext uri="{BB962C8B-B14F-4D97-AF65-F5344CB8AC3E}">
        <p14:creationId xmlns:p14="http://schemas.microsoft.com/office/powerpoint/2010/main" val="1334778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Rule when TXOP Duration field is not set to all </a:t>
            </a:r>
            <a:r>
              <a:rPr lang="en-US" dirty="0" smtClean="0"/>
              <a:t>1s for TXOP Responder</a:t>
            </a:r>
            <a:endParaRPr lang="en-US" dirty="0"/>
          </a:p>
        </p:txBody>
      </p:sp>
      <p:sp>
        <p:nvSpPr>
          <p:cNvPr id="3" name="Content Placeholder 2"/>
          <p:cNvSpPr>
            <a:spLocks noGrp="1"/>
          </p:cNvSpPr>
          <p:nvPr>
            <p:ph idx="1"/>
          </p:nvPr>
        </p:nvSpPr>
        <p:spPr/>
        <p:txBody>
          <a:bodyPr/>
          <a:lstStyle/>
          <a:p>
            <a:r>
              <a:rPr lang="en-US" sz="1800" dirty="0" smtClean="0"/>
              <a:t>We propose that the TXOP Duration field of the responding PPDU shall be determined based on the Duration field in the MAC header of the soliciting PPDU. </a:t>
            </a:r>
          </a:p>
          <a:p>
            <a:pPr lvl="1"/>
            <a:r>
              <a:rPr lang="en-US" altLang="zh-CN" sz="1400" dirty="0"/>
              <a:t>I</a:t>
            </a:r>
            <a:r>
              <a:rPr lang="en-US" altLang="zh-CN" sz="1400" dirty="0" smtClean="0"/>
              <a:t>f </a:t>
            </a:r>
            <a:r>
              <a:rPr lang="en-US" altLang="zh-CN" sz="1400" dirty="0"/>
              <a:t>a trigger frame is sent in a PPDU other than an HE PPDU, the TXOP responder shall set TXOP field of HE Trigger-based PPDU based on the Duration in MAC header of the trigger frame. </a:t>
            </a:r>
            <a:endParaRPr lang="en-GB" sz="1400" dirty="0"/>
          </a:p>
          <a:p>
            <a:r>
              <a:rPr lang="en-US" sz="1800" dirty="0"/>
              <a:t>There are two cases.</a:t>
            </a:r>
            <a:endParaRPr lang="en-US" sz="1800" dirty="0" smtClean="0"/>
          </a:p>
          <a:p>
            <a:pPr lvl="1"/>
            <a:r>
              <a:rPr lang="en-US" sz="1400" dirty="0" smtClean="0"/>
              <a:t>Case 1: If the MAC header of responding HE PPDU has Duration field, </a:t>
            </a:r>
          </a:p>
          <a:p>
            <a:pPr lvl="2"/>
            <a:r>
              <a:rPr lang="en-US" sz="1200" dirty="0" smtClean="0"/>
              <a:t>in </a:t>
            </a:r>
            <a:r>
              <a:rPr lang="en-US" sz="1200" smtClean="0"/>
              <a:t>this case, </a:t>
            </a:r>
            <a:r>
              <a:rPr lang="en-GB" sz="1200" dirty="0" smtClean="0"/>
              <a:t>the </a:t>
            </a:r>
            <a:r>
              <a:rPr lang="en-GB" sz="1200" dirty="0"/>
              <a:t>Duration field in the MAC header of responding PPDU is </a:t>
            </a:r>
            <a:r>
              <a:rPr lang="en-GB" sz="1200" dirty="0" smtClean="0"/>
              <a:t>already set </a:t>
            </a:r>
            <a:r>
              <a:rPr lang="en-GB" sz="1200" dirty="0"/>
              <a:t>based on the Duration field in the MAC header of the soliciting PPDU </a:t>
            </a:r>
            <a:r>
              <a:rPr lang="en-GB" sz="1200" dirty="0" smtClean="0"/>
              <a:t>as</a:t>
            </a:r>
            <a:r>
              <a:rPr lang="en-GB" sz="1200" dirty="0"/>
              <a:t> </a:t>
            </a:r>
            <a:r>
              <a:rPr lang="en-GB" sz="1200" dirty="0" smtClean="0"/>
              <a:t>defined </a:t>
            </a:r>
            <a:r>
              <a:rPr lang="en-GB" sz="1200" dirty="0"/>
              <a:t>in 9.2.5.7 (Setting for control response frames) or 9.2.5.8 (Setting for other response frames).</a:t>
            </a:r>
            <a:endParaRPr lang="en-US" sz="1200" dirty="0" smtClean="0"/>
          </a:p>
          <a:p>
            <a:pPr lvl="2"/>
            <a:r>
              <a:rPr lang="en-US" sz="1200" dirty="0" smtClean="0"/>
              <a:t>the setting rule of TXOP Duration field can then follow the same setting rule for STA that is not TXOP responder, i.e., round down approach.</a:t>
            </a:r>
          </a:p>
          <a:p>
            <a:pPr lvl="1"/>
            <a:r>
              <a:rPr lang="en-US" sz="1400" dirty="0" smtClean="0"/>
              <a:t>Case 2: If </a:t>
            </a:r>
            <a:r>
              <a:rPr lang="en-US" sz="1400" dirty="0"/>
              <a:t>the MAC header of responding HE PPDU </a:t>
            </a:r>
            <a:r>
              <a:rPr lang="en-US" sz="1400" dirty="0" smtClean="0"/>
              <a:t>does not have </a:t>
            </a:r>
            <a:r>
              <a:rPr lang="en-US" sz="1400" dirty="0"/>
              <a:t>Duration </a:t>
            </a:r>
            <a:r>
              <a:rPr lang="en-US" sz="1400" dirty="0" smtClean="0"/>
              <a:t>field, i.e., PS-Poll frame, then we propose that</a:t>
            </a:r>
          </a:p>
          <a:p>
            <a:pPr lvl="2"/>
            <a:r>
              <a:rPr lang="en-US" sz="1200" dirty="0" smtClean="0"/>
              <a:t>the TXOP responder first calculates potential duration information based on the Duration field in the MAC header of the soliciting PPDU as defined in </a:t>
            </a:r>
            <a:r>
              <a:rPr lang="en-GB" sz="1200" dirty="0"/>
              <a:t>9.2.5.8 (Setting for other response frames</a:t>
            </a:r>
            <a:r>
              <a:rPr lang="en-GB" sz="1200" dirty="0" smtClean="0"/>
              <a:t>).</a:t>
            </a:r>
          </a:p>
          <a:p>
            <a:pPr lvl="2"/>
            <a:r>
              <a:rPr lang="en-GB" sz="1200" dirty="0"/>
              <a:t>t</a:t>
            </a:r>
            <a:r>
              <a:rPr lang="en-GB" sz="1200" dirty="0" smtClean="0"/>
              <a:t>hen </a:t>
            </a:r>
            <a:r>
              <a:rPr lang="en-GB" sz="1200" dirty="0"/>
              <a:t>a</a:t>
            </a:r>
            <a:r>
              <a:rPr lang="en-GB" sz="1200" dirty="0" smtClean="0"/>
              <a:t>pply round down approach for TXOP Duration field based on the calculated potential duration information</a:t>
            </a:r>
            <a:endParaRPr lang="en-US" sz="1200"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17</a:t>
            </a:fld>
            <a:endParaRPr lang="en-US" altLang="ko-KR"/>
          </a:p>
        </p:txBody>
      </p:sp>
    </p:spTree>
    <p:extLst>
      <p:ext uri="{BB962C8B-B14F-4D97-AF65-F5344CB8AC3E}">
        <p14:creationId xmlns:p14="http://schemas.microsoft.com/office/powerpoint/2010/main" val="3582359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We discuss the </a:t>
            </a:r>
            <a:r>
              <a:rPr lang="en-US" dirty="0" smtClean="0"/>
              <a:t>setting rule for TXOP Duration field in HE-SIG-A</a:t>
            </a:r>
          </a:p>
          <a:p>
            <a:endParaRPr lang="en-US" dirty="0"/>
          </a:p>
          <a:p>
            <a:r>
              <a:rPr lang="en-US" dirty="0" smtClean="0"/>
              <a:t>The proposed spec texts is </a:t>
            </a:r>
            <a:r>
              <a:rPr lang="en-US" dirty="0" smtClean="0"/>
              <a:t>in </a:t>
            </a:r>
            <a:r>
              <a:rPr lang="en-US" dirty="0" smtClean="0"/>
              <a:t>document 16/0953.</a:t>
            </a:r>
            <a:endParaRPr lang="en-US" dirty="0"/>
          </a:p>
          <a:p>
            <a:endParaRPr lang="en-US" dirty="0"/>
          </a:p>
          <a:p>
            <a:endParaRPr lang="en-US" dirty="0"/>
          </a:p>
          <a:p>
            <a:endParaRPr lang="en-US" sz="1800" dirty="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18</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spTree>
    <p:extLst>
      <p:ext uri="{BB962C8B-B14F-4D97-AF65-F5344CB8AC3E}">
        <p14:creationId xmlns:p14="http://schemas.microsoft.com/office/powerpoint/2010/main" val="1429624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11-16-0636-02 </a:t>
            </a:r>
            <a:r>
              <a:rPr lang="en-US" altLang="ko-KR" dirty="0">
                <a:ea typeface="굴림" pitchFamily="50" charset="-127"/>
              </a:rPr>
              <a:t>TXOP Duration field in </a:t>
            </a:r>
            <a:r>
              <a:rPr lang="en-US" altLang="ko-KR" dirty="0" smtClean="0">
                <a:ea typeface="굴림" pitchFamily="50" charset="-127"/>
              </a:rPr>
              <a:t>HE-SIG-A</a:t>
            </a:r>
            <a:endParaRPr lang="en-US" dirty="0"/>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19</a:t>
            </a:fld>
            <a:endParaRPr lang="en-US" altLang="ko-KR"/>
          </a:p>
        </p:txBody>
      </p:sp>
    </p:spTree>
    <p:extLst>
      <p:ext uri="{BB962C8B-B14F-4D97-AF65-F5344CB8AC3E}">
        <p14:creationId xmlns:p14="http://schemas.microsoft.com/office/powerpoint/2010/main" val="1472827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902513493"/>
              </p:ext>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4953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altLang="en-US" b="0" dirty="0"/>
              <a:t>Do you agree to accept the proposed </a:t>
            </a:r>
            <a:r>
              <a:rPr lang="en-US" altLang="en-US" b="0" dirty="0" smtClean="0"/>
              <a:t>text in document 16/0953?</a:t>
            </a:r>
            <a:endParaRPr lang="en-US" altLang="en-US" b="0"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20</a:t>
            </a:fld>
            <a:endParaRPr lang="en-US" altLang="ko-KR"/>
          </a:p>
        </p:txBody>
      </p:sp>
    </p:spTree>
    <p:extLst>
      <p:ext uri="{BB962C8B-B14F-4D97-AF65-F5344CB8AC3E}">
        <p14:creationId xmlns:p14="http://schemas.microsoft.com/office/powerpoint/2010/main" val="4290902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124478358"/>
              </p:ext>
            </p:extLst>
          </p:nvPr>
        </p:nvGraphicFramePr>
        <p:xfrm>
          <a:off x="838200" y="991521"/>
          <a:ext cx="6858001" cy="5372100"/>
        </p:xfrm>
        <a:graphic>
          <a:graphicData uri="http://schemas.openxmlformats.org/drawingml/2006/table">
            <a:tbl>
              <a:tblPr firstRow="1" bandRow="1">
                <a:tableStyleId>{F5AB1C69-6EDB-4FF4-983F-18BD219EF322}</a:tableStyleId>
              </a:tblPr>
              <a:tblGrid>
                <a:gridCol w="1469572"/>
                <a:gridCol w="984871"/>
                <a:gridCol w="1515980"/>
                <a:gridCol w="1227220"/>
                <a:gridCol w="1660358"/>
              </a:tblGrid>
              <a:tr h="22670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David X. Yang</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100" dirty="0" smtClean="0">
                          <a:latin typeface="Times New Roman"/>
                          <a:ea typeface="Times New Roman"/>
                          <a:cs typeface="Arial"/>
                        </a:rPr>
                        <a:t>Huawei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david.yangxun@huawei.com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Jiayin</a:t>
                      </a:r>
                      <a:r>
                        <a:rPr lang="en-US" sz="1100" dirty="0">
                          <a:solidFill>
                            <a:srgbClr val="000000"/>
                          </a:solidFill>
                          <a:latin typeface="Times New Roman"/>
                          <a:ea typeface="Times New Roman"/>
                          <a:cs typeface="Arial"/>
                        </a:rPr>
                        <a:t> Zhang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+86-18601656691</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zhangjiayin@huawei.com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jun.l@huawei.com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Yi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F1-17, Huawei Base, Bantian, Shenzhen</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+86-18665891036</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Roy.luoyi@huawei.com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Yingpei</a:t>
                      </a:r>
                      <a:r>
                        <a:rPr lang="en-US" sz="1100" dirty="0">
                          <a:solidFill>
                            <a:srgbClr val="000000"/>
                          </a:solidFill>
                          <a:latin typeface="Times New Roman"/>
                          <a:ea typeface="Times New Roman"/>
                          <a:cs typeface="Arial"/>
                        </a:rPr>
                        <a:t> Lin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linyingpei@huawei.com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solidFill>
                            <a:srgbClr val="000000"/>
                          </a:solidFill>
                          <a:latin typeface="Times New Roman"/>
                          <a:ea typeface="Times New Roman"/>
                          <a:cs typeface="Arial"/>
                        </a:rPr>
                        <a:t>Jiyong</a:t>
                      </a:r>
                      <a:r>
                        <a:rPr lang="en-US" sz="1100" dirty="0" smtClean="0">
                          <a:solidFill>
                            <a:srgbClr val="000000"/>
                          </a:solidFill>
                          <a:latin typeface="Times New Roman"/>
                          <a:ea typeface="Times New Roman"/>
                          <a:cs typeface="Arial"/>
                        </a:rPr>
                        <a:t> Pang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pangjiyong@huawei.com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 Rong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zhigang.rong@huawei.com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latin typeface="Times New Roman"/>
                          <a:ea typeface="Times New Roman"/>
                          <a:cs typeface="Arial"/>
                        </a:rPr>
                        <a:t>Jian</a:t>
                      </a:r>
                      <a:r>
                        <a:rPr lang="en-US" sz="1100" dirty="0" smtClean="0">
                          <a:latin typeface="Times New Roman"/>
                          <a:ea typeface="Times New Roman"/>
                          <a:cs typeface="Arial"/>
                        </a:rPr>
                        <a:t> Yu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kern="1200" dirty="0" smtClean="0">
                          <a:solidFill>
                            <a:srgbClr val="000000"/>
                          </a:solidFill>
                          <a:latin typeface="Times New Roman"/>
                          <a:ea typeface="Times New Roman"/>
                          <a:cs typeface="Arial"/>
                        </a:rPr>
                        <a:t>ross.yujian@huawei.com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smtClean="0">
                          <a:latin typeface="Times New Roman"/>
                          <a:ea typeface="Times New Roman"/>
                          <a:cs typeface="Arial"/>
                        </a:rPr>
                        <a:t>Ming </a:t>
                      </a:r>
                      <a:r>
                        <a:rPr lang="en-US" sz="1100" dirty="0" err="1" smtClean="0">
                          <a:latin typeface="Times New Roman"/>
                          <a:ea typeface="Times New Roman"/>
                          <a:cs typeface="Arial"/>
                        </a:rPr>
                        <a:t>Gan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ming.gan@huawei.com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Yuchen</a:t>
                      </a:r>
                      <a:r>
                        <a:rPr lang="en-US" sz="1100" dirty="0" smtClean="0">
                          <a:latin typeface="Times New Roman"/>
                          <a:ea typeface="Times New Roman"/>
                          <a:cs typeface="Arial"/>
                        </a:rPr>
                        <a:t> </a:t>
                      </a:r>
                      <a:r>
                        <a:rPr lang="en-US" sz="1100" dirty="0" err="1" smtClean="0">
                          <a:latin typeface="Times New Roman"/>
                          <a:ea typeface="Times New Roman"/>
                          <a:cs typeface="Arial"/>
                        </a:rPr>
                        <a:t>Guo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guoyuchen@huawei.com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Yunsong</a:t>
                      </a:r>
                      <a:r>
                        <a:rPr lang="en-US" sz="1100" dirty="0">
                          <a:solidFill>
                            <a:srgbClr val="000000"/>
                          </a:solidFill>
                          <a:latin typeface="Times New Roman"/>
                          <a:ea typeface="Times New Roman"/>
                          <a:cs typeface="Arial"/>
                        </a:rPr>
                        <a:t>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yangyunsong@huawei.com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 Suh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Junghoon.Suh@huawei.com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038">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 Loc</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050" kern="1200" dirty="0" smtClean="0">
                          <a:solidFill>
                            <a:srgbClr val="000000"/>
                          </a:solidFill>
                          <a:latin typeface="Times New Roman"/>
                          <a:ea typeface="Times New Roman"/>
                          <a:cs typeface="Arial"/>
                        </a:rPr>
                        <a:t>peterloc@iwirelesstech.com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069">
                <a:tc>
                  <a:txBody>
                    <a:bodyPr/>
                    <a:lstStyle/>
                    <a:p>
                      <a:pPr marL="0" marR="0" algn="ctr">
                        <a:spcBef>
                          <a:spcPts val="0"/>
                        </a:spcBef>
                        <a:spcAft>
                          <a:spcPts val="0"/>
                        </a:spcAft>
                      </a:pPr>
                      <a:r>
                        <a:rPr lang="en-US" sz="1100" dirty="0" smtClean="0">
                          <a:latin typeface="Times New Roman"/>
                          <a:ea typeface="Times New Roman"/>
                          <a:cs typeface="Arial"/>
                        </a:rPr>
                        <a:t>Edward</a:t>
                      </a:r>
                      <a:r>
                        <a:rPr lang="en-US" sz="1100" baseline="0" dirty="0" smtClean="0">
                          <a:latin typeface="Times New Roman"/>
                          <a:ea typeface="Times New Roman"/>
                          <a:cs typeface="Arial"/>
                        </a:rPr>
                        <a:t> Au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edward.ks.au@huawei.com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Teyan</a:t>
                      </a:r>
                      <a:r>
                        <a:rPr lang="en-US" sz="1100" dirty="0" smtClean="0">
                          <a:latin typeface="Times New Roman"/>
                          <a:ea typeface="Times New Roman"/>
                          <a:cs typeface="Arial"/>
                        </a:rPr>
                        <a:t>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Yunbo</a:t>
                      </a:r>
                      <a:r>
                        <a:rPr lang="en-US" sz="1100" dirty="0" smtClean="0">
                          <a:latin typeface="Times New Roman"/>
                          <a:ea typeface="Times New Roman"/>
                          <a:cs typeface="Arial"/>
                        </a:rPr>
                        <a:t>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3434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8666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27572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97188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nvGraphicFramePr>
        <p:xfrm>
          <a:off x="762000" y="1219200"/>
          <a:ext cx="7239000" cy="316312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 name="table"/>
          <p:cNvPicPr>
            <a:picLocks noChangeAspect="1"/>
          </p:cNvPicPr>
          <p:nvPr/>
        </p:nvPicPr>
        <p:blipFill>
          <a:blip r:embed="rId2"/>
          <a:stretch>
            <a:fillRect/>
          </a:stretch>
        </p:blipFill>
        <p:spPr>
          <a:xfrm>
            <a:off x="762000" y="4367088"/>
            <a:ext cx="7239000" cy="1652712"/>
          </a:xfrm>
          <a:prstGeom prst="rect">
            <a:avLst/>
          </a:prstGeom>
        </p:spPr>
      </p:pic>
    </p:spTree>
    <p:extLst>
      <p:ext uri="{BB962C8B-B14F-4D97-AF65-F5344CB8AC3E}">
        <p14:creationId xmlns:p14="http://schemas.microsoft.com/office/powerpoint/2010/main" val="3196209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7</a:t>
            </a:fld>
            <a:endParaRPr lang="en-US" altLang="ko-KR"/>
          </a:p>
        </p:txBody>
      </p:sp>
      <p:graphicFrame>
        <p:nvGraphicFramePr>
          <p:cNvPr id="6" name="Table 5"/>
          <p:cNvGraphicFramePr>
            <a:graphicFrameLocks noGrp="1"/>
          </p:cNvGraphicFramePr>
          <p:nvPr>
            <p:extLst>
              <p:ext uri="{D42A27DB-BD31-4B8C-83A1-F6EECF244321}">
                <p14:modId xmlns:p14="http://schemas.microsoft.com/office/powerpoint/2010/main" val="1225861294"/>
              </p:ext>
            </p:extLst>
          </p:nvPr>
        </p:nvGraphicFramePr>
        <p:xfrm>
          <a:off x="725488" y="1524000"/>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7583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84614247"/>
              </p:ext>
            </p:extLst>
          </p:nvPr>
        </p:nvGraphicFramePr>
        <p:xfrm>
          <a:off x="762000" y="41590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29771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7054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90639</TotalTime>
  <Words>2030</Words>
  <Application>Microsoft Office PowerPoint</Application>
  <PresentationFormat>On-screen Show (4:3)</PresentationFormat>
  <Paragraphs>565</Paragraphs>
  <Slides>20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Batang</vt:lpstr>
      <vt:lpstr>굴림</vt:lpstr>
      <vt:lpstr>맑은 고딕</vt:lpstr>
      <vt:lpstr>Neo Sans Intel</vt:lpstr>
      <vt:lpstr>Arial</vt:lpstr>
      <vt:lpstr>Calibri</vt:lpstr>
      <vt:lpstr>Times New Roman</vt:lpstr>
      <vt:lpstr>Verdana</vt:lpstr>
      <vt:lpstr>Wingdings</vt:lpstr>
      <vt:lpstr>1_802.11-09/0091r0</vt:lpstr>
      <vt:lpstr>Setting for TXOP Duration Field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Background</vt:lpstr>
      <vt:lpstr>Consideration of TXOP Duration field</vt:lpstr>
      <vt:lpstr>Condition to Set the All 1s Flag</vt:lpstr>
      <vt:lpstr>Condition to Set the All 1s Flag for TXOP Responder</vt:lpstr>
      <vt:lpstr>Setting Rule when TXOP Duration field is not set to all 1s</vt:lpstr>
      <vt:lpstr>Setting Rule when TXOP Duration field is not set to all 1s for TXOP Responder</vt:lpstr>
      <vt:lpstr>Conclusion</vt:lpstr>
      <vt:lpstr>Reference</vt:lpstr>
      <vt:lpstr>Straw Poll 1</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1934</cp:revision>
  <cp:lastPrinted>1998-02-10T13:28:06Z</cp:lastPrinted>
  <dcterms:created xsi:type="dcterms:W3CDTF">2008-03-19T13:28:15Z</dcterms:created>
  <dcterms:modified xsi:type="dcterms:W3CDTF">2016-07-25T05:53:56Z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y fmtid="{D5CDD505-2E9C-101B-9397-08002B2CF9AE}" pid="7" name="_2015_ms_pID_725343">
    <vt:lpwstr>(2)fJK0SHhXtVUIz+AybME1hL0lPvMTMlLTC1CXfbuW9Jkh5gBm8xy3ZcnlPVGWPOQcMg/PUM9g
N7LLVX0/igTgpIwiM8iM/1ng0zv29NUjoqJtq9JmoOoOZdzsqjCDTXpU4ykifrZNCxVOzBGS
6fYvvwOYzlFQnPkbDsB6WsLAdaV1PfnBfYnG2lSq8dvK0Zv1aW0Fuz7fk3NrG82UyIOswzdU
qmFVKBv2vSwoYzvu9H</vt:lpwstr>
  </property>
  <property fmtid="{D5CDD505-2E9C-101B-9397-08002B2CF9AE}" pid="8" name="_2015_ms_pID_7253431">
    <vt:lpwstr>5oJhYSlSQ+KXgAX6B6weg/afPnU4Ugt0d2td8JUrud73Kum/K1w07D
icjMUz4lWqOnJ6CiOh8gFR+211MaLhz0vKxDAmMvOZ7yI+OD3/tSk6L1TnMHa1CylyQpFO+/
Vuqg1rf4huSEG4Q3yO9iBEZJRSK8mk7uOM2ilNPPz9jWGA==</vt:lpwstr>
  </property>
</Properties>
</file>