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15" r:id="rId1"/>
  </p:sldMasterIdLst>
  <p:notesMasterIdLst>
    <p:notesMasterId r:id="rId22"/>
  </p:notesMasterIdLst>
  <p:handoutMasterIdLst>
    <p:handoutMasterId r:id="rId23"/>
  </p:handoutMasterIdLst>
  <p:sldIdLst>
    <p:sldId id="500" r:id="rId2"/>
    <p:sldId id="588" r:id="rId3"/>
    <p:sldId id="592" r:id="rId4"/>
    <p:sldId id="608" r:id="rId5"/>
    <p:sldId id="609" r:id="rId6"/>
    <p:sldId id="591" r:id="rId7"/>
    <p:sldId id="565" r:id="rId8"/>
    <p:sldId id="593" r:id="rId9"/>
    <p:sldId id="594" r:id="rId10"/>
    <p:sldId id="595" r:id="rId11"/>
    <p:sldId id="597" r:id="rId12"/>
    <p:sldId id="598" r:id="rId13"/>
    <p:sldId id="610" r:id="rId14"/>
    <p:sldId id="611" r:id="rId15"/>
    <p:sldId id="612" r:id="rId16"/>
    <p:sldId id="613" r:id="rId17"/>
    <p:sldId id="614" r:id="rId18"/>
    <p:sldId id="607" r:id="rId19"/>
    <p:sldId id="566" r:id="rId20"/>
    <p:sldId id="601"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enney, Thomas J" initials="TJK"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FF99FF"/>
    <a:srgbClr val="FF0000"/>
    <a:srgbClr val="00FF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750" autoAdjust="0"/>
    <p:restoredTop sz="90216" autoAdjust="0"/>
  </p:normalViewPr>
  <p:slideViewPr>
    <p:cSldViewPr>
      <p:cViewPr varScale="1">
        <p:scale>
          <a:sx n="70" d="100"/>
          <a:sy n="70" d="100"/>
        </p:scale>
        <p:origin x="1060"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862"/>
    </p:cViewPr>
  </p:sorterViewPr>
  <p:notesViewPr>
    <p:cSldViewPr>
      <p:cViewPr varScale="1">
        <p:scale>
          <a:sx n="57" d="100"/>
          <a:sy n="57" d="100"/>
        </p:scale>
        <p:origin x="-2838" y="-7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dirty="0"/>
              <a:t>doc.: IEEE </a:t>
            </a:r>
            <a:r>
              <a:rPr lang="en-US" altLang="ko-KR" dirty="0" smtClean="0"/>
              <a:t>802.11-13/xxxxr0</a:t>
            </a:r>
            <a:endParaRPr lang="en-US" altLang="ko-KR" dirty="0"/>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dirty="0" smtClean="0"/>
              <a:t>July 2013</a:t>
            </a:r>
            <a:endParaRPr lang="en-US" altLang="ko-KR" dirty="0"/>
          </a:p>
        </p:txBody>
      </p:sp>
      <p:sp>
        <p:nvSpPr>
          <p:cNvPr id="3076" name="Rectangle 4"/>
          <p:cNvSpPr>
            <a:spLocks noGrp="1" noChangeArrowheads="1"/>
          </p:cNvSpPr>
          <p:nvPr>
            <p:ph type="ftr" sz="quarter" idx="2"/>
          </p:nvPr>
        </p:nvSpPr>
        <p:spPr bwMode="auto">
          <a:xfrm>
            <a:off x="5633639" y="8982075"/>
            <a:ext cx="68461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dirty="0" smtClean="0"/>
              <a:t>Wu </a:t>
            </a:r>
            <a:r>
              <a:rPr lang="en-US" altLang="ko-KR" dirty="0" err="1" smtClean="0"/>
              <a:t>Tianyu</a:t>
            </a:r>
            <a:endParaRPr lang="en-US" altLang="ko-KR"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charset="-127"/>
              </a:defRPr>
            </a:lvl1pPr>
          </a:lstStyle>
          <a:p>
            <a:pPr>
              <a:defRPr/>
            </a:pPr>
            <a:r>
              <a:rPr lang="en-US" altLang="ko-KR"/>
              <a:t>Page </a:t>
            </a:r>
            <a:fld id="{D78EA437-FC61-47EA-BA49-9762C85F74DD}"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tLang="ko-KR">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6964456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dirty="0" smtClean="0"/>
              <a:t>doc.: IEEE 802.11-13/0787r0</a:t>
            </a:r>
            <a:endParaRPr lang="en-US" altLang="ko-KR" dirty="0"/>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dirty="0" smtClean="0"/>
              <a:t>July 2013</a:t>
            </a:r>
            <a:endParaRPr lang="en-US" altLang="ko-KR" dirty="0"/>
          </a:p>
        </p:txBody>
      </p:sp>
      <p:sp>
        <p:nvSpPr>
          <p:cNvPr id="327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135462" y="8985250"/>
            <a:ext cx="11462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dirty="0" smtClean="0"/>
              <a:t>Wu </a:t>
            </a:r>
            <a:r>
              <a:rPr lang="en-US" altLang="ko-KR" dirty="0" err="1" smtClean="0"/>
              <a:t>Tianyu</a:t>
            </a:r>
            <a:endParaRPr lang="en-US" altLang="ko-KR"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BFE52EA4-3055-4938-A5E3-369C60EA7563}"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533690517"/>
      </p:ext>
    </p:extLst>
  </p:cSld>
  <p:clrMap bg1="lt1" tx1="dk1" bg2="lt2" tx2="dk2" accent1="accent1" accent2="accent2" accent3="accent3" accent4="accent4" accent5="accent5" accent6="accent6" hlink="hlink" folHlink="folHlink"/>
  <p:hf/>
  <p:notesStyle>
    <a:lvl1pPr algn="l" defTabSz="933450" rtl="0" fontAlgn="base">
      <a:spcBef>
        <a:spcPct val="30000"/>
      </a:spcBef>
      <a:spcAft>
        <a:spcPct val="0"/>
      </a:spcAft>
      <a:defRPr sz="1200" kern="1200">
        <a:solidFill>
          <a:schemeClr val="tx1"/>
        </a:solidFill>
        <a:latin typeface="Times New Roman" pitchFamily="18" charset="0"/>
        <a:ea typeface="+mn-ea"/>
        <a:cs typeface="Arial" charset="0"/>
      </a:defRPr>
    </a:lvl1pPr>
    <a:lvl2pPr marL="114300" algn="l" defTabSz="933450" rtl="0" fontAlgn="base">
      <a:spcBef>
        <a:spcPct val="30000"/>
      </a:spcBef>
      <a:spcAft>
        <a:spcPct val="0"/>
      </a:spcAft>
      <a:defRPr sz="1200" kern="1200">
        <a:solidFill>
          <a:schemeClr val="tx1"/>
        </a:solidFill>
        <a:latin typeface="Times New Roman" pitchFamily="18" charset="0"/>
        <a:ea typeface="+mn-ea"/>
        <a:cs typeface="Arial" charset="0"/>
      </a:defRPr>
    </a:lvl2pPr>
    <a:lvl3pPr marL="228600" algn="l" defTabSz="933450" rtl="0" fontAlgn="base">
      <a:spcBef>
        <a:spcPct val="30000"/>
      </a:spcBef>
      <a:spcAft>
        <a:spcPct val="0"/>
      </a:spcAft>
      <a:defRPr sz="1200" kern="1200">
        <a:solidFill>
          <a:schemeClr val="tx1"/>
        </a:solidFill>
        <a:latin typeface="Times New Roman" pitchFamily="18" charset="0"/>
        <a:ea typeface="+mn-ea"/>
        <a:cs typeface="Arial" charset="0"/>
      </a:defRPr>
    </a:lvl3pPr>
    <a:lvl4pPr marL="342900" algn="l" defTabSz="933450" rtl="0" fontAlgn="base">
      <a:spcBef>
        <a:spcPct val="30000"/>
      </a:spcBef>
      <a:spcAft>
        <a:spcPct val="0"/>
      </a:spcAft>
      <a:defRPr sz="1200" kern="1200">
        <a:solidFill>
          <a:schemeClr val="tx1"/>
        </a:solidFill>
        <a:latin typeface="Times New Roman" pitchFamily="18" charset="0"/>
        <a:ea typeface="+mn-ea"/>
        <a:cs typeface="Arial" charset="0"/>
      </a:defRPr>
    </a:lvl4pPr>
    <a:lvl5pPr marL="457200" algn="l" defTabSz="933450" rtl="0" fontAlgn="base">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a:noFill/>
        </p:spPr>
        <p:txBody>
          <a:bodyPr/>
          <a:lstStyle/>
          <a:p>
            <a:r>
              <a:rPr lang="en-US" altLang="ko-KR" smtClean="0">
                <a:ea typeface="굴림" pitchFamily="34" charset="-127"/>
              </a:rPr>
              <a:t>doc.: IEEE 802.11-08/1021r0</a:t>
            </a:r>
          </a:p>
        </p:txBody>
      </p:sp>
      <p:sp>
        <p:nvSpPr>
          <p:cNvPr id="33795" name="Rectangle 3"/>
          <p:cNvSpPr>
            <a:spLocks noGrp="1" noChangeArrowheads="1"/>
          </p:cNvSpPr>
          <p:nvPr>
            <p:ph type="dt" sz="quarter" idx="1"/>
          </p:nvPr>
        </p:nvSpPr>
        <p:spPr>
          <a:noFill/>
        </p:spPr>
        <p:txBody>
          <a:bodyPr/>
          <a:lstStyle/>
          <a:p>
            <a:r>
              <a:rPr lang="en-US" altLang="ko-KR" smtClean="0">
                <a:ea typeface="굴림" pitchFamily="34" charset="-127"/>
              </a:rPr>
              <a:t>July 2008</a:t>
            </a:r>
          </a:p>
        </p:txBody>
      </p:sp>
      <p:sp>
        <p:nvSpPr>
          <p:cNvPr id="33796" name="Rectangle 6"/>
          <p:cNvSpPr>
            <a:spLocks noGrp="1" noChangeArrowheads="1"/>
          </p:cNvSpPr>
          <p:nvPr>
            <p:ph type="ftr" sz="quarter" idx="4"/>
          </p:nvPr>
        </p:nvSpPr>
        <p:spPr>
          <a:noFill/>
        </p:spPr>
        <p:txBody>
          <a:bodyPr/>
          <a:lstStyle/>
          <a:p>
            <a:pPr lvl="4"/>
            <a:r>
              <a:rPr lang="en-US" altLang="ko-KR" smtClean="0">
                <a:ea typeface="굴림" pitchFamily="34" charset="-127"/>
              </a:rPr>
              <a:t>Peter Loc</a:t>
            </a:r>
          </a:p>
        </p:txBody>
      </p:sp>
      <p:sp>
        <p:nvSpPr>
          <p:cNvPr id="33797" name="Rectangle 7"/>
          <p:cNvSpPr>
            <a:spLocks noGrp="1" noChangeArrowheads="1"/>
          </p:cNvSpPr>
          <p:nvPr>
            <p:ph type="sldNum" sz="quarter" idx="5"/>
          </p:nvPr>
        </p:nvSpPr>
        <p:spPr>
          <a:noFill/>
        </p:spPr>
        <p:txBody>
          <a:bodyPr/>
          <a:lstStyle/>
          <a:p>
            <a:r>
              <a:rPr lang="en-US" altLang="ko-KR" smtClean="0">
                <a:ea typeface="굴림" pitchFamily="34" charset="-127"/>
              </a:rPr>
              <a:t>Page </a:t>
            </a:r>
            <a:fld id="{CBA724C8-E5A7-4639-BAE9-F1E5F0880C97}" type="slidenum">
              <a:rPr lang="en-US" altLang="ko-KR" smtClean="0">
                <a:ea typeface="굴림" pitchFamily="34" charset="-127"/>
              </a:rPr>
              <a:pPr/>
              <a:t>1</a:t>
            </a:fld>
            <a:endParaRPr lang="en-US" altLang="ko-KR" smtClean="0">
              <a:ea typeface="굴림" pitchFamily="34" charset="-127"/>
            </a:endParaRPr>
          </a:p>
        </p:txBody>
      </p:sp>
      <p:sp>
        <p:nvSpPr>
          <p:cNvPr id="33798" name="Rectangle 2"/>
          <p:cNvSpPr>
            <a:spLocks noGrp="1" noRot="1" noChangeAspect="1" noChangeArrowheads="1" noTextEdit="1"/>
          </p:cNvSpPr>
          <p:nvPr>
            <p:ph type="sldImg"/>
          </p:nvPr>
        </p:nvSpPr>
        <p:spPr>
          <a:xfrm>
            <a:off x="1154113" y="701675"/>
            <a:ext cx="4625975" cy="3468688"/>
          </a:xfrm>
          <a:ln/>
        </p:spPr>
      </p:sp>
      <p:sp>
        <p:nvSpPr>
          <p:cNvPr id="33799" name="Rectangle 3"/>
          <p:cNvSpPr>
            <a:spLocks noGrp="1" noChangeArrowheads="1"/>
          </p:cNvSpPr>
          <p:nvPr>
            <p:ph type="body" idx="1"/>
          </p:nvPr>
        </p:nvSpPr>
        <p:spPr>
          <a:noFill/>
          <a:ln/>
        </p:spPr>
        <p:txBody>
          <a:bodyPr/>
          <a:lstStyle/>
          <a:p>
            <a:endParaRPr lang="ko-KR" altLang="ko-KR" dirty="0" smtClean="0">
              <a:cs typeface="Arial" pitchFamily="34" charset="0"/>
            </a:endParaRPr>
          </a:p>
        </p:txBody>
      </p:sp>
    </p:spTree>
    <p:extLst>
      <p:ext uri="{BB962C8B-B14F-4D97-AF65-F5344CB8AC3E}">
        <p14:creationId xmlns:p14="http://schemas.microsoft.com/office/powerpoint/2010/main" val="3654940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3"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4" name="Rectangle 9"/>
          <p:cNvSpPr>
            <a:spLocks noChangeArrowheads="1"/>
          </p:cNvSpPr>
          <p:nvPr/>
        </p:nvSpPr>
        <p:spPr bwMode="auto">
          <a:xfrm>
            <a:off x="661070" y="6475413"/>
            <a:ext cx="718145" cy="184666"/>
          </a:xfrm>
          <a:prstGeom prst="rect">
            <a:avLst/>
          </a:prstGeom>
          <a:noFill/>
          <a:ln w="9525">
            <a:noFill/>
            <a:miter lim="800000"/>
            <a:headEnd/>
            <a:tailEnd/>
          </a:ln>
          <a:effectLst/>
        </p:spPr>
        <p:txBody>
          <a:bodyPr wrap="none" lIns="0" tIns="0" rIns="0" bIns="0">
            <a:spAutoFit/>
          </a:bodyPr>
          <a:lstStyle/>
          <a:p>
            <a:pPr>
              <a:defRPr/>
            </a:pPr>
            <a:r>
              <a:rPr lang="en-US" altLang="ko-KR" dirty="0" smtClean="0">
                <a:ea typeface="굴림" charset="-127"/>
              </a:rPr>
              <a:t>Submission</a:t>
            </a:r>
            <a:endParaRPr lang="en-US" altLang="ko-KR" dirty="0">
              <a:ea typeface="굴림" charset="-127"/>
            </a:endParaRPr>
          </a:p>
        </p:txBody>
      </p:sp>
      <p:sp>
        <p:nvSpPr>
          <p:cNvPr id="5"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7" name="바닥글 개체 틀 2"/>
          <p:cNvSpPr>
            <a:spLocks noGrp="1"/>
          </p:cNvSpPr>
          <p:nvPr>
            <p:ph type="ftr" sz="quarter" idx="11"/>
          </p:nvPr>
        </p:nvSpPr>
        <p:spPr>
          <a:xfrm>
            <a:off x="6913484" y="6477000"/>
            <a:ext cx="1649491" cy="184666"/>
          </a:xfrm>
        </p:spPr>
        <p:txBody>
          <a:bodyPr/>
          <a:lstStyle>
            <a:lvl1pPr>
              <a:defRPr/>
            </a:lvl1pPr>
          </a:lstStyle>
          <a:p>
            <a:r>
              <a:rPr lang="en-US" altLang="ko-KR" dirty="0" smtClean="0"/>
              <a:t>Po-Kai Huang et al. (Intel)</a:t>
            </a:r>
            <a:endParaRPr lang="en-US" altLang="ko-KR" dirty="0"/>
          </a:p>
        </p:txBody>
      </p:sp>
      <p:sp>
        <p:nvSpPr>
          <p:cNvPr id="8" name="슬라이드 번호 개체 틀 3"/>
          <p:cNvSpPr>
            <a:spLocks noGrp="1"/>
          </p:cNvSpPr>
          <p:nvPr>
            <p:ph type="sldNum" sz="quarter" idx="12"/>
          </p:nvPr>
        </p:nvSpPr>
        <p:spPr/>
        <p:txBody>
          <a:bodyPr/>
          <a:lstStyle>
            <a:lvl1pPr>
              <a:defRPr/>
            </a:lvl1pPr>
          </a:lstStyle>
          <a:p>
            <a:pPr>
              <a:defRPr/>
            </a:pPr>
            <a:r>
              <a:rPr lang="en-US" altLang="ko-KR"/>
              <a:t>Slide </a:t>
            </a:r>
            <a:fld id="{78CBCF7A-1E0D-49A7-8A4E-07EEBC7D2FAE}"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mn-lt"/>
              </a:defRPr>
            </a:lvl1pPr>
            <a:lvl2pPr>
              <a:defRPr>
                <a:latin typeface="+mn-lt"/>
              </a:defRPr>
            </a:lvl2pPr>
            <a:lvl3pPr>
              <a:defRPr>
                <a:latin typeface="+mn-lt"/>
              </a:defRPr>
            </a:lvl3pPr>
            <a:lvl4pPr marL="1143000" indent="-228600">
              <a:buClrTx/>
              <a:buFont typeface="Wingdings" pitchFamily="2" charset="2"/>
              <a:buChar char="Ø"/>
              <a:defRPr baseline="0"/>
            </a:lvl4pPr>
            <a:lvl5pPr marL="2057400" indent="-228600">
              <a:buClr>
                <a:srgbClr val="0070C0"/>
              </a:buClr>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Text Box 5"/>
          <p:cNvSpPr txBox="1">
            <a:spLocks noChangeArrowheads="1"/>
          </p:cNvSpPr>
          <p:nvPr/>
        </p:nvSpPr>
        <p:spPr bwMode="auto">
          <a:xfrm>
            <a:off x="671755" y="6520934"/>
            <a:ext cx="4890846" cy="184666"/>
          </a:xfrm>
          <a:prstGeom prst="rect">
            <a:avLst/>
          </a:prstGeom>
          <a:noFill/>
          <a:ln w="50800" algn="ctr">
            <a:noFill/>
            <a:miter lim="800000"/>
            <a:headEnd type="none" w="sm" len="sm"/>
            <a:tailEnd type="none" w="sm" len="sm"/>
          </a:ln>
          <a:effectLst/>
        </p:spPr>
        <p:txBody>
          <a:bodyPr wrap="square" lIns="0" tIns="0" rIns="0" bIns="0">
            <a:spAutoFit/>
          </a:bodyPr>
          <a:lstStyle/>
          <a:p>
            <a:r>
              <a:rPr lang="en-US" sz="1200" dirty="0" smtClean="0">
                <a:solidFill>
                  <a:schemeClr val="bg1"/>
                </a:solidFill>
                <a:latin typeface="Neo Sans Intel" pitchFamily="34" charset="0"/>
              </a:rPr>
              <a:t>Copyright@2012, Intel Corporation. All rights reserved. </a:t>
            </a:r>
            <a:endParaRPr lang="en-US" sz="1200" dirty="0">
              <a:solidFill>
                <a:schemeClr val="bg1"/>
              </a:solidFill>
              <a:latin typeface="Neo Sans Intel" pitchFamily="34" charset="0"/>
            </a:endParaRPr>
          </a:p>
        </p:txBody>
      </p:sp>
      <p:sp>
        <p:nvSpPr>
          <p:cNvPr id="6" name="TextBox 5"/>
          <p:cNvSpPr txBox="1"/>
          <p:nvPr/>
        </p:nvSpPr>
        <p:spPr>
          <a:xfrm>
            <a:off x="18879" y="6482728"/>
            <a:ext cx="484973" cy="299072"/>
          </a:xfrm>
          <a:prstGeom prst="rect">
            <a:avLst/>
          </a:prstGeom>
          <a:noFill/>
        </p:spPr>
        <p:txBody>
          <a:bodyPr wrap="none" lIns="98060" tIns="49030" rIns="98060" bIns="49030" rtlCol="0">
            <a:spAutoFit/>
          </a:bodyPr>
          <a:lstStyle/>
          <a:p>
            <a:pPr marL="0" marR="0" lvl="0" indent="0" defTabSz="980603" eaLnBrk="1" fontAlgn="auto" latinLnBrk="0" hangingPunct="1">
              <a:lnSpc>
                <a:spcPct val="100000"/>
              </a:lnSpc>
              <a:spcBef>
                <a:spcPts val="0"/>
              </a:spcBef>
              <a:spcAft>
                <a:spcPts val="0"/>
              </a:spcAft>
              <a:buClrTx/>
              <a:buSzTx/>
              <a:buFontTx/>
              <a:buNone/>
              <a:tabLst/>
              <a:defRPr/>
            </a:pPr>
            <a:fld id="{435EC5FB-0C8E-4818-A81D-78796ABB4840}" type="slidenum">
              <a:rPr kumimoji="0" lang="en-US" sz="1300" b="0" i="0" u="none" strike="noStrike" kern="0" cap="none" spc="0" normalizeH="0" baseline="0" noProof="0" smtClean="0">
                <a:ln>
                  <a:noFill/>
                </a:ln>
                <a:solidFill>
                  <a:srgbClr val="FFFFFF"/>
                </a:solidFill>
                <a:effectLst/>
                <a:uLnTx/>
                <a:uFillTx/>
                <a:latin typeface="Verdana" pitchFamily="34" charset="0"/>
                <a:ea typeface="Verdana" pitchFamily="34" charset="0"/>
                <a:cs typeface="Verdana" pitchFamily="34" charset="0"/>
              </a:rPr>
              <a:pPr marL="0" marR="0" lvl="0" indent="0" defTabSz="980603" eaLnBrk="1" fontAlgn="auto" latinLnBrk="0" hangingPunct="1">
                <a:lnSpc>
                  <a:spcPct val="100000"/>
                </a:lnSpc>
                <a:spcBef>
                  <a:spcPts val="0"/>
                </a:spcBef>
                <a:spcAft>
                  <a:spcPts val="0"/>
                </a:spcAft>
                <a:buClrTx/>
                <a:buSzTx/>
                <a:buFontTx/>
                <a:buNone/>
                <a:tabLst/>
                <a:defRPr/>
              </a:pPr>
              <a:t>‹#›</a:t>
            </a:fld>
            <a:endParaRPr kumimoji="0" lang="en-US" sz="1300" b="0" i="0" u="none" strike="noStrike" kern="0" cap="none" spc="0" normalizeH="0" baseline="0" noProof="0" dirty="0">
              <a:ln>
                <a:noFill/>
              </a:ln>
              <a:solidFill>
                <a:srgbClr val="FFFFFF"/>
              </a:solidFill>
              <a:effectLst/>
              <a:uLnTx/>
              <a:uFillTx/>
              <a:latin typeface="Verdana" pitchFamily="34" charset="0"/>
              <a:ea typeface="Verdana" pitchFamily="34" charset="0"/>
              <a:cs typeface="Verdana" pitchFamily="34" charset="0"/>
            </a:endParaRPr>
          </a:p>
        </p:txBody>
      </p:sp>
      <p:sp>
        <p:nvSpPr>
          <p:cNvPr id="7" name="TextBox 6"/>
          <p:cNvSpPr txBox="1"/>
          <p:nvPr/>
        </p:nvSpPr>
        <p:spPr>
          <a:xfrm>
            <a:off x="7239000" y="6400800"/>
            <a:ext cx="1342132" cy="328296"/>
          </a:xfrm>
          <a:prstGeom prst="rect">
            <a:avLst/>
          </a:prstGeom>
          <a:noFill/>
        </p:spPr>
        <p:txBody>
          <a:bodyPr wrap="square" lIns="98060" tIns="49030" rIns="98060" bIns="49030" rtlCol="0">
            <a:spAutoFit/>
          </a:bodyPr>
          <a:lstStyle/>
          <a:p>
            <a:r>
              <a:rPr lang="en-US" sz="1500" b="1" dirty="0" smtClean="0">
                <a:solidFill>
                  <a:schemeClr val="bg1"/>
                </a:solidFill>
                <a:latin typeface="Neo Sans Intel" pitchFamily="34" charset="0"/>
              </a:rPr>
              <a:t>Intel</a:t>
            </a:r>
            <a:r>
              <a:rPr lang="en-US" sz="1500" b="1" baseline="0" dirty="0" smtClean="0">
                <a:solidFill>
                  <a:schemeClr val="bg1"/>
                </a:solidFill>
                <a:latin typeface="Neo Sans Intel" pitchFamily="34" charset="0"/>
              </a:rPr>
              <a:t> Labs</a:t>
            </a:r>
            <a:endParaRPr lang="en-US" sz="1500" b="1" dirty="0" smtClean="0">
              <a:solidFill>
                <a:schemeClr val="bg1"/>
              </a:solidFill>
              <a:latin typeface="Neo Sans Intel" pitchFamily="34" charset="0"/>
            </a:endParaRPr>
          </a:p>
        </p:txBody>
      </p:sp>
      <p:sp>
        <p:nvSpPr>
          <p:cNvPr id="10" name="Text Box 5"/>
          <p:cNvSpPr txBox="1">
            <a:spLocks noChangeArrowheads="1"/>
          </p:cNvSpPr>
          <p:nvPr/>
        </p:nvSpPr>
        <p:spPr bwMode="auto">
          <a:xfrm>
            <a:off x="671755" y="6520934"/>
            <a:ext cx="4890846" cy="184666"/>
          </a:xfrm>
          <a:prstGeom prst="rect">
            <a:avLst/>
          </a:prstGeom>
          <a:noFill/>
          <a:ln w="50800" algn="ctr">
            <a:noFill/>
            <a:miter lim="800000"/>
            <a:headEnd type="none" w="sm" len="sm"/>
            <a:tailEnd type="none" w="sm" len="sm"/>
          </a:ln>
          <a:effectLst/>
        </p:spPr>
        <p:txBody>
          <a:bodyPr wrap="square" lIns="0" tIns="0" rIns="0" bIns="0">
            <a:spAutoFit/>
          </a:bodyPr>
          <a:lstStyle/>
          <a:p>
            <a:r>
              <a:rPr lang="en-US" sz="1200" dirty="0" smtClean="0">
                <a:solidFill>
                  <a:schemeClr val="bg1"/>
                </a:solidFill>
                <a:latin typeface="Neo Sans Intel" pitchFamily="34" charset="0"/>
              </a:rPr>
              <a:t>Wireless Communication Lab, Intel Labs</a:t>
            </a:r>
            <a:endParaRPr lang="en-US" sz="1200" dirty="0">
              <a:solidFill>
                <a:schemeClr val="bg1"/>
              </a:solidFill>
              <a:latin typeface="Neo Sans Intel" pitchFamily="34" charset="0"/>
            </a:endParaRPr>
          </a:p>
        </p:txBody>
      </p:sp>
      <p:sp>
        <p:nvSpPr>
          <p:cNvPr id="11" name="TextBox 10"/>
          <p:cNvSpPr txBox="1"/>
          <p:nvPr/>
        </p:nvSpPr>
        <p:spPr>
          <a:xfrm>
            <a:off x="18879" y="6482728"/>
            <a:ext cx="484973" cy="299072"/>
          </a:xfrm>
          <a:prstGeom prst="rect">
            <a:avLst/>
          </a:prstGeom>
          <a:noFill/>
        </p:spPr>
        <p:txBody>
          <a:bodyPr wrap="none" lIns="98060" tIns="49030" rIns="98060" bIns="49030" rtlCol="0">
            <a:spAutoFit/>
          </a:bodyPr>
          <a:lstStyle/>
          <a:p>
            <a:pPr marL="0" marR="0" lvl="0" indent="0" defTabSz="980603" eaLnBrk="1" fontAlgn="auto" latinLnBrk="0" hangingPunct="1">
              <a:lnSpc>
                <a:spcPct val="100000"/>
              </a:lnSpc>
              <a:spcBef>
                <a:spcPts val="0"/>
              </a:spcBef>
              <a:spcAft>
                <a:spcPts val="0"/>
              </a:spcAft>
              <a:buClrTx/>
              <a:buSzTx/>
              <a:buFontTx/>
              <a:buNone/>
              <a:tabLst/>
              <a:defRPr/>
            </a:pPr>
            <a:fld id="{435EC5FB-0C8E-4818-A81D-78796ABB4840}" type="slidenum">
              <a:rPr kumimoji="0" lang="en-US" sz="1300" b="0" i="0" u="none" strike="noStrike" kern="0" cap="none" spc="0" normalizeH="0" baseline="0" noProof="0" smtClean="0">
                <a:ln>
                  <a:noFill/>
                </a:ln>
                <a:solidFill>
                  <a:srgbClr val="FFFFFF"/>
                </a:solidFill>
                <a:effectLst/>
                <a:uLnTx/>
                <a:uFillTx/>
                <a:latin typeface="Verdana" pitchFamily="34" charset="0"/>
                <a:ea typeface="Verdana" pitchFamily="34" charset="0"/>
                <a:cs typeface="Verdana" pitchFamily="34" charset="0"/>
              </a:rPr>
              <a:pPr marL="0" marR="0" lvl="0" indent="0" defTabSz="980603" eaLnBrk="1" fontAlgn="auto" latinLnBrk="0" hangingPunct="1">
                <a:lnSpc>
                  <a:spcPct val="100000"/>
                </a:lnSpc>
                <a:spcBef>
                  <a:spcPts val="0"/>
                </a:spcBef>
                <a:spcAft>
                  <a:spcPts val="0"/>
                </a:spcAft>
                <a:buClrTx/>
                <a:buSzTx/>
                <a:buFontTx/>
                <a:buNone/>
                <a:tabLst/>
                <a:defRPr/>
              </a:pPr>
              <a:t>‹#›</a:t>
            </a:fld>
            <a:endParaRPr kumimoji="0" lang="en-US" sz="1300" b="0" i="0" u="none" strike="noStrike" kern="0" cap="none" spc="0" normalizeH="0" baseline="0" noProof="0" dirty="0">
              <a:ln>
                <a:noFill/>
              </a:ln>
              <a:solidFill>
                <a:srgbClr val="FFFFFF"/>
              </a:solidFill>
              <a:effectLst/>
              <a:uLnTx/>
              <a:uFillTx/>
              <a:latin typeface="Verdana" pitchFamily="34" charset="0"/>
              <a:ea typeface="Verdana" pitchFamily="34" charset="0"/>
              <a:cs typeface="Verdana" pitchFamily="34" charset="0"/>
            </a:endParaRPr>
          </a:p>
        </p:txBody>
      </p:sp>
      <p:sp>
        <p:nvSpPr>
          <p:cNvPr id="12" name="TextBox 11"/>
          <p:cNvSpPr txBox="1"/>
          <p:nvPr/>
        </p:nvSpPr>
        <p:spPr>
          <a:xfrm>
            <a:off x="7086600" y="6498116"/>
            <a:ext cx="1447800" cy="283684"/>
          </a:xfrm>
          <a:prstGeom prst="rect">
            <a:avLst/>
          </a:prstGeom>
          <a:noFill/>
        </p:spPr>
        <p:txBody>
          <a:bodyPr wrap="square" lIns="98060" tIns="49030" rIns="98060" bIns="49030" rtlCol="0">
            <a:spAutoFit/>
          </a:bodyPr>
          <a:lstStyle/>
          <a:p>
            <a:r>
              <a:rPr lang="en-US" sz="1200" b="1" dirty="0" smtClean="0">
                <a:solidFill>
                  <a:schemeClr val="bg1"/>
                </a:solidFill>
                <a:latin typeface="Neo Sans Intel" pitchFamily="34" charset="0"/>
              </a:rPr>
              <a:t>Intel Confidential</a:t>
            </a:r>
          </a:p>
        </p:txBody>
      </p:sp>
      <p:sp>
        <p:nvSpPr>
          <p:cNvPr id="13" name="Rectangle 9"/>
          <p:cNvSpPr>
            <a:spLocks noChangeArrowheads="1"/>
          </p:cNvSpPr>
          <p:nvPr userDrawn="1"/>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altLang="ko-KR" baseline="0" dirty="0" smtClean="0">
                <a:ea typeface="굴림" charset="-127"/>
              </a:rPr>
              <a:t>Sub</a:t>
            </a:r>
            <a:r>
              <a:rPr lang="en-US" altLang="ko-KR" dirty="0" smtClean="0">
                <a:ea typeface="굴림" charset="-127"/>
              </a:rPr>
              <a:t>mission</a:t>
            </a:r>
            <a:endParaRPr lang="en-US" altLang="ko-KR" dirty="0">
              <a:ea typeface="굴림" charset="-127"/>
            </a:endParaRPr>
          </a:p>
        </p:txBody>
      </p:sp>
      <p:sp>
        <p:nvSpPr>
          <p:cNvPr id="1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5" name="바닥글 개체 틀 2"/>
          <p:cNvSpPr>
            <a:spLocks noGrp="1"/>
          </p:cNvSpPr>
          <p:nvPr>
            <p:ph type="ftr" sz="quarter" idx="11"/>
          </p:nvPr>
        </p:nvSpPr>
        <p:spPr>
          <a:xfrm>
            <a:off x="6913484" y="6477000"/>
            <a:ext cx="1649491" cy="184666"/>
          </a:xfrm>
        </p:spPr>
        <p:txBody>
          <a:bodyPr/>
          <a:lstStyle>
            <a:lvl1pPr>
              <a:defRPr/>
            </a:lvl1pPr>
          </a:lstStyle>
          <a:p>
            <a:r>
              <a:rPr lang="en-US" altLang="ko-KR" dirty="0" smtClean="0"/>
              <a:t>Po-Kai Huang et al. (Intel)</a:t>
            </a:r>
            <a:endParaRPr lang="en-US" altLang="ko-KR" dirty="0"/>
          </a:p>
        </p:txBody>
      </p:sp>
      <p:sp>
        <p:nvSpPr>
          <p:cNvPr id="16" name="슬라이드 번호 개체 틀 3"/>
          <p:cNvSpPr>
            <a:spLocks noGrp="1"/>
          </p:cNvSpPr>
          <p:nvPr>
            <p:ph type="sldNum" sz="quarter" idx="12"/>
          </p:nvPr>
        </p:nvSpPr>
        <p:spPr>
          <a:xfrm>
            <a:off x="4344988" y="6475413"/>
            <a:ext cx="530225" cy="182562"/>
          </a:xfrm>
        </p:spPr>
        <p:txBody>
          <a:bodyPr/>
          <a:lstStyle>
            <a:lvl1pPr>
              <a:defRPr/>
            </a:lvl1pPr>
          </a:lstStyle>
          <a:p>
            <a:pPr>
              <a:defRPr/>
            </a:pPr>
            <a:r>
              <a:rPr lang="en-US" altLang="ko-KR"/>
              <a:t>Slide </a:t>
            </a:r>
            <a:fld id="{78CBCF7A-1E0D-49A7-8A4E-07EEBC7D2FAE}" type="slidenum">
              <a:rPr lang="en-US" altLang="ko-KR"/>
              <a:pPr>
                <a:defRPr/>
              </a:pPr>
              <a:t>‹#›</a:t>
            </a:fld>
            <a:endParaRPr lang="en-US" altLang="ko-KR"/>
          </a:p>
        </p:txBody>
      </p:sp>
      <p:sp>
        <p:nvSpPr>
          <p:cNvPr id="18" name="Line 8"/>
          <p:cNvSpPr>
            <a:spLocks noChangeShapeType="1"/>
          </p:cNvSpPr>
          <p:nvPr userDrawn="1"/>
        </p:nvSpPr>
        <p:spPr bwMode="auto">
          <a:xfrm>
            <a:off x="685800" y="429399"/>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 name="Rectangle 7"/>
          <p:cNvSpPr>
            <a:spLocks noChangeArrowheads="1"/>
          </p:cNvSpPr>
          <p:nvPr userDrawn="1"/>
        </p:nvSpPr>
        <p:spPr bwMode="auto">
          <a:xfrm>
            <a:off x="5894787" y="225052"/>
            <a:ext cx="2575770" cy="215444"/>
          </a:xfrm>
          <a:prstGeom prst="rect">
            <a:avLst/>
          </a:prstGeom>
          <a:noFill/>
          <a:ln w="9525">
            <a:noFill/>
            <a:miter lim="800000"/>
            <a:headEnd/>
            <a:tailEnd/>
          </a:ln>
          <a:effectLst/>
        </p:spPr>
        <p:txBody>
          <a:bodyPr wrap="none" lIns="0" tIns="0" rIns="0" bIns="0" anchor="b">
            <a:spAutoFit/>
          </a:bodyPr>
          <a:lstStyle/>
          <a:p>
            <a:pPr marL="457200" lvl="4" algn="r"/>
            <a:r>
              <a:rPr lang="en-US" sz="1400" dirty="0" smtClean="0">
                <a:latin typeface="Times New Roman" pitchFamily="18" charset="0"/>
                <a:ea typeface="굴림" pitchFamily="34" charset="-127"/>
              </a:rPr>
              <a:t>doc.: IEEE 802.11-16/0951r0</a:t>
            </a:r>
            <a:endParaRPr lang="en-US" altLang="ko-KR" sz="1400" b="1" dirty="0">
              <a:ea typeface="굴림" pitchFamily="34" charset="-127"/>
            </a:endParaRPr>
          </a:p>
        </p:txBody>
      </p:sp>
      <p:sp>
        <p:nvSpPr>
          <p:cNvPr id="19" name="Rectangle 7"/>
          <p:cNvSpPr>
            <a:spLocks noChangeArrowheads="1"/>
          </p:cNvSpPr>
          <p:nvPr userDrawn="1"/>
        </p:nvSpPr>
        <p:spPr bwMode="auto">
          <a:xfrm>
            <a:off x="304800" y="201393"/>
            <a:ext cx="2514600" cy="215444"/>
          </a:xfrm>
          <a:prstGeom prst="rect">
            <a:avLst/>
          </a:prstGeom>
          <a:noFill/>
          <a:ln w="9525">
            <a:noFill/>
            <a:miter lim="800000"/>
            <a:headEnd/>
            <a:tailEnd/>
          </a:ln>
          <a:effectLst/>
        </p:spPr>
        <p:txBody>
          <a:bodyPr wrap="square" lIns="0" tIns="0" rIns="0" bIns="0" anchor="b">
            <a:spAutoFit/>
          </a:bodyPr>
          <a:lstStyle/>
          <a:p>
            <a:pPr marL="457200" lvl="4" algn="l"/>
            <a:r>
              <a:rPr lang="en-US" sz="1400" dirty="0" smtClean="0">
                <a:latin typeface="Times New Roman" pitchFamily="18" charset="0"/>
                <a:ea typeface="굴림" pitchFamily="34" charset="-127"/>
              </a:rPr>
              <a:t>July 2016</a:t>
            </a:r>
            <a:endParaRPr lang="en-US" altLang="ko-KR" sz="1400" b="1" dirty="0">
              <a:ea typeface="굴림" pitchFamily="34" charset="-127"/>
            </a:endParaRPr>
          </a:p>
        </p:txBody>
      </p:sp>
    </p:spTree>
    <p:extLst>
      <p:ext uri="{BB962C8B-B14F-4D97-AF65-F5344CB8AC3E}">
        <p14:creationId xmlns:p14="http://schemas.microsoft.com/office/powerpoint/2010/main" val="59138983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438" name="Rectangle 2"/>
          <p:cNvSpPr>
            <a:spLocks noGrp="1" noChangeArrowheads="1"/>
          </p:cNvSpPr>
          <p:nvPr>
            <p:ph type="title"/>
          </p:nvPr>
        </p:nvSpPr>
        <p:spPr bwMode="auto">
          <a:xfrm>
            <a:off x="685800" y="6096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8439" name="Rectangle 3"/>
          <p:cNvSpPr>
            <a:spLocks noGrp="1" noChangeArrowheads="1"/>
          </p:cNvSpPr>
          <p:nvPr>
            <p:ph type="body" idx="1"/>
          </p:nvPr>
        </p:nvSpPr>
        <p:spPr bwMode="auto">
          <a:xfrm>
            <a:off x="762000" y="1752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2" name="바닥글 개체 틀 2"/>
          <p:cNvSpPr>
            <a:spLocks noGrp="1"/>
          </p:cNvSpPr>
          <p:nvPr>
            <p:ph type="ftr" sz="quarter" idx="3"/>
          </p:nvPr>
        </p:nvSpPr>
        <p:spPr bwMode="auto">
          <a:xfrm>
            <a:off x="6913484" y="6477000"/>
            <a:ext cx="1649491" cy="184666"/>
          </a:xfrm>
          <a:prstGeom prst="rect">
            <a:avLst/>
          </a:prstGeom>
          <a:ln>
            <a:miter lim="800000"/>
            <a:headEnd/>
            <a:tailEnd/>
          </a:ln>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dirty="0" smtClean="0"/>
              <a:t>Po-Kai Huang et al. (Intel)</a:t>
            </a:r>
            <a:endParaRPr lang="en-US" altLang="ko-KR" dirty="0"/>
          </a:p>
        </p:txBody>
      </p:sp>
      <p:sp>
        <p:nvSpPr>
          <p:cNvPr id="13" name="슬라이드 번호 개체 틀 3"/>
          <p:cNvSpPr>
            <a:spLocks noGrp="1"/>
          </p:cNvSpPr>
          <p:nvPr>
            <p:ph type="sldNum" sz="quarter" idx="4"/>
          </p:nvPr>
        </p:nvSpPr>
        <p:spPr bwMode="auto">
          <a:xfrm>
            <a:off x="4344988" y="6475413"/>
            <a:ext cx="530225" cy="182562"/>
          </a:xfrm>
          <a:prstGeom prst="rect">
            <a:avLst/>
          </a:prstGeom>
          <a:ln>
            <a:miter lim="800000"/>
            <a:headEnd/>
            <a:tailEnd/>
          </a:ln>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a:t>Slide </a:t>
            </a:r>
            <a:fld id="{60050092-9108-44CD-920C-9A015721E60E}" type="slidenum">
              <a:rPr lang="en-US" altLang="ko-KR"/>
              <a:pPr>
                <a:defRPr/>
              </a:pPr>
              <a:t>‹#›</a:t>
            </a:fld>
            <a:endParaRPr lang="en-US" altLang="ko-KR"/>
          </a:p>
        </p:txBody>
      </p:sp>
      <p:sp>
        <p:nvSpPr>
          <p:cNvPr id="7" name="Rectangle 7"/>
          <p:cNvSpPr>
            <a:spLocks noChangeArrowheads="1"/>
          </p:cNvSpPr>
          <p:nvPr userDrawn="1"/>
        </p:nvSpPr>
        <p:spPr bwMode="auto">
          <a:xfrm>
            <a:off x="5869730" y="394156"/>
            <a:ext cx="2575770" cy="215444"/>
          </a:xfrm>
          <a:prstGeom prst="rect">
            <a:avLst/>
          </a:prstGeom>
          <a:noFill/>
          <a:ln w="9525">
            <a:noFill/>
            <a:miter lim="800000"/>
            <a:headEnd/>
            <a:tailEnd/>
          </a:ln>
          <a:effectLst/>
        </p:spPr>
        <p:txBody>
          <a:bodyPr wrap="none" lIns="0" tIns="0" rIns="0" bIns="0" anchor="b">
            <a:spAutoFit/>
          </a:bodyPr>
          <a:lstStyle/>
          <a:p>
            <a:pPr marL="457200" lvl="4" algn="r"/>
            <a:r>
              <a:rPr lang="en-US" sz="1400" dirty="0" smtClean="0">
                <a:latin typeface="Times New Roman" pitchFamily="18" charset="0"/>
                <a:ea typeface="굴림" pitchFamily="34" charset="-127"/>
              </a:rPr>
              <a:t>doc.: IEEE 802.11-16/0951r0</a:t>
            </a:r>
            <a:endParaRPr lang="en-US" altLang="ko-KR" sz="1400" b="1" dirty="0">
              <a:ea typeface="굴림" pitchFamily="34" charset="-127"/>
            </a:endParaRPr>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 name="Rectangle 7"/>
          <p:cNvSpPr>
            <a:spLocks noChangeArrowheads="1"/>
          </p:cNvSpPr>
          <p:nvPr userDrawn="1"/>
        </p:nvSpPr>
        <p:spPr bwMode="auto">
          <a:xfrm>
            <a:off x="304800" y="394156"/>
            <a:ext cx="2514600" cy="215444"/>
          </a:xfrm>
          <a:prstGeom prst="rect">
            <a:avLst/>
          </a:prstGeom>
          <a:noFill/>
          <a:ln w="9525">
            <a:noFill/>
            <a:miter lim="800000"/>
            <a:headEnd/>
            <a:tailEnd/>
          </a:ln>
          <a:effectLst/>
        </p:spPr>
        <p:txBody>
          <a:bodyPr wrap="square" lIns="0" tIns="0" rIns="0" bIns="0" anchor="b">
            <a:spAutoFit/>
          </a:bodyPr>
          <a:lstStyle/>
          <a:p>
            <a:pPr marL="457200" lvl="4" algn="l"/>
            <a:r>
              <a:rPr lang="en-US" sz="1400" dirty="0" smtClean="0">
                <a:latin typeface="Times New Roman" pitchFamily="18" charset="0"/>
                <a:ea typeface="굴림" pitchFamily="34" charset="-127"/>
              </a:rPr>
              <a:t>July 2016</a:t>
            </a:r>
            <a:endParaRPr lang="en-US" altLang="ko-KR" sz="1400" b="1" dirty="0">
              <a:ea typeface="굴림" pitchFamily="34" charset="-127"/>
            </a:endParaRPr>
          </a:p>
        </p:txBody>
      </p:sp>
    </p:spTree>
  </p:cSld>
  <p:clrMap bg1="lt1" tx1="dk1" bg2="lt2" tx2="dk2" accent1="accent1" accent2="accent2" accent3="accent3" accent4="accent4" accent5="accent5" accent6="accent6" hlink="hlink" folHlink="folHlink"/>
  <p:sldLayoutIdLst>
    <p:sldLayoutId id="2147483716" r:id="rId1"/>
    <p:sldLayoutId id="2147483717"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rporat@broadcom.co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mailto:pmonajem@cisco.com" TargetMode="External"/><Relationship Id="rId3" Type="http://schemas.openxmlformats.org/officeDocument/2006/relationships/hyperlink" Target="mailto:lv.kaiying@zte.com.cn" TargetMode="External"/><Relationship Id="rId7" Type="http://schemas.openxmlformats.org/officeDocument/2006/relationships/hyperlink" Target="mailto:brianh@cisco.com" TargetMode="External"/><Relationship Id="rId2" Type="http://schemas.openxmlformats.org/officeDocument/2006/relationships/hyperlink" Target="mailto:sun.bo1@zte.com.cn" TargetMode="External"/><Relationship Id="rId1" Type="http://schemas.openxmlformats.org/officeDocument/2006/relationships/slideLayout" Target="../slideLayouts/slideLayout2.xml"/><Relationship Id="rId6" Type="http://schemas.openxmlformats.org/officeDocument/2006/relationships/hyperlink" Target="mailto:xing.weimin@zte.com.cn" TargetMode="External"/><Relationship Id="rId5" Type="http://schemas.openxmlformats.org/officeDocument/2006/relationships/hyperlink" Target="mailto:yao.ke5@zte.com.cn" TargetMode="External"/><Relationship Id="rId4" Type="http://schemas.openxmlformats.org/officeDocument/2006/relationships/hyperlink" Target="mailto:yfang@ztetx.co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슬라이드 번호 개체 틀 6"/>
          <p:cNvSpPr>
            <a:spLocks noGrp="1"/>
          </p:cNvSpPr>
          <p:nvPr>
            <p:ph type="sldNum" sz="quarter" idx="12"/>
          </p:nvPr>
        </p:nvSpPr>
        <p:spPr>
          <a:noFill/>
        </p:spPr>
        <p:txBody>
          <a:bodyPr/>
          <a:lstStyle/>
          <a:p>
            <a:r>
              <a:rPr lang="en-US" altLang="ko-KR" dirty="0" smtClean="0">
                <a:ea typeface="굴림" pitchFamily="34" charset="-127"/>
              </a:rPr>
              <a:t>Slide </a:t>
            </a:r>
            <a:fld id="{4883C6A0-A99F-4D4B-BED4-FEEACDB547CE}" type="slidenum">
              <a:rPr lang="en-US" altLang="ko-KR" smtClean="0">
                <a:ea typeface="굴림" pitchFamily="34" charset="-127"/>
              </a:rPr>
              <a:pPr/>
              <a:t>1</a:t>
            </a:fld>
            <a:endParaRPr lang="en-US" altLang="ko-KR" dirty="0" smtClean="0">
              <a:ea typeface="굴림" pitchFamily="34" charset="-127"/>
            </a:endParaRPr>
          </a:p>
        </p:txBody>
      </p:sp>
      <p:sp>
        <p:nvSpPr>
          <p:cNvPr id="1030" name="Rectangle 2"/>
          <p:cNvSpPr>
            <a:spLocks noGrp="1" noChangeArrowheads="1"/>
          </p:cNvSpPr>
          <p:nvPr>
            <p:ph type="title" idx="4294967295"/>
          </p:nvPr>
        </p:nvSpPr>
        <p:spPr>
          <a:xfrm>
            <a:off x="228600" y="838200"/>
            <a:ext cx="8534400" cy="1066800"/>
          </a:xfrm>
          <a:noFill/>
        </p:spPr>
        <p:txBody>
          <a:bodyPr/>
          <a:lstStyle/>
          <a:p>
            <a:r>
              <a:rPr lang="en-US" sz="2400" dirty="0" smtClean="0"/>
              <a:t>Setting for TXOP Duration Field</a:t>
            </a:r>
            <a:endParaRPr lang="en-US" altLang="ko-KR" sz="2400" dirty="0">
              <a:latin typeface="Times New Roman" pitchFamily="18" charset="0"/>
              <a:ea typeface="굴림" pitchFamily="34" charset="-127"/>
            </a:endParaRPr>
          </a:p>
        </p:txBody>
      </p:sp>
      <p:sp>
        <p:nvSpPr>
          <p:cNvPr id="1031" name="Rectangle 3"/>
          <p:cNvSpPr>
            <a:spLocks noGrp="1" noChangeArrowheads="1"/>
          </p:cNvSpPr>
          <p:nvPr>
            <p:ph type="body" sz="half" idx="4294967295"/>
          </p:nvPr>
        </p:nvSpPr>
        <p:spPr>
          <a:xfrm>
            <a:off x="2667000" y="2057400"/>
            <a:ext cx="3962400" cy="381000"/>
          </a:xfrm>
          <a:noFill/>
        </p:spPr>
        <p:txBody>
          <a:bodyPr/>
          <a:lstStyle/>
          <a:p>
            <a:pPr algn="ctr">
              <a:buFontTx/>
              <a:buNone/>
            </a:pPr>
            <a:r>
              <a:rPr lang="en-US" altLang="ko-KR" sz="1800" dirty="0" smtClean="0">
                <a:latin typeface="Times New Roman" pitchFamily="18" charset="0"/>
                <a:ea typeface="굴림" pitchFamily="34" charset="-127"/>
              </a:rPr>
              <a:t>Date:</a:t>
            </a:r>
            <a:r>
              <a:rPr lang="en-US" altLang="ko-KR" sz="1800" b="0" dirty="0" smtClean="0">
                <a:latin typeface="Times New Roman" pitchFamily="18" charset="0"/>
                <a:ea typeface="굴림" pitchFamily="34" charset="-127"/>
              </a:rPr>
              <a:t> 2016-07-24</a:t>
            </a:r>
          </a:p>
        </p:txBody>
      </p:sp>
      <p:sp>
        <p:nvSpPr>
          <p:cNvPr id="1032" name="Rectangle 4"/>
          <p:cNvSpPr>
            <a:spLocks noChangeArrowheads="1"/>
          </p:cNvSpPr>
          <p:nvPr/>
        </p:nvSpPr>
        <p:spPr bwMode="auto">
          <a:xfrm>
            <a:off x="533400" y="2514600"/>
            <a:ext cx="7696200" cy="533400"/>
          </a:xfrm>
          <a:prstGeom prst="rect">
            <a:avLst/>
          </a:prstGeom>
          <a:noFill/>
          <a:ln w="9525">
            <a:noFill/>
            <a:miter lim="800000"/>
            <a:headEnd/>
            <a:tailEnd/>
          </a:ln>
        </p:spPr>
        <p:txBody>
          <a:bodyPr lIns="92075" tIns="46038" rIns="92075" bIns="46038"/>
          <a:lstStyle/>
          <a:p>
            <a:pPr marL="342900" indent="-342900">
              <a:spcBef>
                <a:spcPct val="20000"/>
              </a:spcBef>
            </a:pPr>
            <a:endParaRPr lang="en-US" altLang="ko-KR" sz="2000" b="1" dirty="0" smtClean="0">
              <a:ea typeface="굴림" pitchFamily="34" charset="-127"/>
            </a:endParaRPr>
          </a:p>
          <a:p>
            <a:pPr marL="342900" indent="-342900">
              <a:spcBef>
                <a:spcPct val="20000"/>
              </a:spcBef>
            </a:pPr>
            <a:endParaRPr lang="en-US" altLang="ko-KR" sz="2000" b="1" dirty="0">
              <a:ea typeface="굴림" pitchFamily="34" charset="-127"/>
            </a:endParaRPr>
          </a:p>
          <a:p>
            <a:pPr marL="342900" indent="-342900">
              <a:spcBef>
                <a:spcPct val="20000"/>
              </a:spcBef>
            </a:pPr>
            <a:endParaRPr lang="en-US" altLang="ko-KR" sz="2000" dirty="0">
              <a:ea typeface="굴림" pitchFamily="34" charset="-127"/>
            </a:endParaRPr>
          </a:p>
        </p:txBody>
      </p:sp>
      <p:sp>
        <p:nvSpPr>
          <p:cNvPr id="10" name="Footer Placeholder 3"/>
          <p:cNvSpPr>
            <a:spLocks noGrp="1"/>
          </p:cNvSpPr>
          <p:nvPr>
            <p:ph type="ftr" sz="quarter" idx="11"/>
          </p:nvPr>
        </p:nvSpPr>
        <p:spPr>
          <a:xfrm>
            <a:off x="6913484" y="6477000"/>
            <a:ext cx="1649491" cy="184666"/>
          </a:xfrm>
        </p:spPr>
        <p:txBody>
          <a:bodyPr/>
          <a:lstStyle/>
          <a:p>
            <a:r>
              <a:rPr lang="en-US" altLang="ko-KR" dirty="0"/>
              <a:t>Po-Kai Huang et al. (Intel)</a:t>
            </a:r>
          </a:p>
        </p:txBody>
      </p:sp>
      <p:graphicFrame>
        <p:nvGraphicFramePr>
          <p:cNvPr id="9" name="Table 12"/>
          <p:cNvGraphicFramePr>
            <a:graphicFrameLocks noGrp="1"/>
          </p:cNvGraphicFramePr>
          <p:nvPr>
            <p:extLst>
              <p:ext uri="{D42A27DB-BD31-4B8C-83A1-F6EECF244321}">
                <p14:modId xmlns:p14="http://schemas.microsoft.com/office/powerpoint/2010/main" val="3169270941"/>
              </p:ext>
            </p:extLst>
          </p:nvPr>
        </p:nvGraphicFramePr>
        <p:xfrm>
          <a:off x="895350" y="2590800"/>
          <a:ext cx="7334250" cy="3394323"/>
        </p:xfrm>
        <a:graphic>
          <a:graphicData uri="http://schemas.openxmlformats.org/drawingml/2006/table">
            <a:tbl>
              <a:tblPr firstRow="1" bandRow="1">
                <a:tableStyleId>{F5AB1C69-6EDB-4FF4-983F-18BD219EF322}</a:tableStyleId>
              </a:tblPr>
              <a:tblGrid>
                <a:gridCol w="1466850"/>
                <a:gridCol w="1158040"/>
                <a:gridCol w="1621255"/>
                <a:gridCol w="1312445"/>
                <a:gridCol w="1775660"/>
              </a:tblGrid>
              <a:tr h="259081">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dirty="0" smtClean="0">
                          <a:solidFill>
                            <a:srgbClr val="000000"/>
                          </a:solidFill>
                          <a:latin typeface="Times New Roman"/>
                          <a:ea typeface="Times New Roman"/>
                          <a:cs typeface="Arial"/>
                        </a:rPr>
                        <a:t>Po-Kai Huang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1">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dirty="0" smtClean="0">
                          <a:solidFill>
                            <a:srgbClr val="000000"/>
                          </a:solidFill>
                          <a:latin typeface="Times New Roman"/>
                          <a:ea typeface="Times New Roman"/>
                          <a:cs typeface="Arial"/>
                        </a:rPr>
                        <a:t>Intel</a:t>
                      </a: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1">
                  <a:txBody>
                    <a:bodyPr/>
                    <a:lstStyle/>
                    <a:p>
                      <a:pPr marL="0" marR="0" algn="ctr">
                        <a:spcBef>
                          <a:spcPts val="0"/>
                        </a:spcBef>
                        <a:spcAft>
                          <a:spcPts val="0"/>
                        </a:spcAft>
                      </a:pPr>
                      <a:r>
                        <a:rPr lang="en-US" sz="1200" kern="1200" dirty="0" smtClean="0">
                          <a:solidFill>
                            <a:srgbClr val="000000"/>
                          </a:solidFill>
                          <a:latin typeface="Times New Roman"/>
                          <a:ea typeface="Times New Roman"/>
                          <a:cs typeface="Arial"/>
                        </a:rPr>
                        <a:t>2200 Mission College Blvd., Santa Clara, CA 95054, </a:t>
                      </a:r>
                      <a:r>
                        <a:rPr lang="en-US" sz="1200" kern="1200" dirty="0">
                          <a:solidFill>
                            <a:srgbClr val="000000"/>
                          </a:solidFill>
                          <a:latin typeface="Times New Roman"/>
                          <a:ea typeface="Times New Roman"/>
                          <a:cs typeface="Arial"/>
                        </a:rPr>
                        <a:t>USA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1">
                  <a:txBody>
                    <a:bodyPr/>
                    <a:lstStyle/>
                    <a:p>
                      <a:pPr marL="0" marR="0" algn="ctr">
                        <a:spcBef>
                          <a:spcPts val="0"/>
                        </a:spcBef>
                        <a:spcAft>
                          <a:spcPts val="0"/>
                        </a:spcAft>
                      </a:pPr>
                      <a:r>
                        <a:rPr lang="en-US" sz="1200" kern="1200" dirty="0">
                          <a:solidFill>
                            <a:srgbClr val="000000"/>
                          </a:solidFill>
                          <a:latin typeface="Times New Roman"/>
                          <a:ea typeface="Times New Roman"/>
                          <a:cs typeface="Arial"/>
                        </a:rPr>
                        <a:t>+</a:t>
                      </a:r>
                      <a:r>
                        <a:rPr lang="en-US" sz="1200" kern="1200" dirty="0" smtClean="0">
                          <a:solidFill>
                            <a:srgbClr val="000000"/>
                          </a:solidFill>
                          <a:latin typeface="Times New Roman"/>
                          <a:ea typeface="Times New Roman"/>
                          <a:cs typeface="Arial"/>
                        </a:rPr>
                        <a:t>1-408-765-8080</a:t>
                      </a:r>
                      <a:endParaRPr lang="en-US" sz="1200" kern="1200" dirty="0">
                        <a:solidFill>
                          <a:srgbClr val="000000"/>
                        </a:solidFill>
                        <a:latin typeface="Times New Roman"/>
                        <a:ea typeface="Times New Roman"/>
                        <a:cs typeface="Arial"/>
                      </a:endParaRPr>
                    </a:p>
                    <a:p>
                      <a:pPr marL="0" marR="0" algn="ctr">
                        <a:spcBef>
                          <a:spcPts val="0"/>
                        </a:spcBef>
                        <a:spcAft>
                          <a:spcPts val="0"/>
                        </a:spcAft>
                      </a:pPr>
                      <a:r>
                        <a:rPr lang="en-US" sz="1200" kern="1200" dirty="0">
                          <a:solidFill>
                            <a:srgbClr val="000000"/>
                          </a:solidFill>
                          <a:latin typeface="Times New Roman"/>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rgbClr val="000000"/>
                          </a:solidFill>
                          <a:latin typeface="Times New Roman"/>
                          <a:ea typeface="Times New Roman"/>
                          <a:cs typeface="Arial"/>
                        </a:rPr>
                        <a:t>po-kai.huang@intel.com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marL="0" marR="0" algn="ctr">
                        <a:spcBef>
                          <a:spcPts val="0"/>
                        </a:spcBef>
                        <a:spcAft>
                          <a:spcPts val="0"/>
                        </a:spcAft>
                      </a:pPr>
                      <a:r>
                        <a:rPr lang="en-US" sz="1200" kern="1200" dirty="0">
                          <a:solidFill>
                            <a:srgbClr val="000000"/>
                          </a:solidFill>
                          <a:latin typeface="Times New Roman"/>
                          <a:ea typeface="Times New Roman"/>
                          <a:cs typeface="Arial"/>
                        </a:rPr>
                        <a:t>Robert Stacey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100" kern="1200" dirty="0">
                          <a:solidFill>
                            <a:srgbClr val="000000"/>
                          </a:solidFill>
                          <a:latin typeface="Times New Roman"/>
                          <a:ea typeface="Times New Roman"/>
                          <a:cs typeface="Arial"/>
                        </a:rPr>
                        <a:t>robert.stacey@intel.com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dirty="0" smtClean="0">
                          <a:solidFill>
                            <a:srgbClr val="000000"/>
                          </a:solidFill>
                          <a:latin typeface="Times New Roman"/>
                          <a:ea typeface="Times New Roman"/>
                          <a:cs typeface="Arial"/>
                        </a:rPr>
                        <a:t>Qinghua Li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kern="1200" dirty="0" smtClean="0">
                          <a:solidFill>
                            <a:srgbClr val="000000"/>
                          </a:solidFill>
                          <a:latin typeface="Times New Roman"/>
                          <a:ea typeface="Times New Roman"/>
                          <a:cs typeface="Arial"/>
                        </a:rPr>
                        <a:t>quinghua.li@intel.com</a:t>
                      </a:r>
                      <a:endParaRPr 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dirty="0" smtClean="0">
                          <a:solidFill>
                            <a:srgbClr val="000000"/>
                          </a:solidFill>
                          <a:latin typeface="Times New Roman"/>
                          <a:ea typeface="Times New Roman"/>
                          <a:cs typeface="Arial"/>
                        </a:rPr>
                        <a:t>Shahrnaz Azizi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rgbClr val="000000"/>
                          </a:solidFill>
                          <a:latin typeface="Times New Roman"/>
                          <a:ea typeface="Times New Roman"/>
                          <a:cs typeface="Arial"/>
                        </a:rPr>
                        <a:t>shahrnaz.azizi@intel.com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6633">
                <a:tc>
                  <a:txBody>
                    <a:bodyPr/>
                    <a:lstStyle/>
                    <a:p>
                      <a:pPr marL="0" marR="0" algn="ctr">
                        <a:spcBef>
                          <a:spcPts val="0"/>
                        </a:spcBef>
                        <a:spcAft>
                          <a:spcPts val="0"/>
                        </a:spcAft>
                      </a:pPr>
                      <a:r>
                        <a:rPr lang="en-US" sz="1200" kern="1200" dirty="0">
                          <a:solidFill>
                            <a:srgbClr val="000000"/>
                          </a:solidFill>
                          <a:latin typeface="Times New Roman"/>
                          <a:ea typeface="Times New Roman"/>
                          <a:cs typeface="Arial"/>
                        </a:rPr>
                        <a:t>Xiaogang Chen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100" kern="1200" dirty="0">
                          <a:solidFill>
                            <a:srgbClr val="000000"/>
                          </a:solidFill>
                          <a:latin typeface="Times New Roman"/>
                          <a:ea typeface="Times New Roman"/>
                          <a:cs typeface="Arial"/>
                        </a:rPr>
                        <a:t>xiaogang.c.chen@intel.com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1389">
                <a:tc>
                  <a:txBody>
                    <a:bodyPr/>
                    <a:lstStyle/>
                    <a:p>
                      <a:pPr marL="0" marR="0" algn="ctr">
                        <a:spcBef>
                          <a:spcPts val="0"/>
                        </a:spcBef>
                        <a:spcAft>
                          <a:spcPts val="0"/>
                        </a:spcAft>
                      </a:pPr>
                      <a:r>
                        <a:rPr lang="en-US" sz="1200" kern="1200" dirty="0" err="1">
                          <a:solidFill>
                            <a:srgbClr val="000000"/>
                          </a:solidFill>
                          <a:latin typeface="Times New Roman"/>
                          <a:ea typeface="Times New Roman"/>
                          <a:cs typeface="Arial"/>
                        </a:rPr>
                        <a:t>Chitto</a:t>
                      </a:r>
                      <a:r>
                        <a:rPr lang="en-US" sz="1200" kern="1200" dirty="0">
                          <a:solidFill>
                            <a:srgbClr val="000000"/>
                          </a:solidFill>
                          <a:latin typeface="Times New Roman"/>
                          <a:ea typeface="Times New Roman"/>
                          <a:cs typeface="Arial"/>
                        </a:rPr>
                        <a:t> Ghosh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kern="1200" dirty="0">
                          <a:solidFill>
                            <a:srgbClr val="000000"/>
                          </a:solidFill>
                          <a:latin typeface="Times New Roman"/>
                          <a:ea typeface="Times New Roman"/>
                          <a:cs typeface="Arial"/>
                        </a:rPr>
                        <a:t>chittabrata.ghosh@intel.com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dirty="0" smtClean="0">
                          <a:solidFill>
                            <a:srgbClr val="000000"/>
                          </a:solidFill>
                          <a:latin typeface="Times New Roman"/>
                          <a:ea typeface="Times New Roman"/>
                          <a:cs typeface="Arial"/>
                        </a:rPr>
                        <a:t>Laurent Cariou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kern="1200" dirty="0" smtClean="0">
                          <a:solidFill>
                            <a:srgbClr val="000000"/>
                          </a:solidFill>
                          <a:latin typeface="Times New Roman"/>
                          <a:ea typeface="Times New Roman"/>
                          <a:cs typeface="Arial"/>
                        </a:rPr>
                        <a:t>laurent.cariou@intel.com</a:t>
                      </a:r>
                      <a:endParaRPr 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algn="ctr"/>
                      <a:r>
                        <a:rPr lang="en-US" sz="1200" kern="1200" dirty="0" smtClean="0">
                          <a:solidFill>
                            <a:srgbClr val="000000"/>
                          </a:solidFill>
                          <a:latin typeface="Times New Roman"/>
                          <a:ea typeface="Times New Roman"/>
                          <a:cs typeface="Arial"/>
                        </a:rPr>
                        <a:t>Yaron Alpert</a:t>
                      </a: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kern="1200" dirty="0" smtClean="0">
                          <a:solidFill>
                            <a:srgbClr val="000000"/>
                          </a:solidFill>
                          <a:latin typeface="Times New Roman"/>
                          <a:ea typeface="Times New Roman"/>
                          <a:cs typeface="Arial"/>
                        </a:rPr>
                        <a:t>yaron.alpert@intel.com</a:t>
                      </a:r>
                      <a:endParaRPr 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marL="0" marR="0" algn="ctr">
                        <a:spcBef>
                          <a:spcPts val="0"/>
                        </a:spcBef>
                        <a:spcAft>
                          <a:spcPts val="0"/>
                        </a:spcAft>
                      </a:pPr>
                      <a:r>
                        <a:rPr lang="en-US" sz="1200" kern="1200" dirty="0" smtClean="0">
                          <a:solidFill>
                            <a:srgbClr val="000000"/>
                          </a:solidFill>
                          <a:latin typeface="Times New Roman"/>
                          <a:ea typeface="Times New Roman"/>
                          <a:cs typeface="Arial"/>
                        </a:rPr>
                        <a:t>Assaf Gurevitz</a:t>
                      </a: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kern="1200" dirty="0">
                        <a:solidFill>
                          <a:schemeClr val="dk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kern="1200" dirty="0">
                        <a:solidFill>
                          <a:schemeClr val="dk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kern="1200" dirty="0" smtClean="0">
                          <a:solidFill>
                            <a:srgbClr val="000000"/>
                          </a:solidFill>
                          <a:latin typeface="Times New Roman"/>
                          <a:ea typeface="Times New Roman"/>
                          <a:cs typeface="Arial"/>
                        </a:rPr>
                        <a:t>assaf.gurevitz@intel.com</a:t>
                      </a:r>
                      <a:endParaRPr 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marL="0" marR="0" algn="ctr">
                        <a:spcBef>
                          <a:spcPts val="0"/>
                        </a:spcBef>
                        <a:spcAft>
                          <a:spcPts val="0"/>
                        </a:spcAft>
                      </a:pPr>
                      <a:r>
                        <a:rPr lang="en-US" sz="1200" kern="1200" dirty="0" smtClean="0">
                          <a:solidFill>
                            <a:srgbClr val="000000"/>
                          </a:solidFill>
                          <a:latin typeface="Times New Roman"/>
                          <a:ea typeface="Times New Roman"/>
                          <a:cs typeface="Arial"/>
                        </a:rPr>
                        <a:t>Ilan Sutskover</a:t>
                      </a: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kern="1200" dirty="0">
                        <a:solidFill>
                          <a:schemeClr val="dk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kern="1200" dirty="0">
                        <a:solidFill>
                          <a:schemeClr val="dk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rgbClr val="000000"/>
                          </a:solidFill>
                          <a:latin typeface="Times New Roman"/>
                          <a:ea typeface="Times New Roman"/>
                          <a:cs typeface="Arial"/>
                        </a:rPr>
                        <a:t>ilan.sutskover@intel.com</a:t>
                      </a:r>
                      <a:endParaRPr 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a:ea typeface="Times New Roman"/>
                          <a:cs typeface="Arial"/>
                        </a:rPr>
                        <a:t>Feng Jiang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rgbClr val="000000"/>
                          </a:solidFill>
                          <a:latin typeface="Times New Roman"/>
                          <a:ea typeface="Times New Roman"/>
                          <a:cs typeface="Arial"/>
                        </a:rPr>
                        <a:t>feng1.jiang@intel.com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5447750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10</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7" name="Table 6"/>
          <p:cNvGraphicFramePr>
            <a:graphicFrameLocks noGrp="1"/>
          </p:cNvGraphicFramePr>
          <p:nvPr>
            <p:extLst>
              <p:ext uri="{D42A27DB-BD31-4B8C-83A1-F6EECF244321}">
                <p14:modId xmlns:p14="http://schemas.microsoft.com/office/powerpoint/2010/main" val="1008810414"/>
              </p:ext>
            </p:extLst>
          </p:nvPr>
        </p:nvGraphicFramePr>
        <p:xfrm>
          <a:off x="685800" y="1009657"/>
          <a:ext cx="8153400" cy="4946816"/>
        </p:xfrm>
        <a:graphic>
          <a:graphicData uri="http://schemas.openxmlformats.org/drawingml/2006/table">
            <a:tbl>
              <a:tblPr firstRow="1" bandRow="1">
                <a:tableStyleId>{F5AB1C69-6EDB-4FF4-983F-18BD219EF322}</a:tableStyleId>
              </a:tblPr>
              <a:tblGrid>
                <a:gridCol w="1630680"/>
                <a:gridCol w="1287379"/>
                <a:gridCol w="1802331"/>
                <a:gridCol w="1223210"/>
                <a:gridCol w="22098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Masahito</a:t>
                      </a:r>
                      <a:r>
                        <a:rPr lang="en-US" sz="1100" baseline="0" dirty="0" smtClean="0">
                          <a:solidFill>
                            <a:srgbClr val="000000"/>
                          </a:solidFill>
                          <a:latin typeface="+mn-lt"/>
                          <a:ea typeface="Times New Roman"/>
                          <a:cs typeface="Arial"/>
                        </a:rPr>
                        <a:t> Mori</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100" dirty="0" smtClean="0">
                          <a:solidFill>
                            <a:srgbClr val="000000"/>
                          </a:solidFill>
                          <a:latin typeface="+mn-lt"/>
                          <a:ea typeface="Times New Roman"/>
                          <a:cs typeface="Arial"/>
                        </a:rPr>
                        <a:t>Sony Corp.</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Masahito.Mori@jp.sony.com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a:t>
                      </a:r>
                      <a:r>
                        <a:rPr lang="en-US" sz="1100" baseline="0" dirty="0" smtClean="0">
                          <a:solidFill>
                            <a:srgbClr val="000000"/>
                          </a:solidFill>
                          <a:latin typeface="+mn-lt"/>
                          <a:ea typeface="Times New Roman"/>
                          <a:cs typeface="Arial"/>
                        </a:rPr>
                        <a:t> Tanaka</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YusukeC.Tanaka@jp.sony.com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t>Yuichi Morioka</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dirty="0" smtClean="0">
                          <a:solidFill>
                            <a:srgbClr val="000000"/>
                          </a:solidFill>
                          <a:latin typeface="+mn-lt"/>
                          <a:ea typeface="Times New Roman"/>
                          <a:cs typeface="Arial"/>
                        </a:rPr>
                        <a:t>Yuichi.Morioka@jp.sony.com</a:t>
                      </a:r>
                      <a:endParaRPr lang="en-US" altLang="ja-JP"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latin typeface="+mn-lt"/>
                        </a:rPr>
                        <a:t>Kazuyuki Sakoda</a:t>
                      </a:r>
                      <a:endParaRPr lang="en-US" sz="1100" dirty="0">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Kazuyuki.Sakoda@am.sony.com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a:t>
                      </a:r>
                      <a:r>
                        <a:rPr lang="en-US" sz="1100" baseline="0" dirty="0" smtClean="0">
                          <a:solidFill>
                            <a:srgbClr val="000000"/>
                          </a:solidFill>
                          <a:latin typeface="+mn-lt"/>
                          <a:ea typeface="Times New Roman"/>
                          <a:cs typeface="Arial"/>
                        </a:rPr>
                        <a:t> Carney</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William.Carney@am.sony.com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err="1">
                          <a:solidFill>
                            <a:srgbClr val="000000"/>
                          </a:solidFill>
                          <a:latin typeface="+mn-lt"/>
                          <a:ea typeface="Times New Roman"/>
                          <a:cs typeface="Arial"/>
                        </a:rPr>
                        <a:t>Narendar</a:t>
                      </a:r>
                      <a:r>
                        <a:rPr lang="en-US" sz="1100" kern="1200" baseline="0" dirty="0">
                          <a:solidFill>
                            <a:srgbClr val="000000"/>
                          </a:solidFill>
                          <a:latin typeface="+mn-lt"/>
                          <a:ea typeface="Times New Roman"/>
                          <a:cs typeface="Arial"/>
                        </a:rPr>
                        <a:t> </a:t>
                      </a:r>
                      <a:r>
                        <a:rPr lang="en-US" sz="1100" kern="1200" baseline="0" dirty="0" err="1">
                          <a:solidFill>
                            <a:srgbClr val="000000"/>
                          </a:solidFill>
                          <a:latin typeface="+mn-lt"/>
                          <a:ea typeface="Times New Roman"/>
                          <a:cs typeface="Arial"/>
                        </a:rPr>
                        <a:t>Madhavan</a:t>
                      </a:r>
                      <a:endParaRPr lang="en-US" sz="1100" kern="1200" baseline="0" dirty="0">
                        <a:solidFill>
                          <a:srgbClr val="000000"/>
                        </a:solidFill>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2">
                  <a:txBody>
                    <a:bodyPr/>
                    <a:lstStyle/>
                    <a:p>
                      <a:pPr algn="ctr" fontAlgn="ctr"/>
                      <a:r>
                        <a:rPr lang="en-US" sz="1100" b="0" i="0" u="none" strike="noStrike" dirty="0">
                          <a:solidFill>
                            <a:srgbClr val="000000"/>
                          </a:solidFill>
                          <a:effectLst/>
                          <a:latin typeface="Times New Roman"/>
                        </a:rPr>
                        <a:t>Toshiba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2">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2">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kern="1200" dirty="0" smtClean="0">
                          <a:solidFill>
                            <a:srgbClr val="000000"/>
                          </a:solidFill>
                          <a:latin typeface="+mn-lt"/>
                          <a:ea typeface="Times New Roman"/>
                          <a:cs typeface="Arial"/>
                        </a:rPr>
                        <a:t>narendar.madhavan@toshiba.co.jp</a:t>
                      </a:r>
                      <a:endParaRPr lang="en-US" sz="1100" kern="1200" dirty="0">
                        <a:solidFill>
                          <a:srgbClr val="000000"/>
                        </a:solidFill>
                        <a:latin typeface="+mn-lt"/>
                        <a:ea typeface="Times New Roman"/>
                        <a:cs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a:solidFill>
                            <a:srgbClr val="000000"/>
                          </a:solidFill>
                          <a:latin typeface="+mn-lt"/>
                          <a:ea typeface="Times New Roman"/>
                          <a:cs typeface="Arial"/>
                        </a:rPr>
                        <a:t>Masahiro </a:t>
                      </a:r>
                      <a:r>
                        <a:rPr lang="en-US" sz="1100" kern="1200" baseline="0" dirty="0" err="1">
                          <a:solidFill>
                            <a:srgbClr val="000000"/>
                          </a:solidFill>
                          <a:latin typeface="+mn-lt"/>
                          <a:ea typeface="Times New Roman"/>
                          <a:cs typeface="Arial"/>
                        </a:rPr>
                        <a:t>Sekiya</a:t>
                      </a:r>
                      <a:endParaRPr lang="en-US" sz="1100" kern="1200" baseline="0" dirty="0">
                        <a:solidFill>
                          <a:srgbClr val="000000"/>
                        </a:solidFill>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err="1">
                          <a:solidFill>
                            <a:srgbClr val="000000"/>
                          </a:solidFill>
                          <a:latin typeface="+mn-lt"/>
                          <a:ea typeface="Times New Roman"/>
                          <a:cs typeface="Arial"/>
                        </a:rPr>
                        <a:t>Toshihisa</a:t>
                      </a:r>
                      <a:r>
                        <a:rPr lang="en-US" sz="1100" kern="1200" baseline="0" dirty="0">
                          <a:solidFill>
                            <a:srgbClr val="000000"/>
                          </a:solidFill>
                          <a:latin typeface="+mn-lt"/>
                          <a:ea typeface="Times New Roman"/>
                          <a:cs typeface="Arial"/>
                        </a:rPr>
                        <a:t> </a:t>
                      </a:r>
                      <a:r>
                        <a:rPr lang="en-US" sz="1100" kern="1200" baseline="0" dirty="0" err="1">
                          <a:solidFill>
                            <a:srgbClr val="000000"/>
                          </a:solidFill>
                          <a:latin typeface="+mn-lt"/>
                          <a:ea typeface="Times New Roman"/>
                          <a:cs typeface="Arial"/>
                        </a:rPr>
                        <a:t>Nabetani</a:t>
                      </a:r>
                      <a:endParaRPr lang="en-US" sz="1100" kern="1200" baseline="0" dirty="0">
                        <a:solidFill>
                          <a:srgbClr val="000000"/>
                        </a:solidFill>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err="1">
                          <a:solidFill>
                            <a:srgbClr val="000000"/>
                          </a:solidFill>
                          <a:latin typeface="+mn-lt"/>
                          <a:ea typeface="Times New Roman"/>
                          <a:cs typeface="Arial"/>
                        </a:rPr>
                        <a:t>Tsuguhide</a:t>
                      </a:r>
                      <a:r>
                        <a:rPr lang="en-US" sz="1100" kern="1200" baseline="0" dirty="0">
                          <a:solidFill>
                            <a:srgbClr val="000000"/>
                          </a:solidFill>
                          <a:latin typeface="+mn-lt"/>
                          <a:ea typeface="Times New Roman"/>
                          <a:cs typeface="Arial"/>
                        </a:rPr>
                        <a:t> Aoki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a:solidFill>
                            <a:srgbClr val="000000"/>
                          </a:solidFill>
                          <a:latin typeface="+mn-lt"/>
                          <a:ea typeface="Times New Roman"/>
                          <a:cs typeface="Arial"/>
                        </a:rPr>
                        <a:t>Tomoko Adachi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err="1">
                          <a:solidFill>
                            <a:srgbClr val="000000"/>
                          </a:solidFill>
                          <a:latin typeface="+mn-lt"/>
                          <a:ea typeface="Times New Roman"/>
                          <a:cs typeface="Arial"/>
                        </a:rPr>
                        <a:t>Kentaro</a:t>
                      </a:r>
                      <a:r>
                        <a:rPr lang="en-US" sz="1100" kern="1200" baseline="0" dirty="0">
                          <a:solidFill>
                            <a:srgbClr val="000000"/>
                          </a:solidFill>
                          <a:latin typeface="+mn-lt"/>
                          <a:ea typeface="Times New Roman"/>
                          <a:cs typeface="Arial"/>
                        </a:rPr>
                        <a:t> Taniguchi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a:solidFill>
                            <a:srgbClr val="000000"/>
                          </a:solidFill>
                          <a:latin typeface="+mn-lt"/>
                          <a:ea typeface="Times New Roman"/>
                          <a:cs typeface="Arial"/>
                        </a:rPr>
                        <a:t>Daisuke </a:t>
                      </a:r>
                      <a:r>
                        <a:rPr lang="en-US" sz="1100" kern="1200" baseline="0" dirty="0" err="1">
                          <a:solidFill>
                            <a:srgbClr val="000000"/>
                          </a:solidFill>
                          <a:latin typeface="+mn-lt"/>
                          <a:ea typeface="Times New Roman"/>
                          <a:cs typeface="Arial"/>
                        </a:rPr>
                        <a:t>Taki</a:t>
                      </a:r>
                      <a:endParaRPr lang="en-US" sz="1100" kern="1200" baseline="0" dirty="0">
                        <a:solidFill>
                          <a:srgbClr val="000000"/>
                        </a:solidFill>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a:solidFill>
                            <a:srgbClr val="000000"/>
                          </a:solidFill>
                          <a:latin typeface="+mn-lt"/>
                          <a:ea typeface="Times New Roman"/>
                          <a:cs typeface="Arial"/>
                        </a:rPr>
                        <a:t>Koji </a:t>
                      </a:r>
                      <a:r>
                        <a:rPr lang="en-US" sz="1100" kern="1200" baseline="0" dirty="0" err="1">
                          <a:solidFill>
                            <a:srgbClr val="000000"/>
                          </a:solidFill>
                          <a:latin typeface="+mn-lt"/>
                          <a:ea typeface="Times New Roman"/>
                          <a:cs typeface="Arial"/>
                        </a:rPr>
                        <a:t>Horisaki</a:t>
                      </a:r>
                      <a:endParaRPr lang="en-US" sz="1100" kern="1200" baseline="0" dirty="0">
                        <a:solidFill>
                          <a:srgbClr val="000000"/>
                        </a:solidFill>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a:solidFill>
                            <a:srgbClr val="000000"/>
                          </a:solidFill>
                          <a:latin typeface="+mn-lt"/>
                          <a:ea typeface="Times New Roman"/>
                          <a:cs typeface="Arial"/>
                        </a:rPr>
                        <a:t>David Halls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err="1">
                          <a:solidFill>
                            <a:srgbClr val="000000"/>
                          </a:solidFill>
                          <a:latin typeface="+mn-lt"/>
                          <a:ea typeface="Times New Roman"/>
                          <a:cs typeface="Arial"/>
                        </a:rPr>
                        <a:t>Filippo</a:t>
                      </a:r>
                      <a:r>
                        <a:rPr lang="en-US" sz="1100" kern="1200" baseline="0" dirty="0">
                          <a:solidFill>
                            <a:srgbClr val="000000"/>
                          </a:solidFill>
                          <a:latin typeface="+mn-lt"/>
                          <a:ea typeface="Times New Roman"/>
                          <a:cs typeface="Arial"/>
                        </a:rPr>
                        <a:t> </a:t>
                      </a:r>
                      <a:r>
                        <a:rPr lang="en-US" sz="1100" kern="1200" baseline="0" dirty="0" err="1">
                          <a:solidFill>
                            <a:srgbClr val="000000"/>
                          </a:solidFill>
                          <a:latin typeface="+mn-lt"/>
                          <a:ea typeface="Times New Roman"/>
                          <a:cs typeface="Arial"/>
                        </a:rPr>
                        <a:t>Tosato</a:t>
                      </a:r>
                      <a:endParaRPr lang="en-US" sz="1100" kern="1200" baseline="0" dirty="0">
                        <a:solidFill>
                          <a:srgbClr val="000000"/>
                        </a:solidFill>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err="1">
                          <a:solidFill>
                            <a:srgbClr val="000000"/>
                          </a:solidFill>
                          <a:latin typeface="+mn-lt"/>
                          <a:ea typeface="Times New Roman"/>
                          <a:cs typeface="Arial"/>
                        </a:rPr>
                        <a:t>Zubeir</a:t>
                      </a:r>
                      <a:r>
                        <a:rPr lang="en-US" sz="1100" kern="1200" baseline="0" dirty="0">
                          <a:solidFill>
                            <a:srgbClr val="000000"/>
                          </a:solidFill>
                          <a:latin typeface="+mn-lt"/>
                          <a:ea typeface="Times New Roman"/>
                          <a:cs typeface="Arial"/>
                        </a:rPr>
                        <a:t> </a:t>
                      </a:r>
                      <a:r>
                        <a:rPr lang="en-US" sz="1100" kern="1200" baseline="0" dirty="0" err="1">
                          <a:solidFill>
                            <a:srgbClr val="000000"/>
                          </a:solidFill>
                          <a:latin typeface="+mn-lt"/>
                          <a:ea typeface="Times New Roman"/>
                          <a:cs typeface="Arial"/>
                        </a:rPr>
                        <a:t>Bocus</a:t>
                      </a:r>
                      <a:endParaRPr lang="en-US" sz="1100" kern="1200" baseline="0" dirty="0">
                        <a:solidFill>
                          <a:srgbClr val="000000"/>
                        </a:solidFill>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ctr"/>
                      <a:endParaRPr lang="en-US" sz="1100" b="0"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err="1">
                          <a:solidFill>
                            <a:srgbClr val="000000"/>
                          </a:solidFill>
                          <a:latin typeface="+mn-lt"/>
                          <a:ea typeface="Times New Roman"/>
                          <a:cs typeface="Arial"/>
                        </a:rPr>
                        <a:t>Fengming</a:t>
                      </a:r>
                      <a:r>
                        <a:rPr lang="en-US" sz="1100" kern="1200" baseline="0" dirty="0">
                          <a:solidFill>
                            <a:srgbClr val="000000"/>
                          </a:solidFill>
                          <a:latin typeface="+mn-lt"/>
                          <a:ea typeface="Times New Roman"/>
                          <a:cs typeface="Arial"/>
                        </a:rPr>
                        <a:t> Cao</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ctr"/>
                      <a:endParaRPr lang="en-US" sz="1100" b="0"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9138016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11</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8" name="Table 7"/>
          <p:cNvGraphicFramePr>
            <a:graphicFrameLocks noGrp="1"/>
          </p:cNvGraphicFramePr>
          <p:nvPr>
            <p:extLst>
              <p:ext uri="{D42A27DB-BD31-4B8C-83A1-F6EECF244321}">
                <p14:modId xmlns:p14="http://schemas.microsoft.com/office/powerpoint/2010/main" val="1251908918"/>
              </p:ext>
            </p:extLst>
          </p:nvPr>
        </p:nvGraphicFramePr>
        <p:xfrm>
          <a:off x="381000" y="1219200"/>
          <a:ext cx="8153400" cy="2732302"/>
        </p:xfrm>
        <a:graphic>
          <a:graphicData uri="http://schemas.openxmlformats.org/drawingml/2006/table">
            <a:tbl>
              <a:tblPr firstRow="1" bandRow="1"/>
              <a:tblGrid>
                <a:gridCol w="1600200"/>
                <a:gridCol w="1295400"/>
                <a:gridCol w="1841221"/>
                <a:gridCol w="1282979"/>
                <a:gridCol w="2133600"/>
              </a:tblGrid>
              <a:tr h="225059">
                <a:tc>
                  <a:txBody>
                    <a:bodyPr/>
                    <a:lstStyle/>
                    <a:p>
                      <a:pPr algn="ctr"/>
                      <a:r>
                        <a:rPr lang="en-US" sz="1100" b="1" kern="1200" dirty="0" smtClean="0">
                          <a:solidFill>
                            <a:schemeClr val="tx1"/>
                          </a:solidFill>
                          <a:latin typeface="+mn-lt"/>
                          <a:ea typeface="+mn-ea"/>
                          <a:cs typeface="+mn-cs"/>
                        </a:rPr>
                        <a:t>Name</a:t>
                      </a:r>
                      <a:endParaRPr lang="en-US" sz="1100" b="1" kern="1200" dirty="0">
                        <a:solidFill>
                          <a:schemeClr val="tx1"/>
                        </a:solidFill>
                        <a:latin typeface="+mn-lt"/>
                        <a:ea typeface="+mn-ea"/>
                        <a:cs typeface="+mn-cs"/>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100" b="1" kern="1200" dirty="0" smtClean="0">
                          <a:solidFill>
                            <a:schemeClr val="tx1"/>
                          </a:solidFill>
                          <a:latin typeface="+mn-lt"/>
                          <a:ea typeface="+mn-ea"/>
                          <a:cs typeface="+mn-cs"/>
                        </a:rPr>
                        <a:t>Affiliation</a:t>
                      </a:r>
                      <a:endParaRPr lang="en-US" sz="1100" b="1" kern="1200" dirty="0">
                        <a:solidFill>
                          <a:schemeClr val="tx1"/>
                        </a:solidFill>
                        <a:latin typeface="+mn-lt"/>
                        <a:ea typeface="+mn-ea"/>
                        <a:cs typeface="+mn-cs"/>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100" b="1" kern="1200" dirty="0" smtClean="0">
                          <a:solidFill>
                            <a:schemeClr val="tx1"/>
                          </a:solidFill>
                          <a:latin typeface="+mn-lt"/>
                          <a:ea typeface="+mn-ea"/>
                          <a:cs typeface="+mn-cs"/>
                        </a:rPr>
                        <a:t>Address</a:t>
                      </a:r>
                      <a:endParaRPr lang="en-US" sz="1100" b="1" kern="1200" dirty="0">
                        <a:solidFill>
                          <a:schemeClr val="tx1"/>
                        </a:solidFill>
                        <a:latin typeface="+mn-lt"/>
                        <a:ea typeface="+mn-ea"/>
                        <a:cs typeface="+mn-cs"/>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100" b="1" kern="1200" dirty="0" smtClean="0">
                          <a:solidFill>
                            <a:schemeClr val="tx1"/>
                          </a:solidFill>
                          <a:latin typeface="+mn-lt"/>
                          <a:ea typeface="+mn-ea"/>
                          <a:cs typeface="+mn-cs"/>
                        </a:rPr>
                        <a:t>Phone</a:t>
                      </a:r>
                      <a:endParaRPr lang="en-US" sz="1100" b="1" kern="1200" dirty="0">
                        <a:solidFill>
                          <a:schemeClr val="tx1"/>
                        </a:solidFill>
                        <a:latin typeface="+mn-lt"/>
                        <a:ea typeface="+mn-ea"/>
                        <a:cs typeface="+mn-cs"/>
                      </a:endParaRPr>
                    </a:p>
                  </a:txBody>
                  <a:tcPr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100" b="1" kern="1200" dirty="0" smtClean="0">
                          <a:solidFill>
                            <a:schemeClr val="tx1"/>
                          </a:solidFill>
                          <a:latin typeface="+mn-lt"/>
                          <a:ea typeface="+mn-ea"/>
                          <a:cs typeface="+mn-cs"/>
                        </a:rPr>
                        <a:t>Email</a:t>
                      </a:r>
                      <a:endParaRPr lang="en-US" sz="1100" b="1" kern="1200" dirty="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8017">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Minho Cheong</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6">
                  <a:txBody>
                    <a:bodyPr/>
                    <a:lstStyle/>
                    <a:p>
                      <a:pPr marL="0" marR="0" algn="ctr">
                        <a:spcBef>
                          <a:spcPts val="0"/>
                        </a:spcBef>
                        <a:spcAft>
                          <a:spcPts val="0"/>
                        </a:spcAft>
                      </a:pPr>
                      <a:r>
                        <a:rPr lang="en-GB" sz="1100" kern="1200" dirty="0">
                          <a:solidFill>
                            <a:schemeClr val="tx1"/>
                          </a:solidFill>
                          <a:effectLst/>
                          <a:latin typeface="Times New Roman" panose="02020603050405020304" pitchFamily="18" charset="0"/>
                          <a:ea typeface="Batang" panose="02030600000101010101" pitchFamily="18" charset="-127"/>
                          <a:cs typeface="+mn-cs"/>
                        </a:rPr>
                        <a:t>Newracom, Inc.</a:t>
                      </a:r>
                      <a:endParaRPr lang="en-US" sz="1100" kern="1200" dirty="0">
                        <a:solidFill>
                          <a:schemeClr val="tx1"/>
                        </a:solidFill>
                        <a:effectLst/>
                        <a:latin typeface="Times New Roman" panose="02020603050405020304" pitchFamily="18" charset="0"/>
                        <a:ea typeface="Batang" panose="02030600000101010101" pitchFamily="18" charset="-127"/>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9008 Research </a:t>
                      </a:r>
                      <a:r>
                        <a:rPr lang="en-GB" sz="1100" dirty="0" smtClean="0">
                          <a:effectLst/>
                          <a:latin typeface="Times New Roman" panose="02020603050405020304" pitchFamily="18" charset="0"/>
                          <a:ea typeface="Batang" panose="02030600000101010101" pitchFamily="18" charset="-127"/>
                        </a:rPr>
                        <a:t>Dr, </a:t>
                      </a:r>
                      <a:r>
                        <a:rPr lang="en-GB" sz="1100" dirty="0">
                          <a:effectLst/>
                          <a:latin typeface="Times New Roman" panose="02020603050405020304" pitchFamily="18" charset="0"/>
                          <a:ea typeface="Batang" panose="02030600000101010101" pitchFamily="18" charset="-127"/>
                        </a:rPr>
                        <a:t>Irvine, CA 92618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000" dirty="0">
                          <a:effectLst/>
                          <a:latin typeface="Times New Roman" panose="02020603050405020304" pitchFamily="18" charset="0"/>
                          <a:ea typeface="Batang" panose="02030600000101010101" pitchFamily="18" charset="-127"/>
                        </a:rPr>
                        <a:t>+1-949-390-7146</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minho.cheong@newracom.com</a:t>
                      </a:r>
                      <a:r>
                        <a:rPr lang="en-GB" sz="900" dirty="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9297">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Reza Hedayat</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reza.hedayat@newracom.com</a:t>
                      </a:r>
                      <a:r>
                        <a:rPr lang="en-GB" sz="900" dirty="0">
                          <a:effectLst/>
                          <a:latin typeface="Times New Roman" panose="02020603050405020304" pitchFamily="18" charset="0"/>
                          <a:ea typeface="Batang" panose="02030600000101010101" pitchFamily="18" charset="-127"/>
                        </a:rPr>
                        <a:t> </a:t>
                      </a: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297">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Young Hoon Kwon</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younghoon.kwon@newracom.com</a:t>
                      </a:r>
                      <a:r>
                        <a:rPr lang="en-GB" sz="900" dirty="0">
                          <a:effectLst/>
                          <a:latin typeface="Times New Roman" panose="02020603050405020304" pitchFamily="18" charset="0"/>
                          <a:ea typeface="Batang" panose="02030600000101010101" pitchFamily="18" charset="-127"/>
                        </a:rPr>
                        <a:t> </a:t>
                      </a: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297">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Yongho Seok</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yongho.seok@newracom.com</a:t>
                      </a: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297">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Daewon Lee</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daewon.lee@newracom.com</a:t>
                      </a: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8017">
                <a:tc>
                  <a:txBody>
                    <a:bodyPr/>
                    <a:lstStyle/>
                    <a:p>
                      <a:pPr marL="0" marR="0" algn="l">
                        <a:spcBef>
                          <a:spcPts val="0"/>
                        </a:spcBef>
                        <a:spcAft>
                          <a:spcPts val="0"/>
                        </a:spcAft>
                      </a:pPr>
                      <a:r>
                        <a:rPr lang="en-GB" sz="1100" kern="1200" dirty="0" err="1">
                          <a:solidFill>
                            <a:schemeClr val="tx1"/>
                          </a:solidFill>
                          <a:effectLst/>
                          <a:latin typeface="Times New Roman" panose="02020603050405020304" pitchFamily="18" charset="0"/>
                          <a:ea typeface="Batang" panose="02030600000101010101" pitchFamily="18" charset="-127"/>
                          <a:cs typeface="+mn-cs"/>
                        </a:rPr>
                        <a:t>Yujin</a:t>
                      </a:r>
                      <a:r>
                        <a:rPr lang="en-GB" sz="1100" kern="1200" dirty="0">
                          <a:solidFill>
                            <a:schemeClr val="tx1"/>
                          </a:solidFill>
                          <a:effectLst/>
                          <a:latin typeface="Times New Roman" panose="02020603050405020304" pitchFamily="18" charset="0"/>
                          <a:ea typeface="Batang" panose="02030600000101010101" pitchFamily="18" charset="-127"/>
                          <a:cs typeface="+mn-cs"/>
                        </a:rPr>
                        <a:t> Noh</a:t>
                      </a:r>
                      <a:endParaRPr lang="en-US" sz="1100" kern="1200" dirty="0">
                        <a:solidFill>
                          <a:schemeClr val="tx1"/>
                        </a:solidFill>
                        <a:effectLst/>
                        <a:latin typeface="Times New Roman" panose="02020603050405020304" pitchFamily="18" charset="0"/>
                        <a:ea typeface="Batang" panose="02030600000101010101" pitchFamily="18" charset="-127"/>
                        <a:cs typeface="+mn-c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kern="1200" dirty="0">
                          <a:solidFill>
                            <a:schemeClr val="tx1"/>
                          </a:solidFill>
                          <a:effectLst/>
                          <a:latin typeface="Times New Roman" panose="02020603050405020304" pitchFamily="18" charset="0"/>
                          <a:ea typeface="Batang" panose="02030600000101010101" pitchFamily="18" charset="-127"/>
                          <a:cs typeface="+mn-cs"/>
                        </a:rPr>
                        <a:t> </a:t>
                      </a:r>
                      <a:endParaRPr lang="en-US" sz="1100" kern="1200" dirty="0">
                        <a:solidFill>
                          <a:schemeClr val="tx1"/>
                        </a:solidFill>
                        <a:effectLst/>
                        <a:latin typeface="Times New Roman" panose="02020603050405020304" pitchFamily="18" charset="0"/>
                        <a:ea typeface="Batang" panose="02030600000101010101" pitchFamily="18" charset="-127"/>
                        <a:cs typeface="+mn-c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kern="1200" dirty="0">
                          <a:solidFill>
                            <a:schemeClr val="tx1"/>
                          </a:solidFill>
                          <a:effectLst/>
                          <a:latin typeface="Times New Roman" panose="02020603050405020304" pitchFamily="18" charset="0"/>
                          <a:ea typeface="Batang" panose="02030600000101010101" pitchFamily="18" charset="-127"/>
                          <a:cs typeface="+mn-cs"/>
                        </a:rPr>
                        <a:t> </a:t>
                      </a:r>
                      <a:endParaRPr lang="en-US" sz="1100" kern="1200" dirty="0">
                        <a:solidFill>
                          <a:schemeClr val="tx1"/>
                        </a:solidFill>
                        <a:effectLst/>
                        <a:latin typeface="Times New Roman" panose="02020603050405020304" pitchFamily="18" charset="0"/>
                        <a:ea typeface="Batang" panose="02030600000101010101" pitchFamily="18" charset="-127"/>
                        <a:cs typeface="+mn-c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kern="1200" dirty="0">
                          <a:solidFill>
                            <a:schemeClr val="tx1"/>
                          </a:solidFill>
                          <a:effectLst/>
                          <a:latin typeface="Times New Roman" panose="02020603050405020304" pitchFamily="18" charset="0"/>
                          <a:ea typeface="Batang" panose="02030600000101010101" pitchFamily="18" charset="-127"/>
                          <a:cs typeface="+mn-cs"/>
                        </a:rPr>
                        <a:t>yujin.noh@newracom.com </a:t>
                      </a:r>
                      <a:endParaRPr lang="en-US" sz="1100" kern="1200" dirty="0">
                        <a:solidFill>
                          <a:schemeClr val="tx1"/>
                        </a:solidFill>
                        <a:effectLst/>
                        <a:latin typeface="Times New Roman" panose="02020603050405020304" pitchFamily="18" charset="0"/>
                        <a:ea typeface="Batang" panose="02030600000101010101" pitchFamily="18" charset="-127"/>
                        <a:cs typeface="+mn-cs"/>
                      </a:endParaRPr>
                    </a:p>
                    <a:p>
                      <a:pPr marL="0" marR="0" algn="l">
                        <a:spcBef>
                          <a:spcPts val="0"/>
                        </a:spcBef>
                        <a:spcAft>
                          <a:spcPts val="0"/>
                        </a:spcAft>
                      </a:pPr>
                      <a:r>
                        <a:rPr lang="en-GB" sz="1100" kern="1200" dirty="0">
                          <a:solidFill>
                            <a:schemeClr val="tx1"/>
                          </a:solidFill>
                          <a:effectLst/>
                          <a:latin typeface="Times New Roman" panose="02020603050405020304" pitchFamily="18" charset="0"/>
                          <a:ea typeface="Batang" panose="02030600000101010101" pitchFamily="18" charset="-127"/>
                          <a:cs typeface="+mn-cs"/>
                        </a:rPr>
                        <a:t> </a:t>
                      </a:r>
                      <a:endParaRPr lang="en-US" sz="1100" kern="1200" dirty="0">
                        <a:solidFill>
                          <a:schemeClr val="tx1"/>
                        </a:solidFill>
                        <a:effectLst/>
                        <a:latin typeface="Times New Roman" panose="02020603050405020304" pitchFamily="18" charset="0"/>
                        <a:ea typeface="Batang" panose="02030600000101010101" pitchFamily="18" charset="-127"/>
                        <a:cs typeface="+mn-c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625305096"/>
              </p:ext>
            </p:extLst>
          </p:nvPr>
        </p:nvGraphicFramePr>
        <p:xfrm>
          <a:off x="381000" y="3951502"/>
          <a:ext cx="8153400" cy="550904"/>
        </p:xfrm>
        <a:graphic>
          <a:graphicData uri="http://schemas.openxmlformats.org/drawingml/2006/table">
            <a:tbl>
              <a:tblPr firstRow="1" bandRow="1">
                <a:tableStyleId>{F5AB1C69-6EDB-4FF4-983F-18BD219EF322}</a:tableStyleId>
              </a:tblPr>
              <a:tblGrid>
                <a:gridCol w="1600200"/>
                <a:gridCol w="1295400"/>
                <a:gridCol w="1828800"/>
                <a:gridCol w="1295400"/>
                <a:gridCol w="2133600"/>
              </a:tblGrid>
              <a:tr h="275452">
                <a:tc>
                  <a:txBody>
                    <a:bodyPr/>
                    <a:lstStyle/>
                    <a:p>
                      <a:pPr algn="ctr"/>
                      <a:r>
                        <a:rPr lang="en-US" sz="1100" b="0" kern="1200" dirty="0" smtClean="0">
                          <a:solidFill>
                            <a:schemeClr val="dk1"/>
                          </a:solidFill>
                          <a:latin typeface="+mn-lt"/>
                          <a:ea typeface="+mn-ea"/>
                          <a:cs typeface="+mn-cs"/>
                        </a:rPr>
                        <a:t>Sigurd Schelstraete</a:t>
                      </a:r>
                      <a:endParaRPr lang="en-US" sz="1100" b="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100" b="0" dirty="0" err="1" smtClean="0">
                          <a:solidFill>
                            <a:srgbClr val="000000"/>
                          </a:solidFill>
                          <a:latin typeface="+mn-lt"/>
                          <a:ea typeface="Times New Roman"/>
                          <a:cs typeface="Arial"/>
                        </a:rPr>
                        <a:t>Quantenna</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smtClean="0">
                          <a:solidFill>
                            <a:schemeClr val="tx1"/>
                          </a:solidFill>
                          <a:latin typeface="+mn-lt"/>
                          <a:ea typeface="Times New Roman"/>
                          <a:cs typeface="Arial"/>
                        </a:rPr>
                        <a:t>Sigurd@quantenna.com</a:t>
                      </a: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Huizhao Wang</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hwang@quantenna.com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114873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lstStyle/>
          <a:p>
            <a:r>
              <a:rPr lang="en-US" dirty="0" smtClean="0"/>
              <a:t>Size of TXOP Duration field in HE-SIG-A has been decided in [1].</a:t>
            </a:r>
          </a:p>
          <a:p>
            <a:endParaRPr lang="en-US" sz="2000" dirty="0"/>
          </a:p>
          <a:p>
            <a:r>
              <a:rPr lang="en-US" dirty="0"/>
              <a:t>However, the setting rule of TXOP Duration field remains TBD.</a:t>
            </a:r>
          </a:p>
          <a:p>
            <a:endParaRPr lang="en-US" dirty="0"/>
          </a:p>
          <a:p>
            <a:r>
              <a:rPr lang="en-US" dirty="0"/>
              <a:t>We discuss </a:t>
            </a:r>
            <a:r>
              <a:rPr lang="en-US" dirty="0" smtClean="0"/>
              <a:t>the setting rule of TXOP Duration field.</a:t>
            </a:r>
            <a:endParaRPr lang="en-US" dirty="0"/>
          </a:p>
        </p:txBody>
      </p:sp>
      <p:sp>
        <p:nvSpPr>
          <p:cNvPr id="4" name="Slide Number Placeholder 3"/>
          <p:cNvSpPr>
            <a:spLocks noGrp="1"/>
          </p:cNvSpPr>
          <p:nvPr>
            <p:ph type="sldNum" sz="quarter" idx="11"/>
          </p:nvPr>
        </p:nvSpPr>
        <p:spPr/>
        <p:txBody>
          <a:bodyPr/>
          <a:lstStyle/>
          <a:p>
            <a:pPr>
              <a:defRPr/>
            </a:pPr>
            <a:r>
              <a:rPr lang="en-US" altLang="ko-KR" smtClean="0"/>
              <a:t>Slide </a:t>
            </a:r>
            <a:fld id="{78CBCF7A-1E0D-49A7-8A4E-07EEBC7D2FAE}" type="slidenum">
              <a:rPr lang="en-US" altLang="ko-KR" smtClean="0"/>
              <a:pPr>
                <a:defRPr/>
              </a:pPr>
              <a:t>12</a:t>
            </a:fld>
            <a:endParaRPr lang="en-US" altLang="ko-KR" dirty="0"/>
          </a:p>
        </p:txBody>
      </p:sp>
      <p:sp>
        <p:nvSpPr>
          <p:cNvPr id="5" name="Footer Placeholder 4"/>
          <p:cNvSpPr>
            <a:spLocks noGrp="1"/>
          </p:cNvSpPr>
          <p:nvPr>
            <p:ph type="ftr" sz="quarter" idx="4294967295"/>
          </p:nvPr>
        </p:nvSpPr>
        <p:spPr>
          <a:xfrm flipH="1">
            <a:off x="5791199" y="6475413"/>
            <a:ext cx="2752661" cy="182562"/>
          </a:xfrm>
          <a:prstGeom prst="rect">
            <a:avLst/>
          </a:prstGeom>
        </p:spPr>
        <p:txBody>
          <a:bodyPr/>
          <a:lstStyle/>
          <a:p>
            <a:r>
              <a:rPr lang="en-US" altLang="ko-KR" smtClean="0"/>
              <a:t>Intel</a:t>
            </a:r>
            <a:endParaRPr lang="en-US" altLang="ko-KR" dirty="0"/>
          </a:p>
        </p:txBody>
      </p:sp>
    </p:spTree>
    <p:extLst>
      <p:ext uri="{BB962C8B-B14F-4D97-AF65-F5344CB8AC3E}">
        <p14:creationId xmlns:p14="http://schemas.microsoft.com/office/powerpoint/2010/main" val="29832171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Consideration of TXOP Duration field</a:t>
            </a:r>
            <a:endParaRPr lang="en-US" dirty="0"/>
          </a:p>
        </p:txBody>
      </p:sp>
      <p:sp>
        <p:nvSpPr>
          <p:cNvPr id="3" name="Content Placeholder 2"/>
          <p:cNvSpPr>
            <a:spLocks noGrp="1"/>
          </p:cNvSpPr>
          <p:nvPr>
            <p:ph idx="1"/>
          </p:nvPr>
        </p:nvSpPr>
        <p:spPr/>
        <p:txBody>
          <a:bodyPr/>
          <a:lstStyle/>
          <a:p>
            <a:r>
              <a:rPr lang="en-US" sz="2000" dirty="0" smtClean="0"/>
              <a:t>Due to the reason that TXOP Duration field has fewer number of bits than the Duration field in the MAC header, the duration information indicated by the TXOP Duration field and the Duration field in the MAC header may be different.</a:t>
            </a:r>
          </a:p>
          <a:p>
            <a:r>
              <a:rPr lang="en-US" sz="2000" dirty="0" smtClean="0"/>
              <a:t>TXOP Duration field may not provide further protection if RTS/CTS or MU-RTS/CTS is used to initiate the TXOP. </a:t>
            </a:r>
          </a:p>
          <a:p>
            <a:r>
              <a:rPr lang="en-US" sz="2000" dirty="0" smtClean="0"/>
              <a:t>PS-Poll frame may be carried in HE SU PPDU, and legacy implicit NAV setting rule on 3</a:t>
            </a:r>
            <a:r>
              <a:rPr lang="en-US" sz="2000" baseline="30000" dirty="0" smtClean="0"/>
              <a:t>rd</a:t>
            </a:r>
            <a:r>
              <a:rPr lang="en-US" sz="2000" dirty="0" smtClean="0"/>
              <a:t> party STA is preferred when PS-Poll frame is decoded by 3</a:t>
            </a:r>
            <a:r>
              <a:rPr lang="en-US" sz="2000" baseline="30000" dirty="0" smtClean="0"/>
              <a:t>rd</a:t>
            </a:r>
            <a:r>
              <a:rPr lang="en-US" sz="2000" dirty="0" smtClean="0"/>
              <a:t> party STA.</a:t>
            </a:r>
          </a:p>
          <a:p>
            <a:r>
              <a:rPr lang="en-US" sz="2000" dirty="0" smtClean="0"/>
              <a:t>With these observations, we propose that</a:t>
            </a:r>
          </a:p>
          <a:p>
            <a:pPr lvl="1"/>
            <a:r>
              <a:rPr lang="en-GB" sz="1800" dirty="0"/>
              <a:t>The specific value 1111111 in TXOP Duration field of </a:t>
            </a:r>
            <a:r>
              <a:rPr lang="en-GB" sz="1800" dirty="0" smtClean="0"/>
              <a:t>HE-SIG-A </a:t>
            </a:r>
            <a:r>
              <a:rPr lang="en-GB" sz="1800" dirty="0"/>
              <a:t>is used to indicate no duration information in TXOP Duration field.</a:t>
            </a:r>
            <a:endParaRPr lang="en-US" sz="1800" dirty="0"/>
          </a:p>
        </p:txBody>
      </p:sp>
      <p:sp>
        <p:nvSpPr>
          <p:cNvPr id="4" name="Footer Placeholder 3"/>
          <p:cNvSpPr>
            <a:spLocks noGrp="1"/>
          </p:cNvSpPr>
          <p:nvPr>
            <p:ph type="ftr" sz="quarter" idx="11"/>
          </p:nvPr>
        </p:nvSpPr>
        <p:spPr/>
        <p:txBody>
          <a:bodyPr/>
          <a:lstStyle/>
          <a:p>
            <a:r>
              <a:rPr lang="en-US" altLang="ko-KR" smtClean="0"/>
              <a:t>Po-Kai Huang et al. (Intel)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13</a:t>
            </a:fld>
            <a:endParaRPr lang="en-US" altLang="ko-KR"/>
          </a:p>
        </p:txBody>
      </p:sp>
    </p:spTree>
    <p:extLst>
      <p:ext uri="{BB962C8B-B14F-4D97-AF65-F5344CB8AC3E}">
        <p14:creationId xmlns:p14="http://schemas.microsoft.com/office/powerpoint/2010/main" val="12171905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Condition to Set the All 1s Flag</a:t>
            </a:r>
            <a:endParaRPr lang="en-US" dirty="0"/>
          </a:p>
        </p:txBody>
      </p:sp>
      <p:sp>
        <p:nvSpPr>
          <p:cNvPr id="3" name="Content Placeholder 2"/>
          <p:cNvSpPr>
            <a:spLocks noGrp="1"/>
          </p:cNvSpPr>
          <p:nvPr>
            <p:ph idx="1"/>
          </p:nvPr>
        </p:nvSpPr>
        <p:spPr/>
        <p:txBody>
          <a:bodyPr/>
          <a:lstStyle/>
          <a:p>
            <a:r>
              <a:rPr lang="en-US" sz="2000" dirty="0" smtClean="0"/>
              <a:t>For simplicity, we </a:t>
            </a:r>
            <a:r>
              <a:rPr lang="en-US" sz="2000" dirty="0"/>
              <a:t>propose that </a:t>
            </a:r>
            <a:endParaRPr lang="en-US" sz="2000" dirty="0" smtClean="0"/>
          </a:p>
          <a:p>
            <a:pPr lvl="1"/>
            <a:r>
              <a:rPr lang="en-GB" sz="1600" dirty="0" smtClean="0"/>
              <a:t>A </a:t>
            </a:r>
            <a:r>
              <a:rPr lang="en-GB" sz="1600" dirty="0"/>
              <a:t>STA that transmits an HE SU PPDU, HE extended range SU PPDU, or HE MU PPDU may indicate no duration information for NAV setting by setting the TXOP Duration field to all 1s</a:t>
            </a:r>
            <a:r>
              <a:rPr lang="en-GB" sz="1600" dirty="0" smtClean="0"/>
              <a:t>.</a:t>
            </a:r>
          </a:p>
          <a:p>
            <a:pPr lvl="1"/>
            <a:r>
              <a:rPr lang="en-GB" altLang="zh-CN" sz="1800" dirty="0" smtClean="0"/>
              <a:t>For example, a STA may use all 1s when</a:t>
            </a:r>
            <a:r>
              <a:rPr lang="en-US" altLang="zh-CN" sz="1800" dirty="0" smtClean="0"/>
              <a:t> RTS/CTS or MU-RTS/CTS is used. </a:t>
            </a:r>
            <a:endParaRPr lang="en-GB" altLang="zh-CN" sz="1800" dirty="0" smtClean="0"/>
          </a:p>
          <a:p>
            <a:r>
              <a:rPr lang="en-GB" sz="2000" dirty="0" smtClean="0"/>
              <a:t>To make sure that </a:t>
            </a:r>
            <a:r>
              <a:rPr lang="en-US" sz="2000" dirty="0" smtClean="0"/>
              <a:t>legacy </a:t>
            </a:r>
            <a:r>
              <a:rPr lang="en-US" sz="2000" dirty="0"/>
              <a:t>implicit NAV setting rule on 3</a:t>
            </a:r>
            <a:r>
              <a:rPr lang="en-US" sz="2000" baseline="30000" dirty="0"/>
              <a:t>rd</a:t>
            </a:r>
            <a:r>
              <a:rPr lang="en-US" sz="2000" dirty="0"/>
              <a:t> party STA is </a:t>
            </a:r>
            <a:r>
              <a:rPr lang="en-US" sz="2000" dirty="0" smtClean="0"/>
              <a:t>used </a:t>
            </a:r>
            <a:r>
              <a:rPr lang="en-US" sz="2000" dirty="0"/>
              <a:t>when PS-Poll frame </a:t>
            </a:r>
            <a:r>
              <a:rPr lang="en-US" sz="2000" dirty="0" smtClean="0"/>
              <a:t>carried in an HE PPDU is </a:t>
            </a:r>
            <a:r>
              <a:rPr lang="en-US" sz="2000" dirty="0"/>
              <a:t>decoded by 3</a:t>
            </a:r>
            <a:r>
              <a:rPr lang="en-US" sz="2000" baseline="30000" dirty="0"/>
              <a:t>rd</a:t>
            </a:r>
            <a:r>
              <a:rPr lang="en-US" sz="2000" dirty="0"/>
              <a:t> party </a:t>
            </a:r>
            <a:r>
              <a:rPr lang="en-US" sz="2000" dirty="0" smtClean="0"/>
              <a:t>STA, we propose that</a:t>
            </a:r>
          </a:p>
          <a:p>
            <a:pPr lvl="1"/>
            <a:r>
              <a:rPr lang="en-GB" sz="1800" dirty="0"/>
              <a:t>If a STA transmits an HE SU PPDU, HE extended range PPDU, or HE MU PPDU that carries a PS-Poll frame, the STA shall set the </a:t>
            </a:r>
            <a:r>
              <a:rPr lang="en-GB" sz="1800" dirty="0" smtClean="0"/>
              <a:t>TXOP Duration field to </a:t>
            </a:r>
            <a:r>
              <a:rPr lang="en-GB" sz="1800" dirty="0"/>
              <a:t>all 1s.</a:t>
            </a:r>
            <a:endParaRPr lang="en-US" sz="1800" dirty="0"/>
          </a:p>
          <a:p>
            <a:endParaRPr lang="en-US" dirty="0"/>
          </a:p>
          <a:p>
            <a:endParaRPr lang="en-US" dirty="0"/>
          </a:p>
          <a:p>
            <a:pPr lvl="1"/>
            <a:endParaRPr lang="en-US" dirty="0" smtClean="0"/>
          </a:p>
          <a:p>
            <a:endParaRPr lang="en-US" dirty="0"/>
          </a:p>
        </p:txBody>
      </p:sp>
      <p:sp>
        <p:nvSpPr>
          <p:cNvPr id="4" name="Footer Placeholder 3"/>
          <p:cNvSpPr>
            <a:spLocks noGrp="1"/>
          </p:cNvSpPr>
          <p:nvPr>
            <p:ph type="ftr" sz="quarter" idx="11"/>
          </p:nvPr>
        </p:nvSpPr>
        <p:spPr/>
        <p:txBody>
          <a:bodyPr/>
          <a:lstStyle/>
          <a:p>
            <a:r>
              <a:rPr lang="en-US" altLang="ko-KR" smtClean="0"/>
              <a:t>Po-Kai Huang et al. (Intel)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14</a:t>
            </a:fld>
            <a:endParaRPr lang="en-US" altLang="ko-KR"/>
          </a:p>
        </p:txBody>
      </p:sp>
    </p:spTree>
    <p:extLst>
      <p:ext uri="{BB962C8B-B14F-4D97-AF65-F5344CB8AC3E}">
        <p14:creationId xmlns:p14="http://schemas.microsoft.com/office/powerpoint/2010/main" val="37941439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Condition to </a:t>
            </a:r>
            <a:r>
              <a:rPr lang="en-US" dirty="0" smtClean="0"/>
              <a:t>Set the </a:t>
            </a:r>
            <a:r>
              <a:rPr lang="en-US" dirty="0"/>
              <a:t>All 1s </a:t>
            </a:r>
            <a:r>
              <a:rPr lang="en-US" dirty="0" smtClean="0"/>
              <a:t>Flag for TXOP Responder</a:t>
            </a:r>
            <a:endParaRPr lang="en-US" dirty="0"/>
          </a:p>
        </p:txBody>
      </p:sp>
      <p:sp>
        <p:nvSpPr>
          <p:cNvPr id="3" name="Content Placeholder 2"/>
          <p:cNvSpPr>
            <a:spLocks noGrp="1"/>
          </p:cNvSpPr>
          <p:nvPr>
            <p:ph idx="1"/>
          </p:nvPr>
        </p:nvSpPr>
        <p:spPr>
          <a:xfrm>
            <a:off x="762000" y="1676399"/>
            <a:ext cx="7772400" cy="4799013"/>
          </a:xfrm>
        </p:spPr>
        <p:txBody>
          <a:bodyPr/>
          <a:lstStyle/>
          <a:p>
            <a:r>
              <a:rPr lang="en-US" sz="1800" dirty="0" smtClean="0"/>
              <a:t>We propose that</a:t>
            </a:r>
          </a:p>
          <a:p>
            <a:pPr lvl="1"/>
            <a:r>
              <a:rPr lang="en-GB" sz="1500" dirty="0" smtClean="0"/>
              <a:t>when </a:t>
            </a:r>
            <a:r>
              <a:rPr lang="en-GB" sz="1500" dirty="0"/>
              <a:t>the TXOP Duration of the </a:t>
            </a:r>
            <a:r>
              <a:rPr lang="en-GB" sz="1500" dirty="0" smtClean="0"/>
              <a:t>HE-SIG-A </a:t>
            </a:r>
            <a:r>
              <a:rPr lang="en-GB" sz="1500" dirty="0"/>
              <a:t>of the soliciting PPDU is </a:t>
            </a:r>
            <a:r>
              <a:rPr lang="en-GB" sz="1500" dirty="0" smtClean="0"/>
              <a:t>set to all 1s, the TXOP Duration field of the responding HE PPDU </a:t>
            </a:r>
            <a:r>
              <a:rPr lang="en-GB" sz="1500" dirty="0"/>
              <a:t>is set to all 1</a:t>
            </a:r>
            <a:r>
              <a:rPr lang="en-GB" sz="1500" dirty="0" smtClean="0"/>
              <a:t>.</a:t>
            </a:r>
          </a:p>
          <a:p>
            <a:pPr lvl="1"/>
            <a:r>
              <a:rPr lang="en-GB" sz="1500" dirty="0" smtClean="0"/>
              <a:t>If the </a:t>
            </a:r>
            <a:r>
              <a:rPr lang="en-GB" sz="1500" dirty="0"/>
              <a:t>TXOP Duration of the HE-SIG-A of the soliciting </a:t>
            </a:r>
            <a:r>
              <a:rPr lang="en-GB" sz="1500" dirty="0" smtClean="0"/>
              <a:t>PPDU is not set to all 1s then the TXOP Duration field of the responding HE PPDU is not set to all 1s.</a:t>
            </a:r>
          </a:p>
          <a:p>
            <a:pPr lvl="1"/>
            <a:r>
              <a:rPr lang="en-GB" sz="1500" dirty="0" smtClean="0"/>
              <a:t>If </a:t>
            </a:r>
            <a:r>
              <a:rPr lang="en-GB" sz="1500" dirty="0"/>
              <a:t>the soliciting PPDU is not carried in HE </a:t>
            </a:r>
            <a:r>
              <a:rPr lang="en-GB" sz="1500" dirty="0" smtClean="0"/>
              <a:t>PPDU, e.g. without </a:t>
            </a:r>
            <a:r>
              <a:rPr lang="en-GB" altLang="zh-CN" sz="1500" dirty="0" smtClean="0"/>
              <a:t>HE-SIG-A</a:t>
            </a:r>
            <a:r>
              <a:rPr lang="en-GB" sz="1500" dirty="0" smtClean="0"/>
              <a:t>, then </a:t>
            </a:r>
            <a:r>
              <a:rPr lang="en-GB" sz="1500" dirty="0"/>
              <a:t>the TXOP Duration field of the responding HE PPDU is not set to all </a:t>
            </a:r>
            <a:r>
              <a:rPr lang="en-GB" sz="1500" dirty="0" smtClean="0"/>
              <a:t>1s.</a:t>
            </a:r>
          </a:p>
          <a:p>
            <a:r>
              <a:rPr lang="en-GB" sz="1800" dirty="0" smtClean="0"/>
              <a:t>Setting rules when TXOP Duration field is not set to all 1s will be discussed in the following slides</a:t>
            </a:r>
            <a:endParaRPr lang="en-US" sz="1800" dirty="0"/>
          </a:p>
          <a:p>
            <a:r>
              <a:rPr lang="en-US" sz="1800" dirty="0"/>
              <a:t>Note that for TXOP Responder, we only need to consider the case for HE trigger-based PPDU.</a:t>
            </a:r>
          </a:p>
          <a:p>
            <a:endParaRPr lang="en-US" dirty="0"/>
          </a:p>
        </p:txBody>
      </p:sp>
      <p:sp>
        <p:nvSpPr>
          <p:cNvPr id="4" name="Footer Placeholder 3"/>
          <p:cNvSpPr>
            <a:spLocks noGrp="1"/>
          </p:cNvSpPr>
          <p:nvPr>
            <p:ph type="ftr" sz="quarter" idx="11"/>
          </p:nvPr>
        </p:nvSpPr>
        <p:spPr/>
        <p:txBody>
          <a:bodyPr/>
          <a:lstStyle/>
          <a:p>
            <a:r>
              <a:rPr lang="en-US" altLang="ko-KR" smtClean="0"/>
              <a:t>Po-Kai Huang et al. (Intel)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15</a:t>
            </a:fld>
            <a:endParaRPr lang="en-US" altLang="ko-KR"/>
          </a:p>
        </p:txBody>
      </p:sp>
    </p:spTree>
    <p:extLst>
      <p:ext uri="{BB962C8B-B14F-4D97-AF65-F5344CB8AC3E}">
        <p14:creationId xmlns:p14="http://schemas.microsoft.com/office/powerpoint/2010/main" val="6138958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Rule when TXOP Duration field is not set to all 1s</a:t>
            </a:r>
            <a:endParaRPr lang="en-US" dirty="0"/>
          </a:p>
        </p:txBody>
      </p:sp>
      <p:sp>
        <p:nvSpPr>
          <p:cNvPr id="3" name="Content Placeholder 2"/>
          <p:cNvSpPr>
            <a:spLocks noGrp="1"/>
          </p:cNvSpPr>
          <p:nvPr>
            <p:ph idx="1"/>
          </p:nvPr>
        </p:nvSpPr>
        <p:spPr/>
        <p:txBody>
          <a:bodyPr/>
          <a:lstStyle/>
          <a:p>
            <a:r>
              <a:rPr lang="en-US" sz="2000" dirty="0" smtClean="0"/>
              <a:t>We first consider the STA that is not TXOP responder </a:t>
            </a:r>
          </a:p>
          <a:p>
            <a:r>
              <a:rPr lang="en-US" sz="2000" dirty="0" smtClean="0"/>
              <a:t>In the current spec, the intended protection duration is already calculated and stored in Duration field</a:t>
            </a:r>
          </a:p>
          <a:p>
            <a:r>
              <a:rPr lang="en-US" sz="2000" dirty="0" smtClean="0"/>
              <a:t>Due to fewer number of bits, TXOP Duration field can not indicate exact duration information indicated by the Duration field in the MAC header. This leaves us only two options</a:t>
            </a:r>
          </a:p>
          <a:p>
            <a:pPr lvl="1"/>
            <a:r>
              <a:rPr lang="en-US" sz="1600" dirty="0" smtClean="0"/>
              <a:t>Option 1 (round down): TXOP Duration field </a:t>
            </a:r>
            <a:r>
              <a:rPr lang="en-GB" sz="1600" dirty="0" smtClean="0"/>
              <a:t>indicates </a:t>
            </a:r>
            <a:r>
              <a:rPr lang="en-GB" sz="1600" dirty="0"/>
              <a:t>the largest feasible duration information that is smaller than or equal to the duration information indicated by the Duration </a:t>
            </a:r>
            <a:r>
              <a:rPr lang="en-GB" sz="1600" dirty="0" smtClean="0"/>
              <a:t>field</a:t>
            </a:r>
          </a:p>
          <a:p>
            <a:pPr lvl="1"/>
            <a:r>
              <a:rPr lang="en-GB" sz="1600" dirty="0" smtClean="0"/>
              <a:t>Option 2 (round up): </a:t>
            </a:r>
            <a:r>
              <a:rPr lang="en-US" sz="1600" dirty="0"/>
              <a:t>TXOP Duration field </a:t>
            </a:r>
            <a:r>
              <a:rPr lang="en-GB" sz="1600" dirty="0"/>
              <a:t>indicates the </a:t>
            </a:r>
            <a:r>
              <a:rPr lang="en-GB" sz="1600" dirty="0" smtClean="0"/>
              <a:t>smallest </a:t>
            </a:r>
            <a:r>
              <a:rPr lang="en-GB" sz="1600" dirty="0"/>
              <a:t>feasible duration information that is </a:t>
            </a:r>
            <a:r>
              <a:rPr lang="en-GB" sz="1600" dirty="0" smtClean="0"/>
              <a:t>larger </a:t>
            </a:r>
            <a:r>
              <a:rPr lang="en-GB" sz="1600" dirty="0"/>
              <a:t>than or equal to the duration information indicated by the Duration field</a:t>
            </a:r>
          </a:p>
          <a:p>
            <a:r>
              <a:rPr lang="en-US" sz="2000" dirty="0" smtClean="0"/>
              <a:t>We prefer option 1 because under option 2, HE STAs may defer longer than legacy STAs</a:t>
            </a:r>
            <a:endParaRPr lang="en-US" sz="2000" dirty="0"/>
          </a:p>
        </p:txBody>
      </p:sp>
      <p:sp>
        <p:nvSpPr>
          <p:cNvPr id="4" name="Footer Placeholder 3"/>
          <p:cNvSpPr>
            <a:spLocks noGrp="1"/>
          </p:cNvSpPr>
          <p:nvPr>
            <p:ph type="ftr" sz="quarter" idx="11"/>
          </p:nvPr>
        </p:nvSpPr>
        <p:spPr/>
        <p:txBody>
          <a:bodyPr/>
          <a:lstStyle/>
          <a:p>
            <a:r>
              <a:rPr lang="en-US" altLang="ko-KR" smtClean="0"/>
              <a:t>Po-Kai Huang et al. (Intel)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16</a:t>
            </a:fld>
            <a:endParaRPr lang="en-US" altLang="ko-KR"/>
          </a:p>
        </p:txBody>
      </p:sp>
    </p:spTree>
    <p:extLst>
      <p:ext uri="{BB962C8B-B14F-4D97-AF65-F5344CB8AC3E}">
        <p14:creationId xmlns:p14="http://schemas.microsoft.com/office/powerpoint/2010/main" val="13347780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Setting Rule when TXOP Duration field is not set to all </a:t>
            </a:r>
            <a:r>
              <a:rPr lang="en-US" dirty="0" smtClean="0"/>
              <a:t>1s for TXOP Responder</a:t>
            </a:r>
            <a:endParaRPr lang="en-US" dirty="0"/>
          </a:p>
        </p:txBody>
      </p:sp>
      <p:sp>
        <p:nvSpPr>
          <p:cNvPr id="3" name="Content Placeholder 2"/>
          <p:cNvSpPr>
            <a:spLocks noGrp="1"/>
          </p:cNvSpPr>
          <p:nvPr>
            <p:ph idx="1"/>
          </p:nvPr>
        </p:nvSpPr>
        <p:spPr/>
        <p:txBody>
          <a:bodyPr/>
          <a:lstStyle/>
          <a:p>
            <a:r>
              <a:rPr lang="en-US" sz="1800" dirty="0" smtClean="0"/>
              <a:t>We propose that the TXOP Duration field of the responding PPDU shall be determined based on the Duration field in the MAC header of the soliciting PPDU. </a:t>
            </a:r>
          </a:p>
          <a:p>
            <a:pPr lvl="1"/>
            <a:r>
              <a:rPr lang="en-US" altLang="zh-CN" sz="1400" dirty="0"/>
              <a:t>I</a:t>
            </a:r>
            <a:r>
              <a:rPr lang="en-US" altLang="zh-CN" sz="1400" dirty="0" smtClean="0"/>
              <a:t>f </a:t>
            </a:r>
            <a:r>
              <a:rPr lang="en-US" altLang="zh-CN" sz="1400" dirty="0"/>
              <a:t>a trigger frame is sent in a PPDU other than an HE PPDU, the TXOP responder shall set TXOP field of HE Trigger-based PPDU based on the Duration in MAC header of the trigger frame. </a:t>
            </a:r>
            <a:endParaRPr lang="en-GB" sz="1400" dirty="0"/>
          </a:p>
          <a:p>
            <a:r>
              <a:rPr lang="en-US" sz="1800" dirty="0"/>
              <a:t>There are two cases.</a:t>
            </a:r>
            <a:endParaRPr lang="en-US" sz="1800" dirty="0" smtClean="0"/>
          </a:p>
          <a:p>
            <a:pPr lvl="1"/>
            <a:r>
              <a:rPr lang="en-US" sz="1400" dirty="0" smtClean="0"/>
              <a:t>Case 1: If the MAC header of responding HE PPDU has Duration field, </a:t>
            </a:r>
          </a:p>
          <a:p>
            <a:pPr lvl="2"/>
            <a:r>
              <a:rPr lang="en-US" sz="1200" dirty="0" smtClean="0"/>
              <a:t>in </a:t>
            </a:r>
            <a:r>
              <a:rPr lang="en-US" sz="1200" smtClean="0"/>
              <a:t>this case, </a:t>
            </a:r>
            <a:r>
              <a:rPr lang="en-GB" sz="1200" dirty="0" smtClean="0"/>
              <a:t>the </a:t>
            </a:r>
            <a:r>
              <a:rPr lang="en-GB" sz="1200" dirty="0"/>
              <a:t>Duration field in the MAC header of responding PPDU is </a:t>
            </a:r>
            <a:r>
              <a:rPr lang="en-GB" sz="1200" dirty="0" smtClean="0"/>
              <a:t>already set </a:t>
            </a:r>
            <a:r>
              <a:rPr lang="en-GB" sz="1200" dirty="0"/>
              <a:t>based on the Duration field in the MAC header of the soliciting PPDU </a:t>
            </a:r>
            <a:r>
              <a:rPr lang="en-GB" sz="1200" dirty="0" smtClean="0"/>
              <a:t>as</a:t>
            </a:r>
            <a:r>
              <a:rPr lang="en-GB" sz="1200" dirty="0"/>
              <a:t> </a:t>
            </a:r>
            <a:r>
              <a:rPr lang="en-GB" sz="1200" dirty="0" smtClean="0"/>
              <a:t>defined </a:t>
            </a:r>
            <a:r>
              <a:rPr lang="en-GB" sz="1200" dirty="0"/>
              <a:t>in 9.2.5.7 (Setting for control response frames) or 9.2.5.8 (Setting for other response frames).</a:t>
            </a:r>
            <a:endParaRPr lang="en-US" sz="1200" dirty="0" smtClean="0"/>
          </a:p>
          <a:p>
            <a:pPr lvl="2"/>
            <a:r>
              <a:rPr lang="en-US" sz="1200" dirty="0" smtClean="0"/>
              <a:t>the setting rule of TXOP Duration field can then follow the same setting rule for STA that is not TXOP responder, i.e., round down approach.</a:t>
            </a:r>
          </a:p>
          <a:p>
            <a:pPr lvl="1"/>
            <a:r>
              <a:rPr lang="en-US" sz="1400" dirty="0" smtClean="0"/>
              <a:t>Case 2: If </a:t>
            </a:r>
            <a:r>
              <a:rPr lang="en-US" sz="1400" dirty="0"/>
              <a:t>the MAC header of responding HE PPDU </a:t>
            </a:r>
            <a:r>
              <a:rPr lang="en-US" sz="1400" dirty="0" smtClean="0"/>
              <a:t>does not have </a:t>
            </a:r>
            <a:r>
              <a:rPr lang="en-US" sz="1400" dirty="0"/>
              <a:t>Duration </a:t>
            </a:r>
            <a:r>
              <a:rPr lang="en-US" sz="1400" dirty="0" smtClean="0"/>
              <a:t>field, i.e., PS-Poll frame, then we propose that</a:t>
            </a:r>
          </a:p>
          <a:p>
            <a:pPr lvl="2"/>
            <a:r>
              <a:rPr lang="en-US" sz="1200" dirty="0" smtClean="0"/>
              <a:t>the TXOP responder first calculates potential duration information based on the Duration field in the MAC header of the soliciting PPDU as defined in </a:t>
            </a:r>
            <a:r>
              <a:rPr lang="en-GB" sz="1200" dirty="0"/>
              <a:t>9.2.5.8 (Setting for other response frames</a:t>
            </a:r>
            <a:r>
              <a:rPr lang="en-GB" sz="1200" dirty="0" smtClean="0"/>
              <a:t>).</a:t>
            </a:r>
          </a:p>
          <a:p>
            <a:pPr lvl="2"/>
            <a:r>
              <a:rPr lang="en-GB" sz="1200" dirty="0"/>
              <a:t>t</a:t>
            </a:r>
            <a:r>
              <a:rPr lang="en-GB" sz="1200" dirty="0" smtClean="0"/>
              <a:t>hen </a:t>
            </a:r>
            <a:r>
              <a:rPr lang="en-GB" sz="1200" dirty="0"/>
              <a:t>a</a:t>
            </a:r>
            <a:r>
              <a:rPr lang="en-GB" sz="1200" dirty="0" smtClean="0"/>
              <a:t>pply round down approach for TXOP Duration field based on the calculated potential duration information</a:t>
            </a:r>
            <a:endParaRPr lang="en-US" sz="1200" dirty="0"/>
          </a:p>
        </p:txBody>
      </p:sp>
      <p:sp>
        <p:nvSpPr>
          <p:cNvPr id="4" name="Footer Placeholder 3"/>
          <p:cNvSpPr>
            <a:spLocks noGrp="1"/>
          </p:cNvSpPr>
          <p:nvPr>
            <p:ph type="ftr" sz="quarter" idx="11"/>
          </p:nvPr>
        </p:nvSpPr>
        <p:spPr/>
        <p:txBody>
          <a:bodyPr/>
          <a:lstStyle/>
          <a:p>
            <a:r>
              <a:rPr lang="en-US" altLang="ko-KR" smtClean="0"/>
              <a:t>Po-Kai Huang et al. (Intel)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17</a:t>
            </a:fld>
            <a:endParaRPr lang="en-US" altLang="ko-KR"/>
          </a:p>
        </p:txBody>
      </p:sp>
    </p:spTree>
    <p:extLst>
      <p:ext uri="{BB962C8B-B14F-4D97-AF65-F5344CB8AC3E}">
        <p14:creationId xmlns:p14="http://schemas.microsoft.com/office/powerpoint/2010/main" val="35823596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a:t>We discuss the </a:t>
            </a:r>
            <a:r>
              <a:rPr lang="en-US" dirty="0" smtClean="0"/>
              <a:t>setting rule for TXOP Duration field in HE-SIG-A</a:t>
            </a:r>
          </a:p>
          <a:p>
            <a:endParaRPr lang="en-US" dirty="0"/>
          </a:p>
          <a:p>
            <a:r>
              <a:rPr lang="en-US" dirty="0" smtClean="0"/>
              <a:t>The proposed spec texts is </a:t>
            </a:r>
            <a:r>
              <a:rPr lang="en-US" dirty="0" smtClean="0"/>
              <a:t>in </a:t>
            </a:r>
            <a:r>
              <a:rPr lang="en-US" dirty="0" smtClean="0"/>
              <a:t>document 16/0953.</a:t>
            </a:r>
            <a:endParaRPr lang="en-US" dirty="0"/>
          </a:p>
          <a:p>
            <a:endParaRPr lang="en-US" dirty="0"/>
          </a:p>
          <a:p>
            <a:endParaRPr lang="en-US" dirty="0"/>
          </a:p>
          <a:p>
            <a:endParaRPr lang="en-US" sz="1800" dirty="0"/>
          </a:p>
        </p:txBody>
      </p:sp>
      <p:sp>
        <p:nvSpPr>
          <p:cNvPr id="4" name="Slide Number Placeholder 3"/>
          <p:cNvSpPr>
            <a:spLocks noGrp="1"/>
          </p:cNvSpPr>
          <p:nvPr>
            <p:ph type="sldNum" sz="quarter" idx="11"/>
          </p:nvPr>
        </p:nvSpPr>
        <p:spPr/>
        <p:txBody>
          <a:bodyPr/>
          <a:lstStyle/>
          <a:p>
            <a:pPr>
              <a:defRPr/>
            </a:pPr>
            <a:r>
              <a:rPr lang="en-US" altLang="ko-KR" smtClean="0"/>
              <a:t>Slide </a:t>
            </a:r>
            <a:fld id="{78CBCF7A-1E0D-49A7-8A4E-07EEBC7D2FAE}" type="slidenum">
              <a:rPr lang="en-US" altLang="ko-KR" smtClean="0"/>
              <a:pPr>
                <a:defRPr/>
              </a:pPr>
              <a:t>18</a:t>
            </a:fld>
            <a:endParaRPr lang="en-US" altLang="ko-KR" dirty="0"/>
          </a:p>
        </p:txBody>
      </p:sp>
      <p:sp>
        <p:nvSpPr>
          <p:cNvPr id="5" name="Footer Placeholder 4"/>
          <p:cNvSpPr>
            <a:spLocks noGrp="1"/>
          </p:cNvSpPr>
          <p:nvPr>
            <p:ph type="ftr" sz="quarter" idx="4294967295"/>
          </p:nvPr>
        </p:nvSpPr>
        <p:spPr>
          <a:xfrm flipH="1">
            <a:off x="5791199" y="6475413"/>
            <a:ext cx="2752661" cy="182562"/>
          </a:xfrm>
          <a:prstGeom prst="rect">
            <a:avLst/>
          </a:prstGeom>
        </p:spPr>
        <p:txBody>
          <a:bodyPr/>
          <a:lstStyle/>
          <a:p>
            <a:r>
              <a:rPr lang="en-US" altLang="ko-KR" smtClean="0"/>
              <a:t>Intel</a:t>
            </a:r>
            <a:endParaRPr lang="en-US" altLang="ko-KR" dirty="0"/>
          </a:p>
        </p:txBody>
      </p:sp>
    </p:spTree>
    <p:extLst>
      <p:ext uri="{BB962C8B-B14F-4D97-AF65-F5344CB8AC3E}">
        <p14:creationId xmlns:p14="http://schemas.microsoft.com/office/powerpoint/2010/main" val="14296248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smtClean="0"/>
              <a:t>11-16-0636-02 </a:t>
            </a:r>
            <a:r>
              <a:rPr lang="en-US" altLang="ko-KR" dirty="0">
                <a:ea typeface="굴림" pitchFamily="50" charset="-127"/>
              </a:rPr>
              <a:t>TXOP Duration field in </a:t>
            </a:r>
            <a:r>
              <a:rPr lang="en-US" altLang="ko-KR" dirty="0" smtClean="0">
                <a:ea typeface="굴림" pitchFamily="50" charset="-127"/>
              </a:rPr>
              <a:t>HE-SIG-A</a:t>
            </a:r>
            <a:endParaRPr lang="en-US" dirty="0"/>
          </a:p>
          <a:p>
            <a:pPr marL="457200" indent="-457200">
              <a:buFont typeface="+mj-lt"/>
              <a:buAutoNum type="arabicPeriod"/>
            </a:pPr>
            <a:endParaRPr lang="en-US" dirty="0"/>
          </a:p>
        </p:txBody>
      </p:sp>
      <p:sp>
        <p:nvSpPr>
          <p:cNvPr id="4" name="Footer Placeholder 3"/>
          <p:cNvSpPr>
            <a:spLocks noGrp="1"/>
          </p:cNvSpPr>
          <p:nvPr>
            <p:ph type="ftr" sz="quarter" idx="11"/>
          </p:nvPr>
        </p:nvSpPr>
        <p:spPr/>
        <p:txBody>
          <a:bodyPr/>
          <a:lstStyle/>
          <a:p>
            <a:r>
              <a:rPr lang="en-US" altLang="ko-KR" smtClean="0"/>
              <a:t>Po-Kai Huang et al. (Intel)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19</a:t>
            </a:fld>
            <a:endParaRPr lang="en-US" altLang="ko-KR"/>
          </a:p>
        </p:txBody>
      </p:sp>
    </p:spTree>
    <p:extLst>
      <p:ext uri="{BB962C8B-B14F-4D97-AF65-F5344CB8AC3E}">
        <p14:creationId xmlns:p14="http://schemas.microsoft.com/office/powerpoint/2010/main" val="14728270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2</a:t>
            </a:fld>
            <a:endParaRPr lang="en-US"/>
          </a:p>
        </p:txBody>
      </p:sp>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5" name="Table 4"/>
          <p:cNvGraphicFramePr>
            <a:graphicFrameLocks noGrp="1"/>
          </p:cNvGraphicFramePr>
          <p:nvPr>
            <p:extLst>
              <p:ext uri="{D42A27DB-BD31-4B8C-83A1-F6EECF244321}">
                <p14:modId xmlns:p14="http://schemas.microsoft.com/office/powerpoint/2010/main" val="2902513493"/>
              </p:ext>
            </p:extLst>
          </p:nvPr>
        </p:nvGraphicFramePr>
        <p:xfrm>
          <a:off x="762000" y="1524000"/>
          <a:ext cx="7239000" cy="412046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algn="ctr"/>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algn="ctr"/>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algn="ctr"/>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boyu@marvell.com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Xiayu Zheng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smtClean="0">
                          <a:latin typeface="Times New Roman"/>
                          <a:ea typeface="Times New Roman"/>
                          <a:cs typeface="Arial"/>
                        </a:rPr>
                        <a:t>xzheng@marvell.com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Christian Berger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crberger@marvell.com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Niranjan Grandhe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mn-lt"/>
                          <a:ea typeface="Times New Roman"/>
                          <a:cs typeface="Arial"/>
                        </a:rPr>
                        <a:t>ngrandhe@marvell.com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449535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altLang="en-US" b="0" dirty="0"/>
              <a:t>Do you agree to accept the proposed </a:t>
            </a:r>
            <a:r>
              <a:rPr lang="en-US" altLang="en-US" b="0" dirty="0" smtClean="0"/>
              <a:t>text in document 16/0953?</a:t>
            </a:r>
            <a:endParaRPr lang="en-US" altLang="en-US" b="0" dirty="0"/>
          </a:p>
        </p:txBody>
      </p:sp>
      <p:sp>
        <p:nvSpPr>
          <p:cNvPr id="4" name="Footer Placeholder 3"/>
          <p:cNvSpPr>
            <a:spLocks noGrp="1"/>
          </p:cNvSpPr>
          <p:nvPr>
            <p:ph type="ftr" sz="quarter" idx="11"/>
          </p:nvPr>
        </p:nvSpPr>
        <p:spPr/>
        <p:txBody>
          <a:bodyPr/>
          <a:lstStyle/>
          <a:p>
            <a:r>
              <a:rPr lang="en-US" altLang="ko-KR" smtClean="0"/>
              <a:t>Po-Kai Huang et al. (Intel)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20</a:t>
            </a:fld>
            <a:endParaRPr lang="en-US" altLang="ko-KR"/>
          </a:p>
        </p:txBody>
      </p:sp>
    </p:spTree>
    <p:extLst>
      <p:ext uri="{BB962C8B-B14F-4D97-AF65-F5344CB8AC3E}">
        <p14:creationId xmlns:p14="http://schemas.microsoft.com/office/powerpoint/2010/main" val="42909022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3</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2" name="Table 1"/>
          <p:cNvGraphicFramePr>
            <a:graphicFrameLocks noGrp="1"/>
          </p:cNvGraphicFramePr>
          <p:nvPr>
            <p:extLst>
              <p:ext uri="{D42A27DB-BD31-4B8C-83A1-F6EECF244321}">
                <p14:modId xmlns:p14="http://schemas.microsoft.com/office/powerpoint/2010/main" val="124478358"/>
              </p:ext>
            </p:extLst>
          </p:nvPr>
        </p:nvGraphicFramePr>
        <p:xfrm>
          <a:off x="838200" y="991521"/>
          <a:ext cx="6858001" cy="5372100"/>
        </p:xfrm>
        <a:graphic>
          <a:graphicData uri="http://schemas.openxmlformats.org/drawingml/2006/table">
            <a:tbl>
              <a:tblPr firstRow="1" bandRow="1">
                <a:tableStyleId>{F5AB1C69-6EDB-4FF4-983F-18BD219EF322}</a:tableStyleId>
              </a:tblPr>
              <a:tblGrid>
                <a:gridCol w="1469572"/>
                <a:gridCol w="984871"/>
                <a:gridCol w="1515980"/>
                <a:gridCol w="1227220"/>
                <a:gridCol w="1660358"/>
              </a:tblGrid>
              <a:tr h="22670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altLang="zh-CN" sz="1100" dirty="0" smtClean="0">
                          <a:solidFill>
                            <a:srgbClr val="000000"/>
                          </a:solidFill>
                          <a:latin typeface="+mn-lt"/>
                          <a:ea typeface="Times New Roman"/>
                          <a:cs typeface="Arial"/>
                        </a:rPr>
                        <a:t>David X. Yang</a:t>
                      </a:r>
                      <a:endParaRPr lang="en-US" altLang="zh-CN"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6">
                  <a:txBody>
                    <a:bodyPr/>
                    <a:lstStyle/>
                    <a:p>
                      <a:pPr marL="0" marR="0" algn="ctr">
                        <a:spcBef>
                          <a:spcPts val="0"/>
                        </a:spcBef>
                        <a:spcAft>
                          <a:spcPts val="0"/>
                        </a:spcAft>
                      </a:pPr>
                      <a:r>
                        <a:rPr lang="en-US" sz="1100" dirty="0" smtClean="0">
                          <a:latin typeface="Times New Roman"/>
                          <a:ea typeface="Times New Roman"/>
                          <a:cs typeface="Arial"/>
                        </a:rPr>
                        <a:t>Huawei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F1-17, Huawei Base, </a:t>
                      </a:r>
                      <a:r>
                        <a:rPr lang="en-US" sz="900" dirty="0" err="1">
                          <a:solidFill>
                            <a:srgbClr val="000000"/>
                          </a:solidFill>
                          <a:latin typeface="Times New Roman"/>
                          <a:ea typeface="Times New Roman"/>
                          <a:cs typeface="Arial"/>
                        </a:rPr>
                        <a:t>Bantian</a:t>
                      </a:r>
                      <a:r>
                        <a:rPr lang="en-US" sz="900" dirty="0">
                          <a:solidFill>
                            <a:srgbClr val="000000"/>
                          </a:solidFill>
                          <a:latin typeface="Times New Roman"/>
                          <a:ea typeface="Times New Roman"/>
                          <a:cs typeface="Arial"/>
                        </a:rPr>
                        <a:t>, Shenzhen</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 </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david.yangxun@huawei.com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sz="1100" dirty="0" err="1">
                          <a:solidFill>
                            <a:srgbClr val="000000"/>
                          </a:solidFill>
                          <a:latin typeface="Times New Roman"/>
                          <a:ea typeface="Times New Roman"/>
                          <a:cs typeface="Arial"/>
                        </a:rPr>
                        <a:t>Jiayin</a:t>
                      </a:r>
                      <a:r>
                        <a:rPr lang="en-US" sz="1100" dirty="0">
                          <a:solidFill>
                            <a:srgbClr val="000000"/>
                          </a:solidFill>
                          <a:latin typeface="Times New Roman"/>
                          <a:ea typeface="Times New Roman"/>
                          <a:cs typeface="Arial"/>
                        </a:rPr>
                        <a:t> Zhang</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5B-N8, No.2222 </a:t>
                      </a:r>
                      <a:r>
                        <a:rPr lang="en-US" sz="900" dirty="0" err="1">
                          <a:solidFill>
                            <a:srgbClr val="000000"/>
                          </a:solidFill>
                          <a:latin typeface="Times New Roman"/>
                          <a:ea typeface="Times New Roman"/>
                          <a:cs typeface="Arial"/>
                        </a:rPr>
                        <a:t>Xinjinqiao</a:t>
                      </a:r>
                      <a:r>
                        <a:rPr lang="en-US" sz="900" dirty="0">
                          <a:solidFill>
                            <a:srgbClr val="000000"/>
                          </a:solidFill>
                          <a:latin typeface="Times New Roman"/>
                          <a:ea typeface="Times New Roman"/>
                          <a:cs typeface="Arial"/>
                        </a:rPr>
                        <a:t> Road, </a:t>
                      </a:r>
                      <a:r>
                        <a:rPr lang="en-US" sz="900" dirty="0" err="1">
                          <a:solidFill>
                            <a:srgbClr val="000000"/>
                          </a:solidFill>
                          <a:latin typeface="Times New Roman"/>
                          <a:ea typeface="Times New Roman"/>
                          <a:cs typeface="Arial"/>
                        </a:rPr>
                        <a:t>Pudong</a:t>
                      </a:r>
                      <a:r>
                        <a:rPr lang="en-US" sz="900" dirty="0">
                          <a:solidFill>
                            <a:srgbClr val="000000"/>
                          </a:solidFill>
                          <a:latin typeface="Times New Roman"/>
                          <a:ea typeface="Times New Roman"/>
                          <a:cs typeface="Arial"/>
                        </a:rPr>
                        <a:t>, Shanghai</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+86-18601656691</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zhangjiayin@huawei.com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 Luo</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5B-N8, No.2222 </a:t>
                      </a:r>
                      <a:r>
                        <a:rPr lang="en-US" sz="900" dirty="0" err="1">
                          <a:solidFill>
                            <a:srgbClr val="000000"/>
                          </a:solidFill>
                          <a:latin typeface="Times New Roman"/>
                          <a:ea typeface="Times New Roman"/>
                          <a:cs typeface="Arial"/>
                        </a:rPr>
                        <a:t>Xinjinqiao</a:t>
                      </a:r>
                      <a:r>
                        <a:rPr lang="en-US" sz="900" dirty="0">
                          <a:solidFill>
                            <a:srgbClr val="000000"/>
                          </a:solidFill>
                          <a:latin typeface="Times New Roman"/>
                          <a:ea typeface="Times New Roman"/>
                          <a:cs typeface="Arial"/>
                        </a:rPr>
                        <a:t> Road, </a:t>
                      </a:r>
                      <a:r>
                        <a:rPr lang="en-US" sz="900" dirty="0" err="1">
                          <a:solidFill>
                            <a:srgbClr val="000000"/>
                          </a:solidFill>
                          <a:latin typeface="Times New Roman"/>
                          <a:ea typeface="Times New Roman"/>
                          <a:cs typeface="Arial"/>
                        </a:rPr>
                        <a:t>Pudong</a:t>
                      </a:r>
                      <a:r>
                        <a:rPr lang="en-US" sz="900" dirty="0">
                          <a:solidFill>
                            <a:srgbClr val="000000"/>
                          </a:solidFill>
                          <a:latin typeface="Times New Roman"/>
                          <a:ea typeface="Times New Roman"/>
                          <a:cs typeface="Arial"/>
                        </a:rPr>
                        <a:t>, Shanghai</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 </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jun.l@huawei.com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sz="1100" dirty="0">
                          <a:solidFill>
                            <a:srgbClr val="000000"/>
                          </a:solidFill>
                          <a:latin typeface="Times New Roman"/>
                          <a:ea typeface="Times New Roman"/>
                          <a:cs typeface="Arial"/>
                        </a:rPr>
                        <a:t>Yi Luo</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latin typeface="Times New Roman"/>
                          <a:ea typeface="Times New Roman"/>
                          <a:cs typeface="Arial"/>
                        </a:rPr>
                        <a:t>F1-17, Huawei Base, Bantian, Shenzhen</a:t>
                      </a:r>
                      <a:endParaRPr lang="en-US" sz="105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latin typeface="Times New Roman"/>
                          <a:ea typeface="Times New Roman"/>
                          <a:cs typeface="Arial"/>
                        </a:rPr>
                        <a:t>+86-18665891036</a:t>
                      </a:r>
                      <a:endParaRPr lang="en-US" sz="105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Roy.luoyi@huawei.com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sz="1100" dirty="0" err="1">
                          <a:solidFill>
                            <a:srgbClr val="000000"/>
                          </a:solidFill>
                          <a:latin typeface="Times New Roman"/>
                          <a:ea typeface="Times New Roman"/>
                          <a:cs typeface="Arial"/>
                        </a:rPr>
                        <a:t>Yingpei</a:t>
                      </a:r>
                      <a:r>
                        <a:rPr lang="en-US" sz="1100" dirty="0">
                          <a:solidFill>
                            <a:srgbClr val="000000"/>
                          </a:solidFill>
                          <a:latin typeface="Times New Roman"/>
                          <a:ea typeface="Times New Roman"/>
                          <a:cs typeface="Arial"/>
                        </a:rPr>
                        <a:t> Lin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5B-N8, No.2222 </a:t>
                      </a:r>
                      <a:r>
                        <a:rPr lang="en-US" sz="900" dirty="0" err="1">
                          <a:solidFill>
                            <a:srgbClr val="000000"/>
                          </a:solidFill>
                          <a:latin typeface="Times New Roman"/>
                          <a:ea typeface="Times New Roman"/>
                          <a:cs typeface="Arial"/>
                        </a:rPr>
                        <a:t>Xinjinqiao</a:t>
                      </a:r>
                      <a:r>
                        <a:rPr lang="en-US" sz="900" dirty="0">
                          <a:solidFill>
                            <a:srgbClr val="000000"/>
                          </a:solidFill>
                          <a:latin typeface="Times New Roman"/>
                          <a:ea typeface="Times New Roman"/>
                          <a:cs typeface="Arial"/>
                        </a:rPr>
                        <a:t> Road, </a:t>
                      </a:r>
                      <a:r>
                        <a:rPr lang="en-US" sz="900" dirty="0" err="1">
                          <a:solidFill>
                            <a:srgbClr val="000000"/>
                          </a:solidFill>
                          <a:latin typeface="Times New Roman"/>
                          <a:ea typeface="Times New Roman"/>
                          <a:cs typeface="Arial"/>
                        </a:rPr>
                        <a:t>Pudong</a:t>
                      </a:r>
                      <a:r>
                        <a:rPr lang="en-US" sz="900" dirty="0">
                          <a:solidFill>
                            <a:srgbClr val="000000"/>
                          </a:solidFill>
                          <a:latin typeface="Times New Roman"/>
                          <a:ea typeface="Times New Roman"/>
                          <a:cs typeface="Arial"/>
                        </a:rPr>
                        <a:t>, Shanghai</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latin typeface="Times New Roman"/>
                          <a:ea typeface="Times New Roman"/>
                          <a:cs typeface="Arial"/>
                        </a:rPr>
                        <a:t> </a:t>
                      </a:r>
                      <a:endParaRPr lang="en-US" sz="105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linyingpei@huawei.com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sz="1100" dirty="0" err="1" smtClean="0">
                          <a:solidFill>
                            <a:srgbClr val="000000"/>
                          </a:solidFill>
                          <a:latin typeface="Times New Roman"/>
                          <a:ea typeface="Times New Roman"/>
                          <a:cs typeface="Arial"/>
                        </a:rPr>
                        <a:t>Jiyong</a:t>
                      </a:r>
                      <a:r>
                        <a:rPr lang="en-US" sz="1100" dirty="0" smtClean="0">
                          <a:solidFill>
                            <a:srgbClr val="000000"/>
                          </a:solidFill>
                          <a:latin typeface="Times New Roman"/>
                          <a:ea typeface="Times New Roman"/>
                          <a:cs typeface="Arial"/>
                        </a:rPr>
                        <a:t> Pang</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smtClean="0">
                          <a:solidFill>
                            <a:srgbClr val="000000"/>
                          </a:solidFill>
                          <a:latin typeface="Times New Roman"/>
                          <a:ea typeface="Times New Roman"/>
                          <a:cs typeface="Arial"/>
                        </a:rPr>
                        <a:t>5B-N8, No.2222 </a:t>
                      </a:r>
                      <a:r>
                        <a:rPr lang="en-US" sz="900" dirty="0" err="1" smtClean="0">
                          <a:solidFill>
                            <a:srgbClr val="000000"/>
                          </a:solidFill>
                          <a:latin typeface="Times New Roman"/>
                          <a:ea typeface="Times New Roman"/>
                          <a:cs typeface="Arial"/>
                        </a:rPr>
                        <a:t>Xinjinqiao</a:t>
                      </a:r>
                      <a:r>
                        <a:rPr lang="en-US" sz="900" dirty="0" smtClean="0">
                          <a:solidFill>
                            <a:srgbClr val="000000"/>
                          </a:solidFill>
                          <a:latin typeface="Times New Roman"/>
                          <a:ea typeface="Times New Roman"/>
                          <a:cs typeface="Arial"/>
                        </a:rPr>
                        <a:t> Road, </a:t>
                      </a:r>
                      <a:r>
                        <a:rPr lang="en-US" sz="900" dirty="0" err="1" smtClean="0">
                          <a:solidFill>
                            <a:srgbClr val="000000"/>
                          </a:solidFill>
                          <a:latin typeface="Times New Roman"/>
                          <a:ea typeface="Times New Roman"/>
                          <a:cs typeface="Arial"/>
                        </a:rPr>
                        <a:t>Pudong</a:t>
                      </a:r>
                      <a:r>
                        <a:rPr lang="en-US" sz="900" dirty="0" smtClean="0">
                          <a:solidFill>
                            <a:srgbClr val="000000"/>
                          </a:solidFill>
                          <a:latin typeface="Times New Roman"/>
                          <a:ea typeface="Times New Roman"/>
                          <a:cs typeface="Arial"/>
                        </a:rPr>
                        <a:t>, Shanghai</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 </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pangjiyong@huawei.com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0063">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 Rong</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10180 Telesis Court, Suite 365, San Diego, CA  92121 NA</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 </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zhigang.rong@huawei.com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sz="1100" dirty="0" err="1" smtClean="0">
                          <a:latin typeface="Times New Roman"/>
                          <a:ea typeface="Times New Roman"/>
                          <a:cs typeface="Arial"/>
                        </a:rPr>
                        <a:t>Jian</a:t>
                      </a:r>
                      <a:r>
                        <a:rPr lang="en-US" sz="1100" dirty="0" smtClean="0">
                          <a:latin typeface="Times New Roman"/>
                          <a:ea typeface="Times New Roman"/>
                          <a:cs typeface="Arial"/>
                        </a:rPr>
                        <a:t> Yu</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F1-17, Huawei Base, </a:t>
                      </a:r>
                      <a:r>
                        <a:rPr lang="en-US" sz="900" dirty="0" err="1">
                          <a:solidFill>
                            <a:srgbClr val="000000"/>
                          </a:solidFill>
                          <a:latin typeface="Times New Roman"/>
                          <a:ea typeface="Times New Roman"/>
                          <a:cs typeface="Arial"/>
                        </a:rPr>
                        <a:t>Bantian</a:t>
                      </a:r>
                      <a:r>
                        <a:rPr lang="en-US" sz="900" dirty="0">
                          <a:solidFill>
                            <a:srgbClr val="000000"/>
                          </a:solidFill>
                          <a:latin typeface="Times New Roman"/>
                          <a:ea typeface="Times New Roman"/>
                          <a:cs typeface="Arial"/>
                        </a:rPr>
                        <a:t>, Shenzhen</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sz="16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050" kern="1200" dirty="0" smtClean="0">
                          <a:solidFill>
                            <a:srgbClr val="000000"/>
                          </a:solidFill>
                          <a:latin typeface="Times New Roman"/>
                          <a:ea typeface="Times New Roman"/>
                          <a:cs typeface="Arial"/>
                        </a:rPr>
                        <a:t>ross.yujian@huawei.com</a:t>
                      </a:r>
                      <a:endParaRPr lang="zh-CN" altLang="en-US" sz="105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3379">
                <a:tc>
                  <a:txBody>
                    <a:bodyPr/>
                    <a:lstStyle/>
                    <a:p>
                      <a:pPr marL="0" marR="0" algn="ctr">
                        <a:spcBef>
                          <a:spcPts val="0"/>
                        </a:spcBef>
                        <a:spcAft>
                          <a:spcPts val="0"/>
                        </a:spcAft>
                      </a:pPr>
                      <a:r>
                        <a:rPr lang="en-US" sz="1100" dirty="0" smtClean="0">
                          <a:latin typeface="Times New Roman"/>
                          <a:ea typeface="Times New Roman"/>
                          <a:cs typeface="Arial"/>
                        </a:rPr>
                        <a:t>Ming </a:t>
                      </a:r>
                      <a:r>
                        <a:rPr lang="en-US" sz="1100" dirty="0" err="1" smtClean="0">
                          <a:latin typeface="Times New Roman"/>
                          <a:ea typeface="Times New Roman"/>
                          <a:cs typeface="Arial"/>
                        </a:rPr>
                        <a:t>Gan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000000"/>
                          </a:solidFill>
                          <a:latin typeface="+mn-lt"/>
                          <a:ea typeface="Times New Roman"/>
                          <a:cs typeface="Arial"/>
                        </a:rPr>
                        <a:t>F1-17, Huawei Base, </a:t>
                      </a:r>
                      <a:r>
                        <a:rPr lang="en-US" altLang="zh-CN" sz="1050" dirty="0" err="1" smtClean="0">
                          <a:solidFill>
                            <a:srgbClr val="000000"/>
                          </a:solidFill>
                          <a:latin typeface="+mn-lt"/>
                          <a:ea typeface="Times New Roman"/>
                          <a:cs typeface="Arial"/>
                        </a:rPr>
                        <a:t>Bantian</a:t>
                      </a:r>
                      <a:r>
                        <a:rPr lang="en-US" altLang="zh-CN" sz="1050" dirty="0" smtClean="0">
                          <a:solidFill>
                            <a:srgbClr val="000000"/>
                          </a:solidFill>
                          <a:latin typeface="+mn-lt"/>
                          <a:ea typeface="Times New Roman"/>
                          <a:cs typeface="Arial"/>
                        </a:rPr>
                        <a:t>, Shenzhen</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smtClean="0">
                          <a:latin typeface="+mn-lt"/>
                          <a:ea typeface="Times New Roman"/>
                          <a:cs typeface="Arial"/>
                        </a:rPr>
                        <a:t>ming.gan@huawei.com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3379">
                <a:tc>
                  <a:txBody>
                    <a:bodyPr/>
                    <a:lstStyle/>
                    <a:p>
                      <a:pPr marL="0" marR="0" algn="ctr">
                        <a:spcBef>
                          <a:spcPts val="0"/>
                        </a:spcBef>
                        <a:spcAft>
                          <a:spcPts val="0"/>
                        </a:spcAft>
                      </a:pPr>
                      <a:r>
                        <a:rPr lang="en-US" sz="1100" dirty="0" err="1" smtClean="0">
                          <a:latin typeface="Times New Roman"/>
                          <a:ea typeface="Times New Roman"/>
                          <a:cs typeface="Arial"/>
                        </a:rPr>
                        <a:t>Yuchen</a:t>
                      </a:r>
                      <a:r>
                        <a:rPr lang="en-US" sz="1100" dirty="0" smtClean="0">
                          <a:latin typeface="Times New Roman"/>
                          <a:ea typeface="Times New Roman"/>
                          <a:cs typeface="Arial"/>
                        </a:rPr>
                        <a:t> </a:t>
                      </a:r>
                      <a:r>
                        <a:rPr lang="en-US" sz="1100" dirty="0" err="1" smtClean="0">
                          <a:latin typeface="Times New Roman"/>
                          <a:ea typeface="Times New Roman"/>
                          <a:cs typeface="Arial"/>
                        </a:rPr>
                        <a:t>Guo</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1050" dirty="0" smtClean="0">
                          <a:latin typeface="Times New Roman"/>
                          <a:ea typeface="Times New Roman"/>
                          <a:cs typeface="Arial"/>
                        </a:rPr>
                        <a:t>F1-17,</a:t>
                      </a:r>
                      <a:r>
                        <a:rPr lang="en-US" sz="1050" baseline="0" dirty="0" smtClean="0">
                          <a:latin typeface="Times New Roman"/>
                          <a:ea typeface="Times New Roman"/>
                          <a:cs typeface="Arial"/>
                        </a:rPr>
                        <a:t> Huawei Base, </a:t>
                      </a:r>
                      <a:r>
                        <a:rPr lang="en-US" sz="1050" baseline="0" dirty="0" err="1" smtClean="0">
                          <a:latin typeface="Times New Roman"/>
                          <a:ea typeface="Times New Roman"/>
                          <a:cs typeface="Arial"/>
                        </a:rPr>
                        <a:t>Bantian</a:t>
                      </a:r>
                      <a:r>
                        <a:rPr lang="en-US" sz="1050" baseline="0" dirty="0" smtClean="0">
                          <a:latin typeface="Times New Roman"/>
                          <a:ea typeface="Times New Roman"/>
                          <a:cs typeface="Arial"/>
                        </a:rPr>
                        <a:t>, Shenzhen</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smtClean="0">
                          <a:latin typeface="+mn-lt"/>
                          <a:ea typeface="Times New Roman"/>
                          <a:cs typeface="Arial"/>
                        </a:rPr>
                        <a:t>guoyuchen@huawei.com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0063">
                <a:tc>
                  <a:txBody>
                    <a:bodyPr/>
                    <a:lstStyle/>
                    <a:p>
                      <a:pPr marL="0" marR="0" algn="ctr">
                        <a:spcBef>
                          <a:spcPts val="0"/>
                        </a:spcBef>
                        <a:spcAft>
                          <a:spcPts val="0"/>
                        </a:spcAft>
                      </a:pPr>
                      <a:r>
                        <a:rPr lang="en-US" sz="1100" dirty="0" err="1">
                          <a:solidFill>
                            <a:srgbClr val="000000"/>
                          </a:solidFill>
                          <a:latin typeface="Times New Roman"/>
                          <a:ea typeface="Times New Roman"/>
                          <a:cs typeface="Arial"/>
                        </a:rPr>
                        <a:t>Yunsong</a:t>
                      </a:r>
                      <a:r>
                        <a:rPr lang="en-US" sz="1100" dirty="0">
                          <a:solidFill>
                            <a:srgbClr val="000000"/>
                          </a:solidFill>
                          <a:latin typeface="Times New Roman"/>
                          <a:ea typeface="Times New Roman"/>
                          <a:cs typeface="Arial"/>
                        </a:rPr>
                        <a:t> Yang</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10180 Telesis Court, Suite 365, San Diego, CA  92121 NA</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 </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yangyunsong@huawei.com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 Suh</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303 Terry Fox, Suite 400 Kanata, Ottawa, Canada</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latin typeface="Times New Roman"/>
                          <a:ea typeface="Times New Roman"/>
                          <a:cs typeface="Arial"/>
                        </a:rPr>
                        <a:t> </a:t>
                      </a:r>
                      <a:endParaRPr lang="en-US" sz="105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Junghoon.Suh@huawei.com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0038">
                <a:tc>
                  <a:txBody>
                    <a:bodyPr/>
                    <a:lstStyle/>
                    <a:p>
                      <a:pPr marL="0" marR="0" algn="ctr" defTabSz="914400" rtl="0" eaLnBrk="1" latinLnBrk="0" hangingPunct="1">
                        <a:spcBef>
                          <a:spcPts val="0"/>
                        </a:spcBef>
                        <a:spcAft>
                          <a:spcPts val="0"/>
                        </a:spcAft>
                      </a:pPr>
                      <a:r>
                        <a:rPr lang="en-US" altLang="zh-CN" sz="1100" kern="1200" dirty="0" smtClean="0">
                          <a:solidFill>
                            <a:srgbClr val="000000"/>
                          </a:solidFill>
                          <a:latin typeface="Times New Roman"/>
                          <a:ea typeface="Times New Roman"/>
                          <a:cs typeface="Arial"/>
                        </a:rPr>
                        <a:t>Peter Loc</a:t>
                      </a: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sz="16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endParaRPr lang="zh-CN" altLang="en-US" sz="105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altLang="zh-CN" sz="1050" kern="1200" dirty="0" smtClean="0">
                          <a:solidFill>
                            <a:srgbClr val="000000"/>
                          </a:solidFill>
                          <a:latin typeface="Times New Roman"/>
                          <a:ea typeface="Times New Roman"/>
                          <a:cs typeface="Arial"/>
                        </a:rPr>
                        <a:t>peterloc@iwirelesstech.com</a:t>
                      </a:r>
                      <a:endParaRPr lang="zh-CN" altLang="en-US" sz="105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0069">
                <a:tc>
                  <a:txBody>
                    <a:bodyPr/>
                    <a:lstStyle/>
                    <a:p>
                      <a:pPr marL="0" marR="0" algn="ctr">
                        <a:spcBef>
                          <a:spcPts val="0"/>
                        </a:spcBef>
                        <a:spcAft>
                          <a:spcPts val="0"/>
                        </a:spcAft>
                      </a:pPr>
                      <a:r>
                        <a:rPr lang="en-US" sz="1100" dirty="0" smtClean="0">
                          <a:latin typeface="Times New Roman"/>
                          <a:ea typeface="Times New Roman"/>
                          <a:cs typeface="Arial"/>
                        </a:rPr>
                        <a:t>Edward</a:t>
                      </a:r>
                      <a:r>
                        <a:rPr lang="en-US" sz="1100" baseline="0" dirty="0" smtClean="0">
                          <a:latin typeface="Times New Roman"/>
                          <a:ea typeface="Times New Roman"/>
                          <a:cs typeface="Arial"/>
                        </a:rPr>
                        <a:t> Au</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000000"/>
                          </a:solidFill>
                          <a:latin typeface="+mn-lt"/>
                          <a:ea typeface="Times New Roman"/>
                          <a:cs typeface="Arial"/>
                        </a:rPr>
                        <a:t>303 Terry Fox, Suite 400 Kanata, Ottawa, Canada</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smtClean="0">
                          <a:latin typeface="+mn-lt"/>
                          <a:ea typeface="Times New Roman"/>
                          <a:cs typeface="Arial"/>
                        </a:rPr>
                        <a:t>edward.ks.au@huawei.com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3379">
                <a:tc>
                  <a:txBody>
                    <a:bodyPr/>
                    <a:lstStyle/>
                    <a:p>
                      <a:pPr marL="0" marR="0" algn="ctr">
                        <a:spcBef>
                          <a:spcPts val="0"/>
                        </a:spcBef>
                        <a:spcAft>
                          <a:spcPts val="0"/>
                        </a:spcAft>
                      </a:pPr>
                      <a:r>
                        <a:rPr lang="en-US" sz="1100" dirty="0" err="1" smtClean="0">
                          <a:latin typeface="Times New Roman"/>
                          <a:ea typeface="Times New Roman"/>
                          <a:cs typeface="Arial"/>
                        </a:rPr>
                        <a:t>Teyan</a:t>
                      </a:r>
                      <a:r>
                        <a:rPr lang="en-US" sz="1100" dirty="0" smtClean="0">
                          <a:latin typeface="Times New Roman"/>
                          <a:ea typeface="Times New Roman"/>
                          <a:cs typeface="Arial"/>
                        </a:rPr>
                        <a:t> Chen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000000"/>
                          </a:solidFill>
                          <a:latin typeface="+mn-lt"/>
                          <a:ea typeface="Times New Roman"/>
                          <a:cs typeface="Arial"/>
                        </a:rPr>
                        <a:t>F1-17, Huawei Base, </a:t>
                      </a:r>
                      <a:r>
                        <a:rPr lang="en-US" altLang="zh-CN" sz="1050" dirty="0" err="1" smtClean="0">
                          <a:solidFill>
                            <a:srgbClr val="000000"/>
                          </a:solidFill>
                          <a:latin typeface="+mn-lt"/>
                          <a:ea typeface="Times New Roman"/>
                          <a:cs typeface="Arial"/>
                        </a:rPr>
                        <a:t>Bantian</a:t>
                      </a:r>
                      <a:r>
                        <a:rPr lang="en-US" altLang="zh-CN" sz="1050" dirty="0" smtClean="0">
                          <a:solidFill>
                            <a:srgbClr val="000000"/>
                          </a:solidFill>
                          <a:latin typeface="+mn-lt"/>
                          <a:ea typeface="Times New Roman"/>
                          <a:cs typeface="Arial"/>
                        </a:rPr>
                        <a:t>, Shenzhen</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latin typeface="+mn-lt"/>
                          <a:ea typeface="Times New Roman"/>
                          <a:cs typeface="Arial"/>
                        </a:rPr>
                        <a:t>chenteyan@huawei.com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3379">
                <a:tc>
                  <a:txBody>
                    <a:bodyPr/>
                    <a:lstStyle/>
                    <a:p>
                      <a:pPr marL="0" marR="0" algn="ctr">
                        <a:spcBef>
                          <a:spcPts val="0"/>
                        </a:spcBef>
                        <a:spcAft>
                          <a:spcPts val="0"/>
                        </a:spcAft>
                      </a:pPr>
                      <a:r>
                        <a:rPr lang="en-US" sz="1100" dirty="0" err="1" smtClean="0">
                          <a:latin typeface="Times New Roman"/>
                          <a:ea typeface="Times New Roman"/>
                          <a:cs typeface="Arial"/>
                        </a:rPr>
                        <a:t>Yunbo</a:t>
                      </a:r>
                      <a:r>
                        <a:rPr lang="en-US" sz="1100" dirty="0" smtClean="0">
                          <a:latin typeface="Times New Roman"/>
                          <a:ea typeface="Times New Roman"/>
                          <a:cs typeface="Arial"/>
                        </a:rPr>
                        <a:t> Li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000000"/>
                          </a:solidFill>
                          <a:latin typeface="+mn-lt"/>
                          <a:ea typeface="Times New Roman"/>
                          <a:cs typeface="Arial"/>
                        </a:rPr>
                        <a:t>F1-17, Huawei Base, </a:t>
                      </a:r>
                      <a:r>
                        <a:rPr lang="en-US" altLang="zh-CN" sz="1050" kern="1200" dirty="0" err="1" smtClean="0">
                          <a:solidFill>
                            <a:srgbClr val="000000"/>
                          </a:solidFill>
                          <a:latin typeface="+mn-lt"/>
                          <a:ea typeface="Times New Roman"/>
                          <a:cs typeface="Arial"/>
                        </a:rPr>
                        <a:t>Bantian</a:t>
                      </a:r>
                      <a:r>
                        <a:rPr lang="en-US" altLang="zh-CN" sz="1050" kern="1200" dirty="0" smtClean="0">
                          <a:solidFill>
                            <a:srgbClr val="000000"/>
                          </a:solidFill>
                          <a:latin typeface="+mn-lt"/>
                          <a:ea typeface="Times New Roman"/>
                          <a:cs typeface="Arial"/>
                        </a:rPr>
                        <a:t>, Shenzhen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5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latin typeface="+mn-lt"/>
                          <a:ea typeface="Times New Roman"/>
                          <a:cs typeface="Arial"/>
                        </a:rPr>
                        <a:t>liyunbo@huawei.com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034343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4</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5" name="Table 4"/>
          <p:cNvGraphicFramePr>
            <a:graphicFrameLocks noGrp="1"/>
          </p:cNvGraphicFramePr>
          <p:nvPr>
            <p:extLst/>
          </p:nvPr>
        </p:nvGraphicFramePr>
        <p:xfrm>
          <a:off x="685800" y="1066800"/>
          <a:ext cx="7772400" cy="48666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Alice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alicel@qti.qualcomm.com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Lin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Lochan</a:t>
                      </a:r>
                      <a:r>
                        <a:rPr lang="en-US" sz="1200" baseline="0" dirty="0" smtClean="0">
                          <a:latin typeface="Times New Roman"/>
                          <a:ea typeface="Times New Roman"/>
                          <a:cs typeface="Arial"/>
                        </a:rPr>
                        <a:t> Verma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kern="1200" dirty="0" smtClean="0">
                          <a:solidFill>
                            <a:srgbClr val="000000"/>
                          </a:solidFill>
                          <a:latin typeface="Times New Roman"/>
                          <a:ea typeface="Times New Roman"/>
                          <a:cs typeface="Arial"/>
                        </a:rPr>
                        <a:t>5775</a:t>
                      </a:r>
                      <a:r>
                        <a:rPr lang="en-US" sz="1000" kern="1200" baseline="0" dirty="0" smtClean="0">
                          <a:solidFill>
                            <a:srgbClr val="000000"/>
                          </a:solidFill>
                          <a:latin typeface="Times New Roman"/>
                          <a:ea typeface="Times New Roman"/>
                          <a:cs typeface="Arial"/>
                        </a:rPr>
                        <a:t>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lverma@qti.qualcomm.com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Menzo Wentink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Naveen Kakani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Raja Banerjea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Richard Van Nee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275726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5</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nvPr>
        </p:nvGraphicFramePr>
        <p:xfrm>
          <a:off x="731687" y="1252407"/>
          <a:ext cx="7772400" cy="209293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Tevfik Yucek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7971884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6</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9" name="Table 8"/>
          <p:cNvGraphicFramePr>
            <a:graphicFrameLocks noGrp="1"/>
          </p:cNvGraphicFramePr>
          <p:nvPr/>
        </p:nvGraphicFramePr>
        <p:xfrm>
          <a:off x="762000" y="1219200"/>
          <a:ext cx="7239000" cy="3163128"/>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latin typeface="+mn-lt"/>
                          <a:ea typeface="Times New Roman"/>
                          <a:cs typeface="Arial"/>
                        </a:rPr>
                        <a:t>Jianhan Liu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smtClean="0">
                          <a:solidFill>
                            <a:srgbClr val="000000"/>
                          </a:solidFill>
                          <a:latin typeface="+mn-lt"/>
                          <a:ea typeface="Times New Roman"/>
                          <a:cs typeface="Arial"/>
                        </a:rPr>
                        <a:t>jianhan.Liu@mediatek.com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Thomas Pare</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thomas.pare@mediatek.com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ChaoChun Wang</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chaochun.wang@mediatek.com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James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No. 1 </a:t>
                      </a:r>
                      <a:r>
                        <a:rPr lang="en-GB" sz="1200" dirty="0" err="1">
                          <a:solidFill>
                            <a:srgbClr val="000000"/>
                          </a:solidFill>
                          <a:latin typeface="Times New Roman"/>
                          <a:ea typeface="Times New Roman"/>
                          <a:cs typeface="Arial"/>
                        </a:rPr>
                        <a:t>Dusing</a:t>
                      </a:r>
                      <a:r>
                        <a:rPr lang="en-GB" sz="1200" dirty="0">
                          <a:solidFill>
                            <a:srgbClr val="000000"/>
                          </a:solidFill>
                          <a:latin typeface="Times New Roman"/>
                          <a:ea typeface="Times New Roman"/>
                          <a:cs typeface="Arial"/>
                        </a:rPr>
                        <a:t> 1</a:t>
                      </a:r>
                      <a:r>
                        <a:rPr lang="en-GB" sz="1200" baseline="30000" dirty="0">
                          <a:solidFill>
                            <a:srgbClr val="000000"/>
                          </a:solidFill>
                          <a:latin typeface="Times New Roman"/>
                          <a:ea typeface="Times New Roman"/>
                          <a:cs typeface="Arial"/>
                        </a:rPr>
                        <a:t>st</a:t>
                      </a:r>
                      <a:r>
                        <a:rPr lang="en-GB" sz="1200" dirty="0">
                          <a:solidFill>
                            <a:srgbClr val="000000"/>
                          </a:solidFill>
                          <a:latin typeface="Times New Roman"/>
                          <a:ea typeface="Times New Roman"/>
                          <a:cs typeface="Arial"/>
                        </a:rPr>
                        <a:t> Road, </a:t>
                      </a:r>
                      <a:r>
                        <a:rPr lang="en-GB" sz="1200" dirty="0" err="1">
                          <a:solidFill>
                            <a:srgbClr val="000000"/>
                          </a:solidFill>
                          <a:latin typeface="Times New Roman"/>
                          <a:ea typeface="Times New Roman"/>
                          <a:cs typeface="Arial"/>
                        </a:rPr>
                        <a:t>Hsinchu</a:t>
                      </a:r>
                      <a:r>
                        <a:rPr lang="en-GB" sz="1200" dirty="0">
                          <a:solidFill>
                            <a:srgbClr val="000000"/>
                          </a:solidFill>
                          <a:latin typeface="Times New Roman"/>
                          <a:ea typeface="Times New Roman"/>
                          <a:cs typeface="Arial"/>
                        </a:rPr>
                        <a:t>, Taiwan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+886-3-567-0766</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pic>
        <p:nvPicPr>
          <p:cNvPr id="7" name="table"/>
          <p:cNvPicPr>
            <a:picLocks noChangeAspect="1"/>
          </p:cNvPicPr>
          <p:nvPr/>
        </p:nvPicPr>
        <p:blipFill>
          <a:blip r:embed="rId2"/>
          <a:stretch>
            <a:fillRect/>
          </a:stretch>
        </p:blipFill>
        <p:spPr>
          <a:xfrm>
            <a:off x="762000" y="4367088"/>
            <a:ext cx="7239000" cy="1652712"/>
          </a:xfrm>
          <a:prstGeom prst="rect">
            <a:avLst/>
          </a:prstGeom>
        </p:spPr>
      </p:pic>
    </p:spTree>
    <p:extLst>
      <p:ext uri="{BB962C8B-B14F-4D97-AF65-F5344CB8AC3E}">
        <p14:creationId xmlns:p14="http://schemas.microsoft.com/office/powerpoint/2010/main" val="31962092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11" name="Footer Placeholder 3"/>
          <p:cNvSpPr>
            <a:spLocks noGrp="1"/>
          </p:cNvSpPr>
          <p:nvPr>
            <p:ph type="ftr" sz="quarter" idx="11"/>
          </p:nvPr>
        </p:nvSpPr>
        <p:spPr>
          <a:xfrm>
            <a:off x="6913484" y="6477000"/>
            <a:ext cx="1649491" cy="184666"/>
          </a:xfrm>
        </p:spPr>
        <p:txBody>
          <a:bodyPr/>
          <a:lstStyle/>
          <a:p>
            <a:r>
              <a:rPr lang="en-US" altLang="ko-KR" dirty="0"/>
              <a:t>Po-Kai Huang et al. (Intel)</a:t>
            </a:r>
          </a:p>
        </p:txBody>
      </p:sp>
      <p:sp>
        <p:nvSpPr>
          <p:cNvPr id="12" name="Slide Number Placeholder 4"/>
          <p:cNvSpPr>
            <a:spLocks noGrp="1"/>
          </p:cNvSpPr>
          <p:nvPr>
            <p:ph type="sldNum" sz="quarter" idx="12"/>
          </p:nvPr>
        </p:nvSpPr>
        <p:spPr>
          <a:xfrm>
            <a:off x="4344988" y="6475413"/>
            <a:ext cx="530225" cy="182562"/>
          </a:xfrm>
        </p:spPr>
        <p:txBody>
          <a:bodyPr/>
          <a:lstStyle/>
          <a:p>
            <a:pPr>
              <a:defRPr/>
            </a:pPr>
            <a:r>
              <a:rPr lang="en-US" altLang="ko-KR" smtClean="0"/>
              <a:t>Slide </a:t>
            </a:r>
            <a:fld id="{78CBCF7A-1E0D-49A7-8A4E-07EEBC7D2FAE}" type="slidenum">
              <a:rPr lang="en-US" altLang="ko-KR" smtClean="0"/>
              <a:pPr>
                <a:defRPr/>
              </a:pPr>
              <a:t>7</a:t>
            </a:fld>
            <a:endParaRPr lang="en-US" altLang="ko-KR"/>
          </a:p>
        </p:txBody>
      </p:sp>
      <p:graphicFrame>
        <p:nvGraphicFramePr>
          <p:cNvPr id="6" name="Table 5"/>
          <p:cNvGraphicFramePr>
            <a:graphicFrameLocks noGrp="1"/>
          </p:cNvGraphicFramePr>
          <p:nvPr>
            <p:extLst>
              <p:ext uri="{D42A27DB-BD31-4B8C-83A1-F6EECF244321}">
                <p14:modId xmlns:p14="http://schemas.microsoft.com/office/powerpoint/2010/main" val="1225861294"/>
              </p:ext>
            </p:extLst>
          </p:nvPr>
        </p:nvGraphicFramePr>
        <p:xfrm>
          <a:off x="725488" y="1524000"/>
          <a:ext cx="7239000" cy="251829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39170">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Name</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Affiliation</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Address</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Phone</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Email</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Ron Porat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b="1" dirty="0">
                          <a:solidFill>
                            <a:srgbClr val="000000"/>
                          </a:solidFill>
                          <a:latin typeface="Times New Roman"/>
                          <a:ea typeface="Times New Roman"/>
                          <a:cs typeface="Arial"/>
                        </a:rPr>
                        <a:t>Broadcom</a:t>
                      </a: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2"/>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583">
                <a:tc>
                  <a:txBody>
                    <a:bodyPr/>
                    <a:lstStyle/>
                    <a:p>
                      <a:pPr marL="0" marR="0" algn="ctr">
                        <a:spcBef>
                          <a:spcPts val="0"/>
                        </a:spcBef>
                        <a:spcAft>
                          <a:spcPts val="0"/>
                        </a:spcAft>
                      </a:pPr>
                      <a:r>
                        <a:rPr lang="en-US" sz="1200" dirty="0" smtClean="0">
                          <a:solidFill>
                            <a:srgbClr val="000000"/>
                          </a:solidFill>
                          <a:latin typeface="+mn-lt"/>
                          <a:ea typeface="Times New Roman"/>
                          <a:cs typeface="Arial"/>
                        </a:rPr>
                        <a:t>Sriram Venkateswaran </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Matthew Fischer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mfischer@broadcom.com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Zhou 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Andrew Blanksby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Vinko Erceg</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Thomas Derham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Mingyue Ji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575833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8</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nvPr>
        </p:nvGraphicFramePr>
        <p:xfrm>
          <a:off x="762000" y="1078644"/>
          <a:ext cx="7620000" cy="3018652"/>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Jinmin</a:t>
                      </a:r>
                      <a:r>
                        <a:rPr lang="en-US" sz="1200" dirty="0" smtClean="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Jinmin1230.kim@lge.com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JayH</a:t>
                      </a:r>
                      <a:r>
                        <a:rPr lang="en-US" sz="1200" dirty="0" smtClean="0">
                          <a:latin typeface="Times New Roman"/>
                          <a:ea typeface="Times New Roman"/>
                          <a:cs typeface="Arial"/>
                        </a:rPr>
                        <a:t>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Hyunh.park@lge.com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984614247"/>
              </p:ext>
            </p:extLst>
          </p:nvPr>
        </p:nvGraphicFramePr>
        <p:xfrm>
          <a:off x="762000" y="4159063"/>
          <a:ext cx="7620000" cy="1479737"/>
        </p:xfrm>
        <a:graphic>
          <a:graphicData uri="http://schemas.openxmlformats.org/drawingml/2006/table">
            <a:tbl>
              <a:tblPr/>
              <a:tblGrid>
                <a:gridCol w="1523999"/>
                <a:gridCol w="1219200"/>
                <a:gridCol w="1676400"/>
                <a:gridCol w="1371600"/>
                <a:gridCol w="1828801"/>
              </a:tblGrid>
              <a:tr h="341477">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Calibri"/>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2"/>
                        </a:rPr>
                        <a:t>sun.bo1@zte.com.cn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Kaiying Lv</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3"/>
                        </a:rPr>
                        <a:t>lv.kaiying@zte.com.cn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4"/>
                        </a:rPr>
                        <a:t>yfang@ztetx.com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5"/>
                        </a:rPr>
                        <a:t>yao.ke5@zte.com.cn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6"/>
                        </a:rPr>
                        <a:t>xing.weimin@zte.com.cn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7"/>
                        </a:rPr>
                        <a:t>brianh@cisco.com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dirty="0" err="1">
                          <a:solidFill>
                            <a:srgbClr val="000000"/>
                          </a:solidFill>
                          <a:latin typeface="Times New Roman"/>
                        </a:rPr>
                        <a:t>Pooya</a:t>
                      </a:r>
                      <a:r>
                        <a:rPr lang="en-US" sz="1000" b="0" i="0" u="none" strike="noStrike" dirty="0">
                          <a:solidFill>
                            <a:srgbClr val="000000"/>
                          </a:solidFill>
                          <a:latin typeface="Times New Roman"/>
                        </a:rPr>
                        <a:t> </a:t>
                      </a:r>
                      <a:r>
                        <a:rPr lang="en-US" sz="1000" b="0" i="0" u="none" strike="noStrike" dirty="0" err="1">
                          <a:solidFill>
                            <a:srgbClr val="000000"/>
                          </a:solidFill>
                          <a:latin typeface="Times New Roman"/>
                        </a:rPr>
                        <a:t>Monajemi</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8"/>
                        </a:rPr>
                        <a:t>pmonajem@cisco.com</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297713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9</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nvPr>
        </p:nvGraphicFramePr>
        <p:xfrm>
          <a:off x="381000" y="1193248"/>
          <a:ext cx="8153400" cy="4050444"/>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+81 46 859 3135</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+81 46 859 5097</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Shoko Shinohara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marL="0" marR="0" algn="ctr">
                        <a:spcBef>
                          <a:spcPts val="0"/>
                        </a:spcBef>
                        <a:spcAft>
                          <a:spcPts val="0"/>
                        </a:spcAft>
                      </a:pPr>
                      <a:r>
                        <a:rPr lang="en-US" sz="1000" dirty="0" smtClean="0">
                          <a:latin typeface="Times New Roman"/>
                          <a:ea typeface="Times New Roman"/>
                          <a:cs typeface="Arial"/>
                        </a:rPr>
                        <a:t>+81 46 859 5107</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Shinohara.shoko@lab.ntt.co.jp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solidFill>
                            <a:srgbClr val="000000"/>
                          </a:solidFill>
                          <a:latin typeface="Times New Roman"/>
                          <a:ea typeface="Times New Roman"/>
                          <a:cs typeface="Arial"/>
                        </a:rPr>
                        <a:t>Yusuke </a:t>
                      </a:r>
                      <a:r>
                        <a:rPr lang="en-US" altLang="ja-JP" sz="1200" dirty="0" err="1" smtClean="0">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a:t>
                      </a:r>
                      <a:r>
                        <a:rPr lang="en-US" sz="1000" baseline="0" dirty="0" smtClean="0">
                          <a:solidFill>
                            <a:srgbClr val="000000"/>
                          </a:solidFill>
                          <a:latin typeface="Times New Roman"/>
                          <a:ea typeface="Times New Roman"/>
                          <a:cs typeface="Arial"/>
                        </a:rPr>
                        <a:t> 46 859 3494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+81 46 859 4233</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latin typeface="Times New Roman"/>
                          <a:ea typeface="Times New Roman"/>
                          <a:cs typeface="Arial"/>
                        </a:rPr>
                        <a:t>Junichi Iwatani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+81 46 859 4222</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Iwatani.junichi@lab.ntt.co.jp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3-6, Hikarinooka, Yokosuka-shi, Kanagawa, 239-8536, Japan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+81 46 840 </a:t>
                      </a: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3759</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83705441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802.11-09/0091r0">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1_802.11-09/0091r0">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90639</TotalTime>
  <Words>2030</Words>
  <Application>Microsoft Office PowerPoint</Application>
  <PresentationFormat>On-screen Show (4:3)</PresentationFormat>
  <Paragraphs>565</Paragraphs>
  <Slides>20</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20</vt:i4>
      </vt:variant>
    </vt:vector>
  </HeadingPairs>
  <TitlesOfParts>
    <vt:vector size="30" baseType="lpstr">
      <vt:lpstr>Batang</vt:lpstr>
      <vt:lpstr>굴림</vt:lpstr>
      <vt:lpstr>맑은 고딕</vt:lpstr>
      <vt:lpstr>Neo Sans Intel</vt:lpstr>
      <vt:lpstr>Arial</vt:lpstr>
      <vt:lpstr>Calibri</vt:lpstr>
      <vt:lpstr>Times New Roman</vt:lpstr>
      <vt:lpstr>Verdana</vt:lpstr>
      <vt:lpstr>Wingdings</vt:lpstr>
      <vt:lpstr>1_802.11-09/0091r0</vt:lpstr>
      <vt:lpstr>Setting for TXOP Duration Field</vt:lpstr>
      <vt:lpstr>Authors (continued)</vt:lpstr>
      <vt:lpstr>Authors (continued)</vt:lpstr>
      <vt:lpstr>Authors (continued)</vt:lpstr>
      <vt:lpstr>Authors (continued)</vt:lpstr>
      <vt:lpstr>Authors (continued)</vt:lpstr>
      <vt:lpstr>Authors (continued)</vt:lpstr>
      <vt:lpstr>Authors (continued)</vt:lpstr>
      <vt:lpstr>Authors (continued)</vt:lpstr>
      <vt:lpstr>Authors (continued)</vt:lpstr>
      <vt:lpstr>Authors (continued)</vt:lpstr>
      <vt:lpstr>Background</vt:lpstr>
      <vt:lpstr>Consideration of TXOP Duration field</vt:lpstr>
      <vt:lpstr>Condition to Set the All 1s Flag</vt:lpstr>
      <vt:lpstr>Condition to Set the All 1s Flag for TXOP Responder</vt:lpstr>
      <vt:lpstr>Setting Rule when TXOP Duration field is not set to all 1s</vt:lpstr>
      <vt:lpstr>Setting Rule when TXOP Duration field is not set to all 1s for TXOP Responder</vt:lpstr>
      <vt:lpstr>Conclusion</vt:lpstr>
      <vt:lpstr>Reference</vt:lpstr>
      <vt:lpstr>Straw Poll 1</vt:lpstr>
    </vt:vector>
  </TitlesOfParts>
  <Company>Ralink Technology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TGac Functional Requirements</dc:title>
  <dc:creator>Peter Loc</dc:creator>
  <cp:lastModifiedBy>Huang, Po-kai</cp:lastModifiedBy>
  <cp:revision>1934</cp:revision>
  <cp:lastPrinted>1998-02-10T13:28:06Z</cp:lastPrinted>
  <dcterms:created xsi:type="dcterms:W3CDTF">2008-03-19T13:28:15Z</dcterms:created>
  <dcterms:modified xsi:type="dcterms:W3CDTF">2016-07-25T05:53:56Z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(2)ndN2+f5+H6Oa5Ar6D/fsOfPwynaVO7upP6OyTHHzJNNJ6YE2CI08GRTvxADfg3gt9clyY7QWBNGbcPtbIW/Trq/DozI3VVpEtZc96UFleYLRn2MmKawXIEWzEndtJa+EpVDyytG95bl8a5hTd8CwwoNR9UQ02xfE78py3qFcwykDEG6koFCxfghDuWfrLgpV147Wb92kMu6P33SZzddT2u5lHz2uwBiv1xqYHuSRbizqUUtT</vt:lpwstr>
  </property>
  <property fmtid="{D5CDD505-2E9C-101B-9397-08002B2CF9AE}" pid="3" name="_ms_pID_725343_00">
    <vt:lpwstr>_</vt:lpwstr>
  </property>
  <property fmtid="{D5CDD505-2E9C-101B-9397-08002B2CF9AE}" pid="4" name="_ms_pID_7253431">
    <vt:lpwstr>SVOhp3CcbsvUPftqRfyd9hf1MX8ttnii9h4oUA3y+YsBEiqebmBsp+QHmGWYbHNQCwkcYzo0ZzwwD18U3jHtGKQaCzzy1EeUZzBV3hkYPqQtFUuW402uNFa8Hay1DLMwnkCZWQ6RddTeuPYijTrh911Cu6rs/DIj1/AZeg==</vt:lpwstr>
  </property>
  <property fmtid="{D5CDD505-2E9C-101B-9397-08002B2CF9AE}" pid="5" name="_ms_pID_7253431_00">
    <vt:lpwstr>_</vt:lpwstr>
  </property>
  <property fmtid="{D5CDD505-2E9C-101B-9397-08002B2CF9AE}" pid="6" name="sflag">
    <vt:lpwstr>1373896797</vt:lpwstr>
  </property>
  <property fmtid="{D5CDD505-2E9C-101B-9397-08002B2CF9AE}" pid="7" name="_2015_ms_pID_725343">
    <vt:lpwstr>(2)fJK0SHhXtVUIz+AybME1hL0lPvMTMlLTC1CXfbuW9Jkh5gBm8xy3ZcnlPVGWPOQcMg/PUM9g
N7LLVX0/igTgpIwiM8iM/1ng0zv29NUjoqJtq9JmoOoOZdzsqjCDTXpU4ykifrZNCxVOzBGS
6fYvvwOYzlFQnPkbDsB6WsLAdaV1PfnBfYnG2lSq8dvK0Zv1aW0Fuz7fk3NrG82UyIOswzdU
qmFVKBv2vSwoYzvu9H</vt:lpwstr>
  </property>
  <property fmtid="{D5CDD505-2E9C-101B-9397-08002B2CF9AE}" pid="8" name="_2015_ms_pID_7253431">
    <vt:lpwstr>5oJhYSlSQ+KXgAX6B6weg/afPnU4Ugt0d2td8JUrud73Kum/K1w07D
icjMUz4lWqOnJ6CiOh8gFR+211MaLhz0vKxDAmMvOZ7yI+OD3/tSk6L1TnMHa1CylyQpFO+/
Vuqg1rf4huSEG4Q3yO9iBEZJRSK8mk7uOM2ilNPPz9jWGA==</vt:lpwstr>
  </property>
</Properties>
</file>