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08" r:id="rId12"/>
    <p:sldId id="509" r:id="rId13"/>
    <p:sldId id="510" r:id="rId14"/>
    <p:sldId id="512" r:id="rId15"/>
    <p:sldId id="513" r:id="rId16"/>
    <p:sldId id="514" r:id="rId17"/>
    <p:sldId id="51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25" d="100"/>
          <a:sy n="125" d="100"/>
        </p:scale>
        <p:origin x="-121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949</a:t>
            </a:r>
            <a:r>
              <a:rPr lang="en-US" sz="1800" b="1" dirty="0" smtClean="0">
                <a:effectLst/>
              </a:rPr>
              <a:t>r2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MAC trigger </a:t>
            </a:r>
            <a:r>
              <a:rPr lang="en-US" dirty="0"/>
              <a:t>f</a:t>
            </a:r>
            <a:r>
              <a:rPr lang="en-US" dirty="0" smtClean="0"/>
              <a:t>rame padding follow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22672"/>
              </p:ext>
            </p:extLst>
          </p:nvPr>
        </p:nvGraphicFramePr>
        <p:xfrm>
          <a:off x="800100" y="2057400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sz="1800" b="0" dirty="0" smtClean="0"/>
              <a:t>Passed motion related with Trigger Frame padding </a:t>
            </a:r>
          </a:p>
          <a:p>
            <a:pPr lvl="1" algn="just"/>
            <a:r>
              <a:rPr lang="en-GB" sz="1400" b="0" dirty="0"/>
              <a:t>The spec shall define a MAC padding scheme (TBD) for trigger frame sent in Non-HT PPDUs </a:t>
            </a:r>
            <a:r>
              <a:rPr lang="en-US" sz="1400" b="0" dirty="0" smtClean="0"/>
              <a:t>(</a:t>
            </a:r>
            <a:r>
              <a:rPr lang="en-GB" sz="1400" dirty="0" smtClean="0"/>
              <a:t> </a:t>
            </a:r>
            <a:r>
              <a:rPr lang="en-GB" sz="1400" b="0" dirty="0" smtClean="0"/>
              <a:t>MU </a:t>
            </a:r>
            <a:r>
              <a:rPr lang="en-GB" sz="1400" b="0" dirty="0"/>
              <a:t>Motion 45, January 2016, </a:t>
            </a:r>
            <a:r>
              <a:rPr lang="en-GB" sz="1400" b="0" dirty="0" smtClean="0"/>
              <a:t>see 16/0067r0 )</a:t>
            </a:r>
          </a:p>
          <a:p>
            <a:pPr lvl="1" algn="just"/>
            <a:r>
              <a:rPr lang="en-GB" sz="1400" dirty="0"/>
              <a:t>The draft specification shall specify that when a Trigger needs to be padded to allow sufficient UL PPDU transmission preparation time, the padding shall be at the MAC layer and the padding shall not include an </a:t>
            </a:r>
            <a:r>
              <a:rPr lang="en-GB" sz="1400" dirty="0" smtClean="0"/>
              <a:t>FCS</a:t>
            </a:r>
            <a:r>
              <a:rPr lang="en-US" sz="1400" dirty="0"/>
              <a:t> </a:t>
            </a:r>
            <a:r>
              <a:rPr lang="en-US" sz="1400" dirty="0" smtClean="0"/>
              <a:t>( </a:t>
            </a:r>
            <a:r>
              <a:rPr lang="en-GB" sz="1400" dirty="0" smtClean="0"/>
              <a:t>MAC </a:t>
            </a:r>
            <a:r>
              <a:rPr lang="en-GB" sz="1400" dirty="0"/>
              <a:t>Motion 75, March 2016, see </a:t>
            </a:r>
            <a:r>
              <a:rPr lang="en-GB" sz="1400" dirty="0" smtClean="0"/>
              <a:t>16/368r1 )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altLang="zh-CN" sz="1400" b="0" dirty="0" smtClean="0"/>
          </a:p>
          <a:p>
            <a:pPr lvl="1" algn="just"/>
            <a:endParaRPr lang="en-US" altLang="zh-CN" sz="1400" dirty="0"/>
          </a:p>
          <a:p>
            <a:pPr lvl="1" algn="just"/>
            <a:endParaRPr lang="en-US" altLang="zh-CN" sz="1400" b="0" dirty="0" smtClean="0"/>
          </a:p>
          <a:p>
            <a:pPr marL="342900" lvl="1" indent="-342900" algn="just">
              <a:buChar char="•"/>
            </a:pPr>
            <a:r>
              <a:rPr lang="en-US" altLang="zh-CN" sz="1800" dirty="0">
                <a:ea typeface="+mn-ea"/>
                <a:cs typeface="+mn-cs"/>
              </a:rPr>
              <a:t>This contribution attempts to conclude the TBD MAC padding </a:t>
            </a:r>
            <a:r>
              <a:rPr lang="en-US" altLang="zh-CN" sz="1800" dirty="0" smtClean="0">
                <a:ea typeface="+mn-ea"/>
                <a:cs typeface="+mn-cs"/>
              </a:rPr>
              <a:t>scheme for Trigger Frame</a:t>
            </a:r>
          </a:p>
          <a:p>
            <a:pPr marL="342900" lvl="1" indent="-342900" algn="just"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Comments that are associated </a:t>
            </a:r>
          </a:p>
          <a:p>
            <a:pPr marL="685800" lvl="2" indent="-342900" algn="just"/>
            <a:r>
              <a:rPr lang="en-US" altLang="zh-CN" sz="1600" dirty="0" smtClean="0">
                <a:ea typeface="+mn-ea"/>
                <a:cs typeface="+mn-cs"/>
              </a:rPr>
              <a:t>CID # 2890, 2896, 1643</a:t>
            </a:r>
            <a:endParaRPr lang="en-US" altLang="zh-CN" sz="1600" dirty="0"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1417"/>
              </p:ext>
            </p:extLst>
          </p:nvPr>
        </p:nvGraphicFramePr>
        <p:xfrm>
          <a:off x="1228725" y="33274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FCS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185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2400" dirty="0" smtClean="0"/>
              <a:t>Recap: three proposed MAC padding options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zh-CN" sz="1800" b="0" dirty="0" smtClean="0"/>
              <a:t>Option 1-RU length indication in Common part</a:t>
            </a:r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/>
          </a:p>
          <a:p>
            <a:r>
              <a:rPr lang="en-US" altLang="zh-CN" sz="1800" b="0" dirty="0" smtClean="0"/>
              <a:t>Option 2-Per STA part contains first/last Per STA part indication</a:t>
            </a:r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r>
              <a:rPr lang="en-US" altLang="zh-CN" sz="1800" b="0" dirty="0" smtClean="0"/>
              <a:t>Option 3-Using a special AID value to indicate the start of padding</a:t>
            </a:r>
          </a:p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Option 3 offers least overhead and simplest implementation with the following possible enhancement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repeat the Per STA Block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define Special RU allocation value </a:t>
            </a:r>
            <a:endParaRPr lang="en-US" altLang="zh-CN" sz="1200" b="0" dirty="0" smtClean="0">
              <a:solidFill>
                <a:srgbClr val="0070C0"/>
              </a:solidFill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126975"/>
              </p:ext>
            </p:extLst>
          </p:nvPr>
        </p:nvGraphicFramePr>
        <p:xfrm>
          <a:off x="1371600" y="1600200"/>
          <a:ext cx="5784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Visio" r:id="rId3" imgW="5784519" imgH="695088" progId="Visio.Drawing.11">
                  <p:embed/>
                </p:oleObj>
              </mc:Choice>
              <mc:Fallback>
                <p:oleObj name="Visio" r:id="rId3" imgW="5784519" imgH="6950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78485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2908"/>
              </p:ext>
            </p:extLst>
          </p:nvPr>
        </p:nvGraphicFramePr>
        <p:xfrm>
          <a:off x="1447800" y="2895600"/>
          <a:ext cx="539750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Visio" r:id="rId5" imgW="5397904" imgH="1119960" progId="Visio.Drawing.11">
                  <p:embed/>
                </p:oleObj>
              </mc:Choice>
              <mc:Fallback>
                <p:oleObj name="Visio" r:id="rId5" imgW="5397904" imgH="11199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5397500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71566"/>
              </p:ext>
            </p:extLst>
          </p:nvPr>
        </p:nvGraphicFramePr>
        <p:xfrm>
          <a:off x="1066800" y="5418138"/>
          <a:ext cx="635635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Visio" r:id="rId7" imgW="6356520" imgH="1058760" progId="Visio.Drawing.11">
                  <p:embed/>
                </p:oleObj>
              </mc:Choice>
              <mc:Fallback>
                <p:oleObj name="Visio" r:id="rId7" imgW="6356520" imgH="10587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18138"/>
                        <a:ext cx="6356350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3078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Proposal: harmonized MAC padding scheme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00400"/>
          </a:xfrm>
        </p:spPr>
        <p:txBody>
          <a:bodyPr/>
          <a:lstStyle/>
          <a:p>
            <a:pPr marL="0" indent="0">
              <a:buNone/>
            </a:pPr>
            <a:endParaRPr lang="en-US" altLang="zh-CN" sz="2000" b="0" dirty="0"/>
          </a:p>
          <a:p>
            <a:pPr lvl="1"/>
            <a:r>
              <a:rPr lang="en-US" altLang="zh-CN" sz="1600" b="0" dirty="0" smtClean="0"/>
              <a:t>Option </a:t>
            </a:r>
            <a:r>
              <a:rPr lang="en-US" altLang="zh-CN" sz="1600" dirty="0" smtClean="0"/>
              <a:t>4</a:t>
            </a:r>
            <a:r>
              <a:rPr lang="en-US" altLang="zh-CN" sz="1600" b="0" dirty="0" smtClean="0"/>
              <a:t>- an enhancement of option 3</a:t>
            </a:r>
          </a:p>
          <a:p>
            <a:pPr lvl="2"/>
            <a:r>
              <a:rPr lang="en-US" altLang="zh-CN" sz="1400" dirty="0"/>
              <a:t>MAC padding is performed with </a:t>
            </a:r>
            <a:r>
              <a:rPr lang="en-US" altLang="zh-CN" sz="1400" dirty="0" smtClean="0"/>
              <a:t>a special </a:t>
            </a:r>
            <a:r>
              <a:rPr lang="en-US" altLang="zh-CN" sz="1400" dirty="0"/>
              <a:t>Per STA info</a:t>
            </a:r>
          </a:p>
          <a:p>
            <a:pPr lvl="3"/>
            <a:r>
              <a:rPr lang="en-US" altLang="zh-CN" sz="1400" dirty="0"/>
              <a:t>STAID value is set as a reserved value to indicate the Per STA info is padding and needs no processing</a:t>
            </a:r>
          </a:p>
          <a:p>
            <a:pPr lvl="3"/>
            <a:r>
              <a:rPr lang="en-US" altLang="zh-CN" sz="1400" dirty="0"/>
              <a:t> </a:t>
            </a:r>
            <a:r>
              <a:rPr lang="en-US" sz="1400" dirty="0" smtClean="0"/>
              <a:t>STAID[11:0] = 0xFFF is defined as the special STAID to indicate MAC padding</a:t>
            </a:r>
            <a:endParaRPr lang="en-US" altLang="zh-CN" sz="1400" dirty="0"/>
          </a:p>
          <a:p>
            <a:pPr lvl="2"/>
            <a:r>
              <a:rPr lang="en-US" altLang="zh-CN" sz="1400" dirty="0" smtClean="0"/>
              <a:t>The rest padding bits are all set to one</a:t>
            </a:r>
          </a:p>
          <a:p>
            <a:pPr lvl="2"/>
            <a:r>
              <a:rPr lang="en-GB" sz="1400" dirty="0" smtClean="0"/>
              <a:t>The </a:t>
            </a:r>
            <a:r>
              <a:rPr lang="en-GB" sz="1400" dirty="0"/>
              <a:t>Padding field of the Trigger frame, if present, is an integer number of bytes &gt;= 2: Padding field starts with special STAID[11:0] as 0xFFF and the rest bits of the Padding field are all set to one. 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b="0" dirty="0" smtClean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09784"/>
              </p:ext>
            </p:extLst>
          </p:nvPr>
        </p:nvGraphicFramePr>
        <p:xfrm>
          <a:off x="1546225" y="4903787"/>
          <a:ext cx="60515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isio" r:id="rId3" imgW="6052058" imgH="582390" progId="Visio.Drawing.11">
                  <p:embed/>
                </p:oleObj>
              </mc:Choice>
              <mc:Fallback>
                <p:oleObj name="Visio" r:id="rId3" imgW="6052058" imgH="5823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6225" y="4903787"/>
                        <a:ext cx="6051550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915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MAC Padding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that each STA may announce its “TF MAC Padding Duration Capability” in HE Capabilities Field.</a:t>
            </a:r>
          </a:p>
          <a:p>
            <a:endParaRPr lang="en-US" dirty="0"/>
          </a:p>
          <a:p>
            <a:r>
              <a:rPr lang="en-US" dirty="0"/>
              <a:t>Possible values: [0,  8,  16]</a:t>
            </a:r>
            <a:r>
              <a:rPr lang="en-US" i="1" dirty="0"/>
              <a:t>us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the case of HE PPDU, “16</a:t>
            </a:r>
            <a:r>
              <a:rPr lang="en-US" i="1" dirty="0"/>
              <a:t>us</a:t>
            </a:r>
            <a:r>
              <a:rPr lang="en-US" dirty="0"/>
              <a:t>” duration results in at least one more OFDM symbol.</a:t>
            </a:r>
          </a:p>
          <a:p>
            <a:pPr lvl="1"/>
            <a:endParaRPr lang="en-US" dirty="0"/>
          </a:p>
          <a:p>
            <a:r>
              <a:rPr lang="en-US" dirty="0"/>
              <a:t>AP is allowed to transmit TF with any PPDU format (11a/g/n/ac/ax).</a:t>
            </a:r>
          </a:p>
          <a:p>
            <a:endParaRPr lang="en-US" dirty="0"/>
          </a:p>
          <a:p>
            <a:r>
              <a:rPr lang="en-US" dirty="0"/>
              <a:t>AP shall apply the TF MAC Padding field with length corresponding to the longest TF MAC Padding Duration Capability among all the destination STAs.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Calculation for TF MAC Padding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7176"/>
            <a:ext cx="7772400" cy="375424"/>
          </a:xfrm>
        </p:spPr>
        <p:txBody>
          <a:bodyPr/>
          <a:lstStyle/>
          <a:p>
            <a:r>
              <a:rPr lang="en-US" dirty="0"/>
              <a:t>Case-1: For </a:t>
            </a:r>
            <a:r>
              <a:rPr lang="en-US" dirty="0" smtClean="0"/>
              <a:t>TF in Non-HT </a:t>
            </a:r>
            <a:r>
              <a:rPr lang="en-US" dirty="0"/>
              <a:t>(OFDM), HT and VHT </a:t>
            </a:r>
            <a:r>
              <a:rPr lang="en-US" dirty="0" smtClean="0"/>
              <a:t>PPDUs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06850" y="2889573"/>
            <a:ext cx="7772400" cy="37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Case-2: </a:t>
            </a:r>
            <a:r>
              <a:rPr lang="en-US" dirty="0" smtClean="0"/>
              <a:t>For TF in </a:t>
            </a:r>
            <a:r>
              <a:rPr lang="en-US" dirty="0"/>
              <a:t>HE </a:t>
            </a:r>
            <a:r>
              <a:rPr lang="en-US" dirty="0" smtClean="0"/>
              <a:t>PPDUs</a:t>
            </a:r>
            <a:endParaRPr lang="en-US" dirty="0"/>
          </a:p>
          <a:p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806850" y="510540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where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51983"/>
              </p:ext>
            </p:extLst>
          </p:nvPr>
        </p:nvGraphicFramePr>
        <p:xfrm>
          <a:off x="2075121" y="4792525"/>
          <a:ext cx="4343400" cy="1030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3" imgW="2997000" imgH="711000" progId="Equation.DSMT4">
                  <p:embed/>
                </p:oleObj>
              </mc:Choice>
              <mc:Fallback>
                <p:oleObj name="Equation" r:id="rId3" imgW="29970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5121" y="4792525"/>
                        <a:ext cx="4343400" cy="1030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907228"/>
              </p:ext>
            </p:extLst>
          </p:nvPr>
        </p:nvGraphicFramePr>
        <p:xfrm>
          <a:off x="2533740" y="3403044"/>
          <a:ext cx="3622495" cy="73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5" imgW="2234880" imgH="457200" progId="Equation.DSMT4">
                  <p:embed/>
                </p:oleObj>
              </mc:Choice>
              <mc:Fallback>
                <p:oleObj name="Equation" r:id="rId5" imgW="2234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740" y="3403044"/>
                        <a:ext cx="3622495" cy="7374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298520"/>
              </p:ext>
            </p:extLst>
          </p:nvPr>
        </p:nvGraphicFramePr>
        <p:xfrm>
          <a:off x="2663735" y="1903096"/>
          <a:ext cx="34925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7" imgW="1917360" imgH="431640" progId="Equation.DSMT4">
                  <p:embed/>
                </p:oleObj>
              </mc:Choice>
              <mc:Fallback>
                <p:oleObj name="Equation" r:id="rId7" imgW="1917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735" y="1903096"/>
                        <a:ext cx="3492500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transmitting a TF, the AP is free to use any PHY format, except STBC.</a:t>
            </a:r>
          </a:p>
          <a:p>
            <a:endParaRPr lang="en-US" dirty="0" smtClean="0"/>
          </a:p>
          <a:p>
            <a:r>
              <a:rPr lang="en-US" dirty="0" smtClean="0"/>
              <a:t>Proposed to disallow using STBC in a PPDU carrying Trigger Frame.</a:t>
            </a:r>
          </a:p>
          <a:p>
            <a:pPr lvl="1"/>
            <a:r>
              <a:rPr lang="en-US" dirty="0" smtClean="0"/>
              <a:t>For STBC, buffering every two OFDM symbols to process may cause extra processing delay at the receiver.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b="1" dirty="0" smtClean="0"/>
              <a:t>Do you support to direct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editor to adopt doc </a:t>
            </a:r>
            <a:r>
              <a:rPr lang="en-US" altLang="zh-CN" b="1" dirty="0" smtClean="0"/>
              <a:t>11-16-0870r0 </a:t>
            </a:r>
            <a:r>
              <a:rPr lang="en-US" altLang="zh-CN" b="1" dirty="0" smtClean="0"/>
              <a:t>into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Draft per editing instruction in doc.11-16-0870r0 to conclude MAC trigger padding TBDs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/>
              <a:t>A</a:t>
            </a:r>
            <a:r>
              <a:rPr lang="en-US" altLang="zh-CN" dirty="0" smtClean="0"/>
              <a:t>bstain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762000" y="4191000"/>
            <a:ext cx="792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 smtClean="0"/>
              <a:t>Do you support to adopt the </a:t>
            </a:r>
            <a:r>
              <a:rPr lang="en-US" altLang="zh-CN" sz="2000" dirty="0"/>
              <a:t>resolution text for comment CID 2890, 2896, 1634 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provided in </a:t>
            </a:r>
            <a:r>
              <a:rPr lang="en-US" altLang="zh-CN" sz="2000" dirty="0" smtClean="0"/>
              <a:t>11-16-0870r0</a:t>
            </a:r>
            <a:r>
              <a:rPr lang="en-US" altLang="zh-CN" sz="2000" dirty="0"/>
              <a:t>.  </a:t>
            </a:r>
            <a:endParaRPr lang="en-US" altLang="zh-CN" sz="2000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Yes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No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Abstain</a:t>
            </a:r>
          </a:p>
          <a:p>
            <a:pPr lvl="1"/>
            <a:endParaRPr lang="en-US" altLang="zh-CN" sz="1600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40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108727</TotalTime>
  <Words>1724</Words>
  <Application>Microsoft Office PowerPoint</Application>
  <PresentationFormat>On-screen Show (4:3)</PresentationFormat>
  <Paragraphs>620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Visio</vt:lpstr>
      <vt:lpstr>Equation</vt:lpstr>
      <vt:lpstr>MAC trigger frame padding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Recap: three proposed MAC padding options</vt:lpstr>
      <vt:lpstr>Proposal: harmonized MAC padding scheme</vt:lpstr>
      <vt:lpstr>TF MAC Padding Duration</vt:lpstr>
      <vt:lpstr>Length Calculation for TF MAC Padding Field</vt:lpstr>
      <vt:lpstr>On STBC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2054</cp:revision>
  <cp:lastPrinted>1998-02-10T13:28:06Z</cp:lastPrinted>
  <dcterms:created xsi:type="dcterms:W3CDTF">2007-05-21T21:00:37Z</dcterms:created>
  <dcterms:modified xsi:type="dcterms:W3CDTF">2016-07-27T16:04:48Z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