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70" r:id="rId2"/>
    <p:sldId id="473" r:id="rId3"/>
    <p:sldId id="497" r:id="rId4"/>
    <p:sldId id="476" r:id="rId5"/>
    <p:sldId id="498" r:id="rId6"/>
    <p:sldId id="477" r:id="rId7"/>
    <p:sldId id="474" r:id="rId8"/>
    <p:sldId id="478" r:id="rId9"/>
    <p:sldId id="475" r:id="rId10"/>
    <p:sldId id="499" r:id="rId11"/>
    <p:sldId id="508" r:id="rId12"/>
    <p:sldId id="509" r:id="rId13"/>
    <p:sldId id="510" r:id="rId14"/>
    <p:sldId id="512" r:id="rId15"/>
    <p:sldId id="513" r:id="rId16"/>
    <p:sldId id="514" r:id="rId17"/>
    <p:sldId id="511" r:id="rId1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89E6"/>
    <a:srgbClr val="EFEF57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7" autoAdjust="0"/>
    <p:restoredTop sz="92086" autoAdjust="0"/>
  </p:normalViewPr>
  <p:slideViewPr>
    <p:cSldViewPr>
      <p:cViewPr>
        <p:scale>
          <a:sx n="125" d="100"/>
          <a:sy n="125" d="100"/>
        </p:scale>
        <p:origin x="-121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-3840" y="-84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0008" y="6475413"/>
            <a:ext cx="166391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Zhou Lan, Broadcom et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May,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March,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May,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8480" y="6475413"/>
            <a:ext cx="16254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802.11-16/0</a:t>
            </a:r>
            <a:r>
              <a:rPr lang="en-US" sz="1800" b="1" dirty="0" smtClean="0">
                <a:solidFill>
                  <a:schemeClr val="tx1"/>
                </a:solidFill>
                <a:effectLst/>
                <a:cs typeface="Arial" charset="0"/>
              </a:rPr>
              <a:t>949</a:t>
            </a:r>
            <a:r>
              <a:rPr lang="en-US" sz="1800" b="1" dirty="0" smtClean="0">
                <a:effectLst/>
              </a:rPr>
              <a:t>r1</a:t>
            </a:r>
            <a:endParaRPr lang="en-US" sz="1800" b="1" dirty="0">
              <a:solidFill>
                <a:srgbClr val="FF0000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5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MAC trigger </a:t>
            </a:r>
            <a:r>
              <a:rPr lang="en-US" dirty="0"/>
              <a:t>f</a:t>
            </a:r>
            <a:r>
              <a:rPr lang="en-US" dirty="0" smtClean="0"/>
              <a:t>rame padding follow </a:t>
            </a:r>
            <a:r>
              <a:rPr lang="en-US" dirty="0"/>
              <a:t>u</a:t>
            </a:r>
            <a:r>
              <a:rPr lang="en-US" dirty="0" smtClean="0"/>
              <a:t>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</a:t>
            </a:r>
            <a:r>
              <a:rPr lang="en-US" dirty="0"/>
              <a:t>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334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2016-07-22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6222672"/>
              </p:ext>
            </p:extLst>
          </p:nvPr>
        </p:nvGraphicFramePr>
        <p:xfrm>
          <a:off x="800100" y="2057400"/>
          <a:ext cx="7239000" cy="229392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rporat@broadcom.com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6193293"/>
              </p:ext>
            </p:extLst>
          </p:nvPr>
        </p:nvGraphicFramePr>
        <p:xfrm>
          <a:off x="381000" y="1193248"/>
          <a:ext cx="8153400" cy="16413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0035533"/>
              </p:ext>
            </p:extLst>
          </p:nvPr>
        </p:nvGraphicFramePr>
        <p:xfrm>
          <a:off x="381000" y="2895600"/>
          <a:ext cx="8153400" cy="1916430"/>
        </p:xfrm>
        <a:graphic>
          <a:graphicData uri="http://schemas.openxmlformats.org/drawingml/2006/table">
            <a:tbl>
              <a:tblPr firstRow="1" bandRow="1"/>
              <a:tblGrid>
                <a:gridCol w="1600200"/>
                <a:gridCol w="1295400"/>
                <a:gridCol w="1841221"/>
                <a:gridCol w="1282979"/>
                <a:gridCol w="21336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Minho Cheong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Newracom, Inc.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9008 Research </a:t>
                      </a: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Dr, 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Irvine, CA 92618 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+1-949-390-7146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minho.cheong@newracom.com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Reza Hedayat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reza.hedayat@newracom.com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Young Hoon Kwon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younghoon.kwon@newracom.com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Yongho Seok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yongho.seok@newracom.com</a:t>
                      </a: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04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Daewon Lee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daewon.lee@newracom.com</a:t>
                      </a: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6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Yujin Noh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yujin.noh@newracom.com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9157790"/>
              </p:ext>
            </p:extLst>
          </p:nvPr>
        </p:nvGraphicFramePr>
        <p:xfrm>
          <a:off x="381000" y="4812030"/>
          <a:ext cx="8153400" cy="628650"/>
        </p:xfrm>
        <a:graphic>
          <a:graphicData uri="http://schemas.openxmlformats.org/drawingml/2006/table">
            <a:tbl>
              <a:tblPr firstRow="1" bandRow="1"/>
              <a:tblGrid>
                <a:gridCol w="1600200"/>
                <a:gridCol w="1295400"/>
                <a:gridCol w="1841221"/>
                <a:gridCol w="1282979"/>
                <a:gridCol w="21336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Sigurd</a:t>
                      </a:r>
                      <a:r>
                        <a:rPr lang="en-GB" sz="1100" baseline="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Schelstraete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err="1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Quantenna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3450 W. Warren Ave, Fremont, CA 94538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Sigurd@quantenna.com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Huizhao</a:t>
                      </a:r>
                      <a:r>
                        <a:rPr lang="en-GB" sz="1100" baseline="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Wang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hwang@quanetnna.com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</a:t>
            </a:r>
            <a:r>
              <a:rPr lang="en-US" dirty="0"/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360615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Abstract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000" y="1524000"/>
            <a:ext cx="8305800" cy="4800600"/>
          </a:xfrm>
        </p:spPr>
        <p:txBody>
          <a:bodyPr/>
          <a:lstStyle/>
          <a:p>
            <a:pPr algn="just"/>
            <a:r>
              <a:rPr lang="en-US" altLang="zh-CN" sz="1800" b="0" dirty="0" smtClean="0"/>
              <a:t>Passed motion related with Trigger Frame padding </a:t>
            </a:r>
          </a:p>
          <a:p>
            <a:pPr lvl="1" algn="just"/>
            <a:r>
              <a:rPr lang="en-GB" sz="1400" b="0" dirty="0"/>
              <a:t>The spec shall define a MAC padding scheme (TBD) for trigger frame sent in Non-HT PPDUs </a:t>
            </a:r>
            <a:r>
              <a:rPr lang="en-US" sz="1400" b="0" dirty="0" smtClean="0"/>
              <a:t>(</a:t>
            </a:r>
            <a:r>
              <a:rPr lang="en-GB" sz="1400" dirty="0" smtClean="0"/>
              <a:t> </a:t>
            </a:r>
            <a:r>
              <a:rPr lang="en-GB" sz="1400" b="0" dirty="0" smtClean="0"/>
              <a:t>MU </a:t>
            </a:r>
            <a:r>
              <a:rPr lang="en-GB" sz="1400" b="0" dirty="0"/>
              <a:t>Motion 45, January 2016, </a:t>
            </a:r>
            <a:r>
              <a:rPr lang="en-GB" sz="1400" b="0" dirty="0" smtClean="0"/>
              <a:t>see 16/0067r0 )</a:t>
            </a:r>
          </a:p>
          <a:p>
            <a:pPr lvl="1" algn="just"/>
            <a:r>
              <a:rPr lang="en-GB" sz="1400" dirty="0"/>
              <a:t>The draft specification shall specify that when a Trigger needs to be padded to allow sufficient UL PPDU transmission preparation time, the padding shall be at the MAC layer and the padding shall not include an </a:t>
            </a:r>
            <a:r>
              <a:rPr lang="en-GB" sz="1400" dirty="0" smtClean="0"/>
              <a:t>FCS</a:t>
            </a:r>
            <a:r>
              <a:rPr lang="en-US" sz="1400" dirty="0"/>
              <a:t> </a:t>
            </a:r>
            <a:r>
              <a:rPr lang="en-US" sz="1400" dirty="0" smtClean="0"/>
              <a:t>( </a:t>
            </a:r>
            <a:r>
              <a:rPr lang="en-GB" sz="1400" dirty="0" smtClean="0"/>
              <a:t>MAC </a:t>
            </a:r>
            <a:r>
              <a:rPr lang="en-GB" sz="1400" dirty="0"/>
              <a:t>Motion 75, March 2016, see </a:t>
            </a:r>
            <a:r>
              <a:rPr lang="en-GB" sz="1400" dirty="0" smtClean="0"/>
              <a:t>16/368r1 )</a:t>
            </a:r>
          </a:p>
          <a:p>
            <a:pPr lvl="1" algn="just"/>
            <a:endParaRPr lang="en-US" sz="1400" dirty="0"/>
          </a:p>
          <a:p>
            <a:pPr lvl="1" algn="just"/>
            <a:endParaRPr lang="en-US" sz="1400" b="0" dirty="0"/>
          </a:p>
          <a:p>
            <a:pPr lvl="1" algn="just"/>
            <a:endParaRPr lang="en-US" altLang="zh-CN" sz="1400" b="0" dirty="0" smtClean="0"/>
          </a:p>
          <a:p>
            <a:pPr lvl="1" algn="just"/>
            <a:endParaRPr lang="en-US" altLang="zh-CN" sz="1400" dirty="0"/>
          </a:p>
          <a:p>
            <a:pPr lvl="1" algn="just"/>
            <a:endParaRPr lang="en-US" altLang="zh-CN" sz="1400" b="0" dirty="0" smtClean="0"/>
          </a:p>
          <a:p>
            <a:pPr marL="342900" lvl="1" indent="-342900" algn="just">
              <a:buChar char="•"/>
            </a:pPr>
            <a:r>
              <a:rPr lang="en-US" altLang="zh-CN" sz="1800" dirty="0">
                <a:ea typeface="+mn-ea"/>
                <a:cs typeface="+mn-cs"/>
              </a:rPr>
              <a:t>This contribution attempts to conclude the TBD MAC padding </a:t>
            </a:r>
            <a:r>
              <a:rPr lang="en-US" altLang="zh-CN" sz="1800" dirty="0" smtClean="0">
                <a:ea typeface="+mn-ea"/>
                <a:cs typeface="+mn-cs"/>
              </a:rPr>
              <a:t>scheme for Trigger Frame</a:t>
            </a:r>
          </a:p>
          <a:p>
            <a:pPr marL="342900" lvl="1" indent="-342900" algn="just">
              <a:buChar char="•"/>
            </a:pPr>
            <a:r>
              <a:rPr lang="en-US" altLang="zh-CN" sz="1800" dirty="0" smtClean="0">
                <a:ea typeface="+mn-ea"/>
                <a:cs typeface="+mn-cs"/>
              </a:rPr>
              <a:t>Comments that are associated </a:t>
            </a:r>
          </a:p>
          <a:p>
            <a:pPr marL="685800" lvl="2" indent="-342900" algn="just"/>
            <a:r>
              <a:rPr lang="en-US" altLang="zh-CN" sz="1600" dirty="0" smtClean="0">
                <a:ea typeface="+mn-ea"/>
                <a:cs typeface="+mn-cs"/>
              </a:rPr>
              <a:t>CID # 2890, 2896, 1643</a:t>
            </a:r>
            <a:endParaRPr lang="en-US" altLang="zh-CN" sz="1600" dirty="0">
              <a:ea typeface="+mn-ea"/>
              <a:cs typeface="+mn-cs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391417"/>
              </p:ext>
            </p:extLst>
          </p:nvPr>
        </p:nvGraphicFramePr>
        <p:xfrm>
          <a:off x="1228725" y="3327400"/>
          <a:ext cx="6686550" cy="635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/>
                <a:gridCol w="660400"/>
                <a:gridCol w="596900"/>
                <a:gridCol w="571500"/>
                <a:gridCol w="628650"/>
                <a:gridCol w="628650"/>
                <a:gridCol w="628650"/>
                <a:gridCol w="628650"/>
                <a:gridCol w="628650"/>
                <a:gridCol w="628650"/>
                <a:gridCol w="628650"/>
              </a:tblGrid>
              <a:tr h="3556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101600" marB="635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Frame Control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101600" marB="635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Duration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101600" marB="635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strike="sngStrike">
                          <a:effectLst/>
                        </a:rPr>
                        <a:t>(</a:t>
                      </a:r>
                      <a:r>
                        <a:rPr lang="en-US" sz="800">
                          <a:effectLst/>
                        </a:rPr>
                        <a:t>RA</a:t>
                      </a:r>
                      <a:r>
                        <a:rPr lang="en-US" sz="800" strike="sngStrike">
                          <a:effectLst/>
                        </a:rPr>
                        <a:t>)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101600" marB="635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TA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101600" marB="635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Common Info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Per User Info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…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Per User Info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Padding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FCS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Octets: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101600" marB="635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101600" marB="635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101600" marB="635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6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101600" marB="635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6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101600" marB="635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TBD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TBD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TBD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r>
                        <a:rPr lang="en-US" sz="800" dirty="0" smtClean="0">
                          <a:effectLst/>
                        </a:rPr>
                        <a:t>TBD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4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 anchor="ctr"/>
                </a:tc>
              </a:tr>
            </a:tbl>
          </a:graphicData>
        </a:graphic>
      </p:graphicFrame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</a:t>
            </a:r>
            <a:r>
              <a:rPr lang="en-US" dirty="0"/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718579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066800"/>
          </a:xfrm>
        </p:spPr>
        <p:txBody>
          <a:bodyPr/>
          <a:lstStyle/>
          <a:p>
            <a:r>
              <a:rPr lang="en-US" sz="2400" dirty="0" smtClean="0"/>
              <a:t>Recap: three proposed MAC padding options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/>
          <a:lstStyle/>
          <a:p>
            <a:r>
              <a:rPr lang="en-US" altLang="zh-CN" sz="1800" b="0" dirty="0" smtClean="0"/>
              <a:t>Option 1-RU length indication in Common part</a:t>
            </a:r>
          </a:p>
          <a:p>
            <a:endParaRPr lang="en-US" altLang="zh-CN" sz="1800" b="0" dirty="0" smtClean="0"/>
          </a:p>
          <a:p>
            <a:endParaRPr lang="en-US" altLang="zh-CN" sz="1800" b="0" dirty="0"/>
          </a:p>
          <a:p>
            <a:endParaRPr lang="en-US" altLang="zh-CN" sz="1800" b="0" dirty="0"/>
          </a:p>
          <a:p>
            <a:r>
              <a:rPr lang="en-US" altLang="zh-CN" sz="1800" b="0" dirty="0" smtClean="0"/>
              <a:t>Option 2-Per STA part contains first/last Per STA part indication</a:t>
            </a:r>
          </a:p>
          <a:p>
            <a:endParaRPr lang="en-US" altLang="zh-CN" sz="1800" b="0" dirty="0"/>
          </a:p>
          <a:p>
            <a:endParaRPr lang="en-US" altLang="zh-CN" sz="1800" b="0" dirty="0" smtClean="0"/>
          </a:p>
          <a:p>
            <a:endParaRPr lang="en-US" altLang="zh-CN" sz="1800" b="0" dirty="0"/>
          </a:p>
          <a:p>
            <a:endParaRPr lang="en-US" altLang="zh-CN" sz="1800" b="0" dirty="0" smtClean="0"/>
          </a:p>
          <a:p>
            <a:r>
              <a:rPr lang="en-US" altLang="zh-CN" sz="1800" b="0" dirty="0" smtClean="0"/>
              <a:t>Option 3-Using a special AID value to indicate the start of padding</a:t>
            </a:r>
          </a:p>
          <a:p>
            <a:pPr lvl="1"/>
            <a:r>
              <a:rPr lang="en-US" altLang="zh-CN" sz="1400" dirty="0" smtClean="0">
                <a:solidFill>
                  <a:srgbClr val="0070C0"/>
                </a:solidFill>
              </a:rPr>
              <a:t>Option 3 offers least overhead and simplest implementation with the following possible enhancement</a:t>
            </a:r>
          </a:p>
          <a:p>
            <a:pPr lvl="2"/>
            <a:r>
              <a:rPr lang="en-US" altLang="zh-CN" sz="1200" dirty="0" smtClean="0">
                <a:solidFill>
                  <a:srgbClr val="0070C0"/>
                </a:solidFill>
              </a:rPr>
              <a:t>No need to repeat the Per STA Block</a:t>
            </a:r>
          </a:p>
          <a:p>
            <a:pPr lvl="2"/>
            <a:r>
              <a:rPr lang="en-US" altLang="zh-CN" sz="1200" dirty="0" smtClean="0">
                <a:solidFill>
                  <a:srgbClr val="0070C0"/>
                </a:solidFill>
              </a:rPr>
              <a:t>No need to define Special RU allocation value </a:t>
            </a:r>
            <a:endParaRPr lang="en-US" altLang="zh-CN" sz="1200" b="0" dirty="0" smtClean="0">
              <a:solidFill>
                <a:srgbClr val="0070C0"/>
              </a:solidFill>
            </a:endParaRPr>
          </a:p>
        </p:txBody>
      </p:sp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1126975"/>
              </p:ext>
            </p:extLst>
          </p:nvPr>
        </p:nvGraphicFramePr>
        <p:xfrm>
          <a:off x="1371600" y="1600200"/>
          <a:ext cx="5784850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0" name="Visio" r:id="rId3" imgW="5784519" imgH="695088" progId="Visio.Drawing.11">
                  <p:embed/>
                </p:oleObj>
              </mc:Choice>
              <mc:Fallback>
                <p:oleObj name="Visio" r:id="rId3" imgW="5784519" imgH="695088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600200"/>
                        <a:ext cx="5784850" cy="695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0892908"/>
              </p:ext>
            </p:extLst>
          </p:nvPr>
        </p:nvGraphicFramePr>
        <p:xfrm>
          <a:off x="1447800" y="2895600"/>
          <a:ext cx="5397500" cy="1119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1" name="Visio" r:id="rId5" imgW="5397904" imgH="1119960" progId="Visio.Drawing.11">
                  <p:embed/>
                </p:oleObj>
              </mc:Choice>
              <mc:Fallback>
                <p:oleObj name="Visio" r:id="rId5" imgW="5397904" imgH="1119960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2895600"/>
                        <a:ext cx="5397500" cy="1119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3371566"/>
              </p:ext>
            </p:extLst>
          </p:nvPr>
        </p:nvGraphicFramePr>
        <p:xfrm>
          <a:off x="1066800" y="5418138"/>
          <a:ext cx="6356350" cy="1058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2" name="Visio" r:id="rId7" imgW="6356520" imgH="1058760" progId="Visio.Drawing.11">
                  <p:embed/>
                </p:oleObj>
              </mc:Choice>
              <mc:Fallback>
                <p:oleObj name="Visio" r:id="rId7" imgW="6356520" imgH="1058760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5418138"/>
                        <a:ext cx="6356350" cy="1058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</a:t>
            </a:r>
            <a:r>
              <a:rPr lang="en-US" dirty="0"/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2307803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Proposal: harmonized MAC padding scheme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200400"/>
          </a:xfrm>
        </p:spPr>
        <p:txBody>
          <a:bodyPr/>
          <a:lstStyle/>
          <a:p>
            <a:pPr marL="0" indent="0">
              <a:buNone/>
            </a:pPr>
            <a:endParaRPr lang="en-US" altLang="zh-CN" sz="2000" b="0" dirty="0"/>
          </a:p>
          <a:p>
            <a:pPr lvl="1"/>
            <a:r>
              <a:rPr lang="en-US" altLang="zh-CN" sz="1600" b="0" dirty="0" smtClean="0"/>
              <a:t>Option </a:t>
            </a:r>
            <a:r>
              <a:rPr lang="en-US" altLang="zh-CN" sz="1600" dirty="0" smtClean="0"/>
              <a:t>4</a:t>
            </a:r>
            <a:r>
              <a:rPr lang="en-US" altLang="zh-CN" sz="1600" b="0" dirty="0" smtClean="0"/>
              <a:t>- an enhancement of option 3</a:t>
            </a:r>
          </a:p>
          <a:p>
            <a:pPr lvl="2"/>
            <a:r>
              <a:rPr lang="en-US" altLang="zh-CN" sz="1400" dirty="0"/>
              <a:t>MAC padding is performed with </a:t>
            </a:r>
            <a:r>
              <a:rPr lang="en-US" altLang="zh-CN" sz="1400" dirty="0" smtClean="0"/>
              <a:t>a special </a:t>
            </a:r>
            <a:r>
              <a:rPr lang="en-US" altLang="zh-CN" sz="1400" dirty="0"/>
              <a:t>Per STA info</a:t>
            </a:r>
          </a:p>
          <a:p>
            <a:pPr lvl="3"/>
            <a:r>
              <a:rPr lang="en-US" altLang="zh-CN" sz="1400" dirty="0"/>
              <a:t>STAID value is set as a reserved value to indicate the Per STA info is padding and needs no processing</a:t>
            </a:r>
          </a:p>
          <a:p>
            <a:pPr lvl="3"/>
            <a:r>
              <a:rPr lang="en-US" altLang="zh-CN" sz="1400" dirty="0"/>
              <a:t> </a:t>
            </a:r>
            <a:r>
              <a:rPr lang="en-US" sz="1400" dirty="0" smtClean="0"/>
              <a:t>STAID[11:0] = 0xFFF is defined as the special STAID to indicate MAC padding</a:t>
            </a:r>
            <a:endParaRPr lang="en-US" altLang="zh-CN" sz="1400" dirty="0"/>
          </a:p>
          <a:p>
            <a:pPr lvl="2"/>
            <a:r>
              <a:rPr lang="en-US" altLang="zh-CN" sz="1400" dirty="0" smtClean="0"/>
              <a:t>The rest padding bits are all set to one</a:t>
            </a:r>
          </a:p>
          <a:p>
            <a:pPr lvl="2"/>
            <a:r>
              <a:rPr lang="en-GB" sz="1400" dirty="0" smtClean="0"/>
              <a:t>The </a:t>
            </a:r>
            <a:r>
              <a:rPr lang="en-GB" sz="1400" dirty="0"/>
              <a:t>Padding field of the Trigger frame, if present, is an integer number of bytes &gt;= 2: Padding field starts with special STAID[11:0] as 0xFFF and the rest bits of the Padding field are all set to one. </a:t>
            </a:r>
            <a:endParaRPr lang="en-US" altLang="zh-CN" sz="1400" dirty="0"/>
          </a:p>
          <a:p>
            <a:pPr lvl="2"/>
            <a:endParaRPr lang="en-US" altLang="zh-CN" sz="1400" dirty="0" smtClean="0"/>
          </a:p>
          <a:p>
            <a:pPr lvl="2"/>
            <a:endParaRPr lang="en-US" altLang="zh-CN" sz="1400" b="0" dirty="0" smtClean="0"/>
          </a:p>
        </p:txBody>
      </p:sp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909784"/>
              </p:ext>
            </p:extLst>
          </p:nvPr>
        </p:nvGraphicFramePr>
        <p:xfrm>
          <a:off x="1546225" y="4903787"/>
          <a:ext cx="6051550" cy="582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6" name="Visio" r:id="rId3" imgW="6052058" imgH="582390" progId="Visio.Drawing.11">
                  <p:embed/>
                </p:oleObj>
              </mc:Choice>
              <mc:Fallback>
                <p:oleObj name="Visio" r:id="rId3" imgW="6052058" imgH="582390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46225" y="4903787"/>
                        <a:ext cx="6051550" cy="5826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</a:t>
            </a:r>
            <a:r>
              <a:rPr lang="en-US" dirty="0"/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1591539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TF MAC Padding Duration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Propose that each STA may announce its “TF MAC Padding Duration Capability” in HE Capabilities Field.</a:t>
            </a:r>
          </a:p>
          <a:p>
            <a:endParaRPr lang="en-US" dirty="0"/>
          </a:p>
          <a:p>
            <a:r>
              <a:rPr lang="en-US" dirty="0"/>
              <a:t>Possible values: [0,  8,  16]</a:t>
            </a:r>
            <a:r>
              <a:rPr lang="en-US" i="1" dirty="0"/>
              <a:t>us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In the case of HE PPDU, “16</a:t>
            </a:r>
            <a:r>
              <a:rPr lang="en-US" i="1" dirty="0"/>
              <a:t>us</a:t>
            </a:r>
            <a:r>
              <a:rPr lang="en-US" dirty="0"/>
              <a:t>” duration results in at least one more OFDM symbol.</a:t>
            </a:r>
          </a:p>
          <a:p>
            <a:pPr lvl="1"/>
            <a:endParaRPr lang="en-US" dirty="0"/>
          </a:p>
          <a:p>
            <a:r>
              <a:rPr lang="en-US" dirty="0"/>
              <a:t>AP is allowed to transmit TF with any PPDU format (11a/g/n/ac/ax).</a:t>
            </a:r>
          </a:p>
          <a:p>
            <a:endParaRPr lang="en-US" dirty="0"/>
          </a:p>
          <a:p>
            <a:r>
              <a:rPr lang="en-US" dirty="0"/>
              <a:t>AP shall apply the TF MAC Padding field with length corresponding to the longest TF MAC Padding Duration Capability among all the destination STAs.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Zhou Lan, Broadcom et al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1869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Length Calculation for TF MAC Padding Field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7176"/>
            <a:ext cx="7772400" cy="375424"/>
          </a:xfrm>
        </p:spPr>
        <p:txBody>
          <a:bodyPr/>
          <a:lstStyle/>
          <a:p>
            <a:r>
              <a:rPr lang="en-US" dirty="0"/>
              <a:t>Case-1: For </a:t>
            </a:r>
            <a:r>
              <a:rPr lang="en-US" dirty="0" smtClean="0"/>
              <a:t>TF in Non-HT </a:t>
            </a:r>
            <a:r>
              <a:rPr lang="en-US" dirty="0"/>
              <a:t>(OFDM), HT and VHT </a:t>
            </a:r>
            <a:r>
              <a:rPr lang="en-US" dirty="0" smtClean="0"/>
              <a:t>PPDUs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Zhou Lan, Broadcom et al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806850" y="2889573"/>
            <a:ext cx="7772400" cy="375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/>
              <a:t>Case-2: </a:t>
            </a:r>
            <a:r>
              <a:rPr lang="en-US" dirty="0" smtClean="0"/>
              <a:t>For TF in </a:t>
            </a:r>
            <a:r>
              <a:rPr lang="en-US" dirty="0"/>
              <a:t>HE </a:t>
            </a:r>
            <a:r>
              <a:rPr lang="en-US" dirty="0" smtClean="0"/>
              <a:t>PPDUs</a:t>
            </a:r>
            <a:endParaRPr lang="en-US" dirty="0"/>
          </a:p>
          <a:p>
            <a:endParaRPr lang="en-US" kern="0" dirty="0"/>
          </a:p>
        </p:txBody>
      </p:sp>
      <p:sp>
        <p:nvSpPr>
          <p:cNvPr id="8" name="Rectangle 7"/>
          <p:cNvSpPr/>
          <p:nvPr/>
        </p:nvSpPr>
        <p:spPr>
          <a:xfrm>
            <a:off x="806850" y="5105400"/>
            <a:ext cx="8066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/>
              <a:t>where 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2051983"/>
              </p:ext>
            </p:extLst>
          </p:nvPr>
        </p:nvGraphicFramePr>
        <p:xfrm>
          <a:off x="2075121" y="4792525"/>
          <a:ext cx="4343400" cy="10309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6" name="Equation" r:id="rId3" imgW="2997000" imgH="711000" progId="Equation.DSMT4">
                  <p:embed/>
                </p:oleObj>
              </mc:Choice>
              <mc:Fallback>
                <p:oleObj name="Equation" r:id="rId3" imgW="2997000" imgH="711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75121" y="4792525"/>
                        <a:ext cx="4343400" cy="10309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7907228"/>
              </p:ext>
            </p:extLst>
          </p:nvPr>
        </p:nvGraphicFramePr>
        <p:xfrm>
          <a:off x="2533740" y="3403044"/>
          <a:ext cx="3622495" cy="7374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7" name="Equation" r:id="rId5" imgW="2234880" imgH="457200" progId="Equation.DSMT4">
                  <p:embed/>
                </p:oleObj>
              </mc:Choice>
              <mc:Fallback>
                <p:oleObj name="Equation" r:id="rId5" imgW="223488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3740" y="3403044"/>
                        <a:ext cx="3622495" cy="73749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3298520"/>
              </p:ext>
            </p:extLst>
          </p:nvPr>
        </p:nvGraphicFramePr>
        <p:xfrm>
          <a:off x="2663735" y="1903096"/>
          <a:ext cx="3492500" cy="782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8" name="Equation" r:id="rId7" imgW="1917360" imgH="431640" progId="Equation.DSMT4">
                  <p:embed/>
                </p:oleObj>
              </mc:Choice>
              <mc:Fallback>
                <p:oleObj name="Equation" r:id="rId7" imgW="191736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3735" y="1903096"/>
                        <a:ext cx="3492500" cy="782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15830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 STBC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transmitting a TF, the AP is free to use any PHY format, except STBC.</a:t>
            </a:r>
          </a:p>
          <a:p>
            <a:endParaRPr lang="en-US" dirty="0" smtClean="0"/>
          </a:p>
          <a:p>
            <a:r>
              <a:rPr lang="en-US" dirty="0" smtClean="0"/>
              <a:t>Proposed to disallow using STBC in a PPDU carrying Trigger Frame.</a:t>
            </a:r>
          </a:p>
          <a:p>
            <a:pPr lvl="1"/>
            <a:r>
              <a:rPr lang="en-US" dirty="0" smtClean="0"/>
              <a:t>For STBC, buffering every two OFDM symbols to process may cause extra processing delay at the receiver.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Zhou Lan, Broadcom et al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1786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altLang="zh-CN" b="1" dirty="0" smtClean="0"/>
              <a:t>Do you support to direct </a:t>
            </a:r>
            <a:r>
              <a:rPr lang="en-US" altLang="zh-CN" b="1" dirty="0" err="1" smtClean="0"/>
              <a:t>TGax</a:t>
            </a:r>
            <a:r>
              <a:rPr lang="en-US" altLang="zh-CN" b="1" dirty="0" smtClean="0"/>
              <a:t> editor </a:t>
            </a:r>
            <a:r>
              <a:rPr lang="en-US" altLang="zh-CN" b="1" dirty="0" smtClean="0"/>
              <a:t>to adopt doc 11-16-0970r0 into </a:t>
            </a:r>
            <a:r>
              <a:rPr lang="en-US" altLang="zh-CN" b="1" dirty="0" err="1" smtClean="0"/>
              <a:t>TGax</a:t>
            </a:r>
            <a:r>
              <a:rPr lang="en-US" altLang="zh-CN" b="1" dirty="0" smtClean="0"/>
              <a:t> </a:t>
            </a:r>
            <a:r>
              <a:rPr lang="en-US" altLang="zh-CN" b="1" dirty="0" smtClean="0"/>
              <a:t>Draft </a:t>
            </a:r>
            <a:r>
              <a:rPr lang="en-US" altLang="zh-CN" b="1" dirty="0" smtClean="0"/>
              <a:t>per editing instruction </a:t>
            </a:r>
            <a:r>
              <a:rPr lang="en-US" altLang="zh-CN" b="1" dirty="0" smtClean="0"/>
              <a:t>in doc.</a:t>
            </a:r>
            <a:r>
              <a:rPr lang="en-US" altLang="zh-CN" b="1" dirty="0" smtClean="0"/>
              <a:t>11-16-0870r0 </a:t>
            </a:r>
            <a:r>
              <a:rPr lang="en-US" altLang="zh-CN" b="1" dirty="0" smtClean="0"/>
              <a:t>to conclude MAC </a:t>
            </a:r>
            <a:r>
              <a:rPr lang="en-US" altLang="zh-CN" b="1" dirty="0" smtClean="0"/>
              <a:t>trigger padding </a:t>
            </a:r>
            <a:r>
              <a:rPr lang="en-US" altLang="zh-CN" b="1" dirty="0" smtClean="0"/>
              <a:t>TBDs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zh-CN" dirty="0" smtClean="0"/>
              <a:t>Yes</a:t>
            </a:r>
            <a:endParaRPr lang="en-US" altLang="zh-CN" dirty="0"/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zh-CN" dirty="0" smtClean="0"/>
              <a:t>No</a:t>
            </a:r>
            <a:endParaRPr lang="en-US" altLang="zh-CN" dirty="0"/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zh-CN" dirty="0"/>
              <a:t>A</a:t>
            </a:r>
            <a:r>
              <a:rPr lang="en-US" altLang="zh-CN" dirty="0" smtClean="0"/>
              <a:t>bstain</a:t>
            </a:r>
            <a:endParaRPr lang="en-US" altLang="zh-CN" dirty="0"/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7" name="内容占位符 2"/>
          <p:cNvSpPr txBox="1">
            <a:spLocks/>
          </p:cNvSpPr>
          <p:nvPr/>
        </p:nvSpPr>
        <p:spPr bwMode="auto">
          <a:xfrm>
            <a:off x="762000" y="4191000"/>
            <a:ext cx="7924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sz="2000" dirty="0" smtClean="0"/>
              <a:t>Do you support to adopt the </a:t>
            </a:r>
            <a:r>
              <a:rPr lang="en-US" altLang="zh-CN" sz="2000" dirty="0"/>
              <a:t>resolution text for comment CID 2890, 2896, 1634 </a:t>
            </a:r>
            <a:r>
              <a:rPr lang="en-US" altLang="zh-CN" sz="2000" dirty="0" smtClean="0"/>
              <a:t>as</a:t>
            </a:r>
            <a:r>
              <a:rPr lang="en-US" altLang="zh-CN" sz="2000" dirty="0" smtClean="0"/>
              <a:t> </a:t>
            </a:r>
            <a:r>
              <a:rPr lang="en-US" altLang="zh-CN" sz="2000" dirty="0"/>
              <a:t>provided in </a:t>
            </a:r>
            <a:r>
              <a:rPr lang="en-US" altLang="zh-CN" sz="2000" dirty="0" smtClean="0"/>
              <a:t>11-16-0870r0</a:t>
            </a:r>
            <a:r>
              <a:rPr lang="en-US" altLang="zh-CN" sz="2000" dirty="0"/>
              <a:t>.  </a:t>
            </a:r>
            <a:endParaRPr lang="en-US" altLang="zh-CN" sz="2000" dirty="0" smtClean="0"/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zh-CN" sz="1600" dirty="0"/>
              <a:t>Yes</a:t>
            </a:r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zh-CN" sz="1600" dirty="0"/>
              <a:t>No</a:t>
            </a:r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zh-CN" sz="1600" dirty="0"/>
              <a:t>Abstain</a:t>
            </a:r>
          </a:p>
          <a:p>
            <a:pPr lvl="1"/>
            <a:endParaRPr lang="en-US" altLang="zh-CN" sz="1600" dirty="0"/>
          </a:p>
        </p:txBody>
      </p:sp>
      <p:sp>
        <p:nvSpPr>
          <p:cNvPr id="8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</a:t>
            </a:r>
            <a:r>
              <a:rPr lang="en-US" dirty="0"/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104078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369332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  <a:p>
            <a:pPr>
              <a:defRPr/>
            </a:pPr>
            <a:r>
              <a:rPr lang="en-US" altLang="ko-KR" dirty="0" smtClean="0"/>
              <a:t>.</a:t>
            </a:r>
            <a:endParaRPr lang="en-US" altLang="ko-KR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3327574"/>
              </p:ext>
            </p:extLst>
          </p:nvPr>
        </p:nvGraphicFramePr>
        <p:xfrm>
          <a:off x="762000" y="1905000"/>
          <a:ext cx="7239000" cy="26670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8050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</a:t>
            </a:r>
            <a:r>
              <a:rPr lang="en-US" dirty="0"/>
              <a:t>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1518026"/>
              </p:ext>
            </p:extLst>
          </p:nvPr>
        </p:nvGraphicFramePr>
        <p:xfrm>
          <a:off x="762000" y="1371600"/>
          <a:ext cx="7239000" cy="4395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</a:t>
            </a:r>
            <a:r>
              <a:rPr lang="en-US" dirty="0"/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1516178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4053118"/>
              </p:ext>
            </p:extLst>
          </p:nvPr>
        </p:nvGraphicFramePr>
        <p:xfrm>
          <a:off x="685800" y="1066800"/>
          <a:ext cx="7772400" cy="47446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</a:t>
            </a:r>
            <a:r>
              <a:rPr lang="en-US" dirty="0"/>
              <a:t>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3590823"/>
              </p:ext>
            </p:extLst>
          </p:nvPr>
        </p:nvGraphicFramePr>
        <p:xfrm>
          <a:off x="731687" y="1252407"/>
          <a:ext cx="7772400" cy="2428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Tao Tian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ttian@qti.qualcomm.com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</a:t>
            </a:r>
            <a:r>
              <a:rPr lang="en-US" dirty="0"/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4084828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369332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  <a:p>
            <a:pPr>
              <a:defRPr/>
            </a:pPr>
            <a:r>
              <a:rPr lang="en-US" altLang="ko-KR" dirty="0" smtClean="0"/>
              <a:t>.</a:t>
            </a:r>
            <a:endParaRPr lang="en-US" altLang="ko-KR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1948546"/>
              </p:ext>
            </p:extLst>
          </p:nvPr>
        </p:nvGraphicFramePr>
        <p:xfrm>
          <a:off x="789972" y="46482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joonsuk@apple.com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guoqing_li@apple.com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ericwong@apple.com</a:t>
                      </a:r>
                      <a:r>
                        <a:rPr lang="en-US" sz="900" u="none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3431043"/>
              </p:ext>
            </p:extLst>
          </p:nvPr>
        </p:nvGraphicFramePr>
        <p:xfrm>
          <a:off x="789972" y="993996"/>
          <a:ext cx="7239000" cy="33787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b="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</a:t>
            </a:r>
            <a:r>
              <a:rPr lang="en-US" dirty="0"/>
              <a:t>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7746164"/>
              </p:ext>
            </p:extLst>
          </p:nvPr>
        </p:nvGraphicFramePr>
        <p:xfrm>
          <a:off x="762000" y="1121576"/>
          <a:ext cx="7467600" cy="489822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</a:t>
            </a:r>
            <a:r>
              <a:rPr lang="en-US" dirty="0"/>
              <a:t>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2719435"/>
              </p:ext>
            </p:extLst>
          </p:nvPr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sun.bo1@zte.com.cn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lv.kaiying@zte.com.cn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yfang@ztetx.com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yao.ke5@zte.com.cn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xing.weimin@zte.com.cn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brianh@cisco.com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pmonajem@cisco.com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</a:t>
            </a:r>
            <a:r>
              <a:rPr lang="en-US" dirty="0"/>
              <a:t>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457566"/>
              </p:ext>
            </p:extLst>
          </p:nvPr>
        </p:nvGraphicFramePr>
        <p:xfrm>
          <a:off x="381000" y="1193248"/>
          <a:ext cx="8153400" cy="40504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+81 46 859 3135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+81 46 859 5097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Arial"/>
                        </a:rPr>
                        <a:t>+81 46 859 5107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46 859 3494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+81 46 859 4233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+81 46 859 4222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+81 46 840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3759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</a:t>
            </a:r>
            <a:r>
              <a:rPr lang="en-US" dirty="0"/>
              <a:t>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108149</TotalTime>
  <Words>1724</Words>
  <Application>Microsoft Office PowerPoint</Application>
  <PresentationFormat>On-screen Show (4:3)</PresentationFormat>
  <Paragraphs>620</Paragraphs>
  <Slides>17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802-11-Submission</vt:lpstr>
      <vt:lpstr>Visio</vt:lpstr>
      <vt:lpstr>Equation</vt:lpstr>
      <vt:lpstr>MAC trigger frame padding follow up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Abstract</vt:lpstr>
      <vt:lpstr>Recap: three proposed MAC padding options</vt:lpstr>
      <vt:lpstr>Proposal: harmonized MAC padding scheme</vt:lpstr>
      <vt:lpstr>TF MAC Padding Duration</vt:lpstr>
      <vt:lpstr>Length Calculation for TF MAC Padding Field</vt:lpstr>
      <vt:lpstr>On STBC</vt:lpstr>
      <vt:lpstr>Straw Poll</vt:lpstr>
    </vt:vector>
  </TitlesOfParts>
  <Company>Marvell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Zhou Lan</cp:lastModifiedBy>
  <cp:revision>2053</cp:revision>
  <cp:lastPrinted>1998-02-10T13:28:06Z</cp:lastPrinted>
  <dcterms:created xsi:type="dcterms:W3CDTF">2007-05-21T21:00:37Z</dcterms:created>
  <dcterms:modified xsi:type="dcterms:W3CDTF">2016-07-27T03:16:06Z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