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9" r:id="rId2"/>
    <p:sldId id="423" r:id="rId3"/>
    <p:sldId id="424" r:id="rId4"/>
    <p:sldId id="425" r:id="rId5"/>
    <p:sldId id="426" r:id="rId6"/>
    <p:sldId id="427" r:id="rId7"/>
    <p:sldId id="428" r:id="rId8"/>
    <p:sldId id="429" r:id="rId9"/>
    <p:sldId id="430" r:id="rId10"/>
    <p:sldId id="431" r:id="rId11"/>
    <p:sldId id="432" r:id="rId12"/>
    <p:sldId id="274" r:id="rId13"/>
    <p:sldId id="386" r:id="rId14"/>
    <p:sldId id="394" r:id="rId15"/>
    <p:sldId id="393" r:id="rId16"/>
    <p:sldId id="395" r:id="rId17"/>
    <p:sldId id="396" r:id="rId18"/>
    <p:sldId id="401" r:id="rId19"/>
    <p:sldId id="419" r:id="rId20"/>
    <p:sldId id="433" r:id="rId21"/>
    <p:sldId id="418" r:id="rId22"/>
    <p:sldId id="420" r:id="rId23"/>
    <p:sldId id="421" r:id="rId24"/>
    <p:sldId id="422" r:id="rId25"/>
    <p:sldId id="409" r:id="rId26"/>
    <p:sldId id="408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35" autoAdjust="0"/>
  </p:normalViewPr>
  <p:slideViewPr>
    <p:cSldViewPr>
      <p:cViewPr>
        <p:scale>
          <a:sx n="75" d="100"/>
          <a:sy n="75" d="100"/>
        </p:scale>
        <p:origin x="-127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85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33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189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88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Laurent Cariou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819400" y="303340"/>
            <a:ext cx="563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 algn="r"/>
            <a:r>
              <a:rPr lang="en-US" altLang="en-US" sz="1800" b="1" dirty="0" smtClean="0"/>
              <a:t>doc.: IEEE 802.11-16/0945r2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hittabrata.ghosh@intel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xiaogang.c.chen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quinghua.li@intel.com" TargetMode="External"/><Relationship Id="rId5" Type="http://schemas.openxmlformats.org/officeDocument/2006/relationships/hyperlink" Target="mailto:po-kai.huang@intel.com" TargetMode="External"/><Relationship Id="rId4" Type="http://schemas.openxmlformats.org/officeDocument/2006/relationships/hyperlink" Target="mailto:shahrnaz.azizi@intel.com" TargetMode="External"/><Relationship Id="rId9" Type="http://schemas.openxmlformats.org/officeDocument/2006/relationships/hyperlink" Target="mailto:robert.stacey@inte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Clarifications for OBSS_PD-based SR parameters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2016-07-25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088712"/>
              </p:ext>
            </p:extLst>
          </p:nvPr>
        </p:nvGraphicFramePr>
        <p:xfrm>
          <a:off x="838200" y="2915434"/>
          <a:ext cx="7239000" cy="3120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9"/>
                        </a:rPr>
                        <a:t>robert.stacey@intel.com</a:t>
                      </a:r>
                      <a:endParaRPr lang="en-US" sz="11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85800" y="1009657"/>
          <a:ext cx="8153400" cy="4946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223210"/>
                <a:gridCol w="2209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Sekiya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Aoki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Taniguchi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Horisaki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Tosato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Bocus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42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1219200"/>
          <a:ext cx="8153400" cy="2732302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225059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Affiliation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Phone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Email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Newracom, Inc.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 Noh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yujin.noh@newracom.com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3951502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95400"/>
                <a:gridCol w="18288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673848"/>
              </p:ext>
            </p:extLst>
          </p:nvPr>
        </p:nvGraphicFramePr>
        <p:xfrm>
          <a:off x="381000" y="449580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Sungeun Lee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Cypress Semiconductor Corporation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sungeun.lee@cypress.com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Saishankar  Nandagopalan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snan@cypress.com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07057"/>
              </p:ext>
            </p:extLst>
          </p:nvPr>
        </p:nvGraphicFramePr>
        <p:xfrm>
          <a:off x="381000" y="4495800"/>
          <a:ext cx="8153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Sungeun Lee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Cypress Semiconductor Corporation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sungeun.lee@cypress.com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Saishankar  Nandagopalan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snan@cypress.com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 dirty="0" smtClean="0">
                          <a:latin typeface="+mn-lt"/>
                          <a:ea typeface="Times New Roman"/>
                          <a:cs typeface="Arial"/>
                        </a:rPr>
                        <a:t>Canon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stephane.baron@crf.canon.fr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 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Viger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pascal.viger@crf.canon.fr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Nezou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patrice.nezou@crf.canon.fr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88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 – OBSS_PD-based SR parameters</a:t>
            </a:r>
            <a:br>
              <a:rPr lang="en-US" dirty="0" smtClean="0"/>
            </a:br>
            <a:r>
              <a:rPr lang="en-US" sz="2400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The spec defines a spatial reuse mode that we call here OBSS_PD-based SR for clarification, and which is defined in 25.9.2 and 25.9.3.</a:t>
            </a:r>
          </a:p>
          <a:p>
            <a:endParaRPr lang="en-US" sz="2000" dirty="0" smtClean="0"/>
          </a:p>
          <a:p>
            <a:r>
              <a:rPr lang="en-US" sz="2000" dirty="0" smtClean="0"/>
              <a:t>In the SFD, we agreed that the </a:t>
            </a:r>
            <a:r>
              <a:rPr lang="en-US" sz="2000" dirty="0" err="1" smtClean="0"/>
              <a:t>TxPower</a:t>
            </a:r>
            <a:r>
              <a:rPr lang="en-US" sz="2000" dirty="0" smtClean="0"/>
              <a:t> and OBSS_PD can be adjusted based on a proportional rule (shown next slide).</a:t>
            </a:r>
          </a:p>
          <a:p>
            <a:endParaRPr lang="en-US" sz="2000" dirty="0"/>
          </a:p>
          <a:p>
            <a:r>
              <a:rPr lang="en-US" sz="2000" dirty="0" smtClean="0"/>
              <a:t>We need to define in the spec:</a:t>
            </a:r>
          </a:p>
          <a:p>
            <a:pPr lvl="1"/>
            <a:r>
              <a:rPr lang="en-US" sz="1600" dirty="0" smtClean="0"/>
              <a:t>Default parameters for this proportional rule</a:t>
            </a:r>
          </a:p>
          <a:p>
            <a:pPr lvl="1"/>
            <a:r>
              <a:rPr lang="en-US" sz="1600" dirty="0" smtClean="0"/>
              <a:t>how to set/adjust the different values in this proportional rule.</a:t>
            </a:r>
          </a:p>
          <a:p>
            <a:endParaRPr lang="en-US" sz="2000" dirty="0"/>
          </a:p>
          <a:p>
            <a:r>
              <a:rPr lang="en-US" sz="2000" dirty="0" smtClean="0"/>
              <a:t>This contribution proposes solution for that</a:t>
            </a:r>
            <a:endParaRPr lang="en-US" sz="20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dirty="0" smtClean="0"/>
              <a:t>July 2016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24388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OBSS_PD-based SR </a:t>
            </a:r>
            <a:r>
              <a:rPr lang="en-US" dirty="0" smtClean="0"/>
              <a:t>mode</a:t>
            </a:r>
            <a:br>
              <a:rPr lang="en-US" dirty="0" smtClean="0"/>
            </a:br>
            <a:r>
              <a:rPr lang="en-US" sz="2400" dirty="0" smtClean="0"/>
              <a:t>proportional rule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 bwMode="auto">
          <a:xfrm>
            <a:off x="665856" y="1968662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713232" lvl="1" indent="-256032">
              <a:buNone/>
            </a:pPr>
            <a:r>
              <a:rPr lang="en-US" sz="1600" dirty="0" smtClean="0"/>
              <a:t>	</a:t>
            </a:r>
          </a:p>
          <a:p>
            <a:pPr marL="713232" lvl="1" indent="-256032">
              <a:buNone/>
            </a:pPr>
            <a:endParaRPr lang="en-US" sz="1600" dirty="0" smtClean="0"/>
          </a:p>
          <a:p>
            <a:pPr marL="713232" lvl="1" indent="-256032">
              <a:buNone/>
            </a:pPr>
            <a:endParaRPr lang="en-US" sz="1600" dirty="0" smtClean="0"/>
          </a:p>
          <a:p>
            <a:pPr marL="713232" lvl="1" indent="-256032">
              <a:buNone/>
            </a:pPr>
            <a:endParaRPr lang="en-US" sz="1600" dirty="0" smtClean="0"/>
          </a:p>
          <a:p>
            <a:pPr marL="713232" lvl="1" indent="-256032">
              <a:buFont typeface="Arial" pitchFamily="34" charset="0"/>
              <a:buChar char="•"/>
            </a:pPr>
            <a:endParaRPr lang="en-US" sz="1600" dirty="0" smtClean="0"/>
          </a:p>
          <a:p>
            <a:pPr marL="713232" lvl="1" indent="-256032">
              <a:buFont typeface="Arial" pitchFamily="34" charset="0"/>
              <a:buChar char="•"/>
            </a:pPr>
            <a:endParaRPr lang="en-US" dirty="0" smtClean="0"/>
          </a:p>
          <a:p>
            <a:pPr marL="713232" lvl="1" indent="-256032">
              <a:buFont typeface="Arial" pitchFamily="34" charset="0"/>
              <a:buChar char="•"/>
            </a:pPr>
            <a:endParaRPr lang="en-US" dirty="0" smtClean="0"/>
          </a:p>
          <a:p>
            <a:pPr marL="713232" lvl="1" indent="-256032">
              <a:buFont typeface="Arial" pitchFamily="34" charset="0"/>
              <a:buChar char="•"/>
            </a:pPr>
            <a:endParaRPr lang="en-US" dirty="0" smtClean="0"/>
          </a:p>
          <a:p>
            <a:pPr marL="313182" indent="-256032">
              <a:buFont typeface="Arial" pitchFamily="34" charset="0"/>
              <a:buChar char="•"/>
            </a:pPr>
            <a:r>
              <a:rPr lang="en-US" dirty="0" smtClean="0"/>
              <a:t>Preserves fairness for the lower power devices</a:t>
            </a:r>
          </a:p>
          <a:p>
            <a:pPr marL="313182" indent="-256032">
              <a:buFont typeface="Arial" pitchFamily="34" charset="0"/>
              <a:buChar char="•"/>
            </a:pPr>
            <a:r>
              <a:rPr lang="en-US" dirty="0" err="1" smtClean="0"/>
              <a:t>PWR</a:t>
            </a:r>
            <a:r>
              <a:rPr lang="en-US" baseline="-25000" dirty="0" err="1" smtClean="0"/>
              <a:t>ref</a:t>
            </a:r>
            <a:r>
              <a:rPr lang="en-US" dirty="0" smtClean="0"/>
              <a:t> can be a TBD level (preferred value is 23 </a:t>
            </a:r>
            <a:r>
              <a:rPr lang="en-US" dirty="0" err="1" smtClean="0"/>
              <a:t>dBm</a:t>
            </a:r>
            <a:r>
              <a:rPr lang="en-US" dirty="0" smtClean="0"/>
              <a:t>)</a:t>
            </a:r>
          </a:p>
          <a:p>
            <a:pPr marL="313182" indent="-256032">
              <a:buFont typeface="Arial" pitchFamily="34" charset="0"/>
              <a:buChar char="•"/>
            </a:pPr>
            <a:r>
              <a:rPr lang="en-US" dirty="0" smtClean="0"/>
              <a:t>Class A: TX_PWR=transmit power</a:t>
            </a:r>
          </a:p>
          <a:p>
            <a:pPr marL="313182" indent="-256032">
              <a:buFont typeface="Arial" pitchFamily="34" charset="0"/>
              <a:buChar char="•"/>
            </a:pPr>
            <a:r>
              <a:rPr lang="en-US" dirty="0" smtClean="0"/>
              <a:t>Class B: TX_PWR=transmit </a:t>
            </a:r>
            <a:r>
              <a:rPr lang="en-US" dirty="0" err="1" smtClean="0"/>
              <a:t>power+TBD</a:t>
            </a:r>
            <a:r>
              <a:rPr lang="en-US" dirty="0" smtClean="0"/>
              <a:t> dB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994" y="1828800"/>
            <a:ext cx="7423150" cy="148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660" y="3201868"/>
            <a:ext cx="5789613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OBSS_PD-based SR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parameters need to be defined for the equation between </a:t>
            </a:r>
            <a:r>
              <a:rPr lang="en-US" dirty="0" err="1" smtClean="0"/>
              <a:t>TxPower</a:t>
            </a:r>
            <a:r>
              <a:rPr lang="en-US" dirty="0" smtClean="0"/>
              <a:t> and OBSS_PD:</a:t>
            </a:r>
          </a:p>
          <a:p>
            <a:pPr lvl="1"/>
            <a:r>
              <a:rPr lang="en-US" dirty="0" err="1" smtClean="0"/>
              <a:t>OBSS_PDmin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PWRref</a:t>
            </a:r>
            <a:endParaRPr lang="en-US" dirty="0" smtClean="0"/>
          </a:p>
          <a:p>
            <a:pPr lvl="1"/>
            <a:r>
              <a:rPr lang="en-US" dirty="0" err="1" smtClean="0"/>
              <a:t>OBSS_PDmax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need to define how to set the values of the parameters </a:t>
            </a:r>
          </a:p>
          <a:p>
            <a:pPr lvl="1"/>
            <a:r>
              <a:rPr lang="en-US" dirty="0" smtClean="0"/>
              <a:t>default values</a:t>
            </a:r>
          </a:p>
          <a:p>
            <a:pPr lvl="1"/>
            <a:r>
              <a:rPr lang="en-US" dirty="0" smtClean="0"/>
              <a:t>Method to change the values of the parameters (set by the AP)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87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Proposal for default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to define default parameters that are conservative</a:t>
            </a:r>
          </a:p>
          <a:p>
            <a:pPr lvl="1"/>
            <a:r>
              <a:rPr lang="en-US" dirty="0" smtClean="0"/>
              <a:t>In unmanaged environments, OBSS_PD-based SR can be efficient even with conservative parameters, and the impact on legacy is likely to be limited</a:t>
            </a:r>
          </a:p>
          <a:p>
            <a:pPr lvl="1"/>
            <a:r>
              <a:rPr lang="en-US" dirty="0" smtClean="0"/>
              <a:t>We propose the following default values:</a:t>
            </a:r>
          </a:p>
          <a:p>
            <a:pPr lvl="2"/>
            <a:r>
              <a:rPr lang="en-US" dirty="0" err="1" smtClean="0"/>
              <a:t>OBSS_PDmax</a:t>
            </a:r>
            <a:r>
              <a:rPr lang="en-US" dirty="0" smtClean="0"/>
              <a:t> should be defined in the spec as -62dBm</a:t>
            </a:r>
          </a:p>
          <a:p>
            <a:pPr lvl="2"/>
            <a:r>
              <a:rPr lang="en-US" dirty="0" err="1" smtClean="0"/>
              <a:t>PWRref</a:t>
            </a:r>
            <a:r>
              <a:rPr lang="en-US" dirty="0" smtClean="0"/>
              <a:t> should be set to a fixed value: 21dBm for STAs or APs with less than 3 SSs, 25dBm for APs with 3 SSs or more</a:t>
            </a:r>
          </a:p>
          <a:p>
            <a:pPr lvl="2"/>
            <a:r>
              <a:rPr lang="en-US" dirty="0" err="1" smtClean="0"/>
              <a:t>OBSS_PDmin</a:t>
            </a:r>
            <a:r>
              <a:rPr lang="en-US" dirty="0" smtClean="0"/>
              <a:t> should be equal to -82dBm for 20MHz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24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03739" y="4782769"/>
            <a:ext cx="3767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703739" y="2204669"/>
            <a:ext cx="12700" cy="257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95800" y="4845444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1"/>
                </a:solidFill>
              </a:rPr>
              <a:t>21dBm</a:t>
            </a:r>
          </a:p>
          <a:p>
            <a:r>
              <a:rPr lang="en-US" sz="1800" dirty="0" smtClean="0">
                <a:solidFill>
                  <a:schemeClr val="accent1"/>
                </a:solidFill>
              </a:rPr>
              <a:t>STAs</a:t>
            </a:r>
            <a:endParaRPr lang="en-US" sz="1800" dirty="0">
              <a:solidFill>
                <a:schemeClr val="accent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0"/>
          </p:cNvCxnSpPr>
          <p:nvPr/>
        </p:nvCxnSpPr>
        <p:spPr>
          <a:xfrm>
            <a:off x="4927970" y="48454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76739" y="25812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89100" y="2451086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-62dBm</a:t>
            </a:r>
            <a:endParaRPr lang="en-US" sz="18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576739" y="32416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89100" y="3086086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-72dBm</a:t>
            </a:r>
            <a:endParaRPr lang="en-US" sz="1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64039" y="38385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76400" y="3721086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-82dBm</a:t>
            </a:r>
            <a:endParaRPr lang="en-US" sz="1800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2710764" y="3260586"/>
            <a:ext cx="2573287" cy="66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984038" y="3627921"/>
            <a:ext cx="17016" cy="11548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53139" y="2581212"/>
            <a:ext cx="20568" cy="22015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2729139" y="2587639"/>
            <a:ext cx="1519517" cy="62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616185" y="2597127"/>
            <a:ext cx="1870215" cy="122890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2729140" y="2587640"/>
            <a:ext cx="1519515" cy="948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5250389" y="3260452"/>
            <a:ext cx="1069936" cy="348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248655" y="2584425"/>
            <a:ext cx="1042421" cy="68285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4970016" y="3837958"/>
            <a:ext cx="1363010" cy="55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40639" y="2955389"/>
            <a:ext cx="103746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4"/>
                </a:solidFill>
              </a:rPr>
              <a:t>ETSI ED</a:t>
            </a:r>
            <a:endParaRPr lang="en-US" sz="1800" dirty="0">
              <a:solidFill>
                <a:schemeClr val="accent4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716440" y="3829096"/>
            <a:ext cx="361658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741491" y="3516375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6"/>
                </a:solidFill>
              </a:rPr>
              <a:t>Legacy </a:t>
            </a:r>
            <a:endParaRPr lang="en-US" sz="1800" dirty="0">
              <a:solidFill>
                <a:schemeClr val="accent6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 flipV="1">
            <a:off x="2710765" y="2581213"/>
            <a:ext cx="913419" cy="956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57319" y="3851341"/>
            <a:ext cx="3174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accent1"/>
                </a:solidFill>
              </a:rPr>
              <a:t>OBSS_PDmin_default</a:t>
            </a:r>
            <a:r>
              <a:rPr lang="en-US" sz="1800" dirty="0" smtClean="0">
                <a:solidFill>
                  <a:schemeClr val="accent1"/>
                </a:solidFill>
              </a:rPr>
              <a:t>=-82dBm</a:t>
            </a: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55802" y="2290060"/>
            <a:ext cx="3212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accent1"/>
                </a:solidFill>
              </a:rPr>
              <a:t>OBSS_PDmax_default</a:t>
            </a:r>
            <a:r>
              <a:rPr lang="en-US" sz="1800" dirty="0" smtClean="0">
                <a:solidFill>
                  <a:schemeClr val="accent1"/>
                </a:solidFill>
              </a:rPr>
              <a:t>=-62dBm</a:t>
            </a: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53000" y="5345668"/>
            <a:ext cx="909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err="1" smtClean="0"/>
              <a:t>PWR</a:t>
            </a:r>
            <a:r>
              <a:rPr lang="en-US" sz="1800" b="1" baseline="-25000" dirty="0" err="1" smtClean="0"/>
              <a:t>ref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28284" y="182880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OBSS_PD</a:t>
            </a:r>
            <a:endParaRPr lang="en-US" sz="1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460708" y="457200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TX_PWR</a:t>
            </a:r>
            <a:endParaRPr lang="en-US" sz="1800" b="1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3124200" y="2590800"/>
            <a:ext cx="1870215" cy="122890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93036" y="3627921"/>
            <a:ext cx="17016" cy="11548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307861" y="4845444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1"/>
                </a:solidFill>
              </a:rPr>
              <a:t>25dBm</a:t>
            </a:r>
          </a:p>
          <a:p>
            <a:r>
              <a:rPr lang="en-US" sz="1800" dirty="0" smtClean="0">
                <a:solidFill>
                  <a:schemeClr val="accent1"/>
                </a:solidFill>
              </a:rPr>
              <a:t>APs</a:t>
            </a: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3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3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Allow AP to set these parameters to different values for managed networks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4967"/>
            <a:ext cx="8039100" cy="4114800"/>
          </a:xfrm>
        </p:spPr>
        <p:txBody>
          <a:bodyPr/>
          <a:lstStyle/>
          <a:p>
            <a:r>
              <a:rPr lang="en-US" sz="1800" dirty="0" smtClean="0"/>
              <a:t>In managed environments, the APs (usually managed by a controller) have a good knowledge of the environment and can define </a:t>
            </a:r>
            <a:r>
              <a:rPr lang="en-US" sz="1800" dirty="0" err="1" smtClean="0"/>
              <a:t>OBSS_PDmin</a:t>
            </a:r>
            <a:r>
              <a:rPr lang="en-US" sz="1800" dirty="0" smtClean="0"/>
              <a:t>/max </a:t>
            </a:r>
            <a:r>
              <a:rPr lang="en-US" sz="1800" dirty="0" smtClean="0"/>
              <a:t>that better suits the environment</a:t>
            </a:r>
          </a:p>
          <a:p>
            <a:pPr lvl="1"/>
            <a:r>
              <a:rPr lang="en-US" sz="1600" dirty="0" smtClean="0"/>
              <a:t>It makes sense to allow APs to set non default </a:t>
            </a:r>
            <a:r>
              <a:rPr lang="en-US" sz="1600" dirty="0" err="1" smtClean="0"/>
              <a:t>OBSS_PDmin</a:t>
            </a:r>
            <a:r>
              <a:rPr lang="en-US" sz="1600" dirty="0" smtClean="0"/>
              <a:t> </a:t>
            </a:r>
            <a:r>
              <a:rPr lang="en-US" sz="1600" dirty="0" smtClean="0"/>
              <a:t>and </a:t>
            </a:r>
            <a:r>
              <a:rPr lang="en-US" sz="1600" dirty="0" err="1" smtClean="0"/>
              <a:t>OBSS_PDmax</a:t>
            </a:r>
            <a:r>
              <a:rPr lang="en-US" sz="1600" dirty="0" smtClean="0"/>
              <a:t> </a:t>
            </a:r>
            <a:r>
              <a:rPr lang="en-US" sz="1600" dirty="0" smtClean="0"/>
              <a:t>for their BSS in managed environments to maximize spatial reuse gain among other BSSs within the managed ESS </a:t>
            </a:r>
            <a:r>
              <a:rPr lang="en-US" sz="1600" dirty="0">
                <a:sym typeface="Wingdings" panose="05000000000000000000" pitchFamily="2" charset="2"/>
              </a:rPr>
              <a:t>while protecting coexistence with other independent co-channel </a:t>
            </a:r>
            <a:r>
              <a:rPr lang="en-US" sz="1600" dirty="0" smtClean="0">
                <a:sym typeface="Wingdings" panose="05000000000000000000" pitchFamily="2" charset="2"/>
              </a:rPr>
              <a:t>networks</a:t>
            </a:r>
            <a:endParaRPr lang="en-US" sz="1800" dirty="0" smtClean="0"/>
          </a:p>
          <a:p>
            <a:r>
              <a:rPr lang="en-US" sz="1800" dirty="0" smtClean="0"/>
              <a:t>APs of managed networks may change these parameters</a:t>
            </a:r>
          </a:p>
          <a:p>
            <a:pPr lvl="1"/>
            <a:r>
              <a:rPr lang="en-US" sz="1600" dirty="0"/>
              <a:t>An ESS may provide non-default </a:t>
            </a:r>
            <a:r>
              <a:rPr lang="en-US" sz="1600" dirty="0" err="1" smtClean="0"/>
              <a:t>OBSS_PDmin</a:t>
            </a:r>
            <a:r>
              <a:rPr lang="en-US" sz="1600" dirty="0" smtClean="0"/>
              <a:t> </a:t>
            </a:r>
            <a:r>
              <a:rPr lang="en-US" sz="1600" dirty="0"/>
              <a:t>and </a:t>
            </a:r>
            <a:r>
              <a:rPr lang="en-US" sz="1600" dirty="0" err="1" smtClean="0"/>
              <a:t>OBSS_PDmax</a:t>
            </a:r>
            <a:r>
              <a:rPr lang="en-US" sz="1600" dirty="0" smtClean="0"/>
              <a:t> </a:t>
            </a:r>
            <a:r>
              <a:rPr lang="en-US" sz="1600" dirty="0"/>
              <a:t>values that apply </a:t>
            </a:r>
            <a:r>
              <a:rPr lang="en-US" sz="1600" dirty="0" smtClean="0"/>
              <a:t>only to </a:t>
            </a:r>
            <a:r>
              <a:rPr lang="en-US" sz="1600" dirty="0"/>
              <a:t>intra-ESS PPDUs</a:t>
            </a:r>
          </a:p>
          <a:p>
            <a:pPr lvl="1"/>
            <a:r>
              <a:rPr lang="en-US" sz="1600" dirty="0" smtClean="0"/>
              <a:t>Default </a:t>
            </a:r>
            <a:r>
              <a:rPr lang="en-US" sz="1600" dirty="0" err="1" smtClean="0"/>
              <a:t>OBSS_PDmin</a:t>
            </a:r>
            <a:r>
              <a:rPr lang="en-US" sz="1600" dirty="0" smtClean="0"/>
              <a:t> </a:t>
            </a:r>
            <a:r>
              <a:rPr lang="en-US" sz="1600" dirty="0"/>
              <a:t>and default </a:t>
            </a:r>
            <a:r>
              <a:rPr lang="en-US" sz="1600" dirty="0" err="1" smtClean="0"/>
              <a:t>OBSS_PDmax</a:t>
            </a:r>
            <a:r>
              <a:rPr lang="en-US" sz="1600" dirty="0" smtClean="0"/>
              <a:t> </a:t>
            </a:r>
            <a:r>
              <a:rPr lang="en-US" sz="1600" dirty="0"/>
              <a:t>values apply to inter-BSS PPDUs that are not intra-ESS PPDUs</a:t>
            </a:r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1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</a:t>
            </a:r>
            <a:r>
              <a:rPr lang="en-US" dirty="0" err="1" smtClean="0"/>
              <a:t>OBSS_PDmin</a:t>
            </a:r>
            <a:r>
              <a:rPr lang="en-US" dirty="0" smtClean="0"/>
              <a:t> </a:t>
            </a:r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03739" y="4782769"/>
            <a:ext cx="3767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703739" y="2204669"/>
            <a:ext cx="12700" cy="257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4183" y="4798132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25dBm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0"/>
          </p:cNvCxnSpPr>
          <p:nvPr/>
        </p:nvCxnSpPr>
        <p:spPr>
          <a:xfrm>
            <a:off x="5323341" y="479813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76739" y="25812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68014" y="2451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-62dBm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576739" y="32416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68014" y="3086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-72dBm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64039" y="38385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55314" y="3721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-82dBm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2710764" y="3260586"/>
            <a:ext cx="2573287" cy="66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77356" y="3244422"/>
            <a:ext cx="7469" cy="153834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248657" y="2581212"/>
            <a:ext cx="4482" cy="223965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2729139" y="2587639"/>
            <a:ext cx="1519517" cy="62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2729140" y="2587640"/>
            <a:ext cx="1519515" cy="948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5250389" y="3260452"/>
            <a:ext cx="1069936" cy="348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248654" y="2590800"/>
            <a:ext cx="1028702" cy="679684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263089" y="3276600"/>
            <a:ext cx="1069936" cy="348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555724" y="2953504"/>
            <a:ext cx="54854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LAA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703739" y="3825855"/>
            <a:ext cx="361658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741491" y="3516375"/>
            <a:ext cx="8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Legacy 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 flipV="1">
            <a:off x="2710766" y="2581213"/>
            <a:ext cx="1537114" cy="1897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57319" y="3272135"/>
            <a:ext cx="2999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OBSS_PDmin</a:t>
            </a:r>
            <a:r>
              <a:rPr lang="en-US" dirty="0" smtClean="0">
                <a:solidFill>
                  <a:srgbClr val="0070C0"/>
                </a:solidFill>
              </a:rPr>
              <a:t>=-</a:t>
            </a:r>
            <a:r>
              <a:rPr lang="en-US" dirty="0" smtClean="0">
                <a:solidFill>
                  <a:srgbClr val="0070C0"/>
                </a:solidFill>
              </a:rPr>
              <a:t>72dBm (set by managed AP)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09044" y="5051544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PWR</a:t>
            </a:r>
            <a:r>
              <a:rPr lang="en-US" baseline="-25000" dirty="0" err="1" smtClean="0"/>
              <a:t>ref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30484" y="2087403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OBSS_PD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731066" y="477465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TX_PWR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57319" y="3851341"/>
            <a:ext cx="2178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OBSS_PDmin_default</a:t>
            </a:r>
            <a:r>
              <a:rPr lang="en-US" dirty="0" smtClean="0">
                <a:solidFill>
                  <a:schemeClr val="accent1"/>
                </a:solidFill>
              </a:rPr>
              <a:t>=-82dBm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67887" y="2306029"/>
            <a:ext cx="2204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OBSS_PDmax_default</a:t>
            </a:r>
            <a:r>
              <a:rPr lang="en-US" dirty="0" smtClean="0">
                <a:solidFill>
                  <a:schemeClr val="accent1"/>
                </a:solidFill>
              </a:rPr>
              <a:t>=-62dBm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2" name="Right Arrow 41"/>
          <p:cNvSpPr/>
          <p:nvPr/>
        </p:nvSpPr>
        <p:spPr bwMode="auto">
          <a:xfrm rot="16200000">
            <a:off x="5486761" y="3604405"/>
            <a:ext cx="249160" cy="111229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68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AP may define specific non default </a:t>
            </a:r>
            <a:r>
              <a:rPr lang="en-US" sz="1800" dirty="0" err="1" smtClean="0"/>
              <a:t>OBSS_PDmin</a:t>
            </a:r>
            <a:r>
              <a:rPr lang="en-US" sz="1800" dirty="0" smtClean="0"/>
              <a:t> and non default </a:t>
            </a:r>
            <a:r>
              <a:rPr lang="en-US" sz="1800" dirty="0" err="1" smtClean="0"/>
              <a:t>OBSS_PDmax</a:t>
            </a:r>
            <a:r>
              <a:rPr lang="en-US" sz="1800" dirty="0" smtClean="0"/>
              <a:t> values that are used by its STAs for intra ESS/inter BSS  PPDUs</a:t>
            </a:r>
          </a:p>
          <a:p>
            <a:pPr lvl="2"/>
            <a:r>
              <a:rPr lang="en-US" sz="1400" dirty="0" err="1" smtClean="0"/>
              <a:t>OBSS_PDmin_default</a:t>
            </a:r>
            <a:r>
              <a:rPr lang="en-US" sz="1400" dirty="0" smtClean="0"/>
              <a:t> &lt;= non default </a:t>
            </a:r>
            <a:r>
              <a:rPr lang="en-US" sz="1400" dirty="0" err="1" smtClean="0"/>
              <a:t>OBSS_PDmin</a:t>
            </a:r>
            <a:r>
              <a:rPr lang="en-US" sz="1400" dirty="0" smtClean="0"/>
              <a:t> &lt;= ED threshold</a:t>
            </a:r>
          </a:p>
          <a:p>
            <a:pPr lvl="2"/>
            <a:r>
              <a:rPr lang="en-US" sz="1400" dirty="0" smtClean="0"/>
              <a:t>Non default </a:t>
            </a:r>
            <a:r>
              <a:rPr lang="en-US" sz="1400" dirty="0" err="1" smtClean="0"/>
              <a:t>OBSS_PDmin</a:t>
            </a:r>
            <a:r>
              <a:rPr lang="en-US" sz="1400" dirty="0" smtClean="0"/>
              <a:t> &lt;= non default </a:t>
            </a:r>
            <a:r>
              <a:rPr lang="en-US" sz="1400" dirty="0" err="1" smtClean="0"/>
              <a:t>OBSS_PDmax</a:t>
            </a:r>
            <a:endParaRPr lang="en-US" sz="1400" dirty="0" smtClean="0"/>
          </a:p>
          <a:p>
            <a:r>
              <a:rPr lang="en-US" sz="1800" dirty="0" smtClean="0"/>
              <a:t>The parameters non default </a:t>
            </a:r>
            <a:r>
              <a:rPr lang="en-US" sz="1800" dirty="0" err="1" smtClean="0"/>
              <a:t>OBSS_PDmin</a:t>
            </a:r>
            <a:r>
              <a:rPr lang="en-US" sz="1800" dirty="0" smtClean="0"/>
              <a:t> and non default </a:t>
            </a:r>
            <a:r>
              <a:rPr lang="en-US" sz="1800" dirty="0" err="1" smtClean="0"/>
              <a:t>OBSS_PDmax</a:t>
            </a:r>
            <a:r>
              <a:rPr lang="en-US" sz="1800" dirty="0" smtClean="0"/>
              <a:t> are defined in </a:t>
            </a:r>
            <a:r>
              <a:rPr lang="en-US" sz="1800" dirty="0" smtClean="0"/>
              <a:t>a Spatial Reuse </a:t>
            </a:r>
            <a:r>
              <a:rPr lang="en-US" sz="1800" dirty="0" smtClean="0"/>
              <a:t>information element</a:t>
            </a:r>
          </a:p>
          <a:p>
            <a:pPr lvl="1"/>
            <a:r>
              <a:rPr lang="en-US" sz="1600" dirty="0" smtClean="0"/>
              <a:t>Length of IE determines presence or absence of ESS identification information</a:t>
            </a:r>
          </a:p>
          <a:p>
            <a:pPr lvl="1"/>
            <a:r>
              <a:rPr lang="en-US" sz="1600" dirty="0" smtClean="0"/>
              <a:t>Managed networks include and use ESS identification information</a:t>
            </a:r>
          </a:p>
          <a:p>
            <a:pPr lvl="1"/>
            <a:r>
              <a:rPr lang="en-US" sz="1600" dirty="0" smtClean="0"/>
              <a:t>BSSs of unmanaged networks may include Spatial Reuse IE, but they do not include ESS identification information fields</a:t>
            </a:r>
          </a:p>
          <a:p>
            <a:pPr lvl="2"/>
            <a:r>
              <a:rPr lang="en-US" sz="1400" dirty="0" smtClean="0"/>
              <a:t>Members of these BSSs </a:t>
            </a:r>
            <a:r>
              <a:rPr lang="en-US" sz="1400" dirty="0" smtClean="0"/>
              <a:t>apply </a:t>
            </a:r>
            <a:r>
              <a:rPr lang="en-US" sz="1400" dirty="0" err="1" smtClean="0"/>
              <a:t>OBSS_PDmin</a:t>
            </a:r>
            <a:r>
              <a:rPr lang="en-US" sz="1400" dirty="0" smtClean="0"/>
              <a:t> and </a:t>
            </a:r>
            <a:r>
              <a:rPr lang="en-US" sz="1400" dirty="0" err="1" smtClean="0"/>
              <a:t>OBSS_PDmax</a:t>
            </a:r>
            <a:r>
              <a:rPr lang="en-US" sz="1400" dirty="0" smtClean="0"/>
              <a:t> values to inter-BSS PPDUs</a:t>
            </a:r>
          </a:p>
          <a:p>
            <a:pPr lvl="1"/>
            <a:r>
              <a:rPr lang="en-US" sz="1600" dirty="0" smtClean="0"/>
              <a:t>Spatial Reuse may be disabled by the transmitting AP through the SR Disable bit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44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40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Reuse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Spatial Reuse IE </a:t>
            </a:r>
            <a:r>
              <a:rPr lang="en-US" sz="2000" dirty="0" smtClean="0"/>
              <a:t>transmitted by </a:t>
            </a:r>
            <a:r>
              <a:rPr lang="en-US" sz="2000" dirty="0" smtClean="0"/>
              <a:t>AP in a managed ESS </a:t>
            </a:r>
            <a:r>
              <a:rPr lang="en-US" sz="2000" dirty="0"/>
              <a:t>includes the Intra-ESS BSS List together with the corresponding OBSS_PD </a:t>
            </a:r>
            <a:r>
              <a:rPr lang="en-US" sz="2000" dirty="0" smtClean="0"/>
              <a:t>thresholds</a:t>
            </a:r>
          </a:p>
          <a:p>
            <a:endParaRPr lang="en-US" sz="16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pPr lvl="2"/>
            <a:endParaRPr lang="en-US" sz="1100" dirty="0" smtClean="0"/>
          </a:p>
          <a:p>
            <a:pPr lvl="2"/>
            <a:endParaRPr lang="en-US" sz="1100" dirty="0"/>
          </a:p>
          <a:p>
            <a:pPr lvl="1"/>
            <a:r>
              <a:rPr lang="en-US" sz="1800" dirty="0" smtClean="0">
                <a:solidFill>
                  <a:srgbClr val="C00000"/>
                </a:solidFill>
              </a:rPr>
              <a:t>ESS </a:t>
            </a:r>
            <a:r>
              <a:rPr lang="en-US" sz="1800" dirty="0">
                <a:solidFill>
                  <a:srgbClr val="C00000"/>
                </a:solidFill>
              </a:rPr>
              <a:t>BSS Color Bitmap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</a:rPr>
              <a:t>Each bit corresponds to one of the 63 available BSS Colors (BSS Color = 0 is not set)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</a:rPr>
              <a:t>A bit set to 1 indicates the BSS Color of  a BSS in the same ESS or HESS as the STA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sz="1800" dirty="0" smtClean="0">
                <a:solidFill>
                  <a:srgbClr val="C00000"/>
                </a:solidFill>
              </a:rPr>
              <a:t>ESS </a:t>
            </a:r>
            <a:r>
              <a:rPr lang="en-US" sz="1800" dirty="0">
                <a:solidFill>
                  <a:srgbClr val="C00000"/>
                </a:solidFill>
              </a:rPr>
              <a:t>Partial BSSID Bitmap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</a:rPr>
              <a:t>Each bit corresponds to one of the </a:t>
            </a:r>
            <a:r>
              <a:rPr lang="en-US" sz="1400" dirty="0" smtClean="0">
                <a:solidFill>
                  <a:srgbClr val="C00000"/>
                </a:solidFill>
              </a:rPr>
              <a:t>2^6 </a:t>
            </a:r>
            <a:r>
              <a:rPr lang="en-US" sz="1400" dirty="0">
                <a:solidFill>
                  <a:srgbClr val="C00000"/>
                </a:solidFill>
              </a:rPr>
              <a:t>possible values of </a:t>
            </a:r>
            <a:r>
              <a:rPr lang="en-US" sz="1400" dirty="0" smtClean="0">
                <a:solidFill>
                  <a:srgbClr val="C00000"/>
                </a:solidFill>
              </a:rPr>
              <a:t>BSSID[39:44]</a:t>
            </a:r>
            <a:endParaRPr lang="en-US" sz="1400" dirty="0">
              <a:solidFill>
                <a:srgbClr val="C00000"/>
              </a:solidFill>
            </a:endParaRPr>
          </a:p>
          <a:p>
            <a:pPr lvl="2"/>
            <a:r>
              <a:rPr lang="en-US" sz="1400" dirty="0">
                <a:solidFill>
                  <a:srgbClr val="C00000"/>
                </a:solidFill>
              </a:rPr>
              <a:t>A bit set to 1 indicates </a:t>
            </a:r>
            <a:r>
              <a:rPr lang="en-US" sz="1400" dirty="0" smtClean="0">
                <a:solidFill>
                  <a:srgbClr val="C00000"/>
                </a:solidFill>
              </a:rPr>
              <a:t>BSSID[39:44] </a:t>
            </a:r>
            <a:r>
              <a:rPr lang="en-US" sz="1400" dirty="0">
                <a:solidFill>
                  <a:srgbClr val="C00000"/>
                </a:solidFill>
              </a:rPr>
              <a:t>of a BSS in the same ESS or HESS as the STA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endParaRPr lang="en-US" sz="1400" dirty="0"/>
          </a:p>
          <a:p>
            <a:pPr lvl="1"/>
            <a:endParaRPr lang="en-US" sz="1800" dirty="0"/>
          </a:p>
          <a:p>
            <a:pPr lvl="1"/>
            <a:endParaRPr lang="en-US" sz="1000" dirty="0"/>
          </a:p>
          <a:p>
            <a:pPr marL="857250" lvl="2" indent="0">
              <a:buNone/>
            </a:pPr>
            <a:endParaRPr lang="en-US" sz="1100" dirty="0"/>
          </a:p>
          <a:p>
            <a:pPr lvl="2"/>
            <a:endParaRPr lang="en-US" sz="1100" dirty="0"/>
          </a:p>
          <a:p>
            <a:pPr lvl="2"/>
            <a:endParaRPr lang="en-US" sz="11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792184"/>
              </p:ext>
            </p:extLst>
          </p:nvPr>
        </p:nvGraphicFramePr>
        <p:xfrm>
          <a:off x="762001" y="3200400"/>
          <a:ext cx="7924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Element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Element ID Extension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OBSS_PDmin_offset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OBSS_PDmax_offset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SRP-based RS parameters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C00000"/>
                          </a:solidFill>
                        </a:rPr>
                        <a:t>ESS</a:t>
                      </a: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</a:rPr>
                        <a:t>BSS Color Bitmap</a:t>
                      </a:r>
                      <a:endParaRPr lang="en-US" sz="11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</a:rPr>
                        <a:t>ESS</a:t>
                      </a: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</a:rPr>
                        <a:t>Partial BSSID Bitmap</a:t>
                      </a:r>
                      <a:endParaRPr lang="en-US" sz="1100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en-US" sz="11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en-US" sz="11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en-US" sz="11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7233" y="3743727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Octets: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017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 – Disallow flag in HE SIG-A SR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zh-CN" sz="2000" dirty="0" smtClean="0"/>
              <a:t>The Specification </a:t>
            </a:r>
            <a:r>
              <a:rPr lang="en-US" altLang="zh-CN" sz="2000" dirty="0"/>
              <a:t>Framework Document says:</a:t>
            </a:r>
          </a:p>
          <a:p>
            <a:pPr lvl="1" algn="just">
              <a:defRPr/>
            </a:pPr>
            <a:r>
              <a:rPr lang="en-GB" altLang="zh-CN" sz="1600" dirty="0"/>
              <a:t>Include </a:t>
            </a:r>
            <a:r>
              <a:rPr lang="en-GB" altLang="zh-CN" sz="1600" dirty="0" smtClean="0"/>
              <a:t>“</a:t>
            </a:r>
            <a:r>
              <a:rPr lang="en-GB" altLang="zh-CN" sz="1600" dirty="0" err="1"/>
              <a:t>SR_disallowed</a:t>
            </a:r>
            <a:r>
              <a:rPr lang="en-GB" altLang="zh-CN" sz="1600" dirty="0"/>
              <a:t>” </a:t>
            </a:r>
            <a:r>
              <a:rPr lang="en-GB" altLang="zh-CN" sz="1600" dirty="0" smtClean="0"/>
              <a:t>signalling </a:t>
            </a:r>
            <a:r>
              <a:rPr lang="en-GB" altLang="zh-CN" sz="1600" dirty="0"/>
              <a:t>in HE-SIGA to indicate whether SR operation is allowed or not.</a:t>
            </a:r>
            <a:endParaRPr lang="zh-CN" altLang="zh-CN" sz="1600" dirty="0"/>
          </a:p>
          <a:p>
            <a:pPr marL="800100" lvl="1" indent="-342900" algn="just"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/>
              <a:t>Use </a:t>
            </a:r>
            <a:r>
              <a:rPr lang="en-GB" altLang="zh-CN" sz="1600" dirty="0"/>
              <a:t>a value of Spatial Reuse field to indicate SR is disallowed</a:t>
            </a:r>
            <a:endParaRPr lang="zh-CN" altLang="zh-CN" sz="1600" dirty="0"/>
          </a:p>
          <a:p>
            <a:pPr marL="800100" lvl="1" indent="-342900" algn="just"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/>
              <a:t>The conditions to disallow SR are TBD</a:t>
            </a:r>
            <a:endParaRPr lang="zh-CN" altLang="zh-CN" sz="1600" dirty="0"/>
          </a:p>
          <a:p>
            <a:pPr algn="just">
              <a:defRPr/>
            </a:pPr>
            <a:endParaRPr lang="en-US" altLang="zh-CN" sz="2000" dirty="0"/>
          </a:p>
          <a:p>
            <a:pPr algn="just">
              <a:defRPr/>
            </a:pPr>
            <a:r>
              <a:rPr lang="en-US" altLang="zh-CN" sz="2000" dirty="0" smtClean="0"/>
              <a:t>We propose to clarify </a:t>
            </a:r>
            <a:r>
              <a:rPr lang="en-US" altLang="zh-CN" sz="2000" dirty="0"/>
              <a:t>the operation on “SR disallowed” </a:t>
            </a:r>
            <a:r>
              <a:rPr lang="en-US" altLang="zh-CN" sz="2000" dirty="0" smtClean="0"/>
              <a:t>entry</a:t>
            </a:r>
          </a:p>
          <a:p>
            <a:pPr lvl="1" algn="just">
              <a:defRPr/>
            </a:pPr>
            <a:r>
              <a:rPr lang="en-US" altLang="zh-CN" sz="1600" dirty="0" smtClean="0"/>
              <a:t>There are now 2 SR modes:</a:t>
            </a:r>
          </a:p>
          <a:p>
            <a:pPr lvl="2" algn="just">
              <a:defRPr/>
            </a:pPr>
            <a:r>
              <a:rPr lang="en-US" altLang="zh-CN" sz="1400" dirty="0" smtClean="0"/>
              <a:t>OBSS_PD-based SR</a:t>
            </a:r>
          </a:p>
          <a:p>
            <a:pPr lvl="2" algn="just">
              <a:defRPr/>
            </a:pPr>
            <a:r>
              <a:rPr lang="en-US" altLang="zh-CN" sz="1400" dirty="0" smtClean="0"/>
              <a:t>SRP-based SR</a:t>
            </a:r>
          </a:p>
          <a:p>
            <a:pPr lvl="1" algn="just">
              <a:defRPr/>
            </a:pPr>
            <a:r>
              <a:rPr lang="en-US" altLang="zh-CN" sz="1600" dirty="0" smtClean="0"/>
              <a:t>We should define what SR mode is disallowed </a:t>
            </a:r>
          </a:p>
          <a:p>
            <a:pPr lvl="1" algn="just">
              <a:defRPr/>
            </a:pPr>
            <a:endParaRPr lang="en-US" altLang="zh-CN" sz="1600" dirty="0"/>
          </a:p>
          <a:p>
            <a:pPr algn="just">
              <a:defRPr/>
            </a:pPr>
            <a:r>
              <a:rPr lang="en-US" altLang="zh-CN" sz="2000" dirty="0" smtClean="0"/>
              <a:t>We propose to define conditions to disallow</a:t>
            </a:r>
            <a:endParaRPr lang="en-GB" altLang="zh-CN" sz="1600" dirty="0"/>
          </a:p>
          <a:p>
            <a:pPr marL="800100" lvl="2" indent="-342900" algn="just">
              <a:buFont typeface="Times New Roman" panose="02020603050405020304" pitchFamily="18" charset="0"/>
              <a:buChar char="–"/>
              <a:defRPr/>
            </a:pPr>
            <a:endParaRPr lang="en-US" altLang="zh-CN" sz="1400" dirty="0"/>
          </a:p>
          <a:p>
            <a:pPr marL="342900" lvl="1" indent="-342900" algn="just">
              <a:buFontTx/>
              <a:buChar char="•"/>
              <a:defRPr/>
            </a:pPr>
            <a:endParaRPr lang="en-US" altLang="zh-CN" sz="2200" b="1" dirty="0"/>
          </a:p>
          <a:p>
            <a:pPr marL="800100" lvl="1" indent="-342900" algn="just">
              <a:buFont typeface="Times New Roman" panose="02020603050405020304" pitchFamily="18" charset="0"/>
              <a:buChar char="‒"/>
              <a:defRPr/>
            </a:pPr>
            <a:endParaRPr lang="en-US" altLang="zh-CN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50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on </a:t>
            </a:r>
            <a:r>
              <a:rPr lang="en-US" altLang="zh-CN" dirty="0"/>
              <a:t>SRP-based SR operation</a:t>
            </a:r>
            <a:endParaRPr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SR </a:t>
            </a:r>
            <a:r>
              <a:rPr lang="en-US" sz="1800" dirty="0"/>
              <a:t>field (in SIG A) for HE Trigger-Based </a:t>
            </a:r>
            <a:r>
              <a:rPr lang="en-US" sz="1800" dirty="0" smtClean="0"/>
              <a:t>PPDU is defined as follows </a:t>
            </a:r>
            <a:endParaRPr lang="en-US" sz="1800" dirty="0"/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One TBD value for SR Disallow Flag, (under TBD restrictions)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One TBD value is reserved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Remaining 14 values for SRP </a:t>
            </a:r>
            <a:endParaRPr lang="en-US" sz="1100" dirty="0"/>
          </a:p>
          <a:p>
            <a:pPr marL="1074420" lvl="2">
              <a:buFont typeface="Arial" pitchFamily="34" charset="0"/>
              <a:buChar char="•"/>
              <a:defRPr/>
            </a:pPr>
            <a:r>
              <a:rPr lang="en-US" sz="1400" dirty="0"/>
              <a:t>SRP = TX PWR</a:t>
            </a:r>
            <a:r>
              <a:rPr lang="en-US" sz="1400" baseline="-25000" dirty="0"/>
              <a:t>AP</a:t>
            </a:r>
            <a:r>
              <a:rPr lang="en-US" sz="1400" dirty="0"/>
              <a:t> + Acceptable Receiver Interference </a:t>
            </a:r>
            <a:r>
              <a:rPr lang="en-US" sz="1400" dirty="0" err="1"/>
              <a:t>Level</a:t>
            </a:r>
            <a:r>
              <a:rPr lang="en-US" sz="1400" baseline="-25000" dirty="0" err="1"/>
              <a:t>AP</a:t>
            </a:r>
            <a:r>
              <a:rPr lang="en-US" sz="1400" dirty="0"/>
              <a:t>  </a:t>
            </a:r>
            <a:endParaRPr lang="en-US" sz="1400" dirty="0" smtClean="0"/>
          </a:p>
          <a:p>
            <a:pPr marL="331470">
              <a:buFont typeface="Arial" pitchFamily="34" charset="0"/>
              <a:buChar char="•"/>
              <a:defRPr/>
            </a:pPr>
            <a:endParaRPr lang="en-US" sz="1800" dirty="0"/>
          </a:p>
          <a:p>
            <a:pPr marL="331470">
              <a:buFont typeface="Arial" pitchFamily="34" charset="0"/>
              <a:buChar char="•"/>
              <a:defRPr/>
            </a:pPr>
            <a:r>
              <a:rPr lang="en-US" sz="1800" dirty="0" smtClean="0"/>
              <a:t>SRP-based SR mode:</a:t>
            </a:r>
          </a:p>
          <a:p>
            <a:pPr marL="731520" lvl="1">
              <a:buFont typeface="Arial" pitchFamily="34" charset="0"/>
              <a:buChar char="•"/>
              <a:defRPr/>
            </a:pPr>
            <a:r>
              <a:rPr lang="en-US" sz="1600" dirty="0" smtClean="0"/>
              <a:t>SR </a:t>
            </a:r>
            <a:r>
              <a:rPr lang="en-US" sz="1600" dirty="0"/>
              <a:t>STA shall back-off its TX power based </a:t>
            </a:r>
            <a:r>
              <a:rPr lang="en-US" sz="1600" dirty="0" smtClean="0"/>
              <a:t>on</a:t>
            </a:r>
          </a:p>
          <a:p>
            <a:pPr marL="445770" lvl="1" indent="0">
              <a:buNone/>
              <a:defRPr/>
            </a:pPr>
            <a:r>
              <a:rPr lang="en-US" sz="1600" dirty="0" smtClean="0"/>
              <a:t>	</a:t>
            </a:r>
            <a:r>
              <a:rPr lang="en-US" sz="1200" dirty="0" smtClean="0"/>
              <a:t>TX </a:t>
            </a:r>
            <a:r>
              <a:rPr lang="en-US" sz="1200" dirty="0"/>
              <a:t>PWR</a:t>
            </a:r>
            <a:r>
              <a:rPr lang="en-US" sz="1200" baseline="-25000" dirty="0"/>
              <a:t>SR STA</a:t>
            </a:r>
            <a:r>
              <a:rPr lang="en-US" sz="1200" dirty="0"/>
              <a:t> &lt; SRP –</a:t>
            </a:r>
            <a:r>
              <a:rPr lang="en-US" sz="1200" dirty="0" err="1"/>
              <a:t>RSSI</a:t>
            </a:r>
            <a:r>
              <a:rPr lang="en-US" sz="1200" baseline="-25000" dirty="0" err="1"/>
              <a:t>trigger</a:t>
            </a:r>
            <a:r>
              <a:rPr lang="en-US" sz="1200" baseline="-25000" dirty="0"/>
              <a:t> </a:t>
            </a:r>
            <a:r>
              <a:rPr lang="en-US" sz="1200" baseline="-25000" dirty="0" err="1"/>
              <a:t>frame@SR</a:t>
            </a:r>
            <a:r>
              <a:rPr lang="en-US" sz="1200" baseline="-25000" dirty="0"/>
              <a:t> STA</a:t>
            </a:r>
            <a:r>
              <a:rPr lang="en-US" sz="1200" dirty="0"/>
              <a:t> </a:t>
            </a:r>
            <a:endParaRPr lang="en-US" sz="1100" dirty="0"/>
          </a:p>
          <a:p>
            <a:pPr marL="731520" lvl="1">
              <a:buFont typeface="Arial" pitchFamily="34" charset="0"/>
              <a:buChar char="•"/>
              <a:defRPr/>
            </a:pPr>
            <a:r>
              <a:rPr lang="en-US" sz="1600" dirty="0" smtClean="0"/>
              <a:t>Other TBD conditions   </a:t>
            </a:r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5703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Proposal for “SR disallowed” Entry</a:t>
            </a:r>
            <a:endParaRPr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This “</a:t>
            </a:r>
            <a:r>
              <a:rPr lang="en-US" dirty="0" smtClean="0"/>
              <a:t>SR disallowed” flag set in SR field in HE-SIGA only disallows SRP-based SR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zh-CN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197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Conditions to disallow SRP-based SR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8" name="矩形 7"/>
          <p:cNvSpPr/>
          <p:nvPr/>
        </p:nvSpPr>
        <p:spPr>
          <a:xfrm>
            <a:off x="536433" y="1981200"/>
            <a:ext cx="8001000" cy="365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/>
              <a:t>AP should be able to control the setting for “</a:t>
            </a:r>
            <a:r>
              <a:rPr lang="en-US" altLang="zh-CN" sz="1800" b="1" dirty="0" err="1" smtClean="0"/>
              <a:t>SR_Disallowed</a:t>
            </a:r>
            <a:r>
              <a:rPr lang="en-US" altLang="zh-CN" sz="1800" b="1" dirty="0" smtClean="0"/>
              <a:t>” entry in SR field HE-SIGA to disallow the SRP-based SR operation. 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altLang="zh-CN" sz="1800" b="1" dirty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b="1" dirty="0" smtClean="0"/>
              <a:t>AP can request that the STAs </a:t>
            </a:r>
            <a:r>
              <a:rPr lang="en-GB" sz="1800" b="1" dirty="0"/>
              <a:t>associated with </a:t>
            </a:r>
            <a:r>
              <a:rPr lang="en-GB" sz="1800" b="1" dirty="0" smtClean="0"/>
              <a:t>it </a:t>
            </a:r>
            <a:r>
              <a:rPr lang="en-GB" sz="1800" b="1" dirty="0"/>
              <a:t>shall set the SR field to the </a:t>
            </a:r>
            <a:r>
              <a:rPr lang="en-GB" sz="1800" b="1" dirty="0" smtClean="0"/>
              <a:t>“SR disallowed” </a:t>
            </a:r>
            <a:r>
              <a:rPr lang="en-GB" sz="1800" b="1" dirty="0"/>
              <a:t>entry for all their transmitted PPDUs. </a:t>
            </a:r>
            <a:endParaRPr lang="en-US" altLang="zh-CN" sz="1800" b="1" dirty="0" smtClean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altLang="zh-CN" sz="1400" dirty="0" smtClean="0"/>
          </a:p>
          <a:p>
            <a:pPr lvl="1" algn="just">
              <a:spcBef>
                <a:spcPct val="20000"/>
              </a:spcBef>
              <a:defRPr/>
            </a:pPr>
            <a:endParaRPr lang="en-US" altLang="zh-CN" sz="1400" dirty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/>
              <a:t>STAs transmitting NDP or FTM frames shall set “SR disallowed” entry in SR field in HE-SIGA. </a:t>
            </a:r>
          </a:p>
          <a:p>
            <a:pPr marL="800100" lvl="1" indent="-342900" algn="just">
              <a:spcBef>
                <a:spcPct val="20000"/>
              </a:spcBef>
              <a:buFont typeface="Aharoni" panose="02010803020104030203" pitchFamily="2" charset="-79"/>
              <a:buChar char="–"/>
              <a:defRPr/>
            </a:pPr>
            <a:r>
              <a:rPr lang="en-US" altLang="zh-CN" sz="1600" dirty="0" smtClean="0"/>
              <a:t>NDP(Null Data Packet) is used for sounding for STA to measure the channel quality</a:t>
            </a:r>
          </a:p>
          <a:p>
            <a:pPr marL="800100" lvl="1" indent="-342900" algn="just">
              <a:spcBef>
                <a:spcPct val="20000"/>
              </a:spcBef>
              <a:buFont typeface="Aharoni" panose="02010803020104030203" pitchFamily="2" charset="-79"/>
              <a:buChar char="–"/>
              <a:defRPr/>
            </a:pPr>
            <a:r>
              <a:rPr lang="en-US" altLang="zh-CN" sz="1600" dirty="0" smtClean="0"/>
              <a:t>FTM(Fine timing measurement) is used for indoor location</a:t>
            </a:r>
            <a:endParaRPr lang="en-US" altLang="zh-CN" sz="1600" dirty="0"/>
          </a:p>
          <a:p>
            <a:pPr marL="800100" lvl="1" indent="-342900" algn="just">
              <a:spcBef>
                <a:spcPct val="20000"/>
              </a:spcBef>
              <a:buFont typeface="Aharoni" panose="02010803020104030203" pitchFamily="2" charset="-79"/>
              <a:buChar char="–"/>
              <a:defRPr/>
            </a:pPr>
            <a:r>
              <a:rPr lang="en-US" altLang="zh-CN" sz="1600" dirty="0" smtClean="0"/>
              <a:t>…</a:t>
            </a:r>
            <a:endParaRPr lang="en-US" altLang="zh-CN" sz="1600" dirty="0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5229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Part 1</a:t>
            </a:r>
          </a:p>
          <a:p>
            <a:r>
              <a:rPr lang="en-US" sz="2000" dirty="0" smtClean="0"/>
              <a:t>We propose to fill the TBDs in the spec by defining default parameters for </a:t>
            </a:r>
            <a:r>
              <a:rPr lang="en-US" sz="2000" dirty="0" err="1" smtClean="0"/>
              <a:t>OBSS_PDmin</a:t>
            </a:r>
            <a:r>
              <a:rPr lang="en-US" sz="2000" dirty="0" smtClean="0"/>
              <a:t>/max </a:t>
            </a:r>
            <a:r>
              <a:rPr lang="en-US" sz="2000" dirty="0" smtClean="0"/>
              <a:t>and </a:t>
            </a:r>
            <a:r>
              <a:rPr lang="en-US" sz="2000" dirty="0" err="1" smtClean="0"/>
              <a:t>PWRref</a:t>
            </a:r>
            <a:endParaRPr lang="en-US" sz="2000" dirty="0"/>
          </a:p>
          <a:p>
            <a:r>
              <a:rPr lang="en-US" sz="2000" dirty="0" smtClean="0"/>
              <a:t>We propose for the AP of a managed ESS to be able to tune these parameters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Part 2</a:t>
            </a:r>
            <a:endParaRPr lang="en-US" sz="2000" dirty="0"/>
          </a:p>
          <a:p>
            <a:r>
              <a:rPr lang="en-US" sz="2000" dirty="0" smtClean="0"/>
              <a:t>We propose to clarify that </a:t>
            </a:r>
            <a:r>
              <a:rPr lang="en-US" sz="2000" dirty="0" err="1" smtClean="0"/>
              <a:t>SR_disallow</a:t>
            </a:r>
            <a:r>
              <a:rPr lang="en-US" sz="2000" dirty="0" smtClean="0"/>
              <a:t> in HE-SIGA only disallow SRP-based SR</a:t>
            </a:r>
          </a:p>
          <a:p>
            <a:r>
              <a:rPr lang="en-US" sz="2000" dirty="0" smtClean="0"/>
              <a:t>We propose some conditions where STAs must disallow SRP-based SR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65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accept the proposed text changes in document “</a:t>
            </a:r>
            <a:r>
              <a:rPr lang="en-US" sz="1800" dirty="0" smtClean="0"/>
              <a:t>11-16/947r6, </a:t>
            </a:r>
            <a:r>
              <a:rPr lang="en-GB" sz="1800" dirty="0"/>
              <a:t>Proposed Text Changes for </a:t>
            </a:r>
            <a:r>
              <a:rPr lang="en-GB" sz="1800" dirty="0" smtClean="0"/>
              <a:t>OBSS_PD-based SR parameters</a:t>
            </a:r>
            <a:r>
              <a:rPr lang="en-US" sz="1800" dirty="0" smtClean="0"/>
              <a:t>”?</a:t>
            </a:r>
            <a:endParaRPr lang="en-US" sz="1800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Y/N/A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97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838200" y="991521"/>
          <a:ext cx="6858001" cy="533210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9572"/>
                <a:gridCol w="984871"/>
                <a:gridCol w="1515980"/>
                <a:gridCol w="1227220"/>
                <a:gridCol w="1660358"/>
              </a:tblGrid>
              <a:tr h="22670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05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3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16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64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68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367088"/>
            <a:ext cx="7239000" cy="165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18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725488" y="15240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87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2000" y="41590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82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98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71221</TotalTime>
  <Words>2135</Words>
  <Application>Microsoft Office PowerPoint</Application>
  <PresentationFormat>On-screen Show (4:3)</PresentationFormat>
  <Paragraphs>737</Paragraphs>
  <Slides>26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ACcord Submission Template</vt:lpstr>
      <vt:lpstr>Clarifications for OBSS_PD-based SR parameters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Part 1 – OBSS_PD-based SR parameters Motivation</vt:lpstr>
      <vt:lpstr>OBSS_PD-based SR mode proportional rule</vt:lpstr>
      <vt:lpstr>OBSS_PD-based SR mode</vt:lpstr>
      <vt:lpstr>Proposal for default parameters</vt:lpstr>
      <vt:lpstr>Default parameters</vt:lpstr>
      <vt:lpstr>Allow AP to set these parameters to different values for managed networks</vt:lpstr>
      <vt:lpstr>Illustration of OBSS_PDmin modifications</vt:lpstr>
      <vt:lpstr>Proposal</vt:lpstr>
      <vt:lpstr>Spatial Reuse Element</vt:lpstr>
      <vt:lpstr>Part 2 – Disallow flag in HE SIG-A SR field</vt:lpstr>
      <vt:lpstr>Recap on SRP-based SR operation</vt:lpstr>
      <vt:lpstr>Proposal for “SR disallowed” Entry</vt:lpstr>
      <vt:lpstr>Conditions to disallow SRP-based SR</vt:lpstr>
      <vt:lpstr>Conclusion</vt:lpstr>
      <vt:lpstr>Straw poll #1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</cp:keywords>
  <cp:lastModifiedBy>Matthew Fischer</cp:lastModifiedBy>
  <cp:revision>955</cp:revision>
  <cp:lastPrinted>1998-02-10T13:28:06Z</cp:lastPrinted>
  <dcterms:created xsi:type="dcterms:W3CDTF">2009-12-02T19:05:24Z</dcterms:created>
  <dcterms:modified xsi:type="dcterms:W3CDTF">2016-09-12T15:17:19Z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9e134bc2-f776-4985-9c98-3afc30c19fa6</vt:lpwstr>
  </property>
  <property fmtid="{D5CDD505-2E9C-101B-9397-08002B2CF9AE}" pid="4" name="CTP_BU">
    <vt:lpwstr>COMMUNICATION &amp;DEVICES GROUP</vt:lpwstr>
  </property>
  <property fmtid="{D5CDD505-2E9C-101B-9397-08002B2CF9AE}" pid="5" name="CTP_TimeStamp">
    <vt:lpwstr>2016-09-12 10:38:12Z</vt:lpwstr>
  </property>
  <property fmtid="{D5CDD505-2E9C-101B-9397-08002B2CF9AE}" pid="6" name="CTPClassification">
    <vt:lpwstr>CTP_IC</vt:lpwstr>
  </property>
</Properties>
</file>