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70" r:id="rId2"/>
    <p:sldId id="581" r:id="rId3"/>
    <p:sldId id="582" r:id="rId4"/>
    <p:sldId id="583" r:id="rId5"/>
    <p:sldId id="584" r:id="rId6"/>
    <p:sldId id="585" r:id="rId7"/>
    <p:sldId id="586" r:id="rId8"/>
    <p:sldId id="587" r:id="rId9"/>
    <p:sldId id="588" r:id="rId10"/>
    <p:sldId id="589" r:id="rId11"/>
    <p:sldId id="590" r:id="rId12"/>
    <p:sldId id="476" r:id="rId13"/>
    <p:sldId id="473" r:id="rId14"/>
    <p:sldId id="477" r:id="rId15"/>
    <p:sldId id="474" r:id="rId16"/>
    <p:sldId id="478" r:id="rId17"/>
    <p:sldId id="475" r:id="rId18"/>
    <p:sldId id="573" r:id="rId19"/>
    <p:sldId id="574" r:id="rId20"/>
    <p:sldId id="591" r:id="rId21"/>
    <p:sldId id="592" r:id="rId22"/>
    <p:sldId id="593" r:id="rId23"/>
    <p:sldId id="594" r:id="rId24"/>
    <p:sldId id="595" r:id="rId25"/>
    <p:sldId id="596" r:id="rId26"/>
    <p:sldId id="597" r:id="rId27"/>
    <p:sldId id="598" r:id="rId28"/>
    <p:sldId id="599" r:id="rId29"/>
    <p:sldId id="600" r:id="rId3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 autoAdjust="0"/>
    <p:restoredTop sz="92101" autoAdjust="0"/>
  </p:normalViewPr>
  <p:slideViewPr>
    <p:cSldViewPr>
      <p:cViewPr varScale="1">
        <p:scale>
          <a:sx n="92" d="100"/>
          <a:sy n="92" d="100"/>
        </p:scale>
        <p:origin x="134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690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0027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30553" y="6475413"/>
            <a:ext cx="201337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Qualcomm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0027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 2016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3520" y="6475413"/>
            <a:ext cx="17104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98365" y="332601"/>
            <a:ext cx="334713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802.11-16/0926/r0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1.doc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7" Type="http://schemas.openxmlformats.org/officeDocument/2006/relationships/hyperlink" Target="mailto:jkneckt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Mandatory ways to solicit UL MU ACK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2016-07-22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pic>
        <p:nvPicPr>
          <p:cNvPr id="10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197" y="2501900"/>
            <a:ext cx="7253606" cy="1854200"/>
          </a:xfrm>
          <a:prstGeom prst="rect">
            <a:avLst/>
          </a:prstGeom>
        </p:spPr>
      </p:pic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81000" y="3521717"/>
          <a:ext cx="8153400" cy="1712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30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/>
          </p:nvPr>
        </p:nvGraphicFramePr>
        <p:xfrm>
          <a:off x="841375" y="1146175"/>
          <a:ext cx="6802438" cy="363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ocument" r:id="rId4" imgW="9344962" imgH="4994491" progId="Word.Document.8">
                  <p:embed/>
                </p:oleObj>
              </mc:Choice>
              <mc:Fallback>
                <p:oleObj name="Document" r:id="rId4" imgW="9344962" imgH="49944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1146175"/>
                        <a:ext cx="6802438" cy="3633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55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853761"/>
              </p:ext>
            </p:extLst>
          </p:nvPr>
        </p:nvGraphicFramePr>
        <p:xfrm>
          <a:off x="685800" y="1317848"/>
          <a:ext cx="7239000" cy="47616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1" name="tabl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1219200"/>
            <a:ext cx="7772400" cy="4744692"/>
          </a:xfrm>
          <a:prstGeom prst="rect">
            <a:avLst/>
          </a:prstGeom>
        </p:spPr>
      </p:pic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228456"/>
              </p:ext>
            </p:extLst>
          </p:nvPr>
        </p:nvGraphicFramePr>
        <p:xfrm>
          <a:off x="685800" y="1192390"/>
          <a:ext cx="7239000" cy="50218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5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Cisco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Systems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170 W Tasman Dr, San Jose, CA 95134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Joonsuk Kim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Aon 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 Chris Hartman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0051" y="1273976"/>
            <a:ext cx="7467600" cy="5203024"/>
          </a:xfrm>
          <a:prstGeom prst="rect">
            <a:avLst/>
          </a:prstGeom>
        </p:spPr>
      </p:pic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9" name="tabl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1354096"/>
            <a:ext cx="7620000" cy="3294104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979619"/>
              </p:ext>
            </p:extLst>
          </p:nvPr>
        </p:nvGraphicFramePr>
        <p:xfrm>
          <a:off x="609600" y="4610845"/>
          <a:ext cx="7620000" cy="138124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Bo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Sun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duan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Rd, Xi’an, China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SubSub.bo1@zte.com.cn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9" name="tabl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0525" y="1268316"/>
            <a:ext cx="8153400" cy="4751484"/>
          </a:xfrm>
          <a:prstGeom prst="rect">
            <a:avLst/>
          </a:prstGeom>
        </p:spPr>
      </p:pic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0454" y="1295400"/>
            <a:ext cx="8153400" cy="4671364"/>
          </a:xfrm>
          <a:prstGeom prst="rect">
            <a:avLst/>
          </a:prstGeom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2395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" y="2156460"/>
            <a:ext cx="8153400" cy="1916430"/>
          </a:xfrm>
          <a:prstGeom prst="rect">
            <a:avLst/>
          </a:prstGeom>
        </p:spPr>
      </p:pic>
      <p:pic>
        <p:nvPicPr>
          <p:cNvPr id="9" name="tabl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5300" y="4031325"/>
            <a:ext cx="8153400" cy="628650"/>
          </a:xfrm>
          <a:prstGeom prst="rect">
            <a:avLst/>
          </a:prstGeom>
        </p:spPr>
      </p:pic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376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23038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E703345B-8AD1-46A8-A83F-FED0007879B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92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smtClean="0">
                <a:ea typeface="SimSun" panose="02010600030101010101" pitchFamily="2" charset="-122"/>
              </a:rPr>
              <a:t>Authors (continued)</a:t>
            </a:r>
            <a:endParaRPr lang="zh-CN" altLang="en-US" sz="2000" smtClean="0">
              <a:ea typeface="SimSun" panose="02010600030101010101" pitchFamily="2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990600"/>
          <a:ext cx="7772400" cy="532413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4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Lin Yang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53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000" dirty="0" smtClean="0"/>
              <a:t>There are multiple ways to solicit a UL MU ACK/BA for DL MU transmission.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dirty="0" smtClean="0"/>
              <a:t>Goal: To facilitate discussion on which options should be mandatory for IEEE 802.11.ax</a:t>
            </a:r>
            <a:endParaRPr lang="en-US" sz="1400" dirty="0" smtClean="0"/>
          </a:p>
          <a:p>
            <a:pPr lvl="1"/>
            <a:endParaRPr lang="en-US" sz="1200" dirty="0"/>
          </a:p>
          <a:p>
            <a:pPr lvl="1"/>
            <a:endParaRPr lang="en-US" sz="105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184314" y="6509266"/>
            <a:ext cx="201337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439320" y="6504503"/>
            <a:ext cx="20903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43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DL MU Sequences with UL MU 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DL MU PPDU with Basic Trigger followed by ACK/BA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DL MU PPDU with UL MU Response A-Control followed by ACK/BA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DL MU PPDU followed by (MU) BAR followed by ACK/BA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DL MU PPDU followed by DL MU PPDU with Trigger and BAR followed by ACK/BA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DL MU PPDU with Basic Trigger &amp; BAR followed by ACK/BA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/>
          </a:p>
          <a:p>
            <a:r>
              <a:rPr lang="en-US" sz="2000" dirty="0" smtClean="0"/>
              <a:t>Details on each of the sequence in the following slides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819400" y="6475413"/>
            <a:ext cx="2013372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453608" y="6475413"/>
            <a:ext cx="20903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Raja Banerjea,  Qualcomm, et.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65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7562" y="685801"/>
            <a:ext cx="8991600" cy="533400"/>
          </a:xfrm>
        </p:spPr>
        <p:txBody>
          <a:bodyPr/>
          <a:lstStyle/>
          <a:p>
            <a:r>
              <a:rPr lang="en-US" dirty="0" smtClean="0"/>
              <a:t>DL MU PPDU with Trigger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8" y="3048000"/>
            <a:ext cx="8305800" cy="3687945"/>
          </a:xfrm>
        </p:spPr>
        <p:txBody>
          <a:bodyPr/>
          <a:lstStyle/>
          <a:p>
            <a:r>
              <a:rPr lang="en-US" sz="2000" dirty="0" smtClean="0"/>
              <a:t>Requirement in SFD/Baseline Spec: </a:t>
            </a:r>
          </a:p>
          <a:p>
            <a:pPr lvl="1"/>
            <a:r>
              <a:rPr lang="en-GB" sz="1400" dirty="0" smtClean="0"/>
              <a:t>A </a:t>
            </a:r>
            <a:r>
              <a:rPr lang="en-GB" sz="1400" dirty="0"/>
              <a:t>unicast Trigger frame for a single user may be included in an A-MPDU for that user in the DL MU PPDU that precedes the UL MU transmission by TBD IFS. [MAC Motion 20, July 16, 2015, see </a:t>
            </a:r>
            <a:r>
              <a:rPr lang="en-US" sz="1400" dirty="0"/>
              <a:t>[89]</a:t>
            </a:r>
            <a:r>
              <a:rPr lang="en-GB" sz="1400" dirty="0" smtClean="0"/>
              <a:t>]</a:t>
            </a:r>
            <a:endParaRPr lang="en-GB" sz="1100" dirty="0" smtClean="0"/>
          </a:p>
          <a:p>
            <a:pPr lvl="1"/>
            <a:r>
              <a:rPr lang="en-GB" sz="1400" dirty="0" err="1"/>
              <a:t>Ack</a:t>
            </a:r>
            <a:r>
              <a:rPr lang="en-GB" sz="1400" dirty="0"/>
              <a:t> Policy field in a frame soliciting an immediate response is set to 00 (Normal </a:t>
            </a:r>
            <a:r>
              <a:rPr lang="en-GB" sz="1400" dirty="0" err="1"/>
              <a:t>Ack</a:t>
            </a:r>
            <a:r>
              <a:rPr lang="en-GB" sz="1400" dirty="0"/>
              <a:t> or Implicit Block </a:t>
            </a:r>
            <a:r>
              <a:rPr lang="en-GB" sz="1400" dirty="0" err="1"/>
              <a:t>Ack</a:t>
            </a:r>
            <a:r>
              <a:rPr lang="en-GB" sz="1400" dirty="0"/>
              <a:t> Request ) if the immediate response is carried in SU PPDU, or it is set to 01 (Trigger based UL MU </a:t>
            </a:r>
            <a:r>
              <a:rPr lang="en-GB" sz="1400" dirty="0" err="1"/>
              <a:t>Ack</a:t>
            </a:r>
            <a:r>
              <a:rPr lang="en-GB" sz="1400" dirty="0"/>
              <a:t>) if the immediate response is carried in MU PPDU</a:t>
            </a:r>
            <a:r>
              <a:rPr lang="en-GB" sz="1400" dirty="0" smtClean="0"/>
              <a:t>.</a:t>
            </a:r>
            <a:endParaRPr lang="en-US" sz="1800" dirty="0"/>
          </a:p>
          <a:p>
            <a:r>
              <a:rPr lang="en-US" sz="2000" dirty="0" smtClean="0"/>
              <a:t>Advantage: </a:t>
            </a:r>
            <a:r>
              <a:rPr lang="en-US" sz="2000" b="0" dirty="0" smtClean="0"/>
              <a:t>Simplified design, low overhead</a:t>
            </a:r>
          </a:p>
          <a:p>
            <a:r>
              <a:rPr lang="en-US" sz="2000" dirty="0" smtClean="0"/>
              <a:t>Disadvantage: </a:t>
            </a:r>
            <a:r>
              <a:rPr lang="en-US" sz="2000" b="0" dirty="0" smtClean="0"/>
              <a:t>Requires repetition of Basic Trigger to improve robustness (single point of failure), </a:t>
            </a:r>
            <a:r>
              <a:rPr lang="en-US" sz="2000" b="0" dirty="0" smtClean="0">
                <a:solidFill>
                  <a:schemeClr val="tx2"/>
                </a:solidFill>
              </a:rPr>
              <a:t>Does not allow for EIFS reset at legacy STA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791732" y="6450013"/>
            <a:ext cx="201337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739073" y="1586300"/>
            <a:ext cx="4038600" cy="3187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STA 1 (Basic Trigger + AMPDU)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39073" y="1814900"/>
            <a:ext cx="4038600" cy="318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2 ( </a:t>
            </a:r>
            <a:r>
              <a:rPr lang="en-US" dirty="0"/>
              <a:t>Basic </a:t>
            </a:r>
            <a:r>
              <a:rPr lang="en-US" dirty="0" smtClean="0"/>
              <a:t>Trigger + AMPDU)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739073" y="2043500"/>
            <a:ext cx="4038600" cy="3187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3 (Basic Trigger + AMPDU)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739073" y="2272100"/>
            <a:ext cx="4038600" cy="318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4 (Basic Trigger + AMPDU)</a:t>
            </a:r>
            <a:endParaRPr lang="en-US" dirty="0"/>
          </a:p>
        </p:txBody>
      </p:sp>
      <p:cxnSp>
        <p:nvCxnSpPr>
          <p:cNvPr id="11" name="Elbow Connector 10"/>
          <p:cNvCxnSpPr/>
          <p:nvPr/>
        </p:nvCxnSpPr>
        <p:spPr bwMode="auto">
          <a:xfrm rot="16200000" flipH="1">
            <a:off x="1043873" y="2590800"/>
            <a:ext cx="381000" cy="381000"/>
          </a:xfrm>
          <a:prstGeom prst="bentConnector3">
            <a:avLst>
              <a:gd name="adj1" fmla="val 9909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lg" len="med"/>
            <a:tailEnd type="non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469900" y="2847201"/>
            <a:ext cx="22041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 (Trigger based UL MU ACK)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5615874" y="1586300"/>
            <a:ext cx="1828800" cy="332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ACK/BA/M-BA (STA1)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615874" y="1814900"/>
            <a:ext cx="1828800" cy="332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(STA4)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5615874" y="2043500"/>
            <a:ext cx="1828800" cy="332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(STA2)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5615874" y="2272100"/>
            <a:ext cx="1828800" cy="332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(STA3)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006273" y="2878374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SIFS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592799" y="2556072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DL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6432466" y="2583735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UL</a:t>
            </a:r>
            <a:endParaRPr lang="en-US" b="1" dirty="0"/>
          </a:p>
        </p:txBody>
      </p:sp>
      <p:sp>
        <p:nvSpPr>
          <p:cNvPr id="27" name="Rectangle 5"/>
          <p:cNvSpPr txBox="1">
            <a:spLocks noChangeArrowheads="1"/>
          </p:cNvSpPr>
          <p:nvPr/>
        </p:nvSpPr>
        <p:spPr bwMode="auto">
          <a:xfrm>
            <a:off x="6453608" y="6475413"/>
            <a:ext cx="20903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Raja Banerjea,  Qualcomm, et. al.</a:t>
            </a:r>
            <a:endParaRPr lang="en-US" altLang="ko-KR" dirty="0"/>
          </a:p>
        </p:txBody>
      </p:sp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74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7772400" cy="533400"/>
          </a:xfrm>
        </p:spPr>
        <p:txBody>
          <a:bodyPr/>
          <a:lstStyle/>
          <a:p>
            <a:r>
              <a:rPr lang="en-US" sz="2800" dirty="0"/>
              <a:t>DL MU PPDU with </a:t>
            </a:r>
            <a:r>
              <a:rPr lang="en-US" sz="2800" dirty="0" smtClean="0"/>
              <a:t>UL </a:t>
            </a:r>
            <a:r>
              <a:rPr lang="en-US" sz="2800" dirty="0"/>
              <a:t>MU Response </a:t>
            </a:r>
            <a:r>
              <a:rPr lang="en-US" sz="2800" dirty="0" smtClean="0"/>
              <a:t>A-Control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8" y="3048000"/>
            <a:ext cx="8305800" cy="3687945"/>
          </a:xfrm>
        </p:spPr>
        <p:txBody>
          <a:bodyPr/>
          <a:lstStyle/>
          <a:p>
            <a:r>
              <a:rPr lang="en-US" sz="2000" dirty="0" smtClean="0"/>
              <a:t>Requirement in SFD/Baseline Spec: </a:t>
            </a:r>
          </a:p>
          <a:p>
            <a:pPr lvl="1"/>
            <a:r>
              <a:rPr lang="en-GB" sz="1800" dirty="0"/>
              <a:t>HE A-Control field for UL acknowledgement is optional in RX</a:t>
            </a:r>
            <a:r>
              <a:rPr lang="en-GB" sz="1800" dirty="0" smtClean="0"/>
              <a:t>.</a:t>
            </a:r>
          </a:p>
          <a:p>
            <a:pPr lvl="1"/>
            <a:r>
              <a:rPr lang="en-GB" sz="1800" dirty="0" err="1"/>
              <a:t>Ack</a:t>
            </a:r>
            <a:r>
              <a:rPr lang="en-GB" sz="1800" dirty="0"/>
              <a:t> Policy field in a frame soliciting an immediate response is set to 00 (Normal </a:t>
            </a:r>
            <a:r>
              <a:rPr lang="en-GB" sz="1800" dirty="0" err="1"/>
              <a:t>Ack</a:t>
            </a:r>
            <a:r>
              <a:rPr lang="en-GB" sz="1800" dirty="0"/>
              <a:t> or Implicit Block </a:t>
            </a:r>
            <a:r>
              <a:rPr lang="en-GB" sz="1800" dirty="0" err="1"/>
              <a:t>Ack</a:t>
            </a:r>
            <a:r>
              <a:rPr lang="en-GB" sz="1800" dirty="0"/>
              <a:t> Request ) if the immediate response is carried in SU PPDU, or it is set to 01 (Trigger based UL MU </a:t>
            </a:r>
            <a:r>
              <a:rPr lang="en-GB" sz="1800" dirty="0" err="1"/>
              <a:t>Ack</a:t>
            </a:r>
            <a:r>
              <a:rPr lang="en-GB" sz="1800" dirty="0"/>
              <a:t>) if the immediate response is carried in MU PPDU</a:t>
            </a:r>
            <a:r>
              <a:rPr lang="en-GB" sz="1800" dirty="0" smtClean="0"/>
              <a:t>.</a:t>
            </a:r>
            <a:endParaRPr lang="en-US" sz="1800" dirty="0" smtClean="0"/>
          </a:p>
          <a:p>
            <a:r>
              <a:rPr lang="en-US" sz="2000" dirty="0" smtClean="0"/>
              <a:t>Advantage: </a:t>
            </a:r>
            <a:r>
              <a:rPr lang="en-US" sz="2000" b="0" dirty="0" smtClean="0"/>
              <a:t>lower overhead, robust (no single point of failure)</a:t>
            </a:r>
          </a:p>
          <a:p>
            <a:r>
              <a:rPr lang="en-US" sz="2000" dirty="0" smtClean="0"/>
              <a:t>Disadvantage: </a:t>
            </a:r>
            <a:r>
              <a:rPr lang="en-US" sz="2000" b="0" dirty="0" smtClean="0"/>
              <a:t>Optional in SFD, different trigger frame</a:t>
            </a:r>
            <a:r>
              <a:rPr lang="en-US" sz="2000" b="0" dirty="0"/>
              <a:t>, </a:t>
            </a:r>
            <a:r>
              <a:rPr lang="en-US" sz="2000" b="0" dirty="0">
                <a:solidFill>
                  <a:schemeClr val="tx2"/>
                </a:solidFill>
              </a:rPr>
              <a:t>Does not allow for EIFS reset at legacy STA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124200" y="6475413"/>
            <a:ext cx="201337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739073" y="1586300"/>
            <a:ext cx="4038600" cy="3187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STA 1 (ULMURSP(A-Control) + AMPDU)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39073" y="1814900"/>
            <a:ext cx="4038600" cy="318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2 (ULMURSP(A-Control</a:t>
            </a:r>
            <a:r>
              <a:rPr lang="en-US" dirty="0"/>
              <a:t>) </a:t>
            </a:r>
            <a:r>
              <a:rPr lang="en-US" dirty="0" smtClean="0"/>
              <a:t> + AMPDU)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739073" y="2043500"/>
            <a:ext cx="4038600" cy="3187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STA3 </a:t>
            </a:r>
            <a:r>
              <a:rPr lang="en-US" dirty="0"/>
              <a:t>(ULMURSP(A-Control)  + AMPDU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739073" y="2272100"/>
            <a:ext cx="4038600" cy="318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STA4 </a:t>
            </a:r>
            <a:r>
              <a:rPr lang="en-US" dirty="0"/>
              <a:t>(ULMURSP(A-Control)  + AMPDU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1" name="Elbow Connector 10"/>
          <p:cNvCxnSpPr/>
          <p:nvPr/>
        </p:nvCxnSpPr>
        <p:spPr bwMode="auto">
          <a:xfrm rot="16200000" flipH="1">
            <a:off x="1043873" y="2590800"/>
            <a:ext cx="381000" cy="381000"/>
          </a:xfrm>
          <a:prstGeom prst="bentConnector3">
            <a:avLst>
              <a:gd name="adj1" fmla="val 9909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lg" len="med"/>
            <a:tailEnd type="non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469900" y="2847201"/>
            <a:ext cx="22041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01 (Trigger based UL MU </a:t>
            </a:r>
            <a:r>
              <a:rPr lang="en-US" dirty="0" smtClean="0"/>
              <a:t>ACK)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5615874" y="1586300"/>
            <a:ext cx="1828800" cy="332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ACK/BA/M-BA (STA1)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615874" y="1814900"/>
            <a:ext cx="1828800" cy="332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(STA4)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5615874" y="2043500"/>
            <a:ext cx="1828800" cy="332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(STA2)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5615874" y="2272100"/>
            <a:ext cx="1828800" cy="332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(STA3)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006273" y="2878374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SIFS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592799" y="2556072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DL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417992" y="26047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U</a:t>
            </a:r>
            <a:r>
              <a:rPr lang="en-US" b="1" dirty="0" smtClean="0"/>
              <a:t>L</a:t>
            </a:r>
            <a:endParaRPr lang="en-US" b="1" dirty="0"/>
          </a:p>
        </p:txBody>
      </p:sp>
      <p:sp>
        <p:nvSpPr>
          <p:cNvPr id="25" name="Rectangle 5"/>
          <p:cNvSpPr txBox="1">
            <a:spLocks noChangeArrowheads="1"/>
          </p:cNvSpPr>
          <p:nvPr/>
        </p:nvSpPr>
        <p:spPr bwMode="auto">
          <a:xfrm>
            <a:off x="6453608" y="6475413"/>
            <a:ext cx="20903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Raja Banerjea,  Qualcomm, et. al.</a:t>
            </a:r>
            <a:endParaRPr lang="en-US" altLang="ko-KR" dirty="0"/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66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DL MU PPDU followed by MU-BAR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224758"/>
            <a:ext cx="7772400" cy="2871241"/>
          </a:xfrm>
        </p:spPr>
        <p:txBody>
          <a:bodyPr/>
          <a:lstStyle/>
          <a:p>
            <a:r>
              <a:rPr lang="en-US" sz="1800" dirty="0" smtClean="0"/>
              <a:t>Requirement in SFD/Baseline Spec: </a:t>
            </a:r>
          </a:p>
          <a:p>
            <a:pPr lvl="1"/>
            <a:r>
              <a:rPr lang="en-GB" sz="1600" dirty="0" smtClean="0"/>
              <a:t>The spec shall define a MU-BAR frame to solicit BA/ACKs from multiple STAs in UL MU transmissions. [MU Motion 13, September 17, 2015, see </a:t>
            </a:r>
            <a:r>
              <a:rPr lang="en-US" sz="1600" dirty="0" smtClean="0"/>
              <a:t>[171]</a:t>
            </a:r>
            <a:r>
              <a:rPr lang="en-GB" sz="1600" dirty="0" smtClean="0"/>
              <a:t>]</a:t>
            </a:r>
          </a:p>
          <a:p>
            <a:pPr lvl="1"/>
            <a:r>
              <a:rPr lang="en-GB" sz="1600" dirty="0" smtClean="0"/>
              <a:t>The recipient of a MU-BAR frame can transmit other data or management frame in addition to BA/ACK frame if it does not exceed the indicated UL MU duration. [MAC Motion 58, January 2016, see </a:t>
            </a:r>
            <a:r>
              <a:rPr lang="en-US" sz="1600" dirty="0" smtClean="0"/>
              <a:t>[113]</a:t>
            </a:r>
            <a:r>
              <a:rPr lang="en-GB" sz="1600" dirty="0" smtClean="0"/>
              <a:t>]</a:t>
            </a:r>
            <a:endParaRPr lang="en-US" sz="1600" dirty="0" smtClean="0"/>
          </a:p>
          <a:p>
            <a:r>
              <a:rPr lang="en-US" sz="1800" dirty="0" smtClean="0"/>
              <a:t>Advantage: </a:t>
            </a:r>
            <a:r>
              <a:rPr lang="en-US" sz="1800" b="0" dirty="0" smtClean="0"/>
              <a:t>Simplified design, Robust, Allows for EIFS reset, Sequence required if BA is lost in the UL </a:t>
            </a:r>
          </a:p>
          <a:p>
            <a:r>
              <a:rPr lang="en-US" sz="1800" dirty="0" smtClean="0"/>
              <a:t>Disadvantage: </a:t>
            </a:r>
            <a:r>
              <a:rPr lang="en-US" sz="1800" b="0" dirty="0" smtClean="0"/>
              <a:t>Not the lowest overhead</a:t>
            </a:r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791732" y="6507646"/>
            <a:ext cx="2013372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81697" y="1614101"/>
            <a:ext cx="4038600" cy="3187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STA 1 (AMPDU)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81697" y="1842701"/>
            <a:ext cx="4038600" cy="318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2 ( AMPDU)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181697" y="2071301"/>
            <a:ext cx="4038600" cy="3187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3 ( AMPDU)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181697" y="2299901"/>
            <a:ext cx="4038600" cy="318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4 ( AMPDU)</a:t>
            </a:r>
            <a:endParaRPr lang="en-US" dirty="0"/>
          </a:p>
        </p:txBody>
      </p:sp>
      <p:cxnSp>
        <p:nvCxnSpPr>
          <p:cNvPr id="11" name="Elbow Connector 10"/>
          <p:cNvCxnSpPr/>
          <p:nvPr/>
        </p:nvCxnSpPr>
        <p:spPr bwMode="auto">
          <a:xfrm rot="16200000" flipH="1">
            <a:off x="486497" y="2618601"/>
            <a:ext cx="381000" cy="381000"/>
          </a:xfrm>
          <a:prstGeom prst="bentConnector3">
            <a:avLst>
              <a:gd name="adj1" fmla="val 9909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lg" len="med"/>
            <a:tailEnd type="non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912524" y="2875002"/>
            <a:ext cx="15863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Block ACK or No Ack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4699351" y="1614101"/>
            <a:ext cx="1828800" cy="98894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MU - BAR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(STA1,STA2, STA3, STA4)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(legacy duplicate/ HE 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285303" y="2656746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SIFS</a:t>
            </a:r>
            <a:endParaRPr lang="en-US" b="1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7003741" y="1600201"/>
            <a:ext cx="1828800" cy="332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ACK/BA/M-BA (STA1)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003741" y="1828801"/>
            <a:ext cx="1828800" cy="332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(STA4)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7003741" y="2057401"/>
            <a:ext cx="1828800" cy="332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(STA2)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 bwMode="auto">
          <a:xfrm>
            <a:off x="7003741" y="2286001"/>
            <a:ext cx="1828800" cy="332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(STA3)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528151" y="2681015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SIFS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2592799" y="2556072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DL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5360243" y="2592815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DL</a:t>
            </a:r>
            <a:endParaRPr lang="en-US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7719208" y="260470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U</a:t>
            </a:r>
            <a:r>
              <a:rPr lang="en-US" b="1" dirty="0" smtClean="0"/>
              <a:t>L</a:t>
            </a:r>
            <a:endParaRPr lang="en-US" b="1" dirty="0"/>
          </a:p>
        </p:txBody>
      </p:sp>
      <p:sp>
        <p:nvSpPr>
          <p:cNvPr id="22" name="Rectangle 5"/>
          <p:cNvSpPr txBox="1">
            <a:spLocks noChangeArrowheads="1"/>
          </p:cNvSpPr>
          <p:nvPr/>
        </p:nvSpPr>
        <p:spPr bwMode="auto">
          <a:xfrm>
            <a:off x="6453608" y="6475413"/>
            <a:ext cx="20903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Raja Banerjea,  Qualcomm, et. al.</a:t>
            </a:r>
            <a:endParaRPr lang="en-US" altLang="ko-KR" dirty="0"/>
          </a:p>
        </p:txBody>
      </p:sp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71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7772400" cy="533400"/>
          </a:xfrm>
        </p:spPr>
        <p:txBody>
          <a:bodyPr/>
          <a:lstStyle/>
          <a:p>
            <a:r>
              <a:rPr lang="en-US" sz="2800" dirty="0"/>
              <a:t>DL MU PPDU followed by DL MU PPDU with Trigger and </a:t>
            </a:r>
            <a:r>
              <a:rPr lang="en-US" sz="2800" dirty="0" smtClean="0"/>
              <a:t>BAR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8" y="3048000"/>
            <a:ext cx="8305800" cy="3687945"/>
          </a:xfrm>
        </p:spPr>
        <p:txBody>
          <a:bodyPr/>
          <a:lstStyle/>
          <a:p>
            <a:r>
              <a:rPr lang="en-US" dirty="0" smtClean="0"/>
              <a:t>Requirement in SFD/Baseline Spec: </a:t>
            </a:r>
          </a:p>
          <a:p>
            <a:pPr lvl="1"/>
            <a:r>
              <a:rPr lang="en-US" b="0" dirty="0" smtClean="0"/>
              <a:t>None</a:t>
            </a:r>
            <a:endParaRPr lang="en-US" dirty="0" smtClean="0"/>
          </a:p>
          <a:p>
            <a:r>
              <a:rPr lang="en-US" dirty="0" smtClean="0"/>
              <a:t>Advantage: </a:t>
            </a:r>
            <a:r>
              <a:rPr lang="en-US" b="0" dirty="0" smtClean="0"/>
              <a:t>Sequence required if BA is lost in the UL, does not need a new MU-BAR </a:t>
            </a:r>
          </a:p>
          <a:p>
            <a:r>
              <a:rPr lang="en-US" dirty="0" smtClean="0"/>
              <a:t>Disadvantage: </a:t>
            </a:r>
            <a:r>
              <a:rPr lang="en-US" b="0" dirty="0" smtClean="0"/>
              <a:t>highest overhead, </a:t>
            </a:r>
            <a:r>
              <a:rPr lang="en-US" b="0" dirty="0"/>
              <a:t>Does not allow for EIFS reset at legacy </a:t>
            </a:r>
            <a:r>
              <a:rPr lang="en-US" b="0" dirty="0" smtClean="0"/>
              <a:t>STA, need to clarify to differentiate between UL MU/SU ACK, do we need to sent multiple BAR for multiple TIDs?</a:t>
            </a:r>
            <a:endParaRPr lang="en-US" dirty="0"/>
          </a:p>
          <a:p>
            <a:endParaRPr lang="en-US" b="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808979" y="6464301"/>
            <a:ext cx="201337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81697" y="1614101"/>
            <a:ext cx="4038600" cy="3187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STA 1 (AMPDU)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81697" y="1842701"/>
            <a:ext cx="4038600" cy="318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2 (AMPDU)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181697" y="2071301"/>
            <a:ext cx="4038600" cy="3187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3 (AMPDU)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181697" y="2299901"/>
            <a:ext cx="4038600" cy="318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4 (AMPDU)</a:t>
            </a:r>
            <a:endParaRPr lang="en-US" dirty="0"/>
          </a:p>
        </p:txBody>
      </p:sp>
      <p:cxnSp>
        <p:nvCxnSpPr>
          <p:cNvPr id="11" name="Elbow Connector 10"/>
          <p:cNvCxnSpPr/>
          <p:nvPr/>
        </p:nvCxnSpPr>
        <p:spPr bwMode="auto">
          <a:xfrm rot="16200000" flipH="1">
            <a:off x="486497" y="2618601"/>
            <a:ext cx="381000" cy="381000"/>
          </a:xfrm>
          <a:prstGeom prst="bentConnector3">
            <a:avLst>
              <a:gd name="adj1" fmla="val 9909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lg" len="med"/>
            <a:tailEnd type="non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912524" y="2875002"/>
            <a:ext cx="9071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Block ACK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285303" y="2656746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SIFS</a:t>
            </a:r>
            <a:endParaRPr lang="en-US" b="1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7239000" y="1600201"/>
            <a:ext cx="1828800" cy="332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ACK/BA/M-BA (STA1)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239000" y="1828801"/>
            <a:ext cx="1828800" cy="332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(STA4)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7239000" y="2057401"/>
            <a:ext cx="1828800" cy="332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(STA2)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 bwMode="auto">
          <a:xfrm>
            <a:off x="7239000" y="2286001"/>
            <a:ext cx="1828800" cy="332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(STA3)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730527" y="2618601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SIFS</a:t>
            </a:r>
            <a:endParaRPr lang="en-US" b="1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4699350" y="1572399"/>
            <a:ext cx="2082449" cy="35707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Basic Trigger + BAR (STA1)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699350" y="1800999"/>
            <a:ext cx="2082449" cy="3570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Basic Trigger + BAR (STA4)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4699350" y="2029599"/>
            <a:ext cx="2082449" cy="357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Basic Trigger + BAR (STA2)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4699350" y="2258199"/>
            <a:ext cx="2082449" cy="3570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Basic Trigger + BAR (STA3)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901368" y="267060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DL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518107" y="2656792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DL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7984134" y="261860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U</a:t>
            </a:r>
            <a:r>
              <a:rPr lang="en-US" b="1" dirty="0" smtClean="0"/>
              <a:t>L</a:t>
            </a:r>
            <a:endParaRPr lang="en-US" b="1" dirty="0"/>
          </a:p>
        </p:txBody>
      </p:sp>
      <p:sp>
        <p:nvSpPr>
          <p:cNvPr id="32" name="Rectangle 5"/>
          <p:cNvSpPr txBox="1">
            <a:spLocks noChangeArrowheads="1"/>
          </p:cNvSpPr>
          <p:nvPr/>
        </p:nvSpPr>
        <p:spPr bwMode="auto">
          <a:xfrm>
            <a:off x="6453608" y="6475413"/>
            <a:ext cx="20903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Raja Banerjea,  Qualcomm, et. al.</a:t>
            </a:r>
            <a:endParaRPr lang="en-US" altLang="ko-KR" dirty="0"/>
          </a:p>
        </p:txBody>
      </p:sp>
      <p:sp>
        <p:nvSpPr>
          <p:cNvPr id="3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14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772400" cy="533400"/>
          </a:xfrm>
        </p:spPr>
        <p:txBody>
          <a:bodyPr/>
          <a:lstStyle/>
          <a:p>
            <a:r>
              <a:rPr lang="en-US" dirty="0"/>
              <a:t>DL MU PPDU with embedded Basic Trigger and BAR followed by ACK/BA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5273" y="3807111"/>
            <a:ext cx="8305800" cy="2776871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Not currently allowed in the baseline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033506" y="6464301"/>
            <a:ext cx="201337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815273" y="2119700"/>
            <a:ext cx="4038600" cy="3187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STA 1 (Basic Trigger + AMPDU + BAR)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15273" y="2348300"/>
            <a:ext cx="4038600" cy="318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2 ( </a:t>
            </a:r>
            <a:r>
              <a:rPr lang="en-US" dirty="0"/>
              <a:t>Basic </a:t>
            </a:r>
            <a:r>
              <a:rPr lang="en-US" dirty="0" smtClean="0"/>
              <a:t>Trigger + AMPDU + BAR)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815273" y="2576900"/>
            <a:ext cx="4038600" cy="3187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3 (Basic Trigger + AMPDU + BAR)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815273" y="2805500"/>
            <a:ext cx="4038600" cy="318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4 (Basic Trigger + AMPDU + BAR)</a:t>
            </a:r>
            <a:endParaRPr lang="en-US" dirty="0"/>
          </a:p>
        </p:txBody>
      </p:sp>
      <p:cxnSp>
        <p:nvCxnSpPr>
          <p:cNvPr id="11" name="Elbow Connector 10"/>
          <p:cNvCxnSpPr/>
          <p:nvPr/>
        </p:nvCxnSpPr>
        <p:spPr bwMode="auto">
          <a:xfrm rot="16200000" flipH="1">
            <a:off x="1120073" y="3124200"/>
            <a:ext cx="381000" cy="381000"/>
          </a:xfrm>
          <a:prstGeom prst="bentConnector3">
            <a:avLst>
              <a:gd name="adj1" fmla="val 9909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lg" len="med"/>
            <a:tailEnd type="non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546100" y="3380601"/>
            <a:ext cx="11043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Block ACK/01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5692074" y="2119700"/>
            <a:ext cx="1828800" cy="332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ACK/BA/M-BA (STA1)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692074" y="2348300"/>
            <a:ext cx="1828800" cy="332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(STA4)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5692074" y="2576900"/>
            <a:ext cx="1828800" cy="332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(STA2)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5692074" y="2805500"/>
            <a:ext cx="1828800" cy="332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(STA3)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082473" y="3411774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SIFS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635640" y="316941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DL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407541" y="3197074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U</a:t>
            </a:r>
            <a:r>
              <a:rPr lang="en-US" b="1" dirty="0" smtClean="0"/>
              <a:t>L</a:t>
            </a:r>
            <a:endParaRPr lang="en-US" b="1" dirty="0"/>
          </a:p>
        </p:txBody>
      </p:sp>
      <p:sp>
        <p:nvSpPr>
          <p:cNvPr id="25" name="Rectangle 5"/>
          <p:cNvSpPr txBox="1">
            <a:spLocks noChangeArrowheads="1"/>
          </p:cNvSpPr>
          <p:nvPr/>
        </p:nvSpPr>
        <p:spPr bwMode="auto">
          <a:xfrm>
            <a:off x="6453608" y="6475413"/>
            <a:ext cx="20903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Raja Banerjea,  Qualcomm, et. al.</a:t>
            </a:r>
            <a:endParaRPr lang="en-US" altLang="ko-KR" dirty="0"/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5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28131"/>
            <a:ext cx="7772400" cy="533400"/>
          </a:xfrm>
        </p:spPr>
        <p:txBody>
          <a:bodyPr/>
          <a:lstStyle/>
          <a:p>
            <a:r>
              <a:rPr lang="en-US" dirty="0" smtClean="0"/>
              <a:t>Comparison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124200" y="6492876"/>
            <a:ext cx="201337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/>
          </p:nvPr>
        </p:nvGraphicFramePr>
        <p:xfrm>
          <a:off x="228600" y="914400"/>
          <a:ext cx="8494712" cy="442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8912"/>
                <a:gridCol w="1676400"/>
                <a:gridCol w="2819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Sequence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DL MU PPDU with Trigger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Simplified design, low overhead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(single point of failure), </a:t>
                      </a:r>
                      <a:r>
                        <a:rPr lang="en-US" sz="1400" b="0" dirty="0" smtClean="0">
                          <a:solidFill>
                            <a:schemeClr val="tx2"/>
                          </a:solidFill>
                        </a:rPr>
                        <a:t>Does not allow for EIFS reset at legacy STA</a:t>
                      </a:r>
                      <a:endParaRPr lang="en-US" sz="1400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DL MU PPDU with UL MU Response A-Control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lower overhead, robust</a:t>
                      </a:r>
                      <a:endParaRPr lang="en-US" sz="1400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Optional in SFD, different trigger frame, </a:t>
                      </a:r>
                      <a:r>
                        <a:rPr lang="en-US" sz="1400" b="0" dirty="0" smtClean="0">
                          <a:solidFill>
                            <a:schemeClr val="tx2"/>
                          </a:solidFill>
                        </a:rPr>
                        <a:t>Does not allow for EIFS reset at legacy STA</a:t>
                      </a:r>
                      <a:endParaRPr lang="en-US" sz="1400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DL MU PPDU followed by MU-BAR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Simplified design, Robust, Allows for EIFS reset, Sequence required if BA is lost in the UL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Not the lowest overhead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DL MU PPDU followed by DL MU PPDU with Trigger and BAR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Sequence required if BA is lost in the UL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highest overhead, Does not allow for EIFS reset at legacy STA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DL MU PPDU with embedded Basic Trigger and BAR followed by ACK/BA</a:t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NOT Allowed in Baseline spec 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453608" y="6475413"/>
            <a:ext cx="20903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Raja Banerjea,  Qualcomm, et.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0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686800" cy="5029200"/>
          </a:xfrm>
        </p:spPr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Do you support the following: </a:t>
            </a:r>
          </a:p>
          <a:p>
            <a:r>
              <a:rPr lang="en-US" sz="2000" dirty="0" smtClean="0"/>
              <a:t>Add to section 25.5.1.1 of the IEEE 802.11ax :</a:t>
            </a:r>
          </a:p>
          <a:p>
            <a:r>
              <a:rPr lang="en-US" dirty="0"/>
              <a:t>It is mandatory at the non AP HE STA to support reception of Trigger in the DL MU PPDU aggregated with Data and respond with an ACK/BA/M-BA if the </a:t>
            </a:r>
            <a:r>
              <a:rPr lang="en-US" dirty="0" err="1"/>
              <a:t>QoS</a:t>
            </a:r>
            <a:r>
              <a:rPr lang="en-US" dirty="0"/>
              <a:t> ACK Policy in the DL A-MPDU is set to </a:t>
            </a:r>
            <a:r>
              <a:rPr lang="en-US" dirty="0" smtClean="0"/>
              <a:t>01 (Trigger based UL MU ACK) </a:t>
            </a:r>
            <a:r>
              <a:rPr lang="en-US" dirty="0"/>
              <a:t>and the STA has not set the UL MU Disable to 1.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820513" y="6478588"/>
            <a:ext cx="201337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990600" y="3810000"/>
            <a:ext cx="6705601" cy="1569073"/>
            <a:chOff x="990600" y="3810000"/>
            <a:chExt cx="6705601" cy="1569073"/>
          </a:xfrm>
        </p:grpSpPr>
        <p:sp>
          <p:nvSpPr>
            <p:cNvPr id="6" name="Rectangle 5"/>
            <p:cNvSpPr/>
            <p:nvPr/>
          </p:nvSpPr>
          <p:spPr bwMode="auto">
            <a:xfrm>
              <a:off x="990600" y="3810000"/>
              <a:ext cx="4038600" cy="3187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STA 1 (Basic Trigger + AMPDU)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990600" y="4038600"/>
              <a:ext cx="4038600" cy="3187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dirty="0"/>
                <a:t>STA </a:t>
              </a:r>
              <a:r>
                <a:rPr lang="en-US" dirty="0" smtClean="0"/>
                <a:t>2 ( </a:t>
              </a:r>
              <a:r>
                <a:rPr lang="en-US" dirty="0"/>
                <a:t>Basic </a:t>
              </a:r>
              <a:r>
                <a:rPr lang="en-US" dirty="0" smtClean="0"/>
                <a:t>Trigger + AMPDU)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990600" y="4267200"/>
              <a:ext cx="4038600" cy="3187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dirty="0"/>
                <a:t>STA </a:t>
              </a:r>
              <a:r>
                <a:rPr lang="en-US" dirty="0" smtClean="0"/>
                <a:t>3 (Basic Trigger + AMPDU)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990600" y="4495800"/>
              <a:ext cx="4038600" cy="3187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dirty="0"/>
                <a:t>STA </a:t>
              </a:r>
              <a:r>
                <a:rPr lang="en-US" dirty="0" smtClean="0"/>
                <a:t>4 (Basic Trigger + AMPDU)</a:t>
              </a:r>
              <a:endParaRPr lang="en-US" dirty="0"/>
            </a:p>
          </p:txBody>
        </p:sp>
        <p:cxnSp>
          <p:nvCxnSpPr>
            <p:cNvPr id="10" name="Elbow Connector 9"/>
            <p:cNvCxnSpPr/>
            <p:nvPr/>
          </p:nvCxnSpPr>
          <p:spPr bwMode="auto">
            <a:xfrm rot="16200000" flipH="1">
              <a:off x="1295400" y="4814500"/>
              <a:ext cx="381000" cy="381000"/>
            </a:xfrm>
            <a:prstGeom prst="bentConnector3">
              <a:avLst>
                <a:gd name="adj1" fmla="val 99091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lg" len="med"/>
              <a:tailEnd type="none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1721427" y="5070901"/>
              <a:ext cx="22041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01 (Trigger based UL MU ACK)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867401" y="3810000"/>
              <a:ext cx="1828800" cy="3326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ACK/BA/M-BA (STA1)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5867401" y="4038600"/>
              <a:ext cx="1828800" cy="3326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dirty="0" smtClean="0"/>
                <a:t>ACK/BA/M-BA (STA4)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867401" y="4267200"/>
              <a:ext cx="1828800" cy="332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dirty="0" smtClean="0"/>
                <a:t>ACK/BA/M-BA (STA2)</a:t>
              </a:r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5867401" y="4495800"/>
              <a:ext cx="1828800" cy="332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dirty="0" smtClean="0"/>
                <a:t>ACK/BA/M-BA (STA3)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5102074"/>
              <a:ext cx="5084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SIFS</a:t>
              </a:r>
              <a:endParaRPr lang="en-US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844326" y="4779772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DL</a:t>
              </a:r>
              <a:endParaRPr lang="en-US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683993" y="4807435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UL</a:t>
              </a:r>
              <a:endParaRPr lang="en-US" b="1" dirty="0"/>
            </a:p>
          </p:txBody>
        </p:sp>
      </p:grpSp>
      <p:sp>
        <p:nvSpPr>
          <p:cNvPr id="19" name="Rectangle 5"/>
          <p:cNvSpPr txBox="1">
            <a:spLocks noChangeArrowheads="1"/>
          </p:cNvSpPr>
          <p:nvPr/>
        </p:nvSpPr>
        <p:spPr bwMode="auto">
          <a:xfrm>
            <a:off x="6453608" y="6475413"/>
            <a:ext cx="20903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Raja Banerjea,  Qualcomm, et. al.</a:t>
            </a:r>
            <a:endParaRPr lang="en-US" altLang="ko-KR" dirty="0"/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44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r>
              <a:rPr lang="en-US" dirty="0"/>
              <a:t>Do you support the following: Add to section 25.5.1.1 :</a:t>
            </a:r>
          </a:p>
          <a:p>
            <a:r>
              <a:rPr lang="en-US" dirty="0"/>
              <a:t>It is mandatory </a:t>
            </a:r>
            <a:r>
              <a:rPr lang="en-US" dirty="0" smtClean="0"/>
              <a:t>at </a:t>
            </a:r>
            <a:r>
              <a:rPr lang="en-US" dirty="0"/>
              <a:t>the </a:t>
            </a:r>
            <a:r>
              <a:rPr lang="en-US" dirty="0" smtClean="0"/>
              <a:t>non AP HE </a:t>
            </a:r>
            <a:r>
              <a:rPr lang="en-US" dirty="0"/>
              <a:t>STA </a:t>
            </a:r>
            <a:r>
              <a:rPr lang="en-US" dirty="0" smtClean="0"/>
              <a:t>to </a:t>
            </a:r>
            <a:r>
              <a:rPr lang="en-US" dirty="0"/>
              <a:t>support reception of </a:t>
            </a:r>
            <a:r>
              <a:rPr lang="en-US" dirty="0" smtClean="0"/>
              <a:t>DL MU PPDU with </a:t>
            </a:r>
            <a:r>
              <a:rPr lang="en-US" dirty="0" err="1" smtClean="0"/>
              <a:t>QoS</a:t>
            </a:r>
            <a:r>
              <a:rPr lang="en-US" dirty="0" smtClean="0"/>
              <a:t> ACK Policy set to Block </a:t>
            </a:r>
            <a:r>
              <a:rPr lang="en-US" dirty="0" err="1" smtClean="0"/>
              <a:t>Ack</a:t>
            </a:r>
            <a:r>
              <a:rPr lang="en-US" dirty="0" smtClean="0"/>
              <a:t> or No ACK followed by a MU-BAR within SIFS followed by transmission of the ACK/BA/M-BA appropriately if the STA </a:t>
            </a:r>
            <a:r>
              <a:rPr lang="en-US" dirty="0"/>
              <a:t>has not set the UL MU Disable to 1.</a:t>
            </a:r>
            <a:endParaRPr lang="en-US" sz="1600" dirty="0"/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971800" y="6495534"/>
            <a:ext cx="201337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453608" y="6475413"/>
            <a:ext cx="20903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Raja Banerjea,  Qualcomm, et.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304800" y="3581400"/>
            <a:ext cx="4038600" cy="3187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STA 1 (AMPDU)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04800" y="3810000"/>
            <a:ext cx="4038600" cy="318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2 ( AMPDU)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04800" y="4038600"/>
            <a:ext cx="4038600" cy="3187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3 ( AMPDU)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04800" y="4267200"/>
            <a:ext cx="4038600" cy="318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4 ( AMPDU)</a:t>
            </a:r>
            <a:endParaRPr lang="en-US" dirty="0"/>
          </a:p>
        </p:txBody>
      </p:sp>
      <p:cxnSp>
        <p:nvCxnSpPr>
          <p:cNvPr id="12" name="Elbow Connector 11"/>
          <p:cNvCxnSpPr/>
          <p:nvPr/>
        </p:nvCxnSpPr>
        <p:spPr bwMode="auto">
          <a:xfrm rot="16200000" flipH="1">
            <a:off x="609600" y="4585900"/>
            <a:ext cx="381000" cy="381000"/>
          </a:xfrm>
          <a:prstGeom prst="bentConnector3">
            <a:avLst>
              <a:gd name="adj1" fmla="val 9909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lg" len="med"/>
            <a:tailEnd type="non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035627" y="4842301"/>
            <a:ext cx="15863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Block ACK or No Ack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4822454" y="3581400"/>
            <a:ext cx="1828800" cy="98894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MU - BAR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(STA1,STA2, STA3, STA4)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(legacy duplicate/ HE 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08406" y="4624045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SIFS</a:t>
            </a:r>
            <a:endParaRPr lang="en-US" b="1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7126844" y="3567500"/>
            <a:ext cx="1828800" cy="332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ACK/BA/M-BA (STA1)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126844" y="3796100"/>
            <a:ext cx="1828800" cy="332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(STA4)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7126844" y="4024700"/>
            <a:ext cx="1828800" cy="332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(STA2)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7126844" y="4253300"/>
            <a:ext cx="1828800" cy="332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(STA3)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651254" y="4648314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SIFS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715902" y="452337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DL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483346" y="4560114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DL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7842311" y="45720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U</a:t>
            </a:r>
            <a:r>
              <a:rPr lang="en-US" b="1" dirty="0" smtClean="0"/>
              <a:t>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1577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7526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800100" y="2891910"/>
          <a:ext cx="7239000" cy="25182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8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524000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43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5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62000" y="4419600"/>
          <a:ext cx="7239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jkneckt@apple.com</a:t>
                      </a: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2768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19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893928"/>
          <a:ext cx="7467600" cy="5568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45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19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05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111097</TotalTime>
  <Words>2796</Words>
  <Application>Microsoft Office PowerPoint</Application>
  <PresentationFormat>On-screen Show (4:3)</PresentationFormat>
  <Paragraphs>803</Paragraphs>
  <Slides>29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ＭＳ Ｐゴシック</vt:lpstr>
      <vt:lpstr>SimSun</vt:lpstr>
      <vt:lpstr>Arial</vt:lpstr>
      <vt:lpstr>Calibri</vt:lpstr>
      <vt:lpstr>Times New Roman</vt:lpstr>
      <vt:lpstr>802-11-Submission</vt:lpstr>
      <vt:lpstr>Document</vt:lpstr>
      <vt:lpstr>Mandatory ways to solicit UL MU ACK</vt:lpstr>
      <vt:lpstr>Authors (continued)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Overview</vt:lpstr>
      <vt:lpstr>DL MU Sequences with UL MU ACK</vt:lpstr>
      <vt:lpstr>DL MU PPDU with Trigger</vt:lpstr>
      <vt:lpstr>DL MU PPDU with UL MU Response A-Control</vt:lpstr>
      <vt:lpstr>DL MU PPDU followed by MU-BAR</vt:lpstr>
      <vt:lpstr>DL MU PPDU followed by DL MU PPDU with Trigger and BAR</vt:lpstr>
      <vt:lpstr>DL MU PPDU with embedded Basic Trigger and BAR followed by ACK/BA </vt:lpstr>
      <vt:lpstr>Comparison </vt:lpstr>
      <vt:lpstr>SP#1</vt:lpstr>
      <vt:lpstr>SP#2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16QAM DCM Mapping</dc:title>
  <dc:creator>Sudhir Srinivasa</dc:creator>
  <cp:lastModifiedBy>Banerjea, Raja</cp:lastModifiedBy>
  <cp:revision>1901</cp:revision>
  <cp:lastPrinted>1998-02-10T13:28:06Z</cp:lastPrinted>
  <dcterms:created xsi:type="dcterms:W3CDTF">2007-05-21T21:00:37Z</dcterms:created>
  <dcterms:modified xsi:type="dcterms:W3CDTF">2016-07-25T15:33:20Z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