
<file path=[Content_Types].xml><?xml version="1.0" encoding="utf-8"?>
<Types xmlns="http://schemas.openxmlformats.org/package/2006/content-types">
  <Default Extension="xml" ContentType="application/xml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36" r:id="rId2"/>
    <p:sldMasterId id="2147483748" r:id="rId3"/>
  </p:sldMasterIdLst>
  <p:notesMasterIdLst>
    <p:notesMasterId r:id="rId15"/>
  </p:notesMasterIdLst>
  <p:handoutMasterIdLst>
    <p:handoutMasterId r:id="rId16"/>
  </p:handoutMasterIdLst>
  <p:sldIdLst>
    <p:sldId id="256" r:id="rId4"/>
    <p:sldId id="556" r:id="rId5"/>
    <p:sldId id="558" r:id="rId6"/>
    <p:sldId id="559" r:id="rId7"/>
    <p:sldId id="562" r:id="rId8"/>
    <p:sldId id="566" r:id="rId9"/>
    <p:sldId id="569" r:id="rId10"/>
    <p:sldId id="568" r:id="rId11"/>
    <p:sldId id="560" r:id="rId12"/>
    <p:sldId id="530" r:id="rId13"/>
    <p:sldId id="571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76" autoAdjust="0"/>
    <p:restoredTop sz="91106" autoAdjust="0"/>
  </p:normalViewPr>
  <p:slideViewPr>
    <p:cSldViewPr>
      <p:cViewPr varScale="1">
        <p:scale>
          <a:sx n="112" d="100"/>
          <a:sy n="112" d="100"/>
        </p:scale>
        <p:origin x="1048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60" d="100"/>
          <a:sy n="160" d="100"/>
        </p:scale>
        <p:origin x="1632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802.11-16/0919r0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July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Geonjung Ko, WILUS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802.11-16/0919r0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Geonjung Ko, WILUS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802.11-16/0919r0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July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Geonjung Ko,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802.11-16/0919r0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Geonjung Ko,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424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802.11-16/0919r0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Geonjung Ko,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989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802.11-16/0919r0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Geonjung Ko,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968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2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13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43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2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14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9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41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05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45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6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70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93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68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0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93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77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31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29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52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6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04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16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802.11-16/0919r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Geonjung Ko et al., WILUS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18" y="332601"/>
            <a:ext cx="32703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</a:t>
            </a: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802.11-11/xxxxr0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Geonjung Ko et al., WILUS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18" y="332601"/>
            <a:ext cx="32703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</a:t>
            </a: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802.11-11/xxxxr0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8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92696"/>
            <a:ext cx="7772400" cy="1066800"/>
          </a:xfrm>
          <a:ln/>
        </p:spPr>
        <p:txBody>
          <a:bodyPr/>
          <a:lstStyle/>
          <a:p>
            <a:r>
              <a:rPr lang="en-US" altLang="ko-KR" sz="2800" dirty="0" smtClean="0"/>
              <a:t>Discussions on SR Fields</a:t>
            </a:r>
            <a:br>
              <a:rPr lang="en-US" altLang="ko-KR" sz="2800" dirty="0" smtClean="0"/>
            </a:br>
            <a:r>
              <a:rPr lang="en-US" altLang="ko-KR" sz="2800" dirty="0" smtClean="0"/>
              <a:t>in HE Trigger-based PPDU</a:t>
            </a:r>
            <a:endParaRPr lang="en-US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70080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</a:t>
            </a:r>
            <a:r>
              <a:rPr lang="en-US" altLang="ko-KR" sz="2000" b="0" dirty="0" smtClean="0"/>
              <a:t>6</a:t>
            </a:r>
            <a:r>
              <a:rPr lang="en-GB" sz="2000" b="0" dirty="0" smtClean="0"/>
              <a:t>-</a:t>
            </a:r>
            <a:r>
              <a:rPr lang="en-US" altLang="ko-KR" sz="2000" b="0" dirty="0" smtClean="0"/>
              <a:t>07</a:t>
            </a:r>
            <a:r>
              <a:rPr lang="en-GB" sz="2000" b="0" dirty="0" smtClean="0"/>
              <a:t>-</a:t>
            </a:r>
            <a:r>
              <a:rPr lang="en-US" sz="2000" b="0" dirty="0" smtClean="0"/>
              <a:t>25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02238"/>
              </p:ext>
            </p:extLst>
          </p:nvPr>
        </p:nvGraphicFramePr>
        <p:xfrm>
          <a:off x="506413" y="2657748"/>
          <a:ext cx="8097837" cy="401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7" name="Document" r:id="rId4" imgW="8255000" imgH="4254500" progId="Word.Document.8">
                  <p:embed/>
                </p:oleObj>
              </mc:Choice>
              <mc:Fallback>
                <p:oleObj name="Document" r:id="rId4" imgW="8255000" imgH="4254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657748"/>
                        <a:ext cx="8097837" cy="4011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</a:t>
            </a:r>
            <a:r>
              <a:rPr lang="en-US" dirty="0" smtClean="0"/>
              <a:t>] Draft P802.11ax D0.2</a:t>
            </a:r>
          </a:p>
          <a:p>
            <a:r>
              <a:rPr lang="en-US" dirty="0" smtClean="0"/>
              <a:t>[2] 11-15/0132r17 Specification Framework for </a:t>
            </a:r>
            <a:r>
              <a:rPr lang="en-US" dirty="0" err="1" smtClean="0"/>
              <a:t>TGax</a:t>
            </a:r>
            <a:endParaRPr lang="en-US" dirty="0" smtClean="0"/>
          </a:p>
          <a:p>
            <a:r>
              <a:rPr lang="en-US" dirty="0" smtClean="0"/>
              <a:t>[3] 11-16/0699r1 Spatial Re-Use OA-CCA Mode and SR Field Discussion</a:t>
            </a:r>
          </a:p>
          <a:p>
            <a:r>
              <a:rPr lang="en-US" dirty="0" smtClean="0"/>
              <a:t>[4] Draft P802.11REVmc D5.2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537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</a:t>
            </a:r>
            <a:r>
              <a:rPr lang="en-US" dirty="0" smtClean="0"/>
              <a:t>support the </a:t>
            </a:r>
            <a:r>
              <a:rPr lang="en-US" dirty="0"/>
              <a:t>following </a:t>
            </a:r>
            <a:r>
              <a:rPr lang="en-US" dirty="0" smtClean="0"/>
              <a:t>text?</a:t>
            </a:r>
            <a:endParaRPr lang="en-US" dirty="0"/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When a STA receives </a:t>
            </a:r>
            <a:r>
              <a:rPr lang="en-US" altLang="ko-KR" dirty="0" smtClean="0"/>
              <a:t>an inter-BSS HE trigger-based PPDU with its BW subfield set to 80+80 MHz, the STA shall use </a:t>
            </a:r>
            <a:r>
              <a:rPr lang="en-US" altLang="ko-KR" dirty="0"/>
              <a:t>min(SR Field 1, SR Field 3) or min(SR Field 2, SR Field 4</a:t>
            </a:r>
            <a:r>
              <a:rPr lang="en-US" altLang="ko-KR" dirty="0" smtClean="0"/>
              <a:t>).</a:t>
            </a:r>
            <a:endParaRPr lang="en-US" altLang="ko-KR" dirty="0" smtClean="0"/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- min(A, B) is the minimum value between A and B.</a:t>
            </a:r>
            <a:endParaRPr lang="en-US" altLang="ko-KR" dirty="0"/>
          </a:p>
          <a:p>
            <a:pPr marL="0" lvl="1" indent="0">
              <a:spcBef>
                <a:spcPts val="600"/>
              </a:spcBef>
            </a:pPr>
            <a:endParaRPr lang="en-US" altLang="ko-KR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Y</a:t>
            </a: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N</a:t>
            </a: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721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600" dirty="0" smtClean="0"/>
              <a:t>HE-SIG-A includes Spatial Reuse (SR) field</a:t>
            </a:r>
            <a:r>
              <a:rPr lang="en-US" altLang="ko-KR" sz="1600" dirty="0" smtClean="0"/>
              <a:t>(s)</a:t>
            </a:r>
            <a:r>
              <a:rPr lang="en-US" sz="1600" dirty="0" smtClean="0"/>
              <a:t> [1].</a:t>
            </a:r>
          </a:p>
          <a:p>
            <a:pPr>
              <a:buFont typeface="Arial" charset="0"/>
              <a:buChar char="•"/>
            </a:pPr>
            <a:endParaRPr lang="en-US" sz="1600" dirty="0" smtClean="0"/>
          </a:p>
          <a:p>
            <a:pPr>
              <a:buFont typeface="Arial" charset="0"/>
              <a:buChar char="•"/>
            </a:pPr>
            <a:r>
              <a:rPr lang="en-US" sz="1600" dirty="0" smtClean="0"/>
              <a:t>For HE-SIG-A in HE trigger-based PPDU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[2]</a:t>
            </a:r>
            <a:r>
              <a:rPr lang="en-US" sz="1600" dirty="0" smtClean="0"/>
              <a:t>,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4 SR fields are signaled.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In 160 MHz UL MU operation, each SR field corresponds to each 40 MHz band.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SR field may represent SRP (SR parameter) value.</a:t>
            </a:r>
            <a:endParaRPr lang="en-US" sz="1600" dirty="0" smtClean="0"/>
          </a:p>
          <a:p>
            <a:pPr>
              <a:buFont typeface="Arial" charset="0"/>
              <a:buChar char="•"/>
            </a:pPr>
            <a:endParaRPr lang="en-US" sz="1600" dirty="0" smtClean="0"/>
          </a:p>
          <a:p>
            <a:pPr>
              <a:buFont typeface="Arial" charset="0"/>
              <a:buChar char="•"/>
            </a:pPr>
            <a:r>
              <a:rPr lang="en-US" sz="1600" dirty="0" smtClean="0"/>
              <a:t>SRP in SR field is used for OA-CCA (Opportunistic Adaptive-CCA)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of an inter-BSS STA</a:t>
            </a:r>
            <a:r>
              <a:rPr lang="en-US" sz="1600" dirty="0" smtClean="0"/>
              <a:t> during UL MU </a:t>
            </a:r>
            <a:r>
              <a:rPr lang="en-US" sz="1600" dirty="0"/>
              <a:t>transmission </a:t>
            </a:r>
            <a:r>
              <a:rPr lang="en-US" sz="1600" dirty="0" smtClean="0"/>
              <a:t>[3]</a:t>
            </a:r>
            <a:r>
              <a:rPr lang="en-US" altLang="ko-KR" sz="1600" dirty="0" smtClean="0"/>
              <a:t>.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It is required for the inter-BSS STA to find the proper SR field from multiple SR fields.</a:t>
            </a:r>
          </a:p>
          <a:p>
            <a:pPr>
              <a:buFont typeface="Arial" charset="0"/>
              <a:buChar char="•"/>
            </a:pPr>
            <a:endParaRPr lang="en-US" sz="1600" dirty="0" smtClean="0"/>
          </a:p>
          <a:p>
            <a:pPr>
              <a:buFont typeface="Arial" charset="0"/>
              <a:buChar char="•"/>
            </a:pPr>
            <a:r>
              <a:rPr lang="en-US" sz="1600" dirty="0" smtClean="0"/>
              <a:t>This contribution addresses issues when a STA performs OA-CCA on 160 MHz UL MU transmission of an inter-BSS.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882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OA-CCA [3]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Spatial reuse operation based on SR field in HE-SIG-A</a:t>
            </a:r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/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/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/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STA3 (SR initiator) can initiate a spatial reuse transmission during the uplink PPDU duration after receiving the SRP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STA3 adjusts its transmit power not to interfere with the reception of the UL MU Data.</a:t>
            </a:r>
          </a:p>
          <a:p>
            <a:pPr lvl="2">
              <a:buFont typeface="Arial" charset="0"/>
              <a:buChar char="•"/>
            </a:pPr>
            <a:r>
              <a:rPr lang="en-US" sz="1400" dirty="0" smtClean="0"/>
              <a:t>TXPWR</a:t>
            </a:r>
            <a:r>
              <a:rPr lang="en-US" sz="1400" baseline="-25000" dirty="0" smtClean="0"/>
              <a:t>STA</a:t>
            </a:r>
            <a:r>
              <a:rPr lang="en-US" altLang="ko-KR" sz="1400" baseline="-25000" dirty="0" smtClean="0"/>
              <a:t>3</a:t>
            </a:r>
            <a:r>
              <a:rPr lang="en-US" sz="1400" dirty="0" smtClean="0"/>
              <a:t> &lt; </a:t>
            </a:r>
            <a:r>
              <a:rPr lang="en-US" sz="1400" dirty="0" smtClean="0">
                <a:solidFill>
                  <a:srgbClr val="0432FF"/>
                </a:solidFill>
              </a:rPr>
              <a:t>SRP</a:t>
            </a:r>
            <a:r>
              <a:rPr lang="en-US" sz="1400" dirty="0" smtClean="0"/>
              <a:t> – </a:t>
            </a:r>
            <a:r>
              <a:rPr lang="en-US" sz="1400" dirty="0" err="1" smtClean="0">
                <a:solidFill>
                  <a:srgbClr val="0432FF"/>
                </a:solidFill>
              </a:rPr>
              <a:t>RSSI</a:t>
            </a:r>
            <a:r>
              <a:rPr lang="en-US" sz="1400" baseline="-25000" dirty="0" err="1" smtClean="0">
                <a:solidFill>
                  <a:srgbClr val="0432FF"/>
                </a:solidFill>
              </a:rPr>
              <a:t>trigger</a:t>
            </a:r>
            <a:r>
              <a:rPr lang="en-US" sz="1400" baseline="-25000" dirty="0" smtClean="0">
                <a:solidFill>
                  <a:srgbClr val="0432FF"/>
                </a:solidFill>
              </a:rPr>
              <a:t> frame@STA3</a:t>
            </a:r>
            <a:endParaRPr lang="en-US" sz="1400" baseline="-25000" dirty="0">
              <a:solidFill>
                <a:srgbClr val="0432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5364088" y="6237312"/>
            <a:ext cx="35382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chemeClr val="tx1"/>
                </a:solidFill>
              </a:rPr>
              <a:t>SRP = TXPWR</a:t>
            </a:r>
            <a:r>
              <a:rPr lang="en-US" altLang="ko-KR" sz="1000" baseline="-25000" dirty="0" smtClean="0">
                <a:solidFill>
                  <a:schemeClr val="tx1"/>
                </a:solidFill>
              </a:rPr>
              <a:t>STA2(AP)</a:t>
            </a:r>
            <a:r>
              <a:rPr lang="en-US" altLang="ko-KR" sz="1000" dirty="0" smtClean="0">
                <a:solidFill>
                  <a:schemeClr val="tx1"/>
                </a:solidFill>
              </a:rPr>
              <a:t> + AcceptableReceiverInterference</a:t>
            </a:r>
            <a:r>
              <a:rPr lang="en-US" altLang="ko-KR" sz="1000" baseline="-25000" dirty="0" smtClean="0">
                <a:solidFill>
                  <a:schemeClr val="tx1"/>
                </a:solidFill>
              </a:rPr>
              <a:t>STA2(AP)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258216" y="2583477"/>
            <a:ext cx="720080" cy="27699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  <a:cs typeface="Arial" charset="0"/>
              </a:rPr>
              <a:t>Trigger</a:t>
            </a:r>
          </a:p>
        </p:txBody>
      </p:sp>
      <p:sp>
        <p:nvSpPr>
          <p:cNvPr id="58" name="Freeform 57"/>
          <p:cNvSpPr/>
          <p:nvPr/>
        </p:nvSpPr>
        <p:spPr bwMode="auto">
          <a:xfrm>
            <a:off x="1855986" y="2864004"/>
            <a:ext cx="524656" cy="648072"/>
          </a:xfrm>
          <a:custGeom>
            <a:avLst/>
            <a:gdLst>
              <a:gd name="connsiteX0" fmla="*/ 0 w 524656"/>
              <a:gd name="connsiteY0" fmla="*/ 944380 h 944380"/>
              <a:gd name="connsiteX1" fmla="*/ 164892 w 524656"/>
              <a:gd name="connsiteY1" fmla="*/ 569626 h 944380"/>
              <a:gd name="connsiteX2" fmla="*/ 194872 w 524656"/>
              <a:gd name="connsiteY2" fmla="*/ 659567 h 944380"/>
              <a:gd name="connsiteX3" fmla="*/ 524656 w 524656"/>
              <a:gd name="connsiteY3" fmla="*/ 0 h 944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4656" h="944380">
                <a:moveTo>
                  <a:pt x="0" y="944380"/>
                </a:moveTo>
                <a:cubicBezTo>
                  <a:pt x="66206" y="780737"/>
                  <a:pt x="132413" y="617095"/>
                  <a:pt x="164892" y="569626"/>
                </a:cubicBezTo>
                <a:cubicBezTo>
                  <a:pt x="197371" y="522157"/>
                  <a:pt x="134911" y="754505"/>
                  <a:pt x="194872" y="659567"/>
                </a:cubicBezTo>
                <a:cubicBezTo>
                  <a:pt x="254833" y="564629"/>
                  <a:pt x="389744" y="282314"/>
                  <a:pt x="524656" y="0"/>
                </a:cubicBezTo>
              </a:path>
            </a:pathLst>
          </a:cu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"/>
              <a:cs typeface="Arial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95136" y="3502137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ea typeface=""/>
                <a:cs typeface="Arial" charset="0"/>
              </a:rPr>
              <a:t>Trigger frame carries SRP (not in SIG A) for UL STAs</a:t>
            </a:r>
          </a:p>
        </p:txBody>
      </p:sp>
      <p:cxnSp>
        <p:nvCxnSpPr>
          <p:cNvPr id="60" name="Straight Connector 59"/>
          <p:cNvCxnSpPr/>
          <p:nvPr/>
        </p:nvCxnSpPr>
        <p:spPr bwMode="auto">
          <a:xfrm>
            <a:off x="3227541" y="4304164"/>
            <a:ext cx="0" cy="629815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 flipV="1">
            <a:off x="3210751" y="4462814"/>
            <a:ext cx="2041296" cy="4026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258559" y="4528236"/>
            <a:ext cx="1866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b="1" dirty="0" smtClean="0">
                <a:solidFill>
                  <a:srgbClr val="FF0000"/>
                </a:solidFill>
                <a:latin typeface="Times New Roman" pitchFamily="18" charset="0"/>
                <a:ea typeface=""/>
                <a:cs typeface="Arial" charset="0"/>
              </a:rPr>
              <a:t>SR transmission duration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b="1" dirty="0" smtClean="0">
                <a:solidFill>
                  <a:srgbClr val="FF0000"/>
                </a:solidFill>
                <a:latin typeface="Times New Roman" pitchFamily="18" charset="0"/>
                <a:ea typeface=""/>
                <a:cs typeface="Arial" charset="0"/>
              </a:rPr>
              <a:t>TX_PWR adjusted based on RSSI and SRP</a:t>
            </a:r>
            <a:endParaRPr lang="en-US" sz="1200" b="1" dirty="0">
              <a:solidFill>
                <a:srgbClr val="FF0000"/>
              </a:solidFill>
              <a:latin typeface="Times New Roman" pitchFamily="18" charset="0"/>
              <a:ea typeface=""/>
              <a:cs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142190" y="2821814"/>
            <a:ext cx="2088232" cy="2880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  <a:cs typeface="Arial" charset="0"/>
              </a:rPr>
              <a:t>UL MU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152130" y="3152036"/>
            <a:ext cx="2088232" cy="2880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  <a:cs typeface="Arial" charset="0"/>
              </a:rPr>
              <a:t>UL MU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52130" y="3944124"/>
            <a:ext cx="2088232" cy="2880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  <a:cs typeface="Arial" charset="0"/>
              </a:rPr>
              <a:t>UL _MU</a:t>
            </a:r>
          </a:p>
        </p:txBody>
      </p:sp>
      <p:cxnSp>
        <p:nvCxnSpPr>
          <p:cNvPr id="66" name="Straight Connector 65"/>
          <p:cNvCxnSpPr/>
          <p:nvPr/>
        </p:nvCxnSpPr>
        <p:spPr bwMode="auto">
          <a:xfrm flipH="1">
            <a:off x="4015820" y="3522623"/>
            <a:ext cx="910" cy="188843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7" name="Freeform 66"/>
          <p:cNvSpPr/>
          <p:nvPr/>
        </p:nvSpPr>
        <p:spPr bwMode="auto">
          <a:xfrm>
            <a:off x="2832938" y="3259045"/>
            <a:ext cx="393538" cy="1006999"/>
          </a:xfrm>
          <a:custGeom>
            <a:avLst/>
            <a:gdLst>
              <a:gd name="connsiteX0" fmla="*/ 0 w 524656"/>
              <a:gd name="connsiteY0" fmla="*/ 944380 h 944380"/>
              <a:gd name="connsiteX1" fmla="*/ 164892 w 524656"/>
              <a:gd name="connsiteY1" fmla="*/ 569626 h 944380"/>
              <a:gd name="connsiteX2" fmla="*/ 194872 w 524656"/>
              <a:gd name="connsiteY2" fmla="*/ 659567 h 944380"/>
              <a:gd name="connsiteX3" fmla="*/ 524656 w 524656"/>
              <a:gd name="connsiteY3" fmla="*/ 0 h 944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4656" h="944380">
                <a:moveTo>
                  <a:pt x="0" y="944380"/>
                </a:moveTo>
                <a:cubicBezTo>
                  <a:pt x="66206" y="780737"/>
                  <a:pt x="132413" y="617095"/>
                  <a:pt x="164892" y="569626"/>
                </a:cubicBezTo>
                <a:cubicBezTo>
                  <a:pt x="197371" y="522157"/>
                  <a:pt x="134911" y="754505"/>
                  <a:pt x="194872" y="659567"/>
                </a:cubicBezTo>
                <a:cubicBezTo>
                  <a:pt x="254833" y="564629"/>
                  <a:pt x="389744" y="282314"/>
                  <a:pt x="524656" y="0"/>
                </a:cubicBezTo>
              </a:path>
            </a:pathLst>
          </a:cu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"/>
              <a:cs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161605" y="4196597"/>
            <a:ext cx="937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"/>
                <a:cs typeface="Arial" charset="0"/>
              </a:rPr>
              <a:t>SIG A: SRP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"/>
              <a:cs typeface="Arial" charset="0"/>
            </a:endParaRPr>
          </a:p>
        </p:txBody>
      </p:sp>
      <p:sp>
        <p:nvSpPr>
          <p:cNvPr id="69" name="Freeform 68"/>
          <p:cNvSpPr/>
          <p:nvPr/>
        </p:nvSpPr>
        <p:spPr bwMode="auto">
          <a:xfrm>
            <a:off x="2869591" y="4069275"/>
            <a:ext cx="356886" cy="196770"/>
          </a:xfrm>
          <a:custGeom>
            <a:avLst/>
            <a:gdLst>
              <a:gd name="connsiteX0" fmla="*/ 0 w 524656"/>
              <a:gd name="connsiteY0" fmla="*/ 944380 h 944380"/>
              <a:gd name="connsiteX1" fmla="*/ 164892 w 524656"/>
              <a:gd name="connsiteY1" fmla="*/ 569626 h 944380"/>
              <a:gd name="connsiteX2" fmla="*/ 194872 w 524656"/>
              <a:gd name="connsiteY2" fmla="*/ 659567 h 944380"/>
              <a:gd name="connsiteX3" fmla="*/ 524656 w 524656"/>
              <a:gd name="connsiteY3" fmla="*/ 0 h 944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4656" h="944380">
                <a:moveTo>
                  <a:pt x="0" y="944380"/>
                </a:moveTo>
                <a:cubicBezTo>
                  <a:pt x="66206" y="780737"/>
                  <a:pt x="132413" y="617095"/>
                  <a:pt x="164892" y="569626"/>
                </a:cubicBezTo>
                <a:cubicBezTo>
                  <a:pt x="197371" y="522157"/>
                  <a:pt x="134911" y="754505"/>
                  <a:pt x="194872" y="659567"/>
                </a:cubicBezTo>
                <a:cubicBezTo>
                  <a:pt x="254833" y="564629"/>
                  <a:pt x="389744" y="282314"/>
                  <a:pt x="524656" y="0"/>
                </a:cubicBezTo>
              </a:path>
            </a:pathLst>
          </a:cu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"/>
              <a:cs typeface="Arial" charset="0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6471977" y="3604877"/>
            <a:ext cx="288032" cy="288032"/>
          </a:xfrm>
          <a:prstGeom prst="ellipse">
            <a:avLst/>
          </a:prstGeom>
          <a:solidFill>
            <a:srgbClr val="3333CC"/>
          </a:solidFill>
          <a:ln w="9525" cap="flat" cmpd="sng" algn="ctr">
            <a:solidFill>
              <a:srgbClr val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7696113" y="2452749"/>
            <a:ext cx="288032" cy="288032"/>
          </a:xfrm>
          <a:prstGeom prst="ellipse">
            <a:avLst/>
          </a:prstGeom>
          <a:solidFill>
            <a:srgbClr val="2D2DB9">
              <a:lumMod val="75000"/>
            </a:srgbClr>
          </a:solidFill>
          <a:ln w="9525" cap="flat" cmpd="sng" algn="ctr">
            <a:solidFill>
              <a:srgbClr val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946679" y="3337434"/>
            <a:ext cx="1258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"/>
                <a:cs typeface="Arial" charset="0"/>
              </a:rPr>
              <a:t>STA1 (UL STA)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"/>
              <a:cs typeface="Arial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226780" y="2227710"/>
            <a:ext cx="1023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"/>
                <a:cs typeface="Arial" charset="0"/>
              </a:rPr>
              <a:t>STA2 (AP)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"/>
              <a:cs typeface="Arial" charset="0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7215716" y="4780877"/>
            <a:ext cx="288032" cy="28803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rgbClr val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8421526" y="3604877"/>
            <a:ext cx="288032" cy="28803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rgbClr val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336073" y="4757005"/>
            <a:ext cx="1022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"/>
                <a:cs typeface="Arial" charset="0"/>
              </a:rPr>
              <a:t>STA3             (SR initiator)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"/>
              <a:cs typeface="Arial" charset="0"/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 flipV="1">
            <a:off x="7554079" y="2884797"/>
            <a:ext cx="214042" cy="1750043"/>
          </a:xfrm>
          <a:prstGeom prst="straightConnector1">
            <a:avLst/>
          </a:prstGeom>
          <a:noFill/>
          <a:ln w="6350" cap="flat" cmpd="sng" algn="ctr">
            <a:solidFill>
              <a:srgbClr val="000000">
                <a:lumMod val="95000"/>
                <a:lumOff val="5000"/>
              </a:srgbClr>
            </a:solidFill>
            <a:prstDash val="dash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78" name="Oval 77"/>
          <p:cNvSpPr/>
          <p:nvPr/>
        </p:nvSpPr>
        <p:spPr>
          <a:xfrm rot="2760000">
            <a:off x="7598139" y="3329852"/>
            <a:ext cx="774192" cy="2167892"/>
          </a:xfrm>
          <a:prstGeom prst="ellipse">
            <a:avLst/>
          </a:prstGeom>
          <a:noFill/>
          <a:ln w="9525" cap="flat" cmpd="sng" algn="ctr">
            <a:solidFill>
              <a:srgbClr val="00CC99">
                <a:shade val="95000"/>
                <a:satMod val="105000"/>
              </a:srgbClr>
            </a:solidFill>
            <a:prstDash val="dash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397409" y="2499047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ea typeface=""/>
                <a:cs typeface="Arial" charset="0"/>
              </a:rPr>
              <a:t>on-going frame</a:t>
            </a:r>
          </a:p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ea typeface=""/>
                <a:cs typeface="Arial" charset="0"/>
              </a:rPr>
              <a:t>Transmission </a:t>
            </a:r>
            <a:endParaRPr lang="en-US" sz="1200" dirty="0">
              <a:solidFill>
                <a:srgbClr val="7030A0"/>
              </a:solidFill>
              <a:latin typeface="Times New Roman" pitchFamily="18" charset="0"/>
              <a:ea typeface=""/>
              <a:cs typeface="Arial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989013" y="3964917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"/>
                <a:cs typeface="Arial" charset="0"/>
              </a:rPr>
              <a:t>STA4             (SR responder)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"/>
              <a:cs typeface="Arial" charset="0"/>
            </a:endParaRPr>
          </a:p>
        </p:txBody>
      </p:sp>
      <p:cxnSp>
        <p:nvCxnSpPr>
          <p:cNvPr id="81" name="Straight Arrow Connector 80"/>
          <p:cNvCxnSpPr/>
          <p:nvPr/>
        </p:nvCxnSpPr>
        <p:spPr bwMode="auto">
          <a:xfrm flipV="1">
            <a:off x="6792594" y="2721984"/>
            <a:ext cx="864096" cy="864096"/>
          </a:xfrm>
          <a:prstGeom prst="straightConnector1">
            <a:avLst/>
          </a:prstGeom>
          <a:solidFill>
            <a:srgbClr val="00CC99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 flipH="1">
            <a:off x="7393364" y="3015979"/>
            <a:ext cx="254644" cy="1655180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6321741" y="4405906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ea typeface=""/>
                <a:cs typeface="Arial" charset="0"/>
              </a:rPr>
              <a:t>RSSI</a:t>
            </a:r>
            <a:r>
              <a:rPr lang="en-US" sz="1200" baseline="-25000" dirty="0" err="1" smtClean="0">
                <a:solidFill>
                  <a:srgbClr val="7030A0"/>
                </a:solidFill>
                <a:latin typeface="Times New Roman" pitchFamily="18" charset="0"/>
                <a:ea typeface=""/>
                <a:cs typeface="Arial" charset="0"/>
              </a:rPr>
              <a:t>trigger</a:t>
            </a:r>
            <a:r>
              <a:rPr lang="en-US" sz="1200" baseline="-25000" dirty="0" smtClean="0">
                <a:solidFill>
                  <a:srgbClr val="7030A0"/>
                </a:solidFill>
                <a:latin typeface="Times New Roman" pitchFamily="18" charset="0"/>
                <a:ea typeface=""/>
                <a:cs typeface="Arial" charset="0"/>
              </a:rPr>
              <a:t> frame</a:t>
            </a:r>
            <a:endParaRPr lang="en-US" sz="1200" dirty="0">
              <a:solidFill>
                <a:srgbClr val="7030A0"/>
              </a:solidFill>
              <a:latin typeface="Times New Roman" pitchFamily="18" charset="0"/>
              <a:ea typeface=""/>
              <a:cs typeface="Arial" charset="0"/>
            </a:endParaRPr>
          </a:p>
        </p:txBody>
      </p:sp>
      <p:cxnSp>
        <p:nvCxnSpPr>
          <p:cNvPr id="84" name="Straight Arrow Connector 83"/>
          <p:cNvCxnSpPr/>
          <p:nvPr/>
        </p:nvCxnSpPr>
        <p:spPr bwMode="auto">
          <a:xfrm flipV="1">
            <a:off x="7565104" y="3851846"/>
            <a:ext cx="864096" cy="864096"/>
          </a:xfrm>
          <a:prstGeom prst="straightConnector1">
            <a:avLst/>
          </a:prstGeom>
          <a:solidFill>
            <a:srgbClr val="00CC99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7302416" y="315975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ea typeface=""/>
                <a:cs typeface="Arial" charset="0"/>
              </a:rPr>
              <a:t>Space Loss</a:t>
            </a:r>
            <a:endParaRPr lang="en-US" sz="1200" dirty="0">
              <a:solidFill>
                <a:srgbClr val="7030A0"/>
              </a:solidFill>
              <a:latin typeface="Times New Roman" pitchFamily="18" charset="0"/>
              <a:ea typeface=""/>
              <a:cs typeface="Arial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274745" y="2333811"/>
            <a:ext cx="922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"/>
                <a:cs typeface="Arial" charset="0"/>
              </a:rPr>
              <a:t>STA2 (AP)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"/>
              <a:cs typeface="Arial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512123" y="2575434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"/>
                <a:cs typeface="Arial" charset="0"/>
              </a:rPr>
              <a:t>STA1s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92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Establishing a 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Contiguous 20, 40, 80, and 160 MHz BSS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The set of valid operating channel numbers by regulatory domain is defined in Annex E of the specification [4].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When a STA detects an inter-BSS frame in any 20 MHz channel of the BSS, the STA can recognize the occupied band by the frame with BW field.</a:t>
            </a:r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r>
              <a:rPr lang="en-US" sz="1800" dirty="0" smtClean="0"/>
              <a:t>Non-contiguous 160 MHz (80+80 MHz) BSS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Any two 80 MHz channels constitutes the BSS </a:t>
            </a:r>
            <a:r>
              <a:rPr lang="en-US" sz="1200" dirty="0" smtClean="0"/>
              <a:t>(with a certain condition)</a:t>
            </a:r>
            <a:r>
              <a:rPr lang="en-US" sz="1600" dirty="0" smtClean="0"/>
              <a:t>.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An inter-BSS STA is hard to know the whole composition of the BSS.</a:t>
            </a:r>
            <a:endParaRPr lang="en-US" altLang="ko-KR" sz="1600" dirty="0" smtClean="0"/>
          </a:p>
          <a:p>
            <a:pPr>
              <a:buFont typeface="Arial" charset="0"/>
              <a:buChar char="•"/>
            </a:pPr>
            <a:endParaRPr lang="en-US" altLang="ko-KR" sz="1800" dirty="0" smtClean="0"/>
          </a:p>
          <a:p>
            <a:pPr>
              <a:buFont typeface="Arial" charset="0"/>
              <a:buChar char="•"/>
            </a:pPr>
            <a:r>
              <a:rPr lang="en-US" altLang="ko-KR" sz="1800" dirty="0" smtClean="0"/>
              <a:t>(Note) Without a specific signaling, an inter-BSS STA cannot differentiate between 160 and 80+80 MHz BSSs.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342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SR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To utilize OA-CCA, an inter-BSS STA (</a:t>
            </a:r>
            <a:r>
              <a:rPr lang="en-US" sz="2000" dirty="0" smtClean="0">
                <a:solidFill>
                  <a:srgbClr val="0432FF"/>
                </a:solidFill>
              </a:rPr>
              <a:t>STA2</a:t>
            </a:r>
            <a:r>
              <a:rPr lang="en-US" sz="2000" dirty="0" smtClean="0"/>
              <a:t>) is required to match the observed band to the corresponding SR field(s)</a:t>
            </a:r>
          </a:p>
          <a:p>
            <a:pPr lvl="1">
              <a:buFont typeface="Arial" charset="0"/>
              <a:buChar char="•"/>
            </a:pPr>
            <a:endParaRPr lang="en-US" sz="1800" dirty="0"/>
          </a:p>
          <a:p>
            <a:pPr lvl="1">
              <a:buFont typeface="Arial" charset="0"/>
              <a:buChar char="•"/>
            </a:pPr>
            <a:endParaRPr lang="en-US" sz="1800" dirty="0"/>
          </a:p>
          <a:p>
            <a:pPr lvl="1">
              <a:buFont typeface="Arial" charset="0"/>
              <a:buChar char="•"/>
            </a:pPr>
            <a:endParaRPr lang="en-US" sz="1800" dirty="0" smtClean="0"/>
          </a:p>
          <a:p>
            <a:pPr lvl="1">
              <a:buFont typeface="Arial" charset="0"/>
              <a:buChar char="•"/>
            </a:pPr>
            <a:endParaRPr lang="en-US" sz="1800" dirty="0"/>
          </a:p>
          <a:p>
            <a:pPr lvl="1">
              <a:buFont typeface="Arial" charset="0"/>
              <a:buChar char="•"/>
            </a:pPr>
            <a:endParaRPr lang="en-US" sz="1800" dirty="0" smtClean="0"/>
          </a:p>
          <a:p>
            <a:pPr lvl="1">
              <a:buFont typeface="Arial" charset="0"/>
              <a:buChar char="•"/>
            </a:pPr>
            <a:endParaRPr lang="en-US" sz="1800" dirty="0"/>
          </a:p>
          <a:p>
            <a:pPr lvl="1">
              <a:buFont typeface="Arial" charset="0"/>
              <a:buChar char="•"/>
            </a:pPr>
            <a:endParaRPr lang="en-US" sz="1800" dirty="0" smtClean="0"/>
          </a:p>
          <a:p>
            <a:pPr lvl="1">
              <a:buFont typeface="Arial" charset="0"/>
              <a:buChar char="•"/>
            </a:pPr>
            <a:endParaRPr lang="en-US" sz="1800" dirty="0"/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It is difficult for an inter-BSS STA (STA2) to find the corresponding SR field(s) only w/o the additional info.</a:t>
            </a:r>
          </a:p>
          <a:p>
            <a:pPr lvl="2">
              <a:buFont typeface="Arial" charset="0"/>
              <a:buChar char="•"/>
            </a:pPr>
            <a:r>
              <a:rPr lang="en-US" sz="1600" dirty="0" smtClean="0"/>
              <a:t>An inter-BSS STA does not know where the another 80 MHz exists 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57136"/>
              </p:ext>
            </p:extLst>
          </p:nvPr>
        </p:nvGraphicFramePr>
        <p:xfrm>
          <a:off x="6433706" y="3438130"/>
          <a:ext cx="2007478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1196"/>
                <a:gridCol w="1106282"/>
              </a:tblGrid>
              <a:tr h="120672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Field</a:t>
                      </a:r>
                      <a:endParaRPr lang="en-US" sz="9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Description</a:t>
                      </a:r>
                      <a:endParaRPr lang="en-US" sz="9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0795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40</a:t>
                      </a:r>
                      <a:r>
                        <a:rPr lang="ko-KR" altLang="en-US" sz="900" dirty="0" smtClean="0"/>
                        <a:t> </a:t>
                      </a:r>
                      <a:r>
                        <a:rPr lang="en-US" sz="900" dirty="0" smtClean="0"/>
                        <a:t>MHz channel 1</a:t>
                      </a:r>
                    </a:p>
                  </a:txBody>
                  <a:tcPr anchor="ctr"/>
                </a:tc>
              </a:tr>
              <a:tr h="150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2</a:t>
                      </a:r>
                      <a:endParaRPr 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40</a:t>
                      </a:r>
                      <a:r>
                        <a:rPr lang="ko-KR" altLang="en-US" sz="900" dirty="0" smtClean="0"/>
                        <a:t> </a:t>
                      </a:r>
                      <a:r>
                        <a:rPr lang="en-US" sz="900" dirty="0" smtClean="0"/>
                        <a:t>MHz channel 2</a:t>
                      </a:r>
                    </a:p>
                  </a:txBody>
                  <a:tcPr anchor="ctr"/>
                </a:tc>
              </a:tr>
              <a:tr h="150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3</a:t>
                      </a:r>
                      <a:endParaRPr 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40</a:t>
                      </a:r>
                      <a:r>
                        <a:rPr lang="ko-KR" altLang="en-US" sz="900" dirty="0" smtClean="0"/>
                        <a:t> </a:t>
                      </a:r>
                      <a:r>
                        <a:rPr lang="en-US" sz="900" dirty="0" smtClean="0"/>
                        <a:t>MHz channel 3</a:t>
                      </a:r>
                    </a:p>
                  </a:txBody>
                  <a:tcPr anchor="ctr"/>
                </a:tc>
              </a:tr>
              <a:tr h="150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4</a:t>
                      </a:r>
                      <a:endParaRPr 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40</a:t>
                      </a:r>
                      <a:r>
                        <a:rPr lang="ko-KR" altLang="en-US" sz="900" dirty="0" smtClean="0"/>
                        <a:t> </a:t>
                      </a:r>
                      <a:r>
                        <a:rPr lang="en-US" sz="900" dirty="0" smtClean="0"/>
                        <a:t>MHz channel 4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762514"/>
              </p:ext>
            </p:extLst>
          </p:nvPr>
        </p:nvGraphicFramePr>
        <p:xfrm>
          <a:off x="2547217" y="3212978"/>
          <a:ext cx="1559397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114"/>
                <a:gridCol w="764774"/>
                <a:gridCol w="385509"/>
              </a:tblGrid>
              <a:tr h="129592"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</a:tr>
              <a:tr h="129592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129592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129592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488324" y="4075141"/>
            <a:ext cx="16516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Contiguous or Non-contiguous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76105" y="3313021"/>
            <a:ext cx="115054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rgbClr val="0432FF"/>
                </a:solidFill>
              </a:rPr>
              <a:t>Observed band</a:t>
            </a:r>
          </a:p>
          <a:p>
            <a:pPr algn="ctr"/>
            <a:r>
              <a:rPr lang="en-US" altLang="ko-KR" sz="900" dirty="0">
                <a:solidFill>
                  <a:srgbClr val="0432FF"/>
                </a:solidFill>
              </a:rPr>
              <a:t>(</a:t>
            </a:r>
            <a:r>
              <a:rPr lang="en-US" altLang="ko-KR" sz="900" dirty="0" smtClean="0">
                <a:solidFill>
                  <a:srgbClr val="0432FF"/>
                </a:solidFill>
              </a:rPr>
              <a:t>by </a:t>
            </a:r>
            <a:r>
              <a:rPr lang="en-US" altLang="ko-KR" sz="900" b="1" dirty="0" smtClean="0">
                <a:solidFill>
                  <a:srgbClr val="0432FF"/>
                </a:solidFill>
              </a:rPr>
              <a:t>STA2</a:t>
            </a:r>
            <a:r>
              <a:rPr lang="en-US" altLang="ko-KR" sz="900" dirty="0" smtClean="0">
                <a:solidFill>
                  <a:srgbClr val="0432FF"/>
                </a:solidFill>
              </a:rPr>
              <a:t>)</a:t>
            </a:r>
          </a:p>
        </p:txBody>
      </p:sp>
      <p:sp>
        <p:nvSpPr>
          <p:cNvPr id="12" name="Right Brace 11"/>
          <p:cNvSpPr/>
          <p:nvPr/>
        </p:nvSpPr>
        <p:spPr bwMode="auto">
          <a:xfrm>
            <a:off x="3732253" y="3222073"/>
            <a:ext cx="216024" cy="441082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44702" y="3840135"/>
            <a:ext cx="14369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chemeClr val="tx1"/>
                </a:solidFill>
              </a:rPr>
              <a:t>Which of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SR fields</a:t>
            </a:r>
            <a:r>
              <a:rPr lang="en-US" altLang="ko-KR" sz="1200" dirty="0" smtClean="0">
                <a:solidFill>
                  <a:schemeClr val="tx1"/>
                </a:solidFill>
              </a:rPr>
              <a:t> corresponds to </a:t>
            </a:r>
            <a:r>
              <a:rPr lang="en-US" altLang="ko-KR" sz="1200" b="1" dirty="0" smtClean="0">
                <a:solidFill>
                  <a:srgbClr val="0432FF"/>
                </a:solidFill>
              </a:rPr>
              <a:t>the observed band</a:t>
            </a:r>
            <a:r>
              <a:rPr lang="en-US" altLang="ko-KR" sz="1200" dirty="0" smtClean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38943" y="3182779"/>
            <a:ext cx="1744322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</a:rPr>
              <a:t>* </a:t>
            </a:r>
            <a:r>
              <a:rPr lang="en-US" sz="1000" i="1" u="sng" dirty="0" smtClean="0">
                <a:solidFill>
                  <a:schemeClr val="tx1"/>
                </a:solidFill>
              </a:rPr>
              <a:t>SR fields in HE-SIG-A</a:t>
            </a:r>
            <a:endParaRPr lang="en-US" sz="1000" i="1" u="sng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39752" y="2996954"/>
            <a:ext cx="1614116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</a:rPr>
              <a:t>* </a:t>
            </a:r>
            <a:r>
              <a:rPr lang="en-US" sz="1000" i="1" u="sng" dirty="0" smtClean="0">
                <a:solidFill>
                  <a:schemeClr val="tx1"/>
                </a:solidFill>
              </a:rPr>
              <a:t>HE trigger-based PPDU</a:t>
            </a:r>
            <a:endParaRPr lang="en-US" sz="1000" i="1" u="sng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6242" y="3143381"/>
            <a:ext cx="612847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(BSS1)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06159" y="2831102"/>
            <a:ext cx="561585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STA1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(BSS1)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51991" y="2841793"/>
            <a:ext cx="563789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432FF"/>
                </a:solidFill>
              </a:rPr>
              <a:t>STA2</a:t>
            </a:r>
          </a:p>
          <a:p>
            <a:pPr algn="ctr"/>
            <a:r>
              <a:rPr lang="en-US" sz="1000" b="1" dirty="0" smtClean="0">
                <a:solidFill>
                  <a:srgbClr val="0432FF"/>
                </a:solidFill>
              </a:rPr>
              <a:t>(BSS2)</a:t>
            </a:r>
            <a:endParaRPr lang="en-US" sz="1000" b="1" dirty="0">
              <a:solidFill>
                <a:srgbClr val="0432FF"/>
              </a:solidFill>
            </a:endParaRPr>
          </a:p>
        </p:txBody>
      </p:sp>
      <p:cxnSp>
        <p:nvCxnSpPr>
          <p:cNvPr id="27" name="Straight Arrow Connector 26"/>
          <p:cNvCxnSpPr>
            <a:stCxn id="22" idx="1"/>
            <a:endCxn id="21" idx="3"/>
          </p:cNvCxnSpPr>
          <p:nvPr/>
        </p:nvCxnSpPr>
        <p:spPr bwMode="auto">
          <a:xfrm flipH="1">
            <a:off x="1229089" y="3031157"/>
            <a:ext cx="477070" cy="312279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 flipV="1">
            <a:off x="2267744" y="2996952"/>
            <a:ext cx="2384247" cy="10691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432FF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40" name="Curved Left Arrow 39"/>
          <p:cNvSpPr/>
          <p:nvPr/>
        </p:nvSpPr>
        <p:spPr bwMode="auto">
          <a:xfrm rot="16200000">
            <a:off x="4896624" y="1555274"/>
            <a:ext cx="405026" cy="2856335"/>
          </a:xfrm>
          <a:prstGeom prst="curvedLeftArrow">
            <a:avLst>
              <a:gd name="adj1" fmla="val 0"/>
              <a:gd name="adj2" fmla="val 27312"/>
              <a:gd name="adj3" fmla="val 19198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33464"/>
              </p:ext>
            </p:extLst>
          </p:nvPr>
        </p:nvGraphicFramePr>
        <p:xfrm>
          <a:off x="2547217" y="4258106"/>
          <a:ext cx="1559397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114"/>
                <a:gridCol w="764774"/>
                <a:gridCol w="385509"/>
              </a:tblGrid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</a:tr>
              <a:tr h="146095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9" name="TextBox 68"/>
          <p:cNvSpPr txBox="1"/>
          <p:nvPr/>
        </p:nvSpPr>
        <p:spPr>
          <a:xfrm>
            <a:off x="1291928" y="4031656"/>
            <a:ext cx="561585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STA1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(BSS1)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41872" y="4082184"/>
            <a:ext cx="561585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STA1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(BSS1)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 bwMode="auto">
          <a:xfrm flipH="1" flipV="1">
            <a:off x="1045129" y="3532840"/>
            <a:ext cx="370391" cy="549344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5" name="Straight Arrow Connector 74"/>
          <p:cNvCxnSpPr>
            <a:endCxn id="21" idx="2"/>
          </p:cNvCxnSpPr>
          <p:nvPr/>
        </p:nvCxnSpPr>
        <p:spPr bwMode="auto">
          <a:xfrm flipV="1">
            <a:off x="921655" y="3543491"/>
            <a:ext cx="1011" cy="502655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2" name="Right Brace 81"/>
          <p:cNvSpPr/>
          <p:nvPr/>
        </p:nvSpPr>
        <p:spPr bwMode="auto">
          <a:xfrm flipH="1">
            <a:off x="6208854" y="3681595"/>
            <a:ext cx="216024" cy="899535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6" name="Straight Arrow Connector 85"/>
          <p:cNvCxnSpPr>
            <a:stCxn id="82" idx="1"/>
          </p:cNvCxnSpPr>
          <p:nvPr/>
        </p:nvCxnSpPr>
        <p:spPr bwMode="auto">
          <a:xfrm flipH="1" flipV="1">
            <a:off x="4873625" y="3601560"/>
            <a:ext cx="1335229" cy="529803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947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Contiguous 160 MHz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altLang="ko-KR" sz="1800" dirty="0" smtClean="0"/>
          </a:p>
          <a:p>
            <a:pPr>
              <a:buFont typeface="Arial" charset="0"/>
              <a:buChar char="•"/>
            </a:pPr>
            <a:endParaRPr lang="en-US" altLang="ko-KR" sz="1800" dirty="0" smtClean="0"/>
          </a:p>
          <a:p>
            <a:pPr>
              <a:buFont typeface="Arial" charset="0"/>
              <a:buChar char="•"/>
            </a:pPr>
            <a:endParaRPr lang="en-US" altLang="ko-KR" sz="1800" dirty="0"/>
          </a:p>
          <a:p>
            <a:pPr>
              <a:buFont typeface="Arial" charset="0"/>
              <a:buChar char="•"/>
            </a:pPr>
            <a:r>
              <a:rPr lang="en-US" altLang="ko-KR" sz="1800" dirty="0"/>
              <a:t>T</a:t>
            </a:r>
            <a:r>
              <a:rPr lang="en-US" altLang="ko-KR" sz="1800" dirty="0" smtClean="0"/>
              <a:t>here </a:t>
            </a:r>
            <a:r>
              <a:rPr lang="en-US" altLang="ko-KR" sz="1800" dirty="0"/>
              <a:t>is a contiguous 160 MHz channel formation </a:t>
            </a:r>
            <a:r>
              <a:rPr lang="en-US" altLang="ko-KR" sz="1800" dirty="0" smtClean="0"/>
              <a:t>rule.</a:t>
            </a:r>
          </a:p>
          <a:p>
            <a:pPr>
              <a:buFont typeface="Arial" charset="0"/>
              <a:buChar char="•"/>
            </a:pPr>
            <a:endParaRPr lang="en-US" altLang="ko-KR" sz="1800" dirty="0" smtClean="0"/>
          </a:p>
          <a:p>
            <a:pPr>
              <a:buFont typeface="Arial" charset="0"/>
              <a:buChar char="•"/>
            </a:pPr>
            <a:r>
              <a:rPr lang="en-US" altLang="ko-KR" sz="1800" dirty="0" smtClean="0"/>
              <a:t>If </a:t>
            </a:r>
            <a:r>
              <a:rPr lang="en-US" altLang="ko-KR" sz="1800" dirty="0"/>
              <a:t>an inter-BSS STA realize that UL MU transmission is on a contiguous 160 MHz channel, the inter-BSS STA can utilize any of 4 SR </a:t>
            </a:r>
            <a:r>
              <a:rPr lang="en-US" altLang="ko-KR" sz="1800" dirty="0" smtClean="0"/>
              <a:t>fields properly.</a:t>
            </a:r>
          </a:p>
          <a:p>
            <a:pPr lvl="1">
              <a:buFont typeface="Arial" charset="0"/>
              <a:buChar char="•"/>
            </a:pPr>
            <a:r>
              <a:rPr lang="en-US" altLang="ko-KR" sz="1400" dirty="0" smtClean="0"/>
              <a:t>Indicating a contiguous 160 MHz BW would be helpful.</a:t>
            </a:r>
          </a:p>
          <a:p>
            <a:pPr lvl="2">
              <a:buFont typeface="Arial" charset="0"/>
              <a:buChar char="•"/>
            </a:pPr>
            <a:r>
              <a:rPr lang="en-US" altLang="ko-KR" sz="1200" dirty="0" smtClean="0"/>
              <a:t>For example, in HE-SIG-A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46373"/>
              </p:ext>
            </p:extLst>
          </p:nvPr>
        </p:nvGraphicFramePr>
        <p:xfrm>
          <a:off x="2235500" y="2045536"/>
          <a:ext cx="1559397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114"/>
                <a:gridCol w="764774"/>
                <a:gridCol w="385509"/>
              </a:tblGrid>
              <a:tr h="129592"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</a:tr>
              <a:tr h="129592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129592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129592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48164" y="2852936"/>
            <a:ext cx="72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smtClean="0">
                <a:solidFill>
                  <a:schemeClr val="tx1"/>
                </a:solidFill>
              </a:rPr>
              <a:t>Contiguous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9" name="Right Brace 8"/>
          <p:cNvSpPr/>
          <p:nvPr/>
        </p:nvSpPr>
        <p:spPr bwMode="auto">
          <a:xfrm>
            <a:off x="3804761" y="2054631"/>
            <a:ext cx="216024" cy="441082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28035" y="1829512"/>
            <a:ext cx="1614116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</a:rPr>
              <a:t>* </a:t>
            </a:r>
            <a:r>
              <a:rPr lang="en-US" sz="1000" i="1" u="sng" dirty="0" smtClean="0">
                <a:solidFill>
                  <a:schemeClr val="tx1"/>
                </a:solidFill>
              </a:rPr>
              <a:t>HE trigger-based PPDU</a:t>
            </a:r>
            <a:endParaRPr lang="en-US" sz="1000" i="1" u="sng" dirty="0">
              <a:solidFill>
                <a:schemeClr val="tx1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51743"/>
              </p:ext>
            </p:extLst>
          </p:nvPr>
        </p:nvGraphicFramePr>
        <p:xfrm>
          <a:off x="2235500" y="2946648"/>
          <a:ext cx="1559397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114"/>
                <a:gridCol w="764774"/>
                <a:gridCol w="385509"/>
              </a:tblGrid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</a:tr>
              <a:tr h="146095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924428" y="2139751"/>
            <a:ext cx="1343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rgbClr val="0432FF"/>
                </a:solidFill>
              </a:rPr>
              <a:t>40</a:t>
            </a:r>
            <a:r>
              <a:rPr lang="ko-KR" altLang="en-US" sz="1200" dirty="0" smtClean="0">
                <a:solidFill>
                  <a:srgbClr val="0432FF"/>
                </a:solidFill>
              </a:rPr>
              <a:t> </a:t>
            </a:r>
            <a:r>
              <a:rPr lang="en-US" altLang="ko-KR" sz="1200" dirty="0" smtClean="0">
                <a:solidFill>
                  <a:srgbClr val="0432FF"/>
                </a:solidFill>
              </a:rPr>
              <a:t>MHz channel 1</a:t>
            </a:r>
            <a:endParaRPr lang="en-US" altLang="ko-KR" sz="900" dirty="0" smtClean="0">
              <a:solidFill>
                <a:srgbClr val="0432FF"/>
              </a:solidFill>
            </a:endParaRPr>
          </a:p>
        </p:txBody>
      </p:sp>
      <p:sp>
        <p:nvSpPr>
          <p:cNvPr id="18" name="Right Brace 17"/>
          <p:cNvSpPr/>
          <p:nvPr/>
        </p:nvSpPr>
        <p:spPr bwMode="auto">
          <a:xfrm>
            <a:off x="3804761" y="2501592"/>
            <a:ext cx="216024" cy="441082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24428" y="2586712"/>
            <a:ext cx="1343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rgbClr val="0432FF"/>
                </a:solidFill>
              </a:rPr>
              <a:t>40</a:t>
            </a:r>
            <a:r>
              <a:rPr lang="ko-KR" altLang="en-US" sz="1200" dirty="0" smtClean="0">
                <a:solidFill>
                  <a:srgbClr val="0432FF"/>
                </a:solidFill>
              </a:rPr>
              <a:t> </a:t>
            </a:r>
            <a:r>
              <a:rPr lang="en-US" altLang="ko-KR" sz="1200" dirty="0" smtClean="0">
                <a:solidFill>
                  <a:srgbClr val="0432FF"/>
                </a:solidFill>
              </a:rPr>
              <a:t>MHz channel 2</a:t>
            </a:r>
            <a:endParaRPr lang="en-US" altLang="ko-KR" sz="900" dirty="0" smtClean="0">
              <a:solidFill>
                <a:srgbClr val="0432FF"/>
              </a:solidFill>
            </a:endParaRPr>
          </a:p>
        </p:txBody>
      </p:sp>
      <p:sp>
        <p:nvSpPr>
          <p:cNvPr id="20" name="Right Brace 19"/>
          <p:cNvSpPr/>
          <p:nvPr/>
        </p:nvSpPr>
        <p:spPr bwMode="auto">
          <a:xfrm>
            <a:off x="3804761" y="2960987"/>
            <a:ext cx="216024" cy="441082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24428" y="3046107"/>
            <a:ext cx="1343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rgbClr val="0432FF"/>
                </a:solidFill>
              </a:rPr>
              <a:t>40</a:t>
            </a:r>
            <a:r>
              <a:rPr lang="ko-KR" altLang="en-US" sz="1200" dirty="0" smtClean="0">
                <a:solidFill>
                  <a:srgbClr val="0432FF"/>
                </a:solidFill>
              </a:rPr>
              <a:t> </a:t>
            </a:r>
            <a:r>
              <a:rPr lang="en-US" altLang="ko-KR" sz="1200" dirty="0" smtClean="0">
                <a:solidFill>
                  <a:srgbClr val="0432FF"/>
                </a:solidFill>
              </a:rPr>
              <a:t>MHz channel 3</a:t>
            </a:r>
            <a:endParaRPr lang="en-US" altLang="ko-KR" sz="900" dirty="0" smtClean="0">
              <a:solidFill>
                <a:srgbClr val="0432FF"/>
              </a:solidFill>
            </a:endParaRPr>
          </a:p>
        </p:txBody>
      </p:sp>
      <p:sp>
        <p:nvSpPr>
          <p:cNvPr id="22" name="Right Brace 21"/>
          <p:cNvSpPr/>
          <p:nvPr/>
        </p:nvSpPr>
        <p:spPr bwMode="auto">
          <a:xfrm>
            <a:off x="3804761" y="3408636"/>
            <a:ext cx="216024" cy="441082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24428" y="3493756"/>
            <a:ext cx="1343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rgbClr val="0432FF"/>
                </a:solidFill>
              </a:rPr>
              <a:t>40</a:t>
            </a:r>
            <a:r>
              <a:rPr lang="ko-KR" altLang="en-US" sz="1200" dirty="0" smtClean="0">
                <a:solidFill>
                  <a:srgbClr val="0432FF"/>
                </a:solidFill>
              </a:rPr>
              <a:t> </a:t>
            </a:r>
            <a:r>
              <a:rPr lang="en-US" altLang="ko-KR" sz="1200" dirty="0" smtClean="0">
                <a:solidFill>
                  <a:srgbClr val="0432FF"/>
                </a:solidFill>
              </a:rPr>
              <a:t>MHz channel 4</a:t>
            </a:r>
            <a:endParaRPr lang="en-US" altLang="ko-KR" sz="900" dirty="0" smtClean="0">
              <a:solidFill>
                <a:srgbClr val="0432FF"/>
              </a:solidFill>
            </a:endParaRPr>
          </a:p>
        </p:txBody>
      </p:sp>
      <p:sp>
        <p:nvSpPr>
          <p:cNvPr id="25" name="Right Brace 24"/>
          <p:cNvSpPr/>
          <p:nvPr/>
        </p:nvSpPr>
        <p:spPr bwMode="auto">
          <a:xfrm>
            <a:off x="5209941" y="2059535"/>
            <a:ext cx="216024" cy="1801513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41429" y="2729459"/>
            <a:ext cx="2154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160</a:t>
            </a:r>
            <a:r>
              <a:rPr lang="ko-KR" altLang="en-US" sz="1200" dirty="0" smtClean="0">
                <a:solidFill>
                  <a:srgbClr val="FF0000"/>
                </a:solidFill>
              </a:rPr>
              <a:t> </a:t>
            </a:r>
            <a:r>
              <a:rPr lang="en-US" altLang="ko-KR" sz="1200" dirty="0" smtClean="0">
                <a:solidFill>
                  <a:srgbClr val="FF0000"/>
                </a:solidFill>
              </a:rPr>
              <a:t>MHz channel:</a:t>
            </a:r>
          </a:p>
          <a:p>
            <a:r>
              <a:rPr lang="en-US" altLang="ko-KR" sz="1200" dirty="0" smtClean="0">
                <a:solidFill>
                  <a:srgbClr val="FF0000"/>
                </a:solidFill>
              </a:rPr>
              <a:t>     The rule defines the channel.</a:t>
            </a:r>
            <a:endParaRPr lang="en-US" altLang="ko-KR" sz="9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54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Non-contiguous 160 MHz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altLang="ko-KR" sz="1800" dirty="0" smtClean="0"/>
          </a:p>
          <a:p>
            <a:pPr>
              <a:buFont typeface="Arial" charset="0"/>
              <a:buChar char="•"/>
            </a:pPr>
            <a:endParaRPr lang="en-US" altLang="ko-KR" sz="1800" dirty="0" smtClean="0"/>
          </a:p>
          <a:p>
            <a:pPr>
              <a:buFont typeface="Arial" charset="0"/>
              <a:buChar char="•"/>
            </a:pPr>
            <a:endParaRPr lang="en-US" altLang="ko-KR" sz="1800" dirty="0" smtClean="0"/>
          </a:p>
          <a:p>
            <a:pPr>
              <a:buFont typeface="Arial" charset="0"/>
              <a:buChar char="•"/>
            </a:pPr>
            <a:r>
              <a:rPr lang="en-US" altLang="ko-KR" sz="1800" dirty="0" smtClean="0"/>
              <a:t>Even if it is indicated whether a channel is contiguous/non-contiguous, an inter-BSS STA still cannot find the proper SR field for non-contiguous 160 MHz case.</a:t>
            </a:r>
          </a:p>
          <a:p>
            <a:pPr>
              <a:buFont typeface="Arial" charset="0"/>
              <a:buChar char="•"/>
            </a:pPr>
            <a:r>
              <a:rPr lang="en-US" altLang="ko-KR" sz="1800" dirty="0" smtClean="0"/>
              <a:t>Since there is a 80 MHz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channel formation rule, an inter-BSS STA has ambiguity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whether the observed 20 or 40 MHz channel belongs to</a:t>
            </a:r>
          </a:p>
          <a:p>
            <a:pPr lvl="1">
              <a:buFont typeface="Arial" charset="0"/>
              <a:buChar char="•"/>
            </a:pPr>
            <a:r>
              <a:rPr lang="en-US" altLang="ko-KR" sz="1600" dirty="0" smtClean="0"/>
              <a:t>40 MHz channel 1 or 3</a:t>
            </a:r>
          </a:p>
          <a:p>
            <a:pPr lvl="1">
              <a:buFont typeface="Arial" charset="0"/>
              <a:buChar char="•"/>
            </a:pPr>
            <a:r>
              <a:rPr lang="en-US" altLang="ko-KR" sz="1600" dirty="0" smtClean="0"/>
              <a:t>40 MHz channel 2 or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540682"/>
              </p:ext>
            </p:extLst>
          </p:nvPr>
        </p:nvGraphicFramePr>
        <p:xfrm>
          <a:off x="2018976" y="1973528"/>
          <a:ext cx="1559397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114"/>
                <a:gridCol w="764774"/>
                <a:gridCol w="385509"/>
              </a:tblGrid>
              <a:tr h="129592"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</a:tr>
              <a:tr h="129592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129592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129592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60083" y="2835691"/>
            <a:ext cx="16516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Non-contiguous</a:t>
            </a:r>
          </a:p>
        </p:txBody>
      </p:sp>
      <p:sp>
        <p:nvSpPr>
          <p:cNvPr id="9" name="Right Brace 8"/>
          <p:cNvSpPr/>
          <p:nvPr/>
        </p:nvSpPr>
        <p:spPr bwMode="auto">
          <a:xfrm>
            <a:off x="3588237" y="1982623"/>
            <a:ext cx="216024" cy="441082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11511" y="1757504"/>
            <a:ext cx="1614116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</a:rPr>
              <a:t>* </a:t>
            </a:r>
            <a:r>
              <a:rPr lang="en-US" sz="1000" i="1" u="sng" dirty="0" smtClean="0">
                <a:solidFill>
                  <a:schemeClr val="tx1"/>
                </a:solidFill>
              </a:rPr>
              <a:t>HE trigger-based PPDU</a:t>
            </a:r>
            <a:endParaRPr lang="en-US" sz="1000" i="1" u="sng" dirty="0">
              <a:solidFill>
                <a:schemeClr val="tx1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075857"/>
              </p:ext>
            </p:extLst>
          </p:nvPr>
        </p:nvGraphicFramePr>
        <p:xfrm>
          <a:off x="2018976" y="3018656"/>
          <a:ext cx="1559397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114"/>
                <a:gridCol w="764774"/>
                <a:gridCol w="385509"/>
              </a:tblGrid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</a:tr>
              <a:tr h="146095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707904" y="2067743"/>
            <a:ext cx="1343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rgbClr val="0432FF"/>
                </a:solidFill>
              </a:rPr>
              <a:t>40</a:t>
            </a:r>
            <a:r>
              <a:rPr lang="ko-KR" altLang="en-US" sz="1200" dirty="0" smtClean="0">
                <a:solidFill>
                  <a:srgbClr val="0432FF"/>
                </a:solidFill>
              </a:rPr>
              <a:t> </a:t>
            </a:r>
            <a:r>
              <a:rPr lang="en-US" altLang="ko-KR" sz="1200" dirty="0" smtClean="0">
                <a:solidFill>
                  <a:srgbClr val="0432FF"/>
                </a:solidFill>
              </a:rPr>
              <a:t>MHz channel 1</a:t>
            </a:r>
            <a:endParaRPr lang="en-US" altLang="ko-KR" sz="900" dirty="0" smtClean="0">
              <a:solidFill>
                <a:srgbClr val="0432FF"/>
              </a:solidFill>
            </a:endParaRPr>
          </a:p>
        </p:txBody>
      </p:sp>
      <p:sp>
        <p:nvSpPr>
          <p:cNvPr id="18" name="Right Brace 17"/>
          <p:cNvSpPr/>
          <p:nvPr/>
        </p:nvSpPr>
        <p:spPr bwMode="auto">
          <a:xfrm>
            <a:off x="3588237" y="2429584"/>
            <a:ext cx="216024" cy="441082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7904" y="2514704"/>
            <a:ext cx="1343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rgbClr val="0432FF"/>
                </a:solidFill>
              </a:rPr>
              <a:t>40</a:t>
            </a:r>
            <a:r>
              <a:rPr lang="ko-KR" altLang="en-US" sz="1200" dirty="0" smtClean="0">
                <a:solidFill>
                  <a:srgbClr val="0432FF"/>
                </a:solidFill>
              </a:rPr>
              <a:t> </a:t>
            </a:r>
            <a:r>
              <a:rPr lang="en-US" altLang="ko-KR" sz="1200" dirty="0" smtClean="0">
                <a:solidFill>
                  <a:srgbClr val="0432FF"/>
                </a:solidFill>
              </a:rPr>
              <a:t>MHz channel 2</a:t>
            </a:r>
            <a:endParaRPr lang="en-US" altLang="ko-KR" sz="900" dirty="0" smtClean="0">
              <a:solidFill>
                <a:srgbClr val="0432FF"/>
              </a:solidFill>
            </a:endParaRPr>
          </a:p>
        </p:txBody>
      </p:sp>
      <p:sp>
        <p:nvSpPr>
          <p:cNvPr id="20" name="Right Brace 19"/>
          <p:cNvSpPr/>
          <p:nvPr/>
        </p:nvSpPr>
        <p:spPr bwMode="auto">
          <a:xfrm>
            <a:off x="3588237" y="3032995"/>
            <a:ext cx="216024" cy="441082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07904" y="3118115"/>
            <a:ext cx="1343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rgbClr val="0432FF"/>
                </a:solidFill>
              </a:rPr>
              <a:t>40</a:t>
            </a:r>
            <a:r>
              <a:rPr lang="ko-KR" altLang="en-US" sz="1200" dirty="0" smtClean="0">
                <a:solidFill>
                  <a:srgbClr val="0432FF"/>
                </a:solidFill>
              </a:rPr>
              <a:t> </a:t>
            </a:r>
            <a:r>
              <a:rPr lang="en-US" altLang="ko-KR" sz="1200" dirty="0" smtClean="0">
                <a:solidFill>
                  <a:srgbClr val="0432FF"/>
                </a:solidFill>
              </a:rPr>
              <a:t>MHz channel 3</a:t>
            </a:r>
            <a:endParaRPr lang="en-US" altLang="ko-KR" sz="900" dirty="0" smtClean="0">
              <a:solidFill>
                <a:srgbClr val="0432FF"/>
              </a:solidFill>
            </a:endParaRPr>
          </a:p>
        </p:txBody>
      </p:sp>
      <p:sp>
        <p:nvSpPr>
          <p:cNvPr id="22" name="Right Brace 21"/>
          <p:cNvSpPr/>
          <p:nvPr/>
        </p:nvSpPr>
        <p:spPr bwMode="auto">
          <a:xfrm>
            <a:off x="3588237" y="3480644"/>
            <a:ext cx="216024" cy="441082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07904" y="3565764"/>
            <a:ext cx="1343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rgbClr val="0432FF"/>
                </a:solidFill>
              </a:rPr>
              <a:t>40</a:t>
            </a:r>
            <a:r>
              <a:rPr lang="ko-KR" altLang="en-US" sz="1200" dirty="0" smtClean="0">
                <a:solidFill>
                  <a:srgbClr val="0432FF"/>
                </a:solidFill>
              </a:rPr>
              <a:t> </a:t>
            </a:r>
            <a:r>
              <a:rPr lang="en-US" altLang="ko-KR" sz="1200" dirty="0" smtClean="0">
                <a:solidFill>
                  <a:srgbClr val="0432FF"/>
                </a:solidFill>
              </a:rPr>
              <a:t>MHz channel 4</a:t>
            </a:r>
            <a:endParaRPr lang="en-US" altLang="ko-KR" sz="900" dirty="0" smtClean="0">
              <a:solidFill>
                <a:srgbClr val="0432FF"/>
              </a:solidFill>
            </a:endParaRPr>
          </a:p>
        </p:txBody>
      </p:sp>
      <p:sp>
        <p:nvSpPr>
          <p:cNvPr id="25" name="Right Brace 24"/>
          <p:cNvSpPr/>
          <p:nvPr/>
        </p:nvSpPr>
        <p:spPr bwMode="auto">
          <a:xfrm>
            <a:off x="4993417" y="1987527"/>
            <a:ext cx="216024" cy="888043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24905" y="2269757"/>
            <a:ext cx="2154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8</a:t>
            </a:r>
            <a:r>
              <a:rPr lang="en-US" altLang="ko-KR" sz="1200" dirty="0" smtClean="0">
                <a:solidFill>
                  <a:srgbClr val="FF0000"/>
                </a:solidFill>
              </a:rPr>
              <a:t>0</a:t>
            </a:r>
            <a:r>
              <a:rPr lang="ko-KR" altLang="en-US" sz="1200" dirty="0" smtClean="0">
                <a:solidFill>
                  <a:srgbClr val="FF0000"/>
                </a:solidFill>
              </a:rPr>
              <a:t> </a:t>
            </a:r>
            <a:r>
              <a:rPr lang="en-US" altLang="ko-KR" sz="1200" dirty="0" smtClean="0">
                <a:solidFill>
                  <a:srgbClr val="FF0000"/>
                </a:solidFill>
              </a:rPr>
              <a:t>MHz channel 1:</a:t>
            </a:r>
          </a:p>
          <a:p>
            <a:r>
              <a:rPr lang="en-US" altLang="ko-KR" sz="1200" dirty="0" smtClean="0">
                <a:solidFill>
                  <a:srgbClr val="FF0000"/>
                </a:solidFill>
              </a:rPr>
              <a:t>     The rule defines the channel.</a:t>
            </a:r>
            <a:endParaRPr lang="en-US" altLang="ko-KR" sz="900" dirty="0" smtClean="0">
              <a:solidFill>
                <a:srgbClr val="FF0000"/>
              </a:solidFill>
            </a:endParaRPr>
          </a:p>
        </p:txBody>
      </p:sp>
      <p:sp>
        <p:nvSpPr>
          <p:cNvPr id="27" name="Right Brace 26"/>
          <p:cNvSpPr/>
          <p:nvPr/>
        </p:nvSpPr>
        <p:spPr bwMode="auto">
          <a:xfrm>
            <a:off x="4993417" y="3037888"/>
            <a:ext cx="216024" cy="888043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24905" y="3320118"/>
            <a:ext cx="2154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8</a:t>
            </a:r>
            <a:r>
              <a:rPr lang="en-US" altLang="ko-KR" sz="1200" dirty="0" smtClean="0">
                <a:solidFill>
                  <a:srgbClr val="FF0000"/>
                </a:solidFill>
              </a:rPr>
              <a:t>0</a:t>
            </a:r>
            <a:r>
              <a:rPr lang="ko-KR" altLang="en-US" sz="1200" dirty="0" smtClean="0">
                <a:solidFill>
                  <a:srgbClr val="FF0000"/>
                </a:solidFill>
              </a:rPr>
              <a:t> </a:t>
            </a:r>
            <a:r>
              <a:rPr lang="en-US" altLang="ko-KR" sz="1200" dirty="0" smtClean="0">
                <a:solidFill>
                  <a:srgbClr val="FF0000"/>
                </a:solidFill>
              </a:rPr>
              <a:t>MHz channel 2:</a:t>
            </a:r>
          </a:p>
          <a:p>
            <a:r>
              <a:rPr lang="en-US" altLang="ko-KR" sz="1200" dirty="0" smtClean="0">
                <a:solidFill>
                  <a:srgbClr val="FF0000"/>
                </a:solidFill>
              </a:rPr>
              <a:t>     The rule defines the channel.</a:t>
            </a:r>
            <a:endParaRPr lang="en-US" altLang="ko-KR" sz="9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2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Solutions</a:t>
            </a:r>
            <a:br>
              <a:rPr lang="en-US" dirty="0" smtClean="0"/>
            </a:br>
            <a:r>
              <a:rPr lang="en-US" dirty="0" smtClean="0"/>
              <a:t>for Non-contiguous 160 MHz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3886200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err="1" smtClean="0"/>
              <a:t>Tx</a:t>
            </a:r>
            <a:r>
              <a:rPr lang="en-US" sz="1800" dirty="0" smtClean="0"/>
              <a:t>-side solution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SR fields include the minimum value.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28384"/>
              </p:ext>
            </p:extLst>
          </p:nvPr>
        </p:nvGraphicFramePr>
        <p:xfrm>
          <a:off x="927252" y="3266844"/>
          <a:ext cx="2780652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8288"/>
                <a:gridCol w="1532364"/>
              </a:tblGrid>
              <a:tr h="120672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Field</a:t>
                      </a:r>
                      <a:endParaRPr lang="en-US" sz="9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Description</a:t>
                      </a:r>
                      <a:endParaRPr lang="en-US" sz="9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0795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min(SRP_40_1, SRP_40_3)</a:t>
                      </a:r>
                    </a:p>
                  </a:txBody>
                  <a:tcPr anchor="ctr"/>
                </a:tc>
              </a:tr>
              <a:tr h="150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2</a:t>
                      </a:r>
                      <a:endParaRPr 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min(SRP_40_2, SRP_40_4)</a:t>
                      </a:r>
                    </a:p>
                  </a:txBody>
                  <a:tcPr anchor="ctr"/>
                </a:tc>
              </a:tr>
              <a:tr h="150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3</a:t>
                      </a:r>
                      <a:endParaRPr 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min(SRP_40_1, SRP_40_3)</a:t>
                      </a:r>
                    </a:p>
                  </a:txBody>
                  <a:tcPr anchor="ctr"/>
                </a:tc>
              </a:tr>
              <a:tr h="150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4</a:t>
                      </a:r>
                      <a:endParaRPr 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min(SRP_40_2, SRP_40_4)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840928" y="2996952"/>
            <a:ext cx="1744322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</a:rPr>
              <a:t>* </a:t>
            </a:r>
            <a:r>
              <a:rPr lang="en-US" sz="1000" i="1" u="sng" dirty="0" smtClean="0">
                <a:solidFill>
                  <a:schemeClr val="tx1"/>
                </a:solidFill>
              </a:rPr>
              <a:t>SR fields in HE-SIG-A</a:t>
            </a:r>
            <a:endParaRPr lang="en-US" sz="1000" i="1" u="sng" dirty="0">
              <a:solidFill>
                <a:schemeClr val="tx1"/>
              </a:solidFill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4583113" y="1981199"/>
            <a:ext cx="3959226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sz="1800" kern="0" dirty="0" smtClean="0"/>
              <a:t>Rx-side solution</a:t>
            </a:r>
          </a:p>
          <a:p>
            <a:pPr lvl="1">
              <a:buFont typeface="Arial" charset="0"/>
              <a:buChar char="•"/>
            </a:pPr>
            <a:r>
              <a:rPr lang="en-US" sz="1600" kern="0" dirty="0" smtClean="0"/>
              <a:t>An inter-BSS STA uses the minimum value.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83235" y="4630060"/>
            <a:ext cx="37887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chemeClr val="tx1"/>
                </a:solidFill>
              </a:rPr>
              <a:t>*  SRP_40_x</a:t>
            </a:r>
            <a:r>
              <a:rPr lang="en-US" altLang="ko-KR" sz="1000" b="1" dirty="0">
                <a:solidFill>
                  <a:schemeClr val="tx1"/>
                </a:solidFill>
              </a:rPr>
              <a:t>: 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SRP value which corresponds to 40 MHz channel x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685800" y="5109685"/>
            <a:ext cx="7854995" cy="1271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sz="1800" kern="0" dirty="0" smtClean="0"/>
              <a:t>Other solutions</a:t>
            </a:r>
          </a:p>
          <a:p>
            <a:pPr lvl="1">
              <a:buFont typeface="Arial" charset="0"/>
              <a:buChar char="•"/>
            </a:pPr>
            <a:r>
              <a:rPr lang="en-US" sz="1600" kern="0" dirty="0" smtClean="0"/>
              <a:t>Obtaining and saving operation information of neighboring BSSs with BSS color</a:t>
            </a:r>
          </a:p>
          <a:p>
            <a:pPr lvl="2">
              <a:buFont typeface="Arial" charset="0"/>
              <a:buChar char="•"/>
            </a:pPr>
            <a:r>
              <a:rPr lang="en-US" sz="1400" kern="0" dirty="0" smtClean="0"/>
              <a:t>For example, from Beacon frame</a:t>
            </a:r>
          </a:p>
          <a:p>
            <a:pPr lvl="1">
              <a:buFont typeface="Arial" charset="0"/>
              <a:buChar char="•"/>
            </a:pPr>
            <a:r>
              <a:rPr lang="en-US" sz="1600" kern="0" dirty="0" smtClean="0"/>
              <a:t>Including operating channel information in HE-SIG-A</a:t>
            </a:r>
            <a:endParaRPr lang="en-US" sz="1600" kern="0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97469"/>
              </p:ext>
            </p:extLst>
          </p:nvPr>
        </p:nvGraphicFramePr>
        <p:xfrm>
          <a:off x="4834065" y="3266844"/>
          <a:ext cx="20095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2140"/>
                <a:gridCol w="1107440"/>
              </a:tblGrid>
              <a:tr h="120672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Field</a:t>
                      </a:r>
                      <a:endParaRPr lang="en-US" sz="9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Description</a:t>
                      </a:r>
                      <a:endParaRPr lang="en-US" sz="9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0795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SRP_40_1</a:t>
                      </a:r>
                    </a:p>
                  </a:txBody>
                  <a:tcPr anchor="ctr"/>
                </a:tc>
              </a:tr>
              <a:tr h="150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2</a:t>
                      </a:r>
                      <a:endParaRPr 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SRP_40_2</a:t>
                      </a:r>
                    </a:p>
                  </a:txBody>
                  <a:tcPr anchor="ctr"/>
                </a:tc>
              </a:tr>
              <a:tr h="150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3</a:t>
                      </a:r>
                      <a:endParaRPr 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SRP_40_3</a:t>
                      </a:r>
                    </a:p>
                  </a:txBody>
                  <a:tcPr anchor="ctr"/>
                </a:tc>
              </a:tr>
              <a:tr h="150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4</a:t>
                      </a:r>
                      <a:endParaRPr 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SRP_40_4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4747741" y="2996952"/>
            <a:ext cx="1744322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</a:rPr>
              <a:t>* </a:t>
            </a:r>
            <a:r>
              <a:rPr lang="en-US" sz="1000" i="1" u="sng" dirty="0" smtClean="0">
                <a:solidFill>
                  <a:schemeClr val="tx1"/>
                </a:solidFill>
              </a:rPr>
              <a:t>SR fields in HE-SIG-A</a:t>
            </a:r>
            <a:endParaRPr lang="en-US" sz="1000" i="1" u="sng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03317" y="3333333"/>
            <a:ext cx="95711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chemeClr val="tx1"/>
                </a:solidFill>
              </a:rPr>
              <a:t>A STA uses </a:t>
            </a:r>
            <a:r>
              <a:rPr lang="en-US" altLang="ko-KR" sz="1000" b="1" smtClean="0">
                <a:solidFill>
                  <a:schemeClr val="tx1"/>
                </a:solidFill>
              </a:rPr>
              <a:t>the minimum.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14917" y="3998239"/>
            <a:ext cx="945515" cy="4001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chemeClr val="tx1"/>
                </a:solidFill>
              </a:rPr>
              <a:t>A </a:t>
            </a:r>
            <a:r>
              <a:rPr lang="en-US" altLang="ko-KR" sz="1000" b="1" smtClean="0">
                <a:solidFill>
                  <a:schemeClr val="tx1"/>
                </a:solidFill>
              </a:rPr>
              <a:t>STA uses 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the minimum.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28" name="Straight Connector 27"/>
          <p:cNvCxnSpPr>
            <a:endCxn id="26" idx="1"/>
          </p:cNvCxnSpPr>
          <p:nvPr/>
        </p:nvCxnSpPr>
        <p:spPr bwMode="auto">
          <a:xfrm flipV="1">
            <a:off x="6843645" y="3533388"/>
            <a:ext cx="659672" cy="8485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endCxn id="26" idx="1"/>
          </p:cNvCxnSpPr>
          <p:nvPr/>
        </p:nvCxnSpPr>
        <p:spPr bwMode="auto">
          <a:xfrm flipV="1">
            <a:off x="6838089" y="3533388"/>
            <a:ext cx="665228" cy="56000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24" idx="3"/>
            <a:endCxn id="27" idx="1"/>
          </p:cNvCxnSpPr>
          <p:nvPr/>
        </p:nvCxnSpPr>
        <p:spPr bwMode="auto">
          <a:xfrm>
            <a:off x="6843645" y="3838344"/>
            <a:ext cx="671272" cy="35995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endCxn id="27" idx="1"/>
          </p:cNvCxnSpPr>
          <p:nvPr/>
        </p:nvCxnSpPr>
        <p:spPr bwMode="auto">
          <a:xfrm flipV="1">
            <a:off x="6849201" y="4198294"/>
            <a:ext cx="665716" cy="10490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4558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When an inter-BSS STA performs OA-CCA on 160/80+80 MHz UL MU transmission, the STA needs to find the proper SR field(s).</a:t>
            </a:r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When the STA uses the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inappropriate SRP value that makes TXPWR exceed the limit</a:t>
            </a:r>
            <a:r>
              <a:rPr lang="en-US" sz="2000" dirty="0" smtClean="0"/>
              <a:t>, HE trigger-based PPDU may fail.</a:t>
            </a:r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Spec should define the operation or HE-SIG-A contents to be possible to perform OA-CCA not interfering to 160 MHz UL MU transmission.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1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6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92319</TotalTime>
  <Words>1214</Words>
  <Application>Microsoft Macintosh PowerPoint</Application>
  <PresentationFormat>On-screen Show (4:3)</PresentationFormat>
  <Paragraphs>275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 Unicode MS</vt:lpstr>
      <vt:lpstr>MS Gothic</vt:lpstr>
      <vt:lpstr>ＭＳ Ｐゴシック</vt:lpstr>
      <vt:lpstr>Times New Roman</vt:lpstr>
      <vt:lpstr>Wingdings</vt:lpstr>
      <vt:lpstr>Arial</vt:lpstr>
      <vt:lpstr>Office Theme</vt:lpstr>
      <vt:lpstr>6_802-11-Submission</vt:lpstr>
      <vt:lpstr>7_802-11-Submission</vt:lpstr>
      <vt:lpstr>Document</vt:lpstr>
      <vt:lpstr>Discussions on SR Fields in HE Trigger-based PPDU</vt:lpstr>
      <vt:lpstr>Introduction</vt:lpstr>
      <vt:lpstr>Recap: OA-CCA [3]</vt:lpstr>
      <vt:lpstr>Establishing a BSS</vt:lpstr>
      <vt:lpstr>Identifying SR Fields</vt:lpstr>
      <vt:lpstr>Contiguous 160 MHz Case</vt:lpstr>
      <vt:lpstr>Non-contiguous 160 MHz Case</vt:lpstr>
      <vt:lpstr>Possible Solutions for Non-contiguous 160 MHz Case</vt:lpstr>
      <vt:lpstr>Conclusions</vt:lpstr>
      <vt:lpstr>References</vt:lpstr>
      <vt:lpstr>Straw Poll</vt:lpstr>
    </vt:vector>
  </TitlesOfParts>
  <Company>WILUS Institute</Company>
  <LinksUpToDate>false</LinksUpToDate>
  <SharedDoc>false</SharedDoc>
  <HyperlinkBase/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Greg</cp:lastModifiedBy>
  <cp:revision>3207</cp:revision>
  <cp:lastPrinted>2016-07-24T03:06:38Z</cp:lastPrinted>
  <dcterms:created xsi:type="dcterms:W3CDTF">2014-04-14T10:59:07Z</dcterms:created>
  <dcterms:modified xsi:type="dcterms:W3CDTF">2016-07-25T14:37:13Z</dcterms:modified>
</cp:coreProperties>
</file>