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8"/>
  </p:notesMasterIdLst>
  <p:handoutMasterIdLst>
    <p:handoutMasterId r:id="rId19"/>
  </p:handoutMasterIdLst>
  <p:sldIdLst>
    <p:sldId id="256" r:id="rId4"/>
    <p:sldId id="571" r:id="rId5"/>
    <p:sldId id="567" r:id="rId6"/>
    <p:sldId id="573" r:id="rId7"/>
    <p:sldId id="568" r:id="rId8"/>
    <p:sldId id="574" r:id="rId9"/>
    <p:sldId id="576" r:id="rId10"/>
    <p:sldId id="577" r:id="rId11"/>
    <p:sldId id="578" r:id="rId12"/>
    <p:sldId id="580" r:id="rId13"/>
    <p:sldId id="583" r:id="rId14"/>
    <p:sldId id="570" r:id="rId15"/>
    <p:sldId id="582" r:id="rId16"/>
    <p:sldId id="575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9" autoAdjust="0"/>
    <p:restoredTop sz="91137" autoAdjust="0"/>
  </p:normalViewPr>
  <p:slideViewPr>
    <p:cSldViewPr>
      <p:cViewPr varScale="1">
        <p:scale>
          <a:sx n="107" d="100"/>
          <a:sy n="107" d="100"/>
        </p:scale>
        <p:origin x="176" y="6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13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0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7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802.11-16/0918r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Discussions on Partial </a:t>
            </a:r>
            <a:r>
              <a:rPr lang="en-US" sz="2800" smtClean="0"/>
              <a:t>BSS Color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09</a:t>
            </a:r>
            <a:r>
              <a:rPr lang="en-GB" sz="2000" b="0" dirty="0" smtClean="0"/>
              <a:t>-</a:t>
            </a:r>
            <a:r>
              <a:rPr lang="en-US" sz="2000" b="0" dirty="0" smtClean="0"/>
              <a:t>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214507"/>
              </p:ext>
            </p:extLst>
          </p:nvPr>
        </p:nvGraphicFramePr>
        <p:xfrm>
          <a:off x="506413" y="2852936"/>
          <a:ext cx="8097837" cy="369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" name="Document" r:id="rId5" imgW="8255000" imgH="3924300" progId="Word.Document.8">
                  <p:embed/>
                </p:oleObj>
              </mc:Choice>
              <mc:Fallback>
                <p:oleObj name="Document" r:id="rId5" imgW="8255000" imgH="39243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2936"/>
                        <a:ext cx="8097837" cy="369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We prefer Option 2.</a:t>
            </a:r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According to the SFD, the number of partial BSS color bits </a:t>
            </a:r>
            <a:r>
              <a:rPr lang="en-US" altLang="ko-KR" sz="1800" i="1" dirty="0" smtClean="0"/>
              <a:t>N</a:t>
            </a:r>
            <a:r>
              <a:rPr lang="en-US" altLang="ko-KR" sz="1800" dirty="0" smtClean="0"/>
              <a:t> is chosen among 1, 2, 3, and 4. It is not fixed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[1].</a:t>
            </a:r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The number of STAs that can be associated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/>
              <a:t>(Option 1</a:t>
            </a:r>
            <a:r>
              <a:rPr lang="en-US" altLang="ko-KR" sz="1400" dirty="0" smtClean="0"/>
              <a:t>) The number is restricted to less than 2</a:t>
            </a:r>
            <a:r>
              <a:rPr lang="en-US" altLang="ko-KR" sz="1400" baseline="30000" dirty="0" smtClean="0"/>
              <a:t>(11</a:t>
            </a:r>
            <a:r>
              <a:rPr lang="en-US" sz="1400" baseline="30000" dirty="0" smtClean="0">
                <a:solidFill>
                  <a:schemeClr val="tx1"/>
                </a:solidFill>
              </a:rPr>
              <a:t>−4)</a:t>
            </a:r>
            <a:r>
              <a:rPr lang="en-US" altLang="ko-KR" sz="1400" dirty="0" smtClean="0"/>
              <a:t> = 128.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/>
              <a:t>(Option </a:t>
            </a:r>
            <a:r>
              <a:rPr lang="en-US" altLang="ko-KR" sz="1400" dirty="0" smtClean="0"/>
              <a:t>2) The flexibility is allowed. The number can be more than 128 (for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&lt; 4).</a:t>
            </a:r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The TIM element overhead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(Option 1) If two STAs are allocated in different AID blocks, the AIDs of STAs are </a:t>
            </a:r>
            <a:r>
              <a:rPr lang="en-US" altLang="ko-KR" sz="1400" dirty="0"/>
              <a:t>apart about </a:t>
            </a:r>
            <a:r>
              <a:rPr lang="en-US" altLang="ko-KR" sz="1400" dirty="0" smtClean="0"/>
              <a:t>2</a:t>
            </a:r>
            <a:r>
              <a:rPr lang="en-US" altLang="ko-KR" sz="1400" baseline="30000" dirty="0" smtClean="0"/>
              <a:t>9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512 bits each other. The maximum number of continuous AIDs is 32.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(Option 2) If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= 4, it is the same with Option 1. If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&lt; 4, the overhead can be smaller than Option 1 (The distance between AID blocks corresponds to 2</a:t>
            </a:r>
            <a:r>
              <a:rPr lang="en-US" altLang="ko-KR" sz="1400" baseline="30000" dirty="0" smtClean="0"/>
              <a:t>6</a:t>
            </a:r>
            <a:r>
              <a:rPr lang="en-US" altLang="ko-KR" sz="1400" dirty="0" smtClean="0"/>
              <a:t>, 2</a:t>
            </a:r>
            <a:r>
              <a:rPr lang="en-US" altLang="ko-KR" sz="1400" baseline="30000" dirty="0" smtClean="0"/>
              <a:t>7</a:t>
            </a:r>
            <a:r>
              <a:rPr lang="en-US" altLang="ko-KR" sz="1400" dirty="0" smtClean="0"/>
              <a:t>, or 2</a:t>
            </a:r>
            <a:r>
              <a:rPr lang="en-US" altLang="ko-KR" sz="1400" baseline="30000" dirty="0" smtClean="0"/>
              <a:t>8</a:t>
            </a:r>
            <a:r>
              <a:rPr lang="en-US" altLang="ko-KR" sz="1400" dirty="0" smtClean="0"/>
              <a:t>.). The </a:t>
            </a:r>
            <a:r>
              <a:rPr lang="en-US" altLang="ko-KR" sz="1400" dirty="0"/>
              <a:t>maximum </a:t>
            </a:r>
            <a:r>
              <a:rPr lang="en-US" altLang="ko-KR" sz="1400" dirty="0" smtClean="0"/>
              <a:t>number of continuous </a:t>
            </a:r>
            <a:r>
              <a:rPr lang="en-US" altLang="ko-KR" sz="1400" dirty="0"/>
              <a:t>AIDs </a:t>
            </a:r>
            <a:r>
              <a:rPr lang="en-US" altLang="ko-KR" sz="1400" dirty="0" smtClean="0"/>
              <a:t>is 32.</a:t>
            </a:r>
            <a:endParaRPr lang="en-US" altLang="ko-KR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5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Due to the ambiguity using PAID for partial BSS color, an HE STA may identify an intra-BSS VHT PPDU as inter-BSS.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Then, the HE STA may transmit a packet using OBSS PD level which interferes the intra-BSS PPDU</a:t>
            </a:r>
            <a:r>
              <a:rPr lang="en-US" sz="1600" dirty="0" smtClean="0"/>
              <a:t>.</a:t>
            </a: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The spec should further consider the BSS color ambiguity of PAID in VHT PPDU when Partial BSS Color Length N is less than 4.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Possible solutions have been discussed.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We propose to use Option </a:t>
            </a:r>
            <a:r>
              <a:rPr lang="en-US" sz="1800" dirty="0" smtClean="0"/>
              <a:t>2.</a:t>
            </a:r>
            <a:endParaRPr lang="en-US" sz="1800" dirty="0"/>
          </a:p>
          <a:p>
            <a:pPr lvl="1">
              <a:buFont typeface="Arial" charset="0"/>
              <a:buChar char="•"/>
            </a:pPr>
            <a:r>
              <a:rPr lang="en-US" sz="1600" dirty="0"/>
              <a:t>It </a:t>
            </a:r>
            <a:r>
              <a:rPr lang="en-US" sz="1600" dirty="0" smtClean="0"/>
              <a:t>has the flexibility for choosing </a:t>
            </a:r>
            <a:r>
              <a:rPr lang="en-US" sz="1600" i="1" dirty="0" smtClean="0"/>
              <a:t>N</a:t>
            </a:r>
            <a:r>
              <a:rPr lang="en-US" sz="1600" dirty="0" smtClean="0"/>
              <a:t> and </a:t>
            </a:r>
            <a:r>
              <a:rPr lang="en-US" sz="1600" dirty="0" smtClean="0"/>
              <a:t>the </a:t>
            </a:r>
            <a:r>
              <a:rPr lang="en-US" sz="1600" dirty="0"/>
              <a:t>spec does not need to limit the </a:t>
            </a:r>
            <a:r>
              <a:rPr lang="en-US" sz="1600" dirty="0" smtClean="0"/>
              <a:t>flexibility.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045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11-15/0132r17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[2] 11-16/0364r3 AID Assign Rule Based on BSS Color and HE Operation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7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adopt the spec text change as shown in </a:t>
            </a:r>
            <a:r>
              <a:rPr lang="en-US" smtClean="0"/>
              <a:t>doc 11-16/1236r0</a:t>
            </a:r>
            <a:r>
              <a:rPr lang="en-US" dirty="0" smtClean="0"/>
              <a:t>?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4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Detailed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86166" y="1772816"/>
            <a:ext cx="103532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Frame</a:t>
            </a:r>
            <a:r>
              <a:rPr lang="en-US" sz="1000">
                <a:solidFill>
                  <a:schemeClr val="tx1"/>
                </a:solidFill>
              </a:rPr>
              <a:t> </a:t>
            </a:r>
            <a:r>
              <a:rPr lang="en-US" sz="1000" smtClean="0">
                <a:solidFill>
                  <a:schemeClr val="tx1"/>
                </a:solidFill>
              </a:rPr>
              <a:t>carrying TBD IE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472662" y="2137038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14182" y="2780928"/>
            <a:ext cx="8605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VHT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100000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95182" y="1772816"/>
            <a:ext cx="300154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VHT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76416" y="3200094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51027" y="3789040"/>
            <a:ext cx="9868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HE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000011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472662" y="4241419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160418" y="3213232"/>
            <a:ext cx="0" cy="102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621487" y="2146702"/>
            <a:ext cx="0" cy="208973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72186" y="3350022"/>
            <a:ext cx="180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 IE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carrying 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and </a:t>
            </a:r>
            <a:r>
              <a:rPr lang="en-US" sz="1200" b="1" dirty="0" smtClean="0">
                <a:solidFill>
                  <a:schemeClr val="tx1"/>
                </a:solidFill>
              </a:rPr>
              <a:t>BCB</a:t>
            </a:r>
          </a:p>
          <a:p>
            <a:pPr marL="171450" indent="-171450">
              <a:buFontTx/>
              <a:buChar char="-"/>
            </a:pP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 = 3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BCB[0: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−1] = b110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5907" y="2256358"/>
            <a:ext cx="1737096" cy="3132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018" y="1699791"/>
            <a:ext cx="127087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>
                <a:solidFill>
                  <a:schemeClr val="tx1"/>
                </a:solidFill>
              </a:rPr>
              <a:t>HE </a:t>
            </a:r>
            <a:r>
              <a:rPr lang="en-US" sz="1050" u="sng" dirty="0" smtClean="0">
                <a:solidFill>
                  <a:schemeClr val="tx1"/>
                </a:solidFill>
              </a:rPr>
              <a:t>AP</a:t>
            </a:r>
            <a:endParaRPr lang="en-US" sz="105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BSSID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xx:xx:xx:xx:xx:5B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9301" y="4272026"/>
            <a:ext cx="303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 STA calculates BSS’s </a:t>
            </a:r>
            <a:r>
              <a:rPr lang="en-US" sz="1200" b="1" dirty="0" smtClean="0">
                <a:solidFill>
                  <a:schemeClr val="tx1"/>
                </a:solidFill>
              </a:rPr>
              <a:t>PAID[8</a:t>
            </a:r>
            <a:r>
              <a:rPr lang="en-US" sz="1200" b="1" dirty="0">
                <a:solidFill>
                  <a:schemeClr val="tx1"/>
                </a:solidFill>
              </a:rPr>
              <a:t>−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+1:8]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8210" y="4448726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8210" y="459274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72186" y="4910971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16202" y="462293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96122" y="4839740"/>
            <a:ext cx="52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88214" y="474938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2288330" y="4803189"/>
            <a:ext cx="10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160418" y="2137038"/>
            <a:ext cx="0" cy="1063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88409" y="2144470"/>
            <a:ext cx="1216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Including </a:t>
            </a:r>
            <a:r>
              <a:rPr lang="en-US" sz="1200" b="1" dirty="0" smtClean="0">
                <a:solidFill>
                  <a:schemeClr val="tx1"/>
                </a:solidFill>
              </a:rPr>
              <a:t>PAID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780429"/>
              </p:ext>
            </p:extLst>
          </p:nvPr>
        </p:nvGraphicFramePr>
        <p:xfrm>
          <a:off x="4829493" y="2536746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623084" y="232903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23084" y="2484066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76442" y="2840542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20578" y="249832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067944" y="2723572"/>
            <a:ext cx="52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smtClean="0">
                <a:solidFill>
                  <a:schemeClr val="tx1"/>
                </a:solidFill>
              </a:rPr>
              <a:t>2</a:t>
            </a:r>
            <a:r>
              <a:rPr lang="en-US" sz="800" baseline="30000" smtClean="0">
                <a:solidFill>
                  <a:schemeClr val="tx1"/>
                </a:solidFill>
              </a:rPr>
              <a:t>9</a:t>
            </a:r>
            <a:r>
              <a:rPr lang="en-US" sz="800" smtClean="0">
                <a:solidFill>
                  <a:schemeClr val="tx1"/>
                </a:solidFill>
              </a:rPr>
              <a:t> 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23084" y="269033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592586" y="2698150"/>
            <a:ext cx="10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U-Turn Arrow 60"/>
          <p:cNvSpPr/>
          <p:nvPr/>
        </p:nvSpPr>
        <p:spPr bwMode="auto">
          <a:xfrm rot="5400000" flipV="1">
            <a:off x="1922300" y="4873206"/>
            <a:ext cx="218317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U-Turn Arrow 61"/>
          <p:cNvSpPr/>
          <p:nvPr/>
        </p:nvSpPr>
        <p:spPr bwMode="auto">
          <a:xfrm rot="5400000" flipV="1">
            <a:off x="4242765" y="2788816"/>
            <a:ext cx="24003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97848"/>
              </p:ext>
            </p:extLst>
          </p:nvPr>
        </p:nvGraphicFramePr>
        <p:xfrm>
          <a:off x="75907" y="2275598"/>
          <a:ext cx="1737096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137"/>
                <a:gridCol w="217137"/>
                <a:gridCol w="217137"/>
                <a:gridCol w="217137"/>
                <a:gridCol w="217137"/>
                <a:gridCol w="217137"/>
                <a:gridCol w="217137"/>
                <a:gridCol w="217137"/>
              </a:tblGrid>
              <a:tr h="9335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B47</a:t>
                      </a:r>
                      <a:endParaRPr lang="en-US" sz="9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B46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B45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B44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B43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B42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5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931154" y="5852344"/>
            <a:ext cx="30252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AID[</a:t>
            </a:r>
            <a:r>
              <a:rPr lang="en-US" altLang="ko-KR" sz="1050" dirty="0" smtClean="0">
                <a:solidFill>
                  <a:schemeClr val="tx1"/>
                </a:solidFill>
              </a:rPr>
              <a:t>6</a:t>
            </a:r>
            <a:r>
              <a:rPr lang="en-US" sz="1050" dirty="0" smtClean="0">
                <a:solidFill>
                  <a:schemeClr val="tx1"/>
                </a:solidFill>
              </a:rPr>
              <a:t>:8] = </a:t>
            </a:r>
            <a:r>
              <a:rPr lang="en-US" sz="1050" i="1" dirty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[(6 + </a:t>
            </a:r>
            <a:r>
              <a:rPr lang="en-US" sz="1050" i="1" dirty="0" err="1" smtClean="0">
                <a:solidFill>
                  <a:schemeClr val="tx1"/>
                </a:solidFill>
              </a:rPr>
              <a:t>dec</a:t>
            </a:r>
            <a:r>
              <a:rPr lang="en-US" sz="1050" dirty="0" smtClean="0">
                <a:solidFill>
                  <a:schemeClr val="tx1"/>
                </a:solidFill>
              </a:rPr>
              <a:t>(b101 </a:t>
            </a:r>
            <a:r>
              <a:rPr lang="en-US" sz="1050" dirty="0">
                <a:solidFill>
                  <a:schemeClr val="tx1"/>
                </a:solidFill>
              </a:rPr>
              <a:t>XOR </a:t>
            </a:r>
            <a:r>
              <a:rPr lang="en-US" sz="1050" dirty="0" smtClean="0">
                <a:solidFill>
                  <a:schemeClr val="tx1"/>
                </a:solidFill>
              </a:rPr>
              <a:t>110))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i="1" baseline="30000" dirty="0" smtClean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          = </a:t>
            </a:r>
            <a:r>
              <a:rPr lang="en-US" sz="1050" i="1" dirty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[(6 </a:t>
            </a:r>
            <a:r>
              <a:rPr lang="en-US" sz="1050" dirty="0">
                <a:solidFill>
                  <a:schemeClr val="tx1"/>
                </a:solidFill>
              </a:rPr>
              <a:t>+ </a:t>
            </a:r>
            <a:r>
              <a:rPr lang="en-US" sz="1050" i="1" dirty="0" err="1" smtClean="0">
                <a:solidFill>
                  <a:schemeClr val="tx1"/>
                </a:solidFill>
              </a:rPr>
              <a:t>dec</a:t>
            </a:r>
            <a:r>
              <a:rPr lang="en-US" sz="1050" dirty="0" smtClean="0">
                <a:solidFill>
                  <a:schemeClr val="tx1"/>
                </a:solidFill>
              </a:rPr>
              <a:t>(b011))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baseline="30000" dirty="0" smtClean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                </a:t>
            </a:r>
            <a:r>
              <a:rPr lang="en-US" sz="1050" dirty="0">
                <a:solidFill>
                  <a:schemeClr val="tx1"/>
                </a:solidFill>
              </a:rPr>
              <a:t>= </a:t>
            </a:r>
            <a:r>
              <a:rPr lang="en-US" sz="1050" i="1" dirty="0" smtClean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[9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baseline="30000" dirty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 = </a:t>
            </a:r>
            <a:r>
              <a:rPr lang="en-US" sz="1050" i="1" dirty="0" smtClean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[1, 3] = b001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8648" y="535121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8648" y="585527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41557" y="5309407"/>
            <a:ext cx="4109539" cy="11243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1515" y="5560357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1515" y="6064429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49789" y="522606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584551" y="522810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886284" y="5597439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1679072" y="5597439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urved Connector 84"/>
          <p:cNvCxnSpPr/>
          <p:nvPr/>
        </p:nvCxnSpPr>
        <p:spPr bwMode="auto">
          <a:xfrm rot="5400000">
            <a:off x="1098068" y="5439682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urved Connector 85"/>
          <p:cNvCxnSpPr/>
          <p:nvPr/>
        </p:nvCxnSpPr>
        <p:spPr bwMode="auto">
          <a:xfrm rot="5400000">
            <a:off x="2543281" y="5439682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239715" y="580214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684814" y="5770796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urved Connector 88"/>
          <p:cNvCxnSpPr/>
          <p:nvPr/>
        </p:nvCxnSpPr>
        <p:spPr bwMode="auto">
          <a:xfrm>
            <a:off x="2051003" y="5777857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4935380" y="4681166"/>
            <a:ext cx="38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Different PAID</a:t>
            </a:r>
            <a:r>
              <a:rPr lang="en-US" sz="1400" b="1" dirty="0">
                <a:solidFill>
                  <a:schemeClr val="tx1"/>
                </a:solidFill>
              </a:rPr>
              <a:t>[8−</a:t>
            </a:r>
            <a:r>
              <a:rPr lang="en-US" sz="1400" b="1" i="1" dirty="0">
                <a:solidFill>
                  <a:schemeClr val="tx1"/>
                </a:solidFill>
              </a:rPr>
              <a:t>N</a:t>
            </a:r>
            <a:r>
              <a:rPr lang="en-US" sz="1400" b="1" dirty="0">
                <a:solidFill>
                  <a:schemeClr val="tx1"/>
                </a:solidFill>
              </a:rPr>
              <a:t>+1:8</a:t>
            </a:r>
            <a:r>
              <a:rPr lang="en-US" sz="1400" b="1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: If the HE STA compares </a:t>
            </a:r>
            <a:r>
              <a:rPr lang="en-US" sz="1400" dirty="0">
                <a:solidFill>
                  <a:srgbClr val="0432FF"/>
                </a:solidFill>
              </a:rPr>
              <a:t>PAID</a:t>
            </a:r>
            <a:r>
              <a:rPr lang="en-US" sz="1400" dirty="0">
                <a:solidFill>
                  <a:schemeClr val="tx1"/>
                </a:solidFill>
              </a:rPr>
              <a:t>[8−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+1:8</a:t>
            </a:r>
            <a:r>
              <a:rPr lang="en-US" sz="1400" dirty="0" smtClean="0">
                <a:solidFill>
                  <a:schemeClr val="tx1"/>
                </a:solidFill>
              </a:rPr>
              <a:t>] values, an intra-BSS frame is identified as inter-BSS.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84168" y="3876433"/>
            <a:ext cx="194823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Spatial Reuse Transmission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6156176" y="3213232"/>
            <a:ext cx="0" cy="66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084168" y="2151348"/>
            <a:ext cx="0" cy="172508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6156176" y="3212976"/>
            <a:ext cx="10643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Interference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072306" y="2208395"/>
            <a:ext cx="11380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AP cannot receive a PPDU.</a:t>
            </a: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77854"/>
              </p:ext>
            </p:extLst>
          </p:nvPr>
        </p:nvGraphicFramePr>
        <p:xfrm>
          <a:off x="4829493" y="237660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54572"/>
              </p:ext>
            </p:extLst>
          </p:nvPr>
        </p:nvGraphicFramePr>
        <p:xfrm>
          <a:off x="4829493" y="2720534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96191"/>
              </p:ext>
            </p:extLst>
          </p:nvPr>
        </p:nvGraphicFramePr>
        <p:xfrm>
          <a:off x="4829493" y="288437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8" name="Table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30068"/>
              </p:ext>
            </p:extLst>
          </p:nvPr>
        </p:nvGraphicFramePr>
        <p:xfrm>
          <a:off x="2524916" y="4494937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818969"/>
              </p:ext>
            </p:extLst>
          </p:nvPr>
        </p:nvGraphicFramePr>
        <p:xfrm>
          <a:off x="2524916" y="4647337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56435"/>
              </p:ext>
            </p:extLst>
          </p:nvPr>
        </p:nvGraphicFramePr>
        <p:xfrm>
          <a:off x="2524916" y="480318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19486"/>
              </p:ext>
            </p:extLst>
          </p:nvPr>
        </p:nvGraphicFramePr>
        <p:xfrm>
          <a:off x="2524916" y="495558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816483" y="4637692"/>
            <a:ext cx="3957100" cy="8795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21242" y="4941257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816533" y="2872223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20670286">
            <a:off x="4070938" y="6054387"/>
            <a:ext cx="895167" cy="207825"/>
          </a:xfrm>
          <a:prstGeom prst="rightArrow">
            <a:avLst>
              <a:gd name="adj1" fmla="val 16718"/>
              <a:gd name="adj2" fmla="val 7253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2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AID assignment rule has been defined in 11ax [1].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AID assigned by the rule is reflected in Partial AID (PAID) field in VHT PPDU, especially for SU DL case.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part of the PAID becomes the partial BSS color.</a:t>
            </a: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By using PAID field, a STA can determine whether the VHT PPDU is intra-BSS.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Spatial reuse transmission is possible.</a:t>
            </a: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 smtClean="0"/>
              <a:t>For certain BSSIDs, one BSS may have two partial BSS color values following the rule.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 smtClean="0"/>
              <a:t>The initial version (July 2016) of the contribution addressed the problem.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The revised version (September 2016) includes the possible solutions and discusses on them.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79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AID Assignment Rule (1)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AP assigns AIDs to associated STAs according to</a:t>
            </a:r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Settings for PAID field in VHT PPDU</a:t>
            </a: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6540" y="2461347"/>
            <a:ext cx="6408712" cy="70495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66540" y="3156750"/>
            <a:ext cx="2845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000" i="1" dirty="0" smtClean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>
                <a:solidFill>
                  <a:schemeClr val="tx1"/>
                </a:solidFill>
              </a:rPr>
              <a:t>= 1, 2, 3 or </a:t>
            </a:r>
            <a:r>
              <a:rPr lang="en-US" sz="1000" dirty="0" smtClean="0">
                <a:solidFill>
                  <a:schemeClr val="tx1"/>
                </a:solidFill>
              </a:rPr>
              <a:t>4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solidFill>
                  <a:schemeClr val="tx1"/>
                </a:solidFill>
              </a:rPr>
              <a:t>BCB: </a:t>
            </a:r>
            <a:r>
              <a:rPr lang="en-US" altLang="ko-KR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Partial</a:t>
            </a:r>
            <a:r>
              <a:rPr lang="en-US" altLang="ko-KR" sz="1000" dirty="0" smtClean="0">
                <a:solidFill>
                  <a:schemeClr val="tx1"/>
                </a:solidFill>
              </a:rPr>
              <a:t>)</a:t>
            </a:r>
            <a:r>
              <a:rPr lang="en-US" sz="1000" dirty="0" smtClean="0">
                <a:solidFill>
                  <a:schemeClr val="tx1"/>
                </a:solidFill>
              </a:rPr>
              <a:t> BSS Color Bits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solidFill>
                  <a:schemeClr val="tx1"/>
                </a:solidFill>
              </a:rPr>
              <a:t>A TBD IE contains </a:t>
            </a:r>
            <a:r>
              <a:rPr lang="en-US" sz="1000" i="1" dirty="0" smtClean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 and BCB.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8548" y="4188769"/>
            <a:ext cx="4682445" cy="220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 bwMode="auto">
          <a:xfrm>
            <a:off x="3143362" y="4797152"/>
            <a:ext cx="2977631" cy="504056"/>
          </a:xfrm>
          <a:prstGeom prst="rect">
            <a:avLst/>
          </a:prstGeom>
          <a:noFill/>
          <a:ln w="19050" cap="flat" cmpd="sng" algn="ctr">
            <a:solidFill>
              <a:srgbClr val="0432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2680" y="4429246"/>
            <a:ext cx="101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chemeClr val="tx1"/>
                </a:solidFill>
                <a:sym typeface="Wingdings"/>
              </a:rPr>
              <a:t> Uplink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2680" y="4905654"/>
            <a:ext cx="101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chemeClr val="tx1"/>
                </a:solidFill>
                <a:sym typeface="Wingdings"/>
              </a:rPr>
              <a:t> Downlink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3851920" y="3235036"/>
            <a:ext cx="2771605" cy="1680908"/>
          </a:xfrm>
          <a:custGeom>
            <a:avLst/>
            <a:gdLst>
              <a:gd name="connsiteX0" fmla="*/ 2847109 w 2855089"/>
              <a:gd name="connsiteY0" fmla="*/ 0 h 1648691"/>
              <a:gd name="connsiteX1" fmla="*/ 2701637 w 2855089"/>
              <a:gd name="connsiteY1" fmla="*/ 484909 h 1648691"/>
              <a:gd name="connsiteX2" fmla="*/ 1801091 w 2855089"/>
              <a:gd name="connsiteY2" fmla="*/ 1052946 h 1648691"/>
              <a:gd name="connsiteX3" fmla="*/ 311728 w 2855089"/>
              <a:gd name="connsiteY3" fmla="*/ 1406237 h 1648691"/>
              <a:gd name="connsiteX4" fmla="*/ 0 w 2855089"/>
              <a:gd name="connsiteY4" fmla="*/ 1648691 h 1648691"/>
              <a:gd name="connsiteX5" fmla="*/ 0 w 2855089"/>
              <a:gd name="connsiteY5" fmla="*/ 1648691 h 1648691"/>
              <a:gd name="connsiteX6" fmla="*/ 0 w 2855089"/>
              <a:gd name="connsiteY6" fmla="*/ 1648691 h 164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5089" h="1648691">
                <a:moveTo>
                  <a:pt x="2847109" y="0"/>
                </a:moveTo>
                <a:cubicBezTo>
                  <a:pt x="2861541" y="154709"/>
                  <a:pt x="2875973" y="309418"/>
                  <a:pt x="2701637" y="484909"/>
                </a:cubicBezTo>
                <a:cubicBezTo>
                  <a:pt x="2527301" y="660400"/>
                  <a:pt x="2199409" y="899391"/>
                  <a:pt x="1801091" y="1052946"/>
                </a:cubicBezTo>
                <a:cubicBezTo>
                  <a:pt x="1402773" y="1206501"/>
                  <a:pt x="611910" y="1306946"/>
                  <a:pt x="311728" y="1406237"/>
                </a:cubicBezTo>
                <a:cubicBezTo>
                  <a:pt x="11546" y="1505528"/>
                  <a:pt x="0" y="1648691"/>
                  <a:pt x="0" y="1648691"/>
                </a:cubicBezTo>
                <a:lnTo>
                  <a:pt x="0" y="1648691"/>
                </a:lnTo>
                <a:lnTo>
                  <a:pt x="0" y="164869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AID Assignment Rule (2)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Then the PAID(8</a:t>
            </a:r>
            <a:r>
              <a:rPr lang="en-US" sz="2000" dirty="0" smtClean="0">
                <a:solidFill>
                  <a:schemeClr val="tx1"/>
                </a:solidFill>
              </a:rPr>
              <a:t>−</a:t>
            </a:r>
            <a:r>
              <a:rPr lang="en-US" sz="2000" i="1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/>
              <a:t>+1:8) automatically becomes the partial BSS color.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Spatial reuse transmission is possible on the VHT PPDU by using PAID field.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2894747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5656" y="3398803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98565" y="2852936"/>
            <a:ext cx="4109539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8523" y="3103886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38523" y="3607958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PAID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One BSS may have two PAID[</a:t>
            </a:r>
            <a:r>
              <a:rPr lang="en-US" sz="1800" dirty="0" smtClean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−</a:t>
            </a:r>
            <a:r>
              <a:rPr lang="en-US" sz="1800" i="1" dirty="0" smtClean="0">
                <a:solidFill>
                  <a:schemeClr val="tx1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+1</a:t>
            </a:r>
            <a:r>
              <a:rPr lang="en-US" sz="1800" dirty="0" smtClean="0"/>
              <a:t>:8] values.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When the addition is performed,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For </a:t>
            </a:r>
            <a:r>
              <a:rPr lang="en-US" sz="1400" i="1" dirty="0" smtClean="0"/>
              <a:t>N </a:t>
            </a:r>
            <a:r>
              <a:rPr lang="en-US" sz="1400" dirty="0" smtClean="0"/>
              <a:t>&lt; </a:t>
            </a:r>
            <a:r>
              <a:rPr lang="en-US" sz="1400" dirty="0"/>
              <a:t>4</a:t>
            </a:r>
            <a:r>
              <a:rPr lang="en-US" sz="1400" dirty="0" smtClean="0"/>
              <a:t>, 1 can be rounded up from the bit position (</a:t>
            </a:r>
            <a:r>
              <a:rPr lang="en-US" sz="1400" dirty="0">
                <a:solidFill>
                  <a:schemeClr val="tx1"/>
                </a:solidFill>
              </a:rPr>
              <a:t>8−</a:t>
            </a:r>
            <a:r>
              <a:rPr lang="en-US" sz="1400" i="1" dirty="0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+1−1)</a:t>
            </a:r>
          </a:p>
          <a:p>
            <a:pPr lvl="3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For example,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= 3, if B5 of </a:t>
            </a:r>
            <a:r>
              <a:rPr lang="en-US" sz="1200" b="1" dirty="0" smtClean="0">
                <a:solidFill>
                  <a:schemeClr val="tx1"/>
                </a:solidFill>
              </a:rPr>
              <a:t>y</a:t>
            </a:r>
            <a:r>
              <a:rPr lang="en-US" sz="1200" dirty="0" smtClean="0">
                <a:solidFill>
                  <a:schemeClr val="tx1"/>
                </a:solidFill>
              </a:rPr>
              <a:t> is 1,</a:t>
            </a:r>
          </a:p>
          <a:p>
            <a:pPr lvl="4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B5 of AID is 0 or 1 </a:t>
            </a: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 0: No rounding / 1</a:t>
            </a:r>
            <a:r>
              <a:rPr lang="en-US" sz="1200" dirty="0">
                <a:solidFill>
                  <a:schemeClr val="tx1"/>
                </a:solidFill>
                <a:sym typeface="Wingdings"/>
              </a:rPr>
              <a:t>:</a:t>
            </a: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 Rounding  Two PAID[6:8] values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For </a:t>
            </a:r>
            <a:r>
              <a:rPr lang="en-US" sz="1400" i="1" dirty="0" smtClean="0"/>
              <a:t>N</a:t>
            </a:r>
            <a:r>
              <a:rPr lang="en-US" sz="1400" dirty="0" smtClean="0"/>
              <a:t> = 4, there is no rounding from B4 since </a:t>
            </a:r>
            <a:r>
              <a:rPr lang="en-US" sz="1400" b="1" dirty="0" smtClean="0"/>
              <a:t>y</a:t>
            </a:r>
            <a:r>
              <a:rPr lang="en-US" sz="1400" dirty="0" smtClean="0"/>
              <a:t>[0:4] is always </a:t>
            </a:r>
            <a:r>
              <a:rPr lang="en-US" sz="1400" dirty="0"/>
              <a:t>b</a:t>
            </a:r>
            <a:r>
              <a:rPr lang="en-US" sz="1400" dirty="0" smtClean="0"/>
              <a:t>00000.</a:t>
            </a:r>
          </a:p>
          <a:p>
            <a:pPr lvl="3">
              <a:buFont typeface="Arial" charset="0"/>
              <a:buChar char="•"/>
            </a:pPr>
            <a:r>
              <a:rPr lang="en-US" sz="1200" dirty="0" smtClean="0"/>
              <a:t>No ambiguity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932040" y="3842189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32040" y="4346245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854949" y="3800378"/>
            <a:ext cx="4109539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94907" y="4051328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94907" y="4555400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63181" y="371703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97943" y="371907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63364"/>
              </p:ext>
            </p:extLst>
          </p:nvPr>
        </p:nvGraphicFramePr>
        <p:xfrm>
          <a:off x="2319070" y="2671663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44746"/>
              </p:ext>
            </p:extLst>
          </p:nvPr>
        </p:nvGraphicFramePr>
        <p:xfrm>
          <a:off x="2319070" y="2944903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959030" y="266401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59030" y="2946843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43002" y="3501008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rgbClr val="0432FF"/>
                </a:solidFill>
              </a:rPr>
              <a:t>PAID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70996" y="297529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526978" y="326045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17841"/>
              </p:ext>
            </p:extLst>
          </p:nvPr>
        </p:nvGraphicFramePr>
        <p:xfrm>
          <a:off x="2319070" y="3510386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3" name="Oval 42"/>
          <p:cNvSpPr/>
          <p:nvPr/>
        </p:nvSpPr>
        <p:spPr bwMode="auto">
          <a:xfrm>
            <a:off x="3681065" y="2937995"/>
            <a:ext cx="1748747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80368" y="3312083"/>
            <a:ext cx="1559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00000 due to </a:t>
            </a:r>
            <a:r>
              <a:rPr lang="en-US" sz="1000" dirty="0">
                <a:solidFill>
                  <a:srgbClr val="FF0000"/>
                </a:solidFill>
              </a:rPr>
              <a:t>* 2</a:t>
            </a:r>
            <a:r>
              <a:rPr lang="en-US" sz="1000" baseline="30000" dirty="0">
                <a:solidFill>
                  <a:srgbClr val="FF0000"/>
                </a:solidFill>
              </a:rPr>
              <a:t>5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8162502" y="4041269"/>
            <a:ext cx="224408" cy="24089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5699676" y="4088410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492464" y="4088410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urved Connector 52"/>
          <p:cNvCxnSpPr/>
          <p:nvPr/>
        </p:nvCxnSpPr>
        <p:spPr bwMode="auto">
          <a:xfrm rot="5400000">
            <a:off x="5911460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urved Connector 55"/>
          <p:cNvCxnSpPr/>
          <p:nvPr/>
        </p:nvCxnSpPr>
        <p:spPr bwMode="auto">
          <a:xfrm rot="5400000">
            <a:off x="7356673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Curved Connector 58"/>
          <p:cNvCxnSpPr>
            <a:endCxn id="43" idx="6"/>
          </p:cNvCxnSpPr>
          <p:nvPr/>
        </p:nvCxnSpPr>
        <p:spPr bwMode="auto">
          <a:xfrm rot="10800000">
            <a:off x="5429813" y="3074615"/>
            <a:ext cx="772103" cy="366808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2268206" y="2655921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5720" y="2381245"/>
            <a:ext cx="1617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 assigned by the rule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64" name="Curved Connector 63"/>
          <p:cNvCxnSpPr>
            <a:stCxn id="63" idx="3"/>
            <a:endCxn id="62" idx="0"/>
          </p:cNvCxnSpPr>
          <p:nvPr/>
        </p:nvCxnSpPr>
        <p:spPr bwMode="auto">
          <a:xfrm>
            <a:off x="2233346" y="2504356"/>
            <a:ext cx="574689" cy="151565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2271682" y="3505462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7544" y="3933056"/>
            <a:ext cx="1821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Partial BSS color (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-bit)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76" name="Curved Connector 75"/>
          <p:cNvCxnSpPr>
            <a:stCxn id="75" idx="3"/>
            <a:endCxn id="74" idx="4"/>
          </p:cNvCxnSpPr>
          <p:nvPr/>
        </p:nvCxnSpPr>
        <p:spPr bwMode="auto">
          <a:xfrm flipV="1">
            <a:off x="2288694" y="3778702"/>
            <a:ext cx="522817" cy="29285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527217" y="4180636"/>
            <a:ext cx="348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200" dirty="0" smtClean="0">
                <a:solidFill>
                  <a:schemeClr val="tx1"/>
                </a:solidFill>
              </a:rPr>
              <a:t>Higher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bits of </a:t>
            </a:r>
            <a:r>
              <a:rPr lang="en-US" sz="1200" b="1" dirty="0" smtClean="0">
                <a:solidFill>
                  <a:schemeClr val="tx1"/>
                </a:solidFill>
              </a:rPr>
              <a:t>x</a:t>
            </a:r>
            <a:r>
              <a:rPr lang="en-US" sz="1200" dirty="0" smtClean="0">
                <a:solidFill>
                  <a:schemeClr val="tx1"/>
                </a:solidFill>
              </a:rPr>
              <a:t> only depend on the BSS.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y</a:t>
            </a:r>
            <a:r>
              <a:rPr lang="en-US" sz="1200" dirty="0" smtClean="0">
                <a:solidFill>
                  <a:schemeClr val="tx1"/>
                </a:solidFill>
              </a:rPr>
              <a:t> only depends on the BSS.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43608" y="3284984"/>
            <a:ext cx="52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(Cutting off B9)</a:t>
            </a:r>
            <a:endParaRPr lang="en-US" sz="800" baseline="30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59030" y="325478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90" name="U-Turn Arrow 89"/>
          <p:cNvSpPr/>
          <p:nvPr/>
        </p:nvSpPr>
        <p:spPr bwMode="auto">
          <a:xfrm rot="5400000" flipV="1">
            <a:off x="1498135" y="3409550"/>
            <a:ext cx="27148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053107" y="429311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93" name="Straight Connector 92"/>
          <p:cNvCxnSpPr/>
          <p:nvPr/>
        </p:nvCxnSpPr>
        <p:spPr bwMode="auto">
          <a:xfrm>
            <a:off x="5498206" y="4261767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Curved Connector 94"/>
          <p:cNvCxnSpPr>
            <a:endCxn id="92" idx="1"/>
          </p:cNvCxnSpPr>
          <p:nvPr/>
        </p:nvCxnSpPr>
        <p:spPr bwMode="auto">
          <a:xfrm>
            <a:off x="6864395" y="4268828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44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Ambiguity</a:t>
            </a:r>
            <a:r>
              <a:rPr lang="en-US" dirty="0" smtClean="0"/>
              <a:t> Example (Details in Appendix)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86166" y="1772816"/>
            <a:ext cx="103532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Frame</a:t>
            </a:r>
            <a:r>
              <a:rPr lang="en-US" sz="1000">
                <a:solidFill>
                  <a:schemeClr val="tx1"/>
                </a:solidFill>
              </a:rPr>
              <a:t> </a:t>
            </a:r>
            <a:r>
              <a:rPr lang="en-US" sz="1000" smtClean="0">
                <a:solidFill>
                  <a:schemeClr val="tx1"/>
                </a:solidFill>
              </a:rPr>
              <a:t>carrying TBD IE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472662" y="2137038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14182" y="2780928"/>
            <a:ext cx="8605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VHT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100000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95182" y="1772816"/>
            <a:ext cx="300154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VHT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76416" y="3200094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51027" y="3789040"/>
            <a:ext cx="9868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HE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000011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472662" y="4241419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160418" y="3213232"/>
            <a:ext cx="0" cy="102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621487" y="2146702"/>
            <a:ext cx="0" cy="208973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72186" y="3350022"/>
            <a:ext cx="180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 IE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carrying 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and </a:t>
            </a:r>
            <a:r>
              <a:rPr lang="en-US" sz="1200" b="1" dirty="0" smtClean="0">
                <a:solidFill>
                  <a:schemeClr val="tx1"/>
                </a:solidFill>
              </a:rPr>
              <a:t>BCB</a:t>
            </a:r>
          </a:p>
          <a:p>
            <a:pPr marL="171450" indent="-171450">
              <a:buFontTx/>
              <a:buChar char="-"/>
            </a:pP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 = 3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BCB[0: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−1] = b110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9018" y="1699791"/>
            <a:ext cx="127087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>
                <a:solidFill>
                  <a:schemeClr val="tx1"/>
                </a:solidFill>
              </a:rPr>
              <a:t>HE </a:t>
            </a:r>
            <a:r>
              <a:rPr lang="en-US" sz="1050" u="sng" dirty="0" smtClean="0">
                <a:solidFill>
                  <a:schemeClr val="tx1"/>
                </a:solidFill>
              </a:rPr>
              <a:t>AP</a:t>
            </a:r>
            <a:endParaRPr lang="en-US" sz="105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BSSID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xx:xx:xx:xx:xx:5B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9301" y="4272026"/>
            <a:ext cx="303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 STA calculates BSS’s </a:t>
            </a:r>
            <a:r>
              <a:rPr lang="en-US" sz="1200" b="1" dirty="0" smtClean="0">
                <a:solidFill>
                  <a:schemeClr val="tx1"/>
                </a:solidFill>
              </a:rPr>
              <a:t>PAID[8</a:t>
            </a:r>
            <a:r>
              <a:rPr lang="en-US" sz="1200" b="1" dirty="0">
                <a:solidFill>
                  <a:schemeClr val="tx1"/>
                </a:solidFill>
              </a:rPr>
              <a:t>−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+1:8]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72186" y="4478923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4160418" y="2137038"/>
            <a:ext cx="0" cy="1063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88409" y="2144470"/>
            <a:ext cx="1216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Including </a:t>
            </a:r>
            <a:r>
              <a:rPr lang="en-US" sz="1200" b="1" dirty="0" smtClean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76442" y="2348880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31154" y="5852344"/>
            <a:ext cx="12250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AID[</a:t>
            </a:r>
            <a:r>
              <a:rPr lang="en-US" altLang="ko-KR" sz="1050" dirty="0" smtClean="0">
                <a:solidFill>
                  <a:schemeClr val="tx1"/>
                </a:solidFill>
              </a:rPr>
              <a:t>6</a:t>
            </a:r>
            <a:r>
              <a:rPr lang="en-US" sz="1050" dirty="0" smtClean="0">
                <a:solidFill>
                  <a:schemeClr val="tx1"/>
                </a:solidFill>
              </a:rPr>
              <a:t>:8] </a:t>
            </a:r>
            <a:r>
              <a:rPr lang="en-US" sz="1050" smtClean="0">
                <a:solidFill>
                  <a:schemeClr val="tx1"/>
                </a:solidFill>
              </a:rPr>
              <a:t>= b001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8648" y="535121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8648" y="585527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41557" y="5309407"/>
            <a:ext cx="4109539" cy="11243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1515" y="5560357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1515" y="6064429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35380" y="4681166"/>
            <a:ext cx="38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Different PAID</a:t>
            </a:r>
            <a:r>
              <a:rPr lang="en-US" sz="1400" b="1" dirty="0">
                <a:solidFill>
                  <a:schemeClr val="tx1"/>
                </a:solidFill>
              </a:rPr>
              <a:t>[8−</a:t>
            </a:r>
            <a:r>
              <a:rPr lang="en-US" sz="1400" b="1" i="1" dirty="0">
                <a:solidFill>
                  <a:schemeClr val="tx1"/>
                </a:solidFill>
              </a:rPr>
              <a:t>N</a:t>
            </a:r>
            <a:r>
              <a:rPr lang="en-US" sz="1400" b="1" dirty="0">
                <a:solidFill>
                  <a:schemeClr val="tx1"/>
                </a:solidFill>
              </a:rPr>
              <a:t>+1:8</a:t>
            </a:r>
            <a:r>
              <a:rPr lang="en-US" sz="1400" b="1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: If the HE STA compares </a:t>
            </a:r>
            <a:r>
              <a:rPr lang="en-US" sz="1400" dirty="0">
                <a:solidFill>
                  <a:srgbClr val="0432FF"/>
                </a:solidFill>
              </a:rPr>
              <a:t>PAID</a:t>
            </a:r>
            <a:r>
              <a:rPr lang="en-US" sz="1400" dirty="0">
                <a:solidFill>
                  <a:schemeClr val="tx1"/>
                </a:solidFill>
              </a:rPr>
              <a:t>[8−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+1:8</a:t>
            </a:r>
            <a:r>
              <a:rPr lang="en-US" sz="1400" dirty="0" smtClean="0">
                <a:solidFill>
                  <a:schemeClr val="tx1"/>
                </a:solidFill>
              </a:rPr>
              <a:t>] values, an intra-BSS frame is identified as inter-BSS.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84168" y="3876433"/>
            <a:ext cx="194823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Spatial Reuse Transmission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6156176" y="3213232"/>
            <a:ext cx="0" cy="66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084168" y="2151348"/>
            <a:ext cx="0" cy="172508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6156176" y="3212976"/>
            <a:ext cx="10643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Interference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072306" y="2208395"/>
            <a:ext cx="11380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AP cannot receive a PPDU.</a:t>
            </a: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3591"/>
              </p:ext>
            </p:extLst>
          </p:nvPr>
        </p:nvGraphicFramePr>
        <p:xfrm>
          <a:off x="4829493" y="239270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2972"/>
              </p:ext>
            </p:extLst>
          </p:nvPr>
        </p:nvGraphicFramePr>
        <p:xfrm>
          <a:off x="2524916" y="452354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816483" y="4637692"/>
            <a:ext cx="3957100" cy="8795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21242" y="4509209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816533" y="2380561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20670286">
            <a:off x="4070938" y="6054387"/>
            <a:ext cx="895167" cy="207825"/>
          </a:xfrm>
          <a:prstGeom prst="rightArrow">
            <a:avLst>
              <a:gd name="adj1" fmla="val 16718"/>
              <a:gd name="adj2" fmla="val 7253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4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on the Current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/>
          </a:p>
          <a:p>
            <a:pPr>
              <a:buFont typeface="Arial" charset="0"/>
              <a:buChar char="•"/>
            </a:pPr>
            <a:r>
              <a:rPr lang="en-US" altLang="ko-KR" sz="1600" u="sng" dirty="0" smtClean="0"/>
              <a:t>Issue 1</a:t>
            </a:r>
            <a:r>
              <a:rPr lang="en-US" altLang="ko-KR" sz="1600" dirty="0" smtClean="0"/>
              <a:t>: Ambiguity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PAID</a:t>
            </a:r>
            <a:r>
              <a:rPr lang="en-US" sz="1600" dirty="0">
                <a:solidFill>
                  <a:schemeClr val="tx1"/>
                </a:solidFill>
              </a:rPr>
              <a:t>[8−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+1:8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altLang="ko-KR" sz="1600" dirty="0" smtClean="0"/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For N &lt; 4, sometimes rounding up and sometimes no rounding up from the bit position (</a:t>
            </a:r>
            <a:r>
              <a:rPr lang="en-US" sz="1400" dirty="0">
                <a:solidFill>
                  <a:schemeClr val="tx1"/>
                </a:solidFill>
              </a:rPr>
              <a:t>8−</a:t>
            </a:r>
            <a:r>
              <a:rPr lang="en-US" sz="1400" i="1" dirty="0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+1)</a:t>
            </a:r>
            <a:r>
              <a:rPr lang="en-US" altLang="ko-KR" sz="1400" dirty="0" smtClean="0"/>
              <a:t> for a BSS in the PAID calculation.</a:t>
            </a:r>
          </a:p>
          <a:p>
            <a:pPr>
              <a:buFont typeface="Arial" charset="0"/>
              <a:buChar char="•"/>
            </a:pPr>
            <a:r>
              <a:rPr lang="en-US" altLang="ko-KR" sz="1600" u="sng" dirty="0" smtClean="0"/>
              <a:t>Issue 2</a:t>
            </a:r>
            <a:r>
              <a:rPr lang="en-US" altLang="ko-KR" sz="1600" dirty="0" smtClean="0"/>
              <a:t>: PAID</a:t>
            </a:r>
            <a:r>
              <a:rPr lang="en-US" sz="1600" dirty="0">
                <a:solidFill>
                  <a:schemeClr val="tx1"/>
                </a:solidFill>
              </a:rPr>
              <a:t>[8−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+1:8]</a:t>
            </a:r>
            <a:r>
              <a:rPr lang="en-US" altLang="ko-KR" sz="1600" dirty="0" smtClean="0"/>
              <a:t> not equal to the partial BSS Color</a:t>
            </a:r>
            <a:endParaRPr lang="en-US" sz="1400" dirty="0" smtClean="0"/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Modifying (+) operation to (</a:t>
            </a:r>
            <a:r>
              <a:rPr lang="en-US" sz="1400" dirty="0" smtClean="0">
                <a:solidFill>
                  <a:schemeClr val="tx1"/>
                </a:solidFill>
              </a:rPr>
              <a:t>−) operation results in </a:t>
            </a:r>
            <a:r>
              <a:rPr lang="en-US" altLang="ko-KR" sz="1400" dirty="0" smtClean="0"/>
              <a:t>PAID</a:t>
            </a:r>
            <a:r>
              <a:rPr lang="en-US" sz="1400" dirty="0" smtClean="0">
                <a:solidFill>
                  <a:schemeClr val="tx1"/>
                </a:solidFill>
              </a:rPr>
              <a:t>[8</a:t>
            </a:r>
            <a:r>
              <a:rPr lang="en-US" sz="1400" dirty="0">
                <a:solidFill>
                  <a:schemeClr val="tx1"/>
                </a:solidFill>
              </a:rPr>
              <a:t>−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+1:8</a:t>
            </a:r>
            <a:r>
              <a:rPr lang="en-US" sz="1400" dirty="0" smtClean="0">
                <a:solidFill>
                  <a:schemeClr val="tx1"/>
                </a:solidFill>
              </a:rPr>
              <a:t>] = BCB</a:t>
            </a:r>
            <a:r>
              <a:rPr lang="en-US" sz="1400" dirty="0">
                <a:solidFill>
                  <a:schemeClr val="tx1"/>
                </a:solidFill>
              </a:rPr>
              <a:t>[0: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−1</a:t>
            </a:r>
            <a:r>
              <a:rPr lang="en-US" sz="1400" dirty="0" smtClean="0">
                <a:solidFill>
                  <a:schemeClr val="tx1"/>
                </a:solidFill>
              </a:rPr>
              <a:t>].</a:t>
            </a:r>
            <a:endParaRPr lang="en-US" sz="1400" dirty="0" smtClean="0"/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Without this modification, the STA needs more calculation for the determination using PAID.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755576" y="1609055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* AID </a:t>
            </a:r>
            <a:r>
              <a:rPr lang="en-US" sz="1600" b="1" smtClean="0">
                <a:solidFill>
                  <a:schemeClr val="tx1"/>
                </a:solidFill>
              </a:rPr>
              <a:t>assignment rule in SFD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096060"/>
              </p:ext>
            </p:extLst>
          </p:nvPr>
        </p:nvGraphicFramePr>
        <p:xfrm>
          <a:off x="1767590" y="2846920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760649"/>
              </p:ext>
            </p:extLst>
          </p:nvPr>
        </p:nvGraphicFramePr>
        <p:xfrm>
          <a:off x="1767590" y="3120160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407550" y="283926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07550" y="3122100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91522" y="3676265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19516" y="315055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975498" y="3435710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71787"/>
              </p:ext>
            </p:extLst>
          </p:nvPr>
        </p:nvGraphicFramePr>
        <p:xfrm>
          <a:off x="1767590" y="3685643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0" name="Oval 49"/>
          <p:cNvSpPr/>
          <p:nvPr/>
        </p:nvSpPr>
        <p:spPr bwMode="auto">
          <a:xfrm>
            <a:off x="3129585" y="3113252"/>
            <a:ext cx="1748747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62592" y="3422493"/>
            <a:ext cx="1175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00000 due to </a:t>
            </a:r>
            <a:r>
              <a:rPr lang="en-US" sz="1000" dirty="0">
                <a:solidFill>
                  <a:srgbClr val="FF0000"/>
                </a:solidFill>
              </a:rPr>
              <a:t>* 2</a:t>
            </a:r>
            <a:r>
              <a:rPr lang="en-US" sz="1000" baseline="30000" dirty="0">
                <a:solidFill>
                  <a:srgbClr val="FF0000"/>
                </a:solidFill>
              </a:rPr>
              <a:t>5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716726" y="2831178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1720202" y="3680719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07550" y="343004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55" name="U-Turn Arrow 54"/>
          <p:cNvSpPr/>
          <p:nvPr/>
        </p:nvSpPr>
        <p:spPr bwMode="auto">
          <a:xfrm rot="5400000" flipV="1">
            <a:off x="946655" y="3584807"/>
            <a:ext cx="27148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Curved Connector 55"/>
          <p:cNvCxnSpPr/>
          <p:nvPr/>
        </p:nvCxnSpPr>
        <p:spPr bwMode="auto">
          <a:xfrm rot="10800000">
            <a:off x="3386578" y="3375860"/>
            <a:ext cx="576015" cy="169744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423993" y="4262899"/>
            <a:ext cx="2564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solidFill>
                  <a:schemeClr val="tx1"/>
                </a:solidFill>
              </a:rPr>
              <a:t>Issue 2</a:t>
            </a:r>
            <a:r>
              <a:rPr lang="en-US" sz="1000" b="1" dirty="0" smtClean="0">
                <a:solidFill>
                  <a:schemeClr val="tx1"/>
                </a:solidFill>
              </a:rPr>
              <a:t>: A BSS identifier not equal to BCB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58" name="Curved Connector 57"/>
          <p:cNvCxnSpPr>
            <a:stCxn id="57" idx="1"/>
            <a:endCxn id="53" idx="3"/>
          </p:cNvCxnSpPr>
          <p:nvPr/>
        </p:nvCxnSpPr>
        <p:spPr bwMode="auto">
          <a:xfrm rot="10800000">
            <a:off x="1878315" y="3913944"/>
            <a:ext cx="545679" cy="472066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386332" y="2397479"/>
            <a:ext cx="1617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 assigned by the rule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60" name="Curved Connector 59"/>
          <p:cNvCxnSpPr/>
          <p:nvPr/>
        </p:nvCxnSpPr>
        <p:spPr bwMode="auto">
          <a:xfrm rot="10800000" flipV="1">
            <a:off x="2256556" y="2520590"/>
            <a:ext cx="129777" cy="310588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084455" y="1940972"/>
            <a:ext cx="7004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AID[8−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+1:8] = </a:t>
            </a:r>
            <a:r>
              <a:rPr lang="en-US" sz="1200" i="1" dirty="0" smtClean="0">
                <a:solidFill>
                  <a:schemeClr val="tx1"/>
                </a:solidFill>
              </a:rPr>
              <a:t>bin</a:t>
            </a:r>
            <a:r>
              <a:rPr lang="en-US" sz="1200" dirty="0" smtClean="0">
                <a:solidFill>
                  <a:schemeClr val="tx1"/>
                </a:solidFill>
              </a:rPr>
              <a:t>[(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 smtClean="0">
                <a:solidFill>
                  <a:schemeClr val="tx1"/>
                </a:solidFill>
              </a:rPr>
              <a:t>(BCB[0: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−1</a:t>
            </a:r>
            <a:r>
              <a:rPr lang="en-US" sz="1200" dirty="0" smtClean="0">
                <a:solidFill>
                  <a:schemeClr val="tx1"/>
                </a:solidFill>
              </a:rPr>
              <a:t>])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+ 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>
                <a:solidFill>
                  <a:schemeClr val="tx1"/>
                </a:solidFill>
              </a:rPr>
              <a:t>(BSSID[47−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+1:47</a:t>
            </a:r>
            <a:r>
              <a:rPr lang="en-US" sz="1200" dirty="0" smtClean="0">
                <a:solidFill>
                  <a:schemeClr val="tx1"/>
                </a:solidFill>
              </a:rPr>
              <a:t>] </a:t>
            </a:r>
            <a:r>
              <a:rPr lang="en-US" sz="1200" dirty="0">
                <a:solidFill>
                  <a:schemeClr val="tx1"/>
                </a:solidFill>
              </a:rPr>
              <a:t>XOR BSSID[43−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+1:43</a:t>
            </a:r>
            <a:r>
              <a:rPr lang="en-US" sz="1200" dirty="0" smtClean="0">
                <a:solidFill>
                  <a:schemeClr val="tx1"/>
                </a:solidFill>
              </a:rPr>
              <a:t>])) </a:t>
            </a:r>
            <a:r>
              <a:rPr lang="en-US" sz="1200" i="1" dirty="0" smtClean="0">
                <a:solidFill>
                  <a:schemeClr val="tx1"/>
                </a:solidFill>
              </a:rPr>
              <a:t>mod</a:t>
            </a:r>
            <a:r>
              <a:rPr lang="en-US" sz="1200" dirty="0" smtClean="0">
                <a:solidFill>
                  <a:schemeClr val="tx1"/>
                </a:solidFill>
              </a:rPr>
              <a:t> 2</a:t>
            </a:r>
            <a:r>
              <a:rPr lang="en-US" sz="12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], where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is 1, 2, 3, or 4</a:t>
            </a:r>
            <a:endParaRPr lang="en-US" sz="1200" baseline="30000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97310" y="3842189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250711" y="3800378"/>
            <a:ext cx="3770669" cy="7347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60177" y="4051328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28451" y="371703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63213" y="371907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8427772" y="4041269"/>
            <a:ext cx="224408" cy="24089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5964946" y="4088410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6757734" y="4088410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Curved Connector 69"/>
          <p:cNvCxnSpPr/>
          <p:nvPr/>
        </p:nvCxnSpPr>
        <p:spPr bwMode="auto">
          <a:xfrm rot="5400000">
            <a:off x="6176730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Curved Connector 70"/>
          <p:cNvCxnSpPr/>
          <p:nvPr/>
        </p:nvCxnSpPr>
        <p:spPr bwMode="auto">
          <a:xfrm rot="5400000">
            <a:off x="7621943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318377" y="429311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5763476" y="4261767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Curved Connector 73"/>
          <p:cNvCxnSpPr/>
          <p:nvPr/>
        </p:nvCxnSpPr>
        <p:spPr bwMode="auto">
          <a:xfrm>
            <a:off x="7129665" y="4268828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U-Turn Arrow 74"/>
          <p:cNvSpPr/>
          <p:nvPr/>
        </p:nvSpPr>
        <p:spPr bwMode="auto">
          <a:xfrm flipH="1" flipV="1">
            <a:off x="2604306" y="3878647"/>
            <a:ext cx="342174" cy="163381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860121" y="3957143"/>
            <a:ext cx="2127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solidFill>
                  <a:schemeClr val="tx1"/>
                </a:solidFill>
              </a:rPr>
              <a:t>Issue 1</a:t>
            </a:r>
            <a:r>
              <a:rPr lang="en-US" sz="1000" b="1" dirty="0" smtClean="0">
                <a:solidFill>
                  <a:schemeClr val="tx1"/>
                </a:solidFill>
              </a:rPr>
              <a:t>: Ambiguity by rounding up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8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Solutions: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Restricting </a:t>
            </a:r>
            <a:r>
              <a:rPr lang="en-US" sz="2000" i="1" dirty="0" smtClean="0"/>
              <a:t>N</a:t>
            </a:r>
            <a:r>
              <a:rPr lang="en-US" sz="2000" dirty="0" smtClean="0"/>
              <a:t> to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84455" y="3212976"/>
            <a:ext cx="6701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That is, </a:t>
            </a:r>
            <a:r>
              <a:rPr lang="en-US" sz="1200" dirty="0" smtClean="0">
                <a:solidFill>
                  <a:schemeClr val="tx1"/>
                </a:solidFill>
              </a:rPr>
              <a:t>AID[5:8] = </a:t>
            </a:r>
            <a:r>
              <a:rPr lang="en-US" sz="1200" i="1" dirty="0" smtClean="0">
                <a:solidFill>
                  <a:schemeClr val="tx1"/>
                </a:solidFill>
              </a:rPr>
              <a:t>bin</a:t>
            </a:r>
            <a:r>
              <a:rPr lang="en-US" sz="1200" dirty="0" smtClean="0">
                <a:solidFill>
                  <a:schemeClr val="tx1"/>
                </a:solidFill>
              </a:rPr>
              <a:t>[(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 smtClean="0">
                <a:solidFill>
                  <a:schemeClr val="tx1"/>
                </a:solidFill>
              </a:rPr>
              <a:t>(BCB[0:3])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− 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 smtClean="0">
                <a:solidFill>
                  <a:schemeClr val="tx1"/>
                </a:solidFill>
              </a:rPr>
              <a:t>(BSSID[44:47] </a:t>
            </a:r>
            <a:r>
              <a:rPr lang="en-US" sz="1200" dirty="0">
                <a:solidFill>
                  <a:schemeClr val="tx1"/>
                </a:solidFill>
              </a:rPr>
              <a:t>XOR </a:t>
            </a:r>
            <a:r>
              <a:rPr lang="en-US" sz="1200" dirty="0" smtClean="0">
                <a:solidFill>
                  <a:schemeClr val="tx1"/>
                </a:solidFill>
              </a:rPr>
              <a:t>BSSID[40:43])) </a:t>
            </a:r>
            <a:r>
              <a:rPr lang="en-US" sz="1200" i="1" dirty="0" smtClean="0">
                <a:solidFill>
                  <a:schemeClr val="tx1"/>
                </a:solidFill>
              </a:rPr>
              <a:t>mod</a:t>
            </a:r>
            <a:r>
              <a:rPr lang="en-US" sz="1200" dirty="0" smtClean="0">
                <a:solidFill>
                  <a:schemeClr val="tx1"/>
                </a:solidFill>
              </a:rPr>
              <a:t> 2</a:t>
            </a:r>
            <a:r>
              <a:rPr lang="en-US" sz="1200" baseline="30000" dirty="0" smtClean="0">
                <a:solidFill>
                  <a:schemeClr val="tx1"/>
                </a:solidFill>
              </a:rPr>
              <a:t>4</a:t>
            </a:r>
            <a:r>
              <a:rPr lang="en-US" sz="1200" dirty="0" smtClean="0">
                <a:solidFill>
                  <a:schemeClr val="tx1"/>
                </a:solidFill>
              </a:rPr>
              <a:t>, 4]</a:t>
            </a:r>
            <a:endParaRPr lang="en-US" sz="1200" baseline="3000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9890" y="575618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432799" y="5714375"/>
            <a:ext cx="4109539" cy="7347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757" y="5965325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41031" y="563102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5793" y="563307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7740352" y="5955266"/>
            <a:ext cx="224408" cy="24089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277526" y="6002407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070314" y="6002407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urved Connector 29"/>
          <p:cNvCxnSpPr/>
          <p:nvPr/>
        </p:nvCxnSpPr>
        <p:spPr bwMode="auto">
          <a:xfrm rot="5400000">
            <a:off x="5489310" y="5844650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urved Connector 30"/>
          <p:cNvCxnSpPr/>
          <p:nvPr/>
        </p:nvCxnSpPr>
        <p:spPr bwMode="auto">
          <a:xfrm rot="5400000">
            <a:off x="6934523" y="5844650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630957" y="620711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5076056" y="6175764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urved Connector 38"/>
          <p:cNvCxnSpPr/>
          <p:nvPr/>
        </p:nvCxnSpPr>
        <p:spPr bwMode="auto">
          <a:xfrm>
            <a:off x="6442245" y="6182825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>
            <p:extLst/>
          </p:nvPr>
        </p:nvGraphicFramePr>
        <p:xfrm>
          <a:off x="2300998" y="4343879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/>
          </p:nvPr>
        </p:nvGraphicFramePr>
        <p:xfrm>
          <a:off x="2300998" y="4617119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940958" y="433622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40958" y="461905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24930" y="5173224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rgbClr val="0432FF"/>
                </a:solidFill>
              </a:rPr>
              <a:t>PAID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52924" y="464751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508906" y="4932669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8" name="Table 47"/>
          <p:cNvGraphicFramePr>
            <a:graphicFrameLocks noGrp="1"/>
          </p:cNvGraphicFramePr>
          <p:nvPr>
            <p:extLst/>
          </p:nvPr>
        </p:nvGraphicFramePr>
        <p:xfrm>
          <a:off x="2300998" y="5182602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9" name="Oval 48"/>
          <p:cNvSpPr/>
          <p:nvPr/>
        </p:nvSpPr>
        <p:spPr bwMode="auto">
          <a:xfrm>
            <a:off x="3662993" y="4610211"/>
            <a:ext cx="1748747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96000" y="4919452"/>
            <a:ext cx="1175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00000 due to </a:t>
            </a:r>
            <a:r>
              <a:rPr lang="en-US" sz="1000" dirty="0">
                <a:solidFill>
                  <a:srgbClr val="FF0000"/>
                </a:solidFill>
              </a:rPr>
              <a:t>* 2</a:t>
            </a:r>
            <a:r>
              <a:rPr lang="en-US" sz="1000" baseline="30000" dirty="0">
                <a:solidFill>
                  <a:srgbClr val="FF0000"/>
                </a:solidFill>
              </a:rPr>
              <a:t>5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277255" y="4328137"/>
            <a:ext cx="1435816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23725" y="3893111"/>
            <a:ext cx="1617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4-</a:t>
            </a:r>
            <a:r>
              <a:rPr lang="en-US" sz="1000" b="1" dirty="0" smtClean="0">
                <a:solidFill>
                  <a:schemeClr val="tx1"/>
                </a:solidFill>
              </a:rPr>
              <a:t>bit assigned by the rule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53" name="Curved Connector 52"/>
          <p:cNvCxnSpPr/>
          <p:nvPr/>
        </p:nvCxnSpPr>
        <p:spPr bwMode="auto">
          <a:xfrm>
            <a:off x="3020894" y="4016222"/>
            <a:ext cx="152348" cy="311915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2277255" y="5177678"/>
            <a:ext cx="1439292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8419" y="5589240"/>
            <a:ext cx="1821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BCB (</a:t>
            </a:r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-bit)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56" name="Curved Connector 55"/>
          <p:cNvCxnSpPr/>
          <p:nvPr/>
        </p:nvCxnSpPr>
        <p:spPr bwMode="auto">
          <a:xfrm flipH="1" flipV="1">
            <a:off x="2811924" y="5418865"/>
            <a:ext cx="522817" cy="29285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187982" y="4957200"/>
            <a:ext cx="52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(Cutting off B9)</a:t>
            </a:r>
            <a:endParaRPr lang="en-US" sz="800" baseline="300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40958" y="4927003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59" name="U-Turn Arrow 58"/>
          <p:cNvSpPr/>
          <p:nvPr/>
        </p:nvSpPr>
        <p:spPr bwMode="auto">
          <a:xfrm rot="5400000" flipV="1">
            <a:off x="1480063" y="5081766"/>
            <a:ext cx="27148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Curved Connector 59"/>
          <p:cNvCxnSpPr/>
          <p:nvPr/>
        </p:nvCxnSpPr>
        <p:spPr bwMode="auto">
          <a:xfrm rot="10800000">
            <a:off x="3919986" y="4872819"/>
            <a:ext cx="576015" cy="169744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1308439" y="3717032"/>
            <a:ext cx="1558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1)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No ambiguity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5414446"/>
            <a:ext cx="2154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2)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Matching PAID and BCB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84455" y="2373020"/>
            <a:ext cx="7004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AID[8−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+1:8] = </a:t>
            </a:r>
            <a:r>
              <a:rPr lang="en-US" sz="1200" i="1" dirty="0" smtClean="0">
                <a:solidFill>
                  <a:schemeClr val="tx1"/>
                </a:solidFill>
              </a:rPr>
              <a:t>bin</a:t>
            </a:r>
            <a:r>
              <a:rPr lang="en-US" sz="1200" dirty="0" smtClean="0">
                <a:solidFill>
                  <a:schemeClr val="tx1"/>
                </a:solidFill>
              </a:rPr>
              <a:t>[(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 smtClean="0">
                <a:solidFill>
                  <a:schemeClr val="tx1"/>
                </a:solidFill>
              </a:rPr>
              <a:t>(BCB[0: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−1</a:t>
            </a:r>
            <a:r>
              <a:rPr lang="en-US" sz="1200" dirty="0" smtClean="0">
                <a:solidFill>
                  <a:schemeClr val="tx1"/>
                </a:solidFill>
              </a:rPr>
              <a:t>])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− 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>
                <a:solidFill>
                  <a:schemeClr val="tx1"/>
                </a:solidFill>
              </a:rPr>
              <a:t>(BSSID[47−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+1:47</a:t>
            </a:r>
            <a:r>
              <a:rPr lang="en-US" sz="1200" dirty="0" smtClean="0">
                <a:solidFill>
                  <a:schemeClr val="tx1"/>
                </a:solidFill>
              </a:rPr>
              <a:t>] </a:t>
            </a:r>
            <a:r>
              <a:rPr lang="en-US" sz="1200" dirty="0">
                <a:solidFill>
                  <a:schemeClr val="tx1"/>
                </a:solidFill>
              </a:rPr>
              <a:t>XOR BSSID[43−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+1:43</a:t>
            </a:r>
            <a:r>
              <a:rPr lang="en-US" sz="1200" dirty="0" smtClean="0">
                <a:solidFill>
                  <a:schemeClr val="tx1"/>
                </a:solidFill>
              </a:rPr>
              <a:t>])) </a:t>
            </a:r>
            <a:r>
              <a:rPr lang="en-US" sz="1200" i="1" dirty="0" smtClean="0">
                <a:solidFill>
                  <a:schemeClr val="tx1"/>
                </a:solidFill>
              </a:rPr>
              <a:t>mod</a:t>
            </a:r>
            <a:r>
              <a:rPr lang="en-US" sz="1200" dirty="0" smtClean="0">
                <a:solidFill>
                  <a:schemeClr val="tx1"/>
                </a:solidFill>
              </a:rPr>
              <a:t> 2</a:t>
            </a:r>
            <a:r>
              <a:rPr lang="en-US" sz="12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200" dirty="0">
                <a:solidFill>
                  <a:schemeClr val="tx1"/>
                </a:solidFill>
              </a:rPr>
              <a:t>	where 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 = 4</a:t>
            </a:r>
            <a:endParaRPr lang="en-US" sz="1200" baseline="30000" dirty="0" smtClean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50636" y="2918748"/>
            <a:ext cx="1558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1)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No ambiguity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cxnSp>
        <p:nvCxnSpPr>
          <p:cNvPr id="74" name="Curved Connector 73"/>
          <p:cNvCxnSpPr/>
          <p:nvPr/>
        </p:nvCxnSpPr>
        <p:spPr bwMode="auto">
          <a:xfrm rot="16200000" flipH="1">
            <a:off x="3906852" y="2671793"/>
            <a:ext cx="252519" cy="241389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3793766" y="2405020"/>
            <a:ext cx="216024" cy="231892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948173" y="2576849"/>
            <a:ext cx="535595" cy="231892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Curved Connector 82"/>
          <p:cNvCxnSpPr>
            <a:endCxn id="71" idx="1"/>
          </p:cNvCxnSpPr>
          <p:nvPr/>
        </p:nvCxnSpPr>
        <p:spPr bwMode="auto">
          <a:xfrm>
            <a:off x="2337400" y="2795215"/>
            <a:ext cx="313236" cy="246644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4073875" y="2894747"/>
            <a:ext cx="2154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2)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Matching PAID and BCB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9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Solutions: Option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Changing the bit position of AID assignment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2228110" y="4047537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/>
          </p:nvPr>
        </p:nvGraphicFramePr>
        <p:xfrm>
          <a:off x="2228110" y="4320777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868070" y="403988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68070" y="432271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52042" y="4876882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rgbClr val="0432FF"/>
                </a:solidFill>
              </a:rPr>
              <a:t>PAID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80036" y="435117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436018" y="4636327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2228110" y="4886260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7" name="Oval 46"/>
          <p:cNvSpPr/>
          <p:nvPr/>
        </p:nvSpPr>
        <p:spPr bwMode="auto">
          <a:xfrm>
            <a:off x="3590105" y="4313869"/>
            <a:ext cx="1748747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23112" y="4623110"/>
            <a:ext cx="1175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00000 due to </a:t>
            </a:r>
            <a:r>
              <a:rPr lang="en-US" sz="1000" dirty="0">
                <a:solidFill>
                  <a:srgbClr val="FF0000"/>
                </a:solidFill>
              </a:rPr>
              <a:t>* 2</a:t>
            </a:r>
            <a:r>
              <a:rPr lang="en-US" sz="1000" baseline="30000" dirty="0">
                <a:solidFill>
                  <a:srgbClr val="FF0000"/>
                </a:solidFill>
              </a:rPr>
              <a:t>5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560525" y="4031795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30380" y="3596769"/>
            <a:ext cx="1617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 assigned by the rule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51" name="Curved Connector 50"/>
          <p:cNvCxnSpPr/>
          <p:nvPr/>
        </p:nvCxnSpPr>
        <p:spPr bwMode="auto">
          <a:xfrm>
            <a:off x="2948006" y="3719880"/>
            <a:ext cx="152348" cy="311915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2564001" y="4881336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Curved Connector 53"/>
          <p:cNvCxnSpPr/>
          <p:nvPr/>
        </p:nvCxnSpPr>
        <p:spPr bwMode="auto">
          <a:xfrm flipH="1" flipV="1">
            <a:off x="2739036" y="5122523"/>
            <a:ext cx="522817" cy="29285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115094" y="4660858"/>
            <a:ext cx="52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(Cutting off B9)</a:t>
            </a:r>
            <a:endParaRPr lang="en-US" sz="800" baseline="30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68070" y="463066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57" name="U-Turn Arrow 56"/>
          <p:cNvSpPr/>
          <p:nvPr/>
        </p:nvSpPr>
        <p:spPr bwMode="auto">
          <a:xfrm rot="5400000" flipV="1">
            <a:off x="1407175" y="4785424"/>
            <a:ext cx="27148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8" name="Curved Connector 57"/>
          <p:cNvCxnSpPr/>
          <p:nvPr/>
        </p:nvCxnSpPr>
        <p:spPr bwMode="auto">
          <a:xfrm rot="10800000">
            <a:off x="3847098" y="4576477"/>
            <a:ext cx="576015" cy="169744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3640183" y="3693779"/>
            <a:ext cx="0" cy="149361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3274847" y="3962591"/>
            <a:ext cx="3653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452242" y="3429000"/>
            <a:ext cx="1558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1)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No ambiguity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183507" y="2391271"/>
            <a:ext cx="706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AID[5:5+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 −1] </a:t>
            </a:r>
            <a:r>
              <a:rPr lang="en-US" sz="1200" dirty="0" smtClean="0">
                <a:solidFill>
                  <a:schemeClr val="tx1"/>
                </a:solidFill>
              </a:rPr>
              <a:t>= </a:t>
            </a:r>
            <a:r>
              <a:rPr lang="en-US" sz="1200" i="1" dirty="0" smtClean="0">
                <a:solidFill>
                  <a:schemeClr val="tx1"/>
                </a:solidFill>
              </a:rPr>
              <a:t>bin</a:t>
            </a:r>
            <a:r>
              <a:rPr lang="en-US" sz="1200" dirty="0" smtClean="0">
                <a:solidFill>
                  <a:schemeClr val="tx1"/>
                </a:solidFill>
              </a:rPr>
              <a:t>[(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 smtClean="0">
                <a:solidFill>
                  <a:schemeClr val="tx1"/>
                </a:solidFill>
              </a:rPr>
              <a:t>(BCB[0: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−1</a:t>
            </a:r>
            <a:r>
              <a:rPr lang="en-US" sz="1200" dirty="0" smtClean="0">
                <a:solidFill>
                  <a:schemeClr val="tx1"/>
                </a:solidFill>
              </a:rPr>
              <a:t>])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− </a:t>
            </a:r>
            <a:r>
              <a:rPr lang="en-US" sz="1200" i="1" dirty="0" err="1" smtClean="0">
                <a:solidFill>
                  <a:schemeClr val="tx1"/>
                </a:solidFill>
              </a:rPr>
              <a:t>dec</a:t>
            </a:r>
            <a:r>
              <a:rPr lang="en-US" sz="1200" dirty="0">
                <a:solidFill>
                  <a:schemeClr val="tx1"/>
                </a:solidFill>
              </a:rPr>
              <a:t>(BSSID[44:44+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 −1] XOR BSSID[40:40+</a:t>
            </a:r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dirty="0">
                <a:solidFill>
                  <a:schemeClr val="tx1"/>
                </a:solidFill>
              </a:rPr>
              <a:t> −1])) </a:t>
            </a:r>
            <a:r>
              <a:rPr lang="en-US" sz="1200" i="1" dirty="0" smtClean="0">
                <a:solidFill>
                  <a:schemeClr val="tx1"/>
                </a:solidFill>
              </a:rPr>
              <a:t>mod</a:t>
            </a:r>
            <a:r>
              <a:rPr lang="en-US" sz="1200" dirty="0" smtClean="0">
                <a:solidFill>
                  <a:schemeClr val="tx1"/>
                </a:solidFill>
              </a:rPr>
              <a:t> 2</a:t>
            </a:r>
            <a:r>
              <a:rPr lang="en-US" sz="12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where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= 1, 2, 3, or 4</a:t>
            </a:r>
            <a:endParaRPr lang="en-US" sz="1200" baseline="30000" dirty="0" smtClean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09890" y="575618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4432799" y="5714375"/>
            <a:ext cx="4109539" cy="7347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72757" y="5965325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541031" y="563102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75793" y="563307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74" name="Oval 73"/>
          <p:cNvSpPr/>
          <p:nvPr/>
        </p:nvSpPr>
        <p:spPr bwMode="auto">
          <a:xfrm>
            <a:off x="7740352" y="5955266"/>
            <a:ext cx="224408" cy="24089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5277526" y="6002407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6070314" y="6002407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Curved Connector 76"/>
          <p:cNvCxnSpPr/>
          <p:nvPr/>
        </p:nvCxnSpPr>
        <p:spPr bwMode="auto">
          <a:xfrm rot="5400000">
            <a:off x="5489310" y="5844650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Curved Connector 77"/>
          <p:cNvCxnSpPr/>
          <p:nvPr/>
        </p:nvCxnSpPr>
        <p:spPr bwMode="auto">
          <a:xfrm rot="5400000">
            <a:off x="6934523" y="5844650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630957" y="620711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5076056" y="6175764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Curved Connector 80"/>
          <p:cNvCxnSpPr/>
          <p:nvPr/>
        </p:nvCxnSpPr>
        <p:spPr bwMode="auto">
          <a:xfrm>
            <a:off x="6442245" y="6182825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3224530" y="5301208"/>
            <a:ext cx="1821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BCB (</a:t>
            </a:r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-bit)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59832" y="5157192"/>
            <a:ext cx="2154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2)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Matching PAID and BCB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1700785" y="2420293"/>
            <a:ext cx="685195" cy="231892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3937782" y="2405020"/>
            <a:ext cx="216024" cy="231892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8" name="Curved Connector 87"/>
          <p:cNvCxnSpPr/>
          <p:nvPr/>
        </p:nvCxnSpPr>
        <p:spPr bwMode="auto">
          <a:xfrm rot="5400000">
            <a:off x="1478159" y="2697942"/>
            <a:ext cx="407333" cy="29429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341377" y="3038799"/>
            <a:ext cx="1558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1)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No ambiguity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  <p:cxnSp>
        <p:nvCxnSpPr>
          <p:cNvPr id="95" name="Curved Connector 94"/>
          <p:cNvCxnSpPr/>
          <p:nvPr/>
        </p:nvCxnSpPr>
        <p:spPr bwMode="auto">
          <a:xfrm rot="16200000" flipH="1">
            <a:off x="4045773" y="2652299"/>
            <a:ext cx="252519" cy="241389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212796" y="2875253"/>
            <a:ext cx="2154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7030A0"/>
                </a:solidFill>
              </a:rPr>
              <a:t>2)</a:t>
            </a:r>
            <a:r>
              <a:rPr lang="ko-KR" altLang="en-US" sz="10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1000" b="1" dirty="0" smtClean="0">
                <a:solidFill>
                  <a:srgbClr val="7030A0"/>
                </a:solidFill>
              </a:rPr>
              <a:t>Matching PAID and BCB</a:t>
            </a:r>
            <a:endParaRPr lang="en-US" sz="10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94345</TotalTime>
  <Words>1965</Words>
  <Application>Microsoft Macintosh PowerPoint</Application>
  <PresentationFormat>On-screen Show (4:3)</PresentationFormat>
  <Paragraphs>531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Discussions on Partial BSS Color</vt:lpstr>
      <vt:lpstr>Introduction</vt:lpstr>
      <vt:lpstr>Recap: AID Assignment Rule (1) [2]</vt:lpstr>
      <vt:lpstr>Recap: AID Assignment Rule (2) [2]</vt:lpstr>
      <vt:lpstr>Ambiguity in PAID Field</vt:lpstr>
      <vt:lpstr>Ambiguity Example (Details in Appendix)</vt:lpstr>
      <vt:lpstr>Issues on the Current Rule</vt:lpstr>
      <vt:lpstr>Possible Solutions: Option 1</vt:lpstr>
      <vt:lpstr>Possible Solutions: Option 2</vt:lpstr>
      <vt:lpstr>Discussions on Possible Solutions</vt:lpstr>
      <vt:lpstr>Conclusions</vt:lpstr>
      <vt:lpstr>References</vt:lpstr>
      <vt:lpstr>Straw Poll</vt:lpstr>
      <vt:lpstr>Appendix: Detailed Example</vt:lpstr>
    </vt:vector>
  </TitlesOfParts>
  <Company>WILUS Institute</Company>
  <LinksUpToDate>false</LinksUpToDate>
  <SharedDoc>false</SharedDoc>
  <HyperlinkBase/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3365</cp:revision>
  <cp:lastPrinted>2016-05-16T16:49:07Z</cp:lastPrinted>
  <dcterms:created xsi:type="dcterms:W3CDTF">2014-04-14T10:59:07Z</dcterms:created>
  <dcterms:modified xsi:type="dcterms:W3CDTF">2016-09-12T08:05:25Z</dcterms:modified>
</cp:coreProperties>
</file>