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571" r:id="rId5"/>
    <p:sldId id="567" r:id="rId6"/>
    <p:sldId id="573" r:id="rId7"/>
    <p:sldId id="568" r:id="rId8"/>
    <p:sldId id="574" r:id="rId9"/>
    <p:sldId id="572" r:id="rId10"/>
    <p:sldId id="570" r:id="rId11"/>
    <p:sldId id="57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41" autoAdjust="0"/>
    <p:restoredTop sz="91137" autoAdjust="0"/>
  </p:normalViewPr>
  <p:slideViewPr>
    <p:cSldViewPr>
      <p:cViewPr varScale="1">
        <p:scale>
          <a:sx n="130" d="100"/>
          <a:sy n="130" d="100"/>
        </p:scale>
        <p:origin x="9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802.11-16/0918r0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802.11-16/0918r0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802.11-16/0918r0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7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802.11-16/0918r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Discussions on Partial BSS Color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07</a:t>
            </a:r>
            <a:r>
              <a:rPr lang="en-GB" sz="2000" b="0" dirty="0" smtClean="0"/>
              <a:t>-</a:t>
            </a:r>
            <a:r>
              <a:rPr lang="en-US" sz="2000" b="0" dirty="0" smtClean="0"/>
              <a:t>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110264"/>
              </p:ext>
            </p:extLst>
          </p:nvPr>
        </p:nvGraphicFramePr>
        <p:xfrm>
          <a:off x="506413" y="2795588"/>
          <a:ext cx="8097837" cy="325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Document" r:id="rId4" imgW="8255000" imgH="3454400" progId="Word.Document.8">
                  <p:embed/>
                </p:oleObj>
              </mc:Choice>
              <mc:Fallback>
                <p:oleObj name="Document" r:id="rId4" imgW="8255000" imgH="3454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795588"/>
                        <a:ext cx="8097837" cy="325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AID assignment rule has been defined in 11ax [1].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AID assigned by the rule is reflected in Partial AID (PAID) field in VHT PPDU, especially for SU DL case.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The part of the PAID becomes the partial BSS color.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By using PAID field, a STA can determine whether the VHT PPDU is intra-BSS.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Spatial reuse transmission is possible.</a:t>
            </a:r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For certain BSSIDs, one BSS may have two partial BSS color values following the rule.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79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AID Assignment Rule (1)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AP assigns AIDs to associated STAs according to</a:t>
            </a:r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Settings for PAID field in VHT PPDU</a:t>
            </a: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6540" y="2461347"/>
            <a:ext cx="6408712" cy="7049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66540" y="3156750"/>
            <a:ext cx="2845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i="1" dirty="0" smtClean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>
                <a:solidFill>
                  <a:schemeClr val="tx1"/>
                </a:solidFill>
              </a:rPr>
              <a:t>= 1, 2, 3 or </a:t>
            </a:r>
            <a:r>
              <a:rPr lang="en-US" sz="1000" dirty="0" smtClean="0">
                <a:solidFill>
                  <a:schemeClr val="tx1"/>
                </a:solidFill>
              </a:rPr>
              <a:t>4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solidFill>
                  <a:schemeClr val="tx1"/>
                </a:solidFill>
              </a:rPr>
              <a:t>BCB: 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Partial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r>
              <a:rPr lang="en-US" sz="1000" dirty="0" smtClean="0">
                <a:solidFill>
                  <a:schemeClr val="tx1"/>
                </a:solidFill>
              </a:rPr>
              <a:t> BSS Color Bits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solidFill>
                  <a:schemeClr val="tx1"/>
                </a:solidFill>
              </a:rPr>
              <a:t>A TBD IE contains </a:t>
            </a:r>
            <a:r>
              <a:rPr lang="en-US" sz="1000" i="1" dirty="0" smtClean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 and BCB.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548" y="4188769"/>
            <a:ext cx="4682445" cy="220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3143362" y="4797152"/>
            <a:ext cx="2977631" cy="50405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2680" y="4429246"/>
            <a:ext cx="101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tx1"/>
                </a:solidFill>
                <a:sym typeface="Wingdings"/>
              </a:rPr>
              <a:t> Uplink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2680" y="4905654"/>
            <a:ext cx="101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tx1"/>
                </a:solidFill>
                <a:sym typeface="Wingdings"/>
              </a:rPr>
              <a:t> Downlink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3851920" y="3235036"/>
            <a:ext cx="2771605" cy="1680908"/>
          </a:xfrm>
          <a:custGeom>
            <a:avLst/>
            <a:gdLst>
              <a:gd name="connsiteX0" fmla="*/ 2847109 w 2855089"/>
              <a:gd name="connsiteY0" fmla="*/ 0 h 1648691"/>
              <a:gd name="connsiteX1" fmla="*/ 2701637 w 2855089"/>
              <a:gd name="connsiteY1" fmla="*/ 484909 h 1648691"/>
              <a:gd name="connsiteX2" fmla="*/ 1801091 w 2855089"/>
              <a:gd name="connsiteY2" fmla="*/ 1052946 h 1648691"/>
              <a:gd name="connsiteX3" fmla="*/ 311728 w 2855089"/>
              <a:gd name="connsiteY3" fmla="*/ 1406237 h 1648691"/>
              <a:gd name="connsiteX4" fmla="*/ 0 w 2855089"/>
              <a:gd name="connsiteY4" fmla="*/ 1648691 h 1648691"/>
              <a:gd name="connsiteX5" fmla="*/ 0 w 2855089"/>
              <a:gd name="connsiteY5" fmla="*/ 1648691 h 1648691"/>
              <a:gd name="connsiteX6" fmla="*/ 0 w 2855089"/>
              <a:gd name="connsiteY6" fmla="*/ 1648691 h 164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5089" h="1648691">
                <a:moveTo>
                  <a:pt x="2847109" y="0"/>
                </a:moveTo>
                <a:cubicBezTo>
                  <a:pt x="2861541" y="154709"/>
                  <a:pt x="2875973" y="309418"/>
                  <a:pt x="2701637" y="484909"/>
                </a:cubicBezTo>
                <a:cubicBezTo>
                  <a:pt x="2527301" y="660400"/>
                  <a:pt x="2199409" y="899391"/>
                  <a:pt x="1801091" y="1052946"/>
                </a:cubicBezTo>
                <a:cubicBezTo>
                  <a:pt x="1402773" y="1206501"/>
                  <a:pt x="611910" y="1306946"/>
                  <a:pt x="311728" y="1406237"/>
                </a:cubicBezTo>
                <a:cubicBezTo>
                  <a:pt x="11546" y="1505528"/>
                  <a:pt x="0" y="1648691"/>
                  <a:pt x="0" y="1648691"/>
                </a:cubicBezTo>
                <a:lnTo>
                  <a:pt x="0" y="1648691"/>
                </a:lnTo>
                <a:lnTo>
                  <a:pt x="0" y="164869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AID Assignment Rule (2)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Then the PAID(8</a:t>
            </a:r>
            <a:r>
              <a:rPr lang="en-US" sz="2000" dirty="0" smtClean="0">
                <a:solidFill>
                  <a:schemeClr val="tx1"/>
                </a:solidFill>
              </a:rPr>
              <a:t>−</a:t>
            </a:r>
            <a:r>
              <a:rPr lang="en-US" sz="2000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+1:8) automatically becomes the partial BSS color.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Spatial reuse transmission is possible on the VHT PPDU by using PAID field.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2894747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6" y="3398803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98565" y="2852936"/>
            <a:ext cx="4109539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8523" y="3103886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8523" y="3607958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PAID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One BSS may have two PAID[</a:t>
            </a:r>
            <a:r>
              <a:rPr lang="en-US" sz="1800" dirty="0" smtClean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−</a:t>
            </a:r>
            <a:r>
              <a:rPr lang="en-US" sz="1800" i="1" dirty="0" smtClean="0">
                <a:solidFill>
                  <a:schemeClr val="tx1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+1</a:t>
            </a:r>
            <a:r>
              <a:rPr lang="en-US" sz="1800" dirty="0" smtClean="0"/>
              <a:t>:8] values.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When the addition is performed,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For </a:t>
            </a:r>
            <a:r>
              <a:rPr lang="en-US" sz="1400" i="1" dirty="0" smtClean="0"/>
              <a:t>N </a:t>
            </a:r>
            <a:r>
              <a:rPr lang="en-US" sz="1400" dirty="0" smtClean="0"/>
              <a:t>&lt; </a:t>
            </a:r>
            <a:r>
              <a:rPr lang="en-US" sz="1400" dirty="0"/>
              <a:t>4</a:t>
            </a:r>
            <a:r>
              <a:rPr lang="en-US" sz="1400" dirty="0" smtClean="0"/>
              <a:t>, 1 can be rounded up from the bit position (</a:t>
            </a:r>
            <a:r>
              <a:rPr lang="en-US" sz="1400" dirty="0">
                <a:solidFill>
                  <a:schemeClr val="tx1"/>
                </a:solidFill>
              </a:rPr>
              <a:t>8−</a:t>
            </a:r>
            <a:r>
              <a:rPr lang="en-US" sz="1400" i="1" dirty="0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+1−1)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For example,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= 3, if B5 of </a:t>
            </a:r>
            <a:r>
              <a:rPr lang="en-US" sz="1200" b="1" dirty="0" smtClean="0">
                <a:solidFill>
                  <a:schemeClr val="tx1"/>
                </a:solidFill>
              </a:rPr>
              <a:t>y</a:t>
            </a:r>
            <a:r>
              <a:rPr lang="en-US" sz="1200" dirty="0" smtClean="0">
                <a:solidFill>
                  <a:schemeClr val="tx1"/>
                </a:solidFill>
              </a:rPr>
              <a:t> is 1</a:t>
            </a:r>
            <a:r>
              <a:rPr lang="en-US" sz="1200" dirty="0" smtClean="0">
                <a:solidFill>
                  <a:schemeClr val="tx1"/>
                </a:solidFill>
              </a:rPr>
              <a:t>,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4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B5 of AID is 0 or 1 </a:t>
            </a: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 0: No rounding / 1</a:t>
            </a:r>
            <a:r>
              <a:rPr lang="en-US" sz="1200" dirty="0">
                <a:solidFill>
                  <a:schemeClr val="tx1"/>
                </a:solidFill>
                <a:sym typeface="Wingdings"/>
              </a:rPr>
              <a:t>:</a:t>
            </a: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 Rounding  </a:t>
            </a: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Two PAID[6:8] values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For </a:t>
            </a:r>
            <a:r>
              <a:rPr lang="en-US" sz="1400" i="1" dirty="0" smtClean="0"/>
              <a:t>N</a:t>
            </a:r>
            <a:r>
              <a:rPr lang="en-US" sz="1400" dirty="0" smtClean="0"/>
              <a:t> = 4, there is no rounding from B4 since </a:t>
            </a:r>
            <a:r>
              <a:rPr lang="en-US" sz="1400" b="1" dirty="0" smtClean="0"/>
              <a:t>y</a:t>
            </a:r>
            <a:r>
              <a:rPr lang="en-US" sz="1400" dirty="0" smtClean="0"/>
              <a:t>[0:4] is always </a:t>
            </a:r>
            <a:r>
              <a:rPr lang="en-US" sz="1400" dirty="0"/>
              <a:t>b</a:t>
            </a:r>
            <a:r>
              <a:rPr lang="en-US" sz="1400" dirty="0" smtClean="0"/>
              <a:t>00000.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No ambiguity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384218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2040" y="4346245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854949" y="3800378"/>
            <a:ext cx="4109539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4907" y="4051328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4907" y="4555400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63181" y="371703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7943" y="371907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63364"/>
              </p:ext>
            </p:extLst>
          </p:nvPr>
        </p:nvGraphicFramePr>
        <p:xfrm>
          <a:off x="2319070" y="2671663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44746"/>
              </p:ext>
            </p:extLst>
          </p:nvPr>
        </p:nvGraphicFramePr>
        <p:xfrm>
          <a:off x="2319070" y="2944903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959030" y="266401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59030" y="294684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43002" y="3501008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0432FF"/>
                </a:solidFill>
              </a:rPr>
              <a:t>PAID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0996" y="297529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526978" y="326045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17841"/>
              </p:ext>
            </p:extLst>
          </p:nvPr>
        </p:nvGraphicFramePr>
        <p:xfrm>
          <a:off x="2319070" y="3510386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3681065" y="2937995"/>
            <a:ext cx="1748747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80368" y="3312083"/>
            <a:ext cx="1559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00000 due to </a:t>
            </a:r>
            <a:r>
              <a:rPr lang="en-US" sz="1000" dirty="0">
                <a:solidFill>
                  <a:srgbClr val="FF0000"/>
                </a:solidFill>
              </a:rPr>
              <a:t>* 2</a:t>
            </a:r>
            <a:r>
              <a:rPr lang="en-US" sz="1000" baseline="30000" dirty="0">
                <a:solidFill>
                  <a:srgbClr val="FF0000"/>
                </a:solidFill>
              </a:rPr>
              <a:t>5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8162502" y="4041269"/>
            <a:ext cx="224408" cy="24089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699676" y="4088410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492464" y="4088410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urved Connector 52"/>
          <p:cNvCxnSpPr/>
          <p:nvPr/>
        </p:nvCxnSpPr>
        <p:spPr bwMode="auto">
          <a:xfrm rot="5400000">
            <a:off x="5911460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urved Connector 55"/>
          <p:cNvCxnSpPr/>
          <p:nvPr/>
        </p:nvCxnSpPr>
        <p:spPr bwMode="auto">
          <a:xfrm rot="5400000">
            <a:off x="7356673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urved Connector 58"/>
          <p:cNvCxnSpPr>
            <a:endCxn id="43" idx="6"/>
          </p:cNvCxnSpPr>
          <p:nvPr/>
        </p:nvCxnSpPr>
        <p:spPr bwMode="auto">
          <a:xfrm rot="10800000">
            <a:off x="5429813" y="3074615"/>
            <a:ext cx="772103" cy="366808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2268206" y="2655921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5720" y="2381245"/>
            <a:ext cx="1617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 assigned by the rule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64" name="Curved Connector 63"/>
          <p:cNvCxnSpPr>
            <a:stCxn id="63" idx="3"/>
            <a:endCxn id="62" idx="0"/>
          </p:cNvCxnSpPr>
          <p:nvPr/>
        </p:nvCxnSpPr>
        <p:spPr bwMode="auto">
          <a:xfrm>
            <a:off x="2233346" y="2504356"/>
            <a:ext cx="574689" cy="1515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271682" y="3505462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7544" y="3933056"/>
            <a:ext cx="1821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Partial BSS color (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-bit)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76" name="Curved Connector 75"/>
          <p:cNvCxnSpPr>
            <a:stCxn id="75" idx="3"/>
            <a:endCxn id="74" idx="4"/>
          </p:cNvCxnSpPr>
          <p:nvPr/>
        </p:nvCxnSpPr>
        <p:spPr bwMode="auto">
          <a:xfrm flipV="1">
            <a:off x="2288694" y="3778702"/>
            <a:ext cx="522817" cy="29285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27217" y="4180636"/>
            <a:ext cx="348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</a:rPr>
              <a:t>Higher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bits of </a:t>
            </a:r>
            <a:r>
              <a:rPr lang="en-US" sz="1200" b="1" dirty="0" smtClean="0">
                <a:solidFill>
                  <a:schemeClr val="tx1"/>
                </a:solidFill>
              </a:rPr>
              <a:t>x</a:t>
            </a:r>
            <a:r>
              <a:rPr lang="en-US" sz="1200" dirty="0" smtClean="0">
                <a:solidFill>
                  <a:schemeClr val="tx1"/>
                </a:solidFill>
              </a:rPr>
              <a:t> only depend on the BSS.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y</a:t>
            </a:r>
            <a:r>
              <a:rPr lang="en-US" sz="1200" dirty="0" smtClean="0">
                <a:solidFill>
                  <a:schemeClr val="tx1"/>
                </a:solidFill>
              </a:rPr>
              <a:t> only depends on the BSS.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43608" y="3284984"/>
            <a:ext cx="52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(Cutting off B9)</a:t>
            </a:r>
            <a:endParaRPr lang="en-US" sz="800" baseline="30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59030" y="325478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90" name="U-Turn Arrow 89"/>
          <p:cNvSpPr/>
          <p:nvPr/>
        </p:nvSpPr>
        <p:spPr bwMode="auto">
          <a:xfrm rot="5400000" flipV="1">
            <a:off x="1498135" y="3409550"/>
            <a:ext cx="27148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53107" y="429311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5498206" y="4261767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urved Connector 94"/>
          <p:cNvCxnSpPr>
            <a:endCxn id="92" idx="1"/>
          </p:cNvCxnSpPr>
          <p:nvPr/>
        </p:nvCxnSpPr>
        <p:spPr bwMode="auto">
          <a:xfrm>
            <a:off x="6864395" y="4268828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44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Ambiguity</a:t>
            </a:r>
            <a:r>
              <a:rPr lang="en-US" dirty="0" smtClean="0"/>
              <a:t> Example (Details in Appendix)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86166" y="1772816"/>
            <a:ext cx="103532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Frame</a:t>
            </a:r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smtClean="0">
                <a:solidFill>
                  <a:schemeClr val="tx1"/>
                </a:solidFill>
              </a:rPr>
              <a:t>carrying TBD IE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472662" y="2137038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4182" y="2780928"/>
            <a:ext cx="860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VHT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100000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5182" y="1772816"/>
            <a:ext cx="300154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VHT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76416" y="3200094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51027" y="3789040"/>
            <a:ext cx="9868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HE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000011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72662" y="4241419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160418" y="3213232"/>
            <a:ext cx="0" cy="102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21487" y="2146702"/>
            <a:ext cx="0" cy="208973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72186" y="3350022"/>
            <a:ext cx="180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 IE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carrying 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and </a:t>
            </a:r>
            <a:r>
              <a:rPr lang="en-US" sz="1200" b="1" dirty="0" smtClean="0">
                <a:solidFill>
                  <a:schemeClr val="tx1"/>
                </a:solidFill>
              </a:rPr>
              <a:t>BCB</a:t>
            </a:r>
          </a:p>
          <a:p>
            <a:pPr marL="171450" indent="-171450">
              <a:buFontTx/>
              <a:buChar char="-"/>
            </a:pP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 = 3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BCB[0: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−1] = b110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018" y="1699791"/>
            <a:ext cx="12708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>
                <a:solidFill>
                  <a:schemeClr val="tx1"/>
                </a:solidFill>
              </a:rPr>
              <a:t>HE </a:t>
            </a:r>
            <a:r>
              <a:rPr lang="en-US" sz="1050" u="sng" dirty="0" smtClean="0">
                <a:solidFill>
                  <a:schemeClr val="tx1"/>
                </a:solidFill>
              </a:rPr>
              <a:t>AP</a:t>
            </a:r>
            <a:endParaRPr lang="en-US" sz="105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BSSID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xx:xx:xx:xx:xx:5B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9301" y="4272026"/>
            <a:ext cx="303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 STA calculates BSS’s </a:t>
            </a:r>
            <a:r>
              <a:rPr lang="en-US" sz="1200" b="1" dirty="0" smtClean="0">
                <a:solidFill>
                  <a:schemeClr val="tx1"/>
                </a:solidFill>
              </a:rPr>
              <a:t>PAID[8</a:t>
            </a:r>
            <a:r>
              <a:rPr lang="en-US" sz="1200" b="1" dirty="0">
                <a:solidFill>
                  <a:schemeClr val="tx1"/>
                </a:solidFill>
              </a:rPr>
              <a:t>−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+1:8]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2186" y="4478923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160418" y="2137038"/>
            <a:ext cx="0" cy="1063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88409" y="2144470"/>
            <a:ext cx="1216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Including </a:t>
            </a:r>
            <a:r>
              <a:rPr lang="en-US" sz="1200" b="1" dirty="0" smtClean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76442" y="2348880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31154" y="5852344"/>
            <a:ext cx="1225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AID[</a:t>
            </a:r>
            <a:r>
              <a:rPr lang="en-US" altLang="ko-KR" sz="1050" dirty="0" smtClean="0">
                <a:solidFill>
                  <a:schemeClr val="tx1"/>
                </a:solidFill>
              </a:rPr>
              <a:t>6</a:t>
            </a:r>
            <a:r>
              <a:rPr lang="en-US" sz="1050" dirty="0" smtClean="0">
                <a:solidFill>
                  <a:schemeClr val="tx1"/>
                </a:solidFill>
              </a:rPr>
              <a:t>:8] </a:t>
            </a:r>
            <a:r>
              <a:rPr lang="en-US" sz="1050" smtClean="0">
                <a:solidFill>
                  <a:schemeClr val="tx1"/>
                </a:solidFill>
              </a:rPr>
              <a:t>= </a:t>
            </a:r>
            <a:r>
              <a:rPr lang="en-US" sz="1050" smtClean="0">
                <a:solidFill>
                  <a:schemeClr val="tx1"/>
                </a:solidFill>
              </a:rPr>
              <a:t>b001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8648" y="535121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8648" y="585527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1557" y="5309407"/>
            <a:ext cx="4109539" cy="11243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515" y="5560357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1515" y="6064429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35380" y="4681166"/>
            <a:ext cx="3829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Different PAID</a:t>
            </a:r>
            <a:r>
              <a:rPr lang="en-US" sz="1400" b="1" dirty="0">
                <a:solidFill>
                  <a:schemeClr val="tx1"/>
                </a:solidFill>
              </a:rPr>
              <a:t>[8−</a:t>
            </a:r>
            <a:r>
              <a:rPr lang="en-US" sz="1400" b="1" i="1" dirty="0">
                <a:solidFill>
                  <a:schemeClr val="tx1"/>
                </a:solidFill>
              </a:rPr>
              <a:t>N</a:t>
            </a:r>
            <a:r>
              <a:rPr lang="en-US" sz="1400" b="1" dirty="0">
                <a:solidFill>
                  <a:schemeClr val="tx1"/>
                </a:solidFill>
              </a:rPr>
              <a:t>+1:8</a:t>
            </a:r>
            <a:r>
              <a:rPr lang="en-US" sz="1400" b="1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: If the HE STA compares </a:t>
            </a:r>
            <a:r>
              <a:rPr lang="en-US" sz="1400" dirty="0">
                <a:solidFill>
                  <a:srgbClr val="0432FF"/>
                </a:solidFill>
              </a:rPr>
              <a:t>PAID</a:t>
            </a:r>
            <a:r>
              <a:rPr lang="en-US" sz="1400" dirty="0">
                <a:solidFill>
                  <a:schemeClr val="tx1"/>
                </a:solidFill>
              </a:rPr>
              <a:t>[8−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+1:8</a:t>
            </a:r>
            <a:r>
              <a:rPr lang="en-US" sz="1400" dirty="0" smtClean="0">
                <a:solidFill>
                  <a:schemeClr val="tx1"/>
                </a:solidFill>
              </a:rPr>
              <a:t>] values, an intra-BSS frame is identified as inter-BSS.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84168" y="3876433"/>
            <a:ext cx="194823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Spatial Reuse Transmission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6156176" y="3213232"/>
            <a:ext cx="0" cy="66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84168" y="2151348"/>
            <a:ext cx="0" cy="172508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6156176" y="3212976"/>
            <a:ext cx="1064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Interference</a:t>
            </a:r>
            <a:endParaRPr lang="en-US" sz="1050" i="1" dirty="0" smtClean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72306" y="2208395"/>
            <a:ext cx="11380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AP cannot receive a PPDU.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3591"/>
              </p:ext>
            </p:extLst>
          </p:nvPr>
        </p:nvGraphicFramePr>
        <p:xfrm>
          <a:off x="4829493" y="239270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2972"/>
              </p:ext>
            </p:extLst>
          </p:nvPr>
        </p:nvGraphicFramePr>
        <p:xfrm>
          <a:off x="2524916" y="452354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816483" y="4637692"/>
            <a:ext cx="3957100" cy="8795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21242" y="4509209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16533" y="2380561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670286">
            <a:off x="4070938" y="6054387"/>
            <a:ext cx="895167" cy="207825"/>
          </a:xfrm>
          <a:prstGeom prst="rightArrow">
            <a:avLst>
              <a:gd name="adj1" fmla="val 16718"/>
              <a:gd name="adj2" fmla="val 725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4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Due to the ambiguity using PAID for partial BSS color, an HE STA may identify an intra-BSS VHT PPDU as inter-BSS.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Then, the HE STA may transmit a packet using OBSS PD level which interferes the intra-BSS PPDU.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spec should further consider the BSS color ambiguity of PAID in VHT PPDU when Partial BSS Color Length </a:t>
            </a:r>
            <a:r>
              <a:rPr lang="en-US" sz="2000" i="1" dirty="0" smtClean="0"/>
              <a:t>N</a:t>
            </a:r>
            <a:r>
              <a:rPr lang="en-US" sz="2000" dirty="0" smtClean="0"/>
              <a:t> is less than 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3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11-15/0132r17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[2] 11-16/0364r3 AID Assign Rule Based on BSS Color and HE Operation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7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Detailed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86166" y="1772816"/>
            <a:ext cx="103532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Frame</a:t>
            </a:r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smtClean="0">
                <a:solidFill>
                  <a:schemeClr val="tx1"/>
                </a:solidFill>
              </a:rPr>
              <a:t>carrying TBD IE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472662" y="2137038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4182" y="2780928"/>
            <a:ext cx="860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VHT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100000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5182" y="1772816"/>
            <a:ext cx="300154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VHT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76416" y="3200094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51027" y="3789040"/>
            <a:ext cx="9868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HE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000011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72662" y="4241419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160418" y="3213232"/>
            <a:ext cx="0" cy="102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21487" y="2146702"/>
            <a:ext cx="0" cy="208973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72186" y="3350022"/>
            <a:ext cx="180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 IE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carrying 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and </a:t>
            </a:r>
            <a:r>
              <a:rPr lang="en-US" sz="1200" b="1" dirty="0" smtClean="0">
                <a:solidFill>
                  <a:schemeClr val="tx1"/>
                </a:solidFill>
              </a:rPr>
              <a:t>BCB</a:t>
            </a:r>
          </a:p>
          <a:p>
            <a:pPr marL="171450" indent="-171450">
              <a:buFontTx/>
              <a:buChar char="-"/>
            </a:pP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 = 3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BCB[0: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−1] = b110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5907" y="2256358"/>
            <a:ext cx="1737096" cy="3132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018" y="1699791"/>
            <a:ext cx="12708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>
                <a:solidFill>
                  <a:schemeClr val="tx1"/>
                </a:solidFill>
              </a:rPr>
              <a:t>HE </a:t>
            </a:r>
            <a:r>
              <a:rPr lang="en-US" sz="1050" u="sng" dirty="0" smtClean="0">
                <a:solidFill>
                  <a:schemeClr val="tx1"/>
                </a:solidFill>
              </a:rPr>
              <a:t>AP</a:t>
            </a:r>
            <a:endParaRPr lang="en-US" sz="105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BSSID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xx:xx:xx:xx:xx:5B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9301" y="4272026"/>
            <a:ext cx="303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 STA calculates BSS’s </a:t>
            </a:r>
            <a:r>
              <a:rPr lang="en-US" sz="1200" b="1" dirty="0" smtClean="0">
                <a:solidFill>
                  <a:schemeClr val="tx1"/>
                </a:solidFill>
              </a:rPr>
              <a:t>PAID[8</a:t>
            </a:r>
            <a:r>
              <a:rPr lang="en-US" sz="1200" b="1" dirty="0">
                <a:solidFill>
                  <a:schemeClr val="tx1"/>
                </a:solidFill>
              </a:rPr>
              <a:t>−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+1:8]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8210" y="4448726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8210" y="459274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2186" y="4910971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16202" y="462293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96122" y="4839740"/>
            <a:ext cx="52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88214" y="474938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88330" y="4803189"/>
            <a:ext cx="10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160418" y="2137038"/>
            <a:ext cx="0" cy="1063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88409" y="2144470"/>
            <a:ext cx="1216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Including </a:t>
            </a:r>
            <a:r>
              <a:rPr lang="en-US" sz="1200" b="1" dirty="0" smtClean="0">
                <a:solidFill>
                  <a:schemeClr val="tx1"/>
                </a:solidFill>
              </a:rPr>
              <a:t>PAID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80429"/>
              </p:ext>
            </p:extLst>
          </p:nvPr>
        </p:nvGraphicFramePr>
        <p:xfrm>
          <a:off x="4829493" y="2536746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623084" y="232903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23084" y="2484066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76442" y="2840542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20578" y="249832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067944" y="2723572"/>
            <a:ext cx="52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smtClean="0">
                <a:solidFill>
                  <a:schemeClr val="tx1"/>
                </a:solidFill>
              </a:rPr>
              <a:t>2</a:t>
            </a:r>
            <a:r>
              <a:rPr lang="en-US" sz="800" baseline="30000" smtClean="0">
                <a:solidFill>
                  <a:schemeClr val="tx1"/>
                </a:solidFill>
              </a:rPr>
              <a:t>9</a:t>
            </a:r>
            <a:r>
              <a:rPr lang="en-US" sz="800" smtClean="0">
                <a:solidFill>
                  <a:schemeClr val="tx1"/>
                </a:solidFill>
              </a:rPr>
              <a:t> 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23084" y="269033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592586" y="2698150"/>
            <a:ext cx="10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U-Turn Arrow 60"/>
          <p:cNvSpPr/>
          <p:nvPr/>
        </p:nvSpPr>
        <p:spPr bwMode="auto">
          <a:xfrm rot="5400000" flipV="1">
            <a:off x="1922300" y="4873206"/>
            <a:ext cx="218317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U-Turn Arrow 61"/>
          <p:cNvSpPr/>
          <p:nvPr/>
        </p:nvSpPr>
        <p:spPr bwMode="auto">
          <a:xfrm rot="5400000" flipV="1">
            <a:off x="4242765" y="2788816"/>
            <a:ext cx="24003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97848"/>
              </p:ext>
            </p:extLst>
          </p:nvPr>
        </p:nvGraphicFramePr>
        <p:xfrm>
          <a:off x="75907" y="2275598"/>
          <a:ext cx="1737096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137"/>
                <a:gridCol w="217137"/>
                <a:gridCol w="217137"/>
                <a:gridCol w="217137"/>
                <a:gridCol w="217137"/>
                <a:gridCol w="217137"/>
                <a:gridCol w="217137"/>
                <a:gridCol w="217137"/>
              </a:tblGrid>
              <a:tr h="933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B47</a:t>
                      </a:r>
                      <a:endParaRPr lang="en-US" sz="9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B46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B45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B44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B43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B42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931154" y="5852344"/>
            <a:ext cx="30252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AID[</a:t>
            </a:r>
            <a:r>
              <a:rPr lang="en-US" altLang="ko-KR" sz="1050" dirty="0" smtClean="0">
                <a:solidFill>
                  <a:schemeClr val="tx1"/>
                </a:solidFill>
              </a:rPr>
              <a:t>6</a:t>
            </a:r>
            <a:r>
              <a:rPr lang="en-US" sz="1050" dirty="0" smtClean="0">
                <a:solidFill>
                  <a:schemeClr val="tx1"/>
                </a:solidFill>
              </a:rPr>
              <a:t>:8] = </a:t>
            </a:r>
            <a:r>
              <a:rPr lang="en-US" sz="1050" i="1" dirty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[(6 + </a:t>
            </a:r>
            <a:r>
              <a:rPr lang="en-US" sz="1050" i="1" dirty="0" err="1" smtClean="0">
                <a:solidFill>
                  <a:schemeClr val="tx1"/>
                </a:solidFill>
              </a:rPr>
              <a:t>dec</a:t>
            </a:r>
            <a:r>
              <a:rPr lang="en-US" sz="1050" dirty="0" smtClean="0">
                <a:solidFill>
                  <a:schemeClr val="tx1"/>
                </a:solidFill>
              </a:rPr>
              <a:t>(b101 </a:t>
            </a:r>
            <a:r>
              <a:rPr lang="en-US" sz="1050" dirty="0">
                <a:solidFill>
                  <a:schemeClr val="tx1"/>
                </a:solidFill>
              </a:rPr>
              <a:t>XOR </a:t>
            </a:r>
            <a:r>
              <a:rPr lang="en-US" sz="1050" dirty="0" smtClean="0">
                <a:solidFill>
                  <a:schemeClr val="tx1"/>
                </a:solidFill>
              </a:rPr>
              <a:t>110))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i="1" baseline="30000" dirty="0" smtClean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          = </a:t>
            </a:r>
            <a:r>
              <a:rPr lang="en-US" sz="1050" i="1" dirty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[(6 </a:t>
            </a:r>
            <a:r>
              <a:rPr lang="en-US" sz="1050" dirty="0">
                <a:solidFill>
                  <a:schemeClr val="tx1"/>
                </a:solidFill>
              </a:rPr>
              <a:t>+ </a:t>
            </a:r>
            <a:r>
              <a:rPr lang="en-US" sz="1050" i="1" dirty="0" err="1" smtClean="0">
                <a:solidFill>
                  <a:schemeClr val="tx1"/>
                </a:solidFill>
              </a:rPr>
              <a:t>dec</a:t>
            </a:r>
            <a:r>
              <a:rPr lang="en-US" sz="1050" dirty="0" smtClean="0">
                <a:solidFill>
                  <a:schemeClr val="tx1"/>
                </a:solidFill>
              </a:rPr>
              <a:t>(b011))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baseline="30000" dirty="0" smtClean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                </a:t>
            </a:r>
            <a:r>
              <a:rPr lang="en-US" sz="1050" dirty="0">
                <a:solidFill>
                  <a:schemeClr val="tx1"/>
                </a:solidFill>
              </a:rPr>
              <a:t>= </a:t>
            </a:r>
            <a:r>
              <a:rPr lang="en-US" sz="1050" i="1" dirty="0" smtClean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[9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baseline="30000" dirty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 = </a:t>
            </a:r>
            <a:r>
              <a:rPr lang="en-US" sz="1050" i="1" dirty="0" smtClean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[1, 3] = b001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8648" y="535121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8648" y="585527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1557" y="5309407"/>
            <a:ext cx="4109539" cy="11243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515" y="5560357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1515" y="6064429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49789" y="522606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84551" y="522810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886284" y="5597439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1679072" y="5597439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urved Connector 84"/>
          <p:cNvCxnSpPr/>
          <p:nvPr/>
        </p:nvCxnSpPr>
        <p:spPr bwMode="auto">
          <a:xfrm rot="5400000">
            <a:off x="1098068" y="5439682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urved Connector 85"/>
          <p:cNvCxnSpPr/>
          <p:nvPr/>
        </p:nvCxnSpPr>
        <p:spPr bwMode="auto">
          <a:xfrm rot="5400000">
            <a:off x="2543281" y="5439682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239715" y="580214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684814" y="5770796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urved Connector 88"/>
          <p:cNvCxnSpPr/>
          <p:nvPr/>
        </p:nvCxnSpPr>
        <p:spPr bwMode="auto">
          <a:xfrm>
            <a:off x="2051003" y="5777857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35380" y="4681166"/>
            <a:ext cx="3829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Different PAID</a:t>
            </a:r>
            <a:r>
              <a:rPr lang="en-US" sz="1400" b="1" dirty="0">
                <a:solidFill>
                  <a:schemeClr val="tx1"/>
                </a:solidFill>
              </a:rPr>
              <a:t>[8−</a:t>
            </a:r>
            <a:r>
              <a:rPr lang="en-US" sz="1400" b="1" i="1" dirty="0">
                <a:solidFill>
                  <a:schemeClr val="tx1"/>
                </a:solidFill>
              </a:rPr>
              <a:t>N</a:t>
            </a:r>
            <a:r>
              <a:rPr lang="en-US" sz="1400" b="1" dirty="0">
                <a:solidFill>
                  <a:schemeClr val="tx1"/>
                </a:solidFill>
              </a:rPr>
              <a:t>+1:8</a:t>
            </a:r>
            <a:r>
              <a:rPr lang="en-US" sz="1400" b="1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: If the HE STA compares </a:t>
            </a:r>
            <a:r>
              <a:rPr lang="en-US" sz="1400" dirty="0">
                <a:solidFill>
                  <a:srgbClr val="0432FF"/>
                </a:solidFill>
              </a:rPr>
              <a:t>PAID</a:t>
            </a:r>
            <a:r>
              <a:rPr lang="en-US" sz="1400" dirty="0">
                <a:solidFill>
                  <a:schemeClr val="tx1"/>
                </a:solidFill>
              </a:rPr>
              <a:t>[8−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+1:8</a:t>
            </a:r>
            <a:r>
              <a:rPr lang="en-US" sz="1400" dirty="0" smtClean="0">
                <a:solidFill>
                  <a:schemeClr val="tx1"/>
                </a:solidFill>
              </a:rPr>
              <a:t>] values, an intra-BSS frame is identified as inter-BSS.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84168" y="3876433"/>
            <a:ext cx="194823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Spatial Reuse Transmission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6156176" y="3213232"/>
            <a:ext cx="0" cy="66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84168" y="2151348"/>
            <a:ext cx="0" cy="172508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6156176" y="3212976"/>
            <a:ext cx="1064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Interference</a:t>
            </a:r>
            <a:endParaRPr lang="en-US" sz="1050" i="1" dirty="0" smtClean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72306" y="2208395"/>
            <a:ext cx="11380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AP cannot receive a PPDU.</a:t>
            </a: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77854"/>
              </p:ext>
            </p:extLst>
          </p:nvPr>
        </p:nvGraphicFramePr>
        <p:xfrm>
          <a:off x="4829493" y="237660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54572"/>
              </p:ext>
            </p:extLst>
          </p:nvPr>
        </p:nvGraphicFramePr>
        <p:xfrm>
          <a:off x="4829493" y="2720534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96191"/>
              </p:ext>
            </p:extLst>
          </p:nvPr>
        </p:nvGraphicFramePr>
        <p:xfrm>
          <a:off x="4829493" y="288437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30068"/>
              </p:ext>
            </p:extLst>
          </p:nvPr>
        </p:nvGraphicFramePr>
        <p:xfrm>
          <a:off x="2524916" y="4494937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18969"/>
              </p:ext>
            </p:extLst>
          </p:nvPr>
        </p:nvGraphicFramePr>
        <p:xfrm>
          <a:off x="2524916" y="4647337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56435"/>
              </p:ext>
            </p:extLst>
          </p:nvPr>
        </p:nvGraphicFramePr>
        <p:xfrm>
          <a:off x="2524916" y="480318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19486"/>
              </p:ext>
            </p:extLst>
          </p:nvPr>
        </p:nvGraphicFramePr>
        <p:xfrm>
          <a:off x="2524916" y="495558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816483" y="4637692"/>
            <a:ext cx="3957100" cy="8795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21242" y="4941257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16533" y="2872223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670286">
            <a:off x="4070938" y="6054387"/>
            <a:ext cx="895167" cy="207825"/>
          </a:xfrm>
          <a:prstGeom prst="rightArrow">
            <a:avLst>
              <a:gd name="adj1" fmla="val 16718"/>
              <a:gd name="adj2" fmla="val 725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2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93493</TotalTime>
  <Words>1135</Words>
  <Application>Microsoft Macintosh PowerPoint</Application>
  <PresentationFormat>On-screen Show (4:3)</PresentationFormat>
  <Paragraphs>334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Discussions on Partial BSS Color</vt:lpstr>
      <vt:lpstr>Introduction</vt:lpstr>
      <vt:lpstr>Recap: AID Assignment Rule (1) [2]</vt:lpstr>
      <vt:lpstr>Recap: AID Assignment Rule (2) [2]</vt:lpstr>
      <vt:lpstr>Ambiguity in PAID Field</vt:lpstr>
      <vt:lpstr>Ambiguity Example (Details in Appendix)</vt:lpstr>
      <vt:lpstr>Discussions</vt:lpstr>
      <vt:lpstr>References</vt:lpstr>
      <vt:lpstr>Appendix: Detailed Example</vt:lpstr>
    </vt:vector>
  </TitlesOfParts>
  <Company>WILUS Institute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3337</cp:revision>
  <cp:lastPrinted>2016-05-16T16:49:07Z</cp:lastPrinted>
  <dcterms:created xsi:type="dcterms:W3CDTF">2014-04-14T10:59:07Z</dcterms:created>
  <dcterms:modified xsi:type="dcterms:W3CDTF">2016-07-25T07:18:28Z</dcterms:modified>
</cp:coreProperties>
</file>