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vml" ContentType="application/vnd.openxmlformats-officedocument.vmlDrawing"/>
  <Default Extension="png" ContentType="image/png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36" r:id="rId2"/>
    <p:sldMasterId id="2147483748" r:id="rId3"/>
  </p:sldMasterIdLst>
  <p:notesMasterIdLst>
    <p:notesMasterId r:id="rId13"/>
  </p:notesMasterIdLst>
  <p:handoutMasterIdLst>
    <p:handoutMasterId r:id="rId14"/>
  </p:handoutMasterIdLst>
  <p:sldIdLst>
    <p:sldId id="256" r:id="rId4"/>
    <p:sldId id="571" r:id="rId5"/>
    <p:sldId id="567" r:id="rId6"/>
    <p:sldId id="573" r:id="rId7"/>
    <p:sldId id="568" r:id="rId8"/>
    <p:sldId id="574" r:id="rId9"/>
    <p:sldId id="572" r:id="rId10"/>
    <p:sldId id="570" r:id="rId11"/>
    <p:sldId id="575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41" autoAdjust="0"/>
    <p:restoredTop sz="91137" autoAdjust="0"/>
  </p:normalViewPr>
  <p:slideViewPr>
    <p:cSldViewPr>
      <p:cViewPr varScale="1">
        <p:scale>
          <a:sx n="130" d="100"/>
          <a:sy n="130" d="100"/>
        </p:scale>
        <p:origin x="904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60" d="100"/>
          <a:sy n="160" d="100"/>
        </p:scale>
        <p:origin x="1632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i-FI" smtClean="0"/>
              <a:t>doc.: IEEE 802.11-16/0918r0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July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Geonjung Ko, WILUS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smtClean="0"/>
              <a:t>doc.: IEEE 802.11-16/0918r0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July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Geonjung Ko, WILUS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802.11-16/0918r0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July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Geonjung Ko,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802.11-16/0918r0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Geonjung Ko,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313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802.11-16/0918r0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Geonjung Ko,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773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923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313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443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828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914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599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641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305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545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66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July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370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793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0681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6305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393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2779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5315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9292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0521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86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July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2043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16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Geonjung Ko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Geonjung Ko et al., WILUS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Geonjung Ko et al., WILUS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Geonjung Ko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Geonjung Ko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8.xml"/><Relationship Id="rId9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802.11-16/0918r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Geonjung Ko et al., WILUS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18" y="332601"/>
            <a:ext cx="32703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indent="0" algn="r" defTabSz="914400"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doc.: IEEE </a:t>
            </a:r>
            <a:r>
              <a:rPr lang="en-US" sz="1800" b="1" dirty="0" smtClean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802.11-11/xxxxr0</a:t>
            </a:r>
            <a:endParaRPr lang="en-US" sz="1800" b="1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39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Geonjung Ko et al., WILUS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18" y="332601"/>
            <a:ext cx="32703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indent="0" algn="r" defTabSz="914400"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doc.: IEEE </a:t>
            </a:r>
            <a:r>
              <a:rPr lang="en-US" sz="1800" b="1" dirty="0" smtClean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802.11-11/xxxxr0</a:t>
            </a:r>
            <a:endParaRPr lang="en-US" sz="1800" b="1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08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6712"/>
            <a:ext cx="7772400" cy="1066800"/>
          </a:xfrm>
          <a:ln/>
        </p:spPr>
        <p:txBody>
          <a:bodyPr/>
          <a:lstStyle/>
          <a:p>
            <a:r>
              <a:rPr lang="en-US" sz="2800" dirty="0" smtClean="0"/>
              <a:t>Discussions on Partial BSS Color</a:t>
            </a:r>
            <a:endParaRPr lang="en-US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</a:t>
            </a:r>
            <a:r>
              <a:rPr lang="en-US" altLang="ko-KR" sz="2000" b="0" dirty="0" smtClean="0"/>
              <a:t>6</a:t>
            </a:r>
            <a:r>
              <a:rPr lang="en-GB" sz="2000" b="0" dirty="0" smtClean="0"/>
              <a:t>-</a:t>
            </a:r>
            <a:r>
              <a:rPr lang="en-US" altLang="ko-KR" sz="2000" b="0" dirty="0" smtClean="0"/>
              <a:t>07</a:t>
            </a:r>
            <a:r>
              <a:rPr lang="en-GB" sz="2000" b="0" dirty="0" smtClean="0"/>
              <a:t>-</a:t>
            </a:r>
            <a:r>
              <a:rPr lang="en-US" sz="2000" b="0" dirty="0" smtClean="0"/>
              <a:t>25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110264"/>
              </p:ext>
            </p:extLst>
          </p:nvPr>
        </p:nvGraphicFramePr>
        <p:xfrm>
          <a:off x="506413" y="2795588"/>
          <a:ext cx="8097837" cy="325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" name="Document" r:id="rId4" imgW="8255000" imgH="3454400" progId="Word.Document.8">
                  <p:embed/>
                </p:oleObj>
              </mc:Choice>
              <mc:Fallback>
                <p:oleObj name="Document" r:id="rId4" imgW="8255000" imgH="34544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795588"/>
                        <a:ext cx="8097837" cy="3255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AID assignment rule has been defined in 11ax [1].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AID assigned by the rule is reflected in Partial AID (PAID) field in VHT PPDU, especially for SU DL case.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The part of the PAID becomes the partial BSS color.</a:t>
            </a:r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By using PAID field, a STA can determine whether the VHT PPDU is intra-BSS.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Spatial reuse transmission is possible.</a:t>
            </a:r>
          </a:p>
          <a:p>
            <a:pPr>
              <a:buFont typeface="Arial" charset="0"/>
              <a:buChar char="•"/>
            </a:pPr>
            <a:endParaRPr lang="en-US" sz="2000" dirty="0"/>
          </a:p>
          <a:p>
            <a:pPr>
              <a:buFont typeface="Arial" charset="0"/>
              <a:buChar char="•"/>
            </a:pPr>
            <a:r>
              <a:rPr lang="en-US" sz="2000" dirty="0" smtClean="0"/>
              <a:t>For certain BSSIDs, one BSS may have two partial BSS color values following the rule.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5793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AID Assignment Rule (1)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AP assigns AIDs to associated STAs according to</a:t>
            </a:r>
          </a:p>
          <a:p>
            <a:pPr lvl="1">
              <a:buFont typeface="Arial" charset="0"/>
              <a:buChar char="•"/>
            </a:pPr>
            <a:endParaRPr lang="en-US" sz="1800" dirty="0" smtClean="0"/>
          </a:p>
          <a:p>
            <a:pPr lvl="1">
              <a:buFont typeface="Arial" charset="0"/>
              <a:buChar char="•"/>
            </a:pPr>
            <a:endParaRPr lang="en-US" sz="1800" dirty="0"/>
          </a:p>
          <a:p>
            <a:pPr lvl="1"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Settings for PAID field in VHT PPDU</a:t>
            </a:r>
            <a:endParaRPr lang="en-US" sz="2000" dirty="0"/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endParaRPr lang="en-US" sz="2000" dirty="0"/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endParaRPr lang="en-US" sz="2000" dirty="0"/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GB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66540" y="2461347"/>
            <a:ext cx="6408712" cy="70495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366540" y="3156750"/>
            <a:ext cx="28454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US" sz="1000" i="1" dirty="0" smtClean="0">
                <a:solidFill>
                  <a:schemeClr val="tx1"/>
                </a:solidFill>
              </a:rPr>
              <a:t>N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>
                <a:solidFill>
                  <a:schemeClr val="tx1"/>
                </a:solidFill>
              </a:rPr>
              <a:t>= 1, 2, 3 or </a:t>
            </a:r>
            <a:r>
              <a:rPr lang="en-US" sz="1000" dirty="0" smtClean="0">
                <a:solidFill>
                  <a:schemeClr val="tx1"/>
                </a:solidFill>
              </a:rPr>
              <a:t>4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solidFill>
                  <a:schemeClr val="tx1"/>
                </a:solidFill>
              </a:rPr>
              <a:t>BCB: </a:t>
            </a:r>
            <a:r>
              <a:rPr lang="en-US" altLang="ko-KR" sz="1000" dirty="0" smtClean="0">
                <a:solidFill>
                  <a:schemeClr val="tx1"/>
                </a:solidFill>
              </a:rPr>
              <a:t>(</a:t>
            </a:r>
            <a:r>
              <a:rPr lang="en-US" sz="1000" dirty="0" smtClean="0">
                <a:solidFill>
                  <a:schemeClr val="tx1"/>
                </a:solidFill>
              </a:rPr>
              <a:t>Partial</a:t>
            </a:r>
            <a:r>
              <a:rPr lang="en-US" altLang="ko-KR" sz="1000" dirty="0" smtClean="0">
                <a:solidFill>
                  <a:schemeClr val="tx1"/>
                </a:solidFill>
              </a:rPr>
              <a:t>)</a:t>
            </a:r>
            <a:r>
              <a:rPr lang="en-US" sz="1000" dirty="0" smtClean="0">
                <a:solidFill>
                  <a:schemeClr val="tx1"/>
                </a:solidFill>
              </a:rPr>
              <a:t> BSS Color Bits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solidFill>
                  <a:schemeClr val="tx1"/>
                </a:solidFill>
              </a:rPr>
              <a:t>A TBD IE contains </a:t>
            </a:r>
            <a:r>
              <a:rPr lang="en-US" sz="1000" i="1" dirty="0" smtClean="0">
                <a:solidFill>
                  <a:schemeClr val="tx1"/>
                </a:solidFill>
              </a:rPr>
              <a:t>N</a:t>
            </a:r>
            <a:r>
              <a:rPr lang="en-US" sz="1000" dirty="0" smtClean="0">
                <a:solidFill>
                  <a:schemeClr val="tx1"/>
                </a:solidFill>
              </a:rPr>
              <a:t> and BCB.</a:t>
            </a: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38548" y="4188769"/>
            <a:ext cx="4682445" cy="2200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 bwMode="auto">
          <a:xfrm>
            <a:off x="3143362" y="4797152"/>
            <a:ext cx="2977631" cy="504056"/>
          </a:xfrm>
          <a:prstGeom prst="rect">
            <a:avLst/>
          </a:prstGeom>
          <a:noFill/>
          <a:ln w="19050" cap="flat" cmpd="sng" algn="ctr">
            <a:solidFill>
              <a:srgbClr val="0432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2680" y="4429246"/>
            <a:ext cx="10196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smtClean="0">
                <a:solidFill>
                  <a:schemeClr val="tx1"/>
                </a:solidFill>
                <a:sym typeface="Wingdings"/>
              </a:rPr>
              <a:t> Uplink</a:t>
            </a:r>
            <a:endParaRPr lang="en-US" sz="1000" b="1" dirty="0" smtClean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12680" y="4905654"/>
            <a:ext cx="10196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smtClean="0">
                <a:solidFill>
                  <a:schemeClr val="tx1"/>
                </a:solidFill>
                <a:sym typeface="Wingdings"/>
              </a:rPr>
              <a:t> Downlink</a:t>
            </a:r>
            <a:endParaRPr lang="en-US" sz="1000" b="1" dirty="0" smtClean="0">
              <a:solidFill>
                <a:schemeClr val="tx1"/>
              </a:solidFill>
            </a:endParaRPr>
          </a:p>
        </p:txBody>
      </p:sp>
      <p:sp>
        <p:nvSpPr>
          <p:cNvPr id="29" name="Freeform 28"/>
          <p:cNvSpPr/>
          <p:nvPr/>
        </p:nvSpPr>
        <p:spPr bwMode="auto">
          <a:xfrm>
            <a:off x="3851920" y="3235036"/>
            <a:ext cx="2771605" cy="1680908"/>
          </a:xfrm>
          <a:custGeom>
            <a:avLst/>
            <a:gdLst>
              <a:gd name="connsiteX0" fmla="*/ 2847109 w 2855089"/>
              <a:gd name="connsiteY0" fmla="*/ 0 h 1648691"/>
              <a:gd name="connsiteX1" fmla="*/ 2701637 w 2855089"/>
              <a:gd name="connsiteY1" fmla="*/ 484909 h 1648691"/>
              <a:gd name="connsiteX2" fmla="*/ 1801091 w 2855089"/>
              <a:gd name="connsiteY2" fmla="*/ 1052946 h 1648691"/>
              <a:gd name="connsiteX3" fmla="*/ 311728 w 2855089"/>
              <a:gd name="connsiteY3" fmla="*/ 1406237 h 1648691"/>
              <a:gd name="connsiteX4" fmla="*/ 0 w 2855089"/>
              <a:gd name="connsiteY4" fmla="*/ 1648691 h 1648691"/>
              <a:gd name="connsiteX5" fmla="*/ 0 w 2855089"/>
              <a:gd name="connsiteY5" fmla="*/ 1648691 h 1648691"/>
              <a:gd name="connsiteX6" fmla="*/ 0 w 2855089"/>
              <a:gd name="connsiteY6" fmla="*/ 1648691 h 1648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55089" h="1648691">
                <a:moveTo>
                  <a:pt x="2847109" y="0"/>
                </a:moveTo>
                <a:cubicBezTo>
                  <a:pt x="2861541" y="154709"/>
                  <a:pt x="2875973" y="309418"/>
                  <a:pt x="2701637" y="484909"/>
                </a:cubicBezTo>
                <a:cubicBezTo>
                  <a:pt x="2527301" y="660400"/>
                  <a:pt x="2199409" y="899391"/>
                  <a:pt x="1801091" y="1052946"/>
                </a:cubicBezTo>
                <a:cubicBezTo>
                  <a:pt x="1402773" y="1206501"/>
                  <a:pt x="611910" y="1306946"/>
                  <a:pt x="311728" y="1406237"/>
                </a:cubicBezTo>
                <a:cubicBezTo>
                  <a:pt x="11546" y="1505528"/>
                  <a:pt x="0" y="1648691"/>
                  <a:pt x="0" y="1648691"/>
                </a:cubicBezTo>
                <a:lnTo>
                  <a:pt x="0" y="1648691"/>
                </a:lnTo>
                <a:lnTo>
                  <a:pt x="0" y="1648691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77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AID Assignment Rule (2)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Then the PAID(8</a:t>
            </a:r>
            <a:r>
              <a:rPr lang="en-US" sz="2000" dirty="0" smtClean="0">
                <a:solidFill>
                  <a:schemeClr val="tx1"/>
                </a:solidFill>
              </a:rPr>
              <a:t>−</a:t>
            </a:r>
            <a:r>
              <a:rPr lang="en-US" sz="2000" i="1" dirty="0" smtClean="0">
                <a:solidFill>
                  <a:schemeClr val="tx1"/>
                </a:solidFill>
              </a:rPr>
              <a:t>N</a:t>
            </a:r>
            <a:r>
              <a:rPr lang="en-US" sz="2000" dirty="0" smtClean="0"/>
              <a:t>+1:8) automatically becomes the partial BSS color.</a:t>
            </a:r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endParaRPr lang="en-US" sz="2000" dirty="0"/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Spatial reuse transmission is possible on the VHT PPDU by using PAID field.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475656" y="2894747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* PAID for DL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75656" y="3398803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* AID assignment rule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398565" y="2852936"/>
            <a:ext cx="4109539" cy="12241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38523" y="3103886"/>
            <a:ext cx="38590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smtClean="0">
                <a:solidFill>
                  <a:schemeClr val="tx1"/>
                </a:solidFill>
              </a:rPr>
              <a:t>PAID = (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 smtClean="0">
                <a:solidFill>
                  <a:schemeClr val="tx1"/>
                </a:solidFill>
              </a:rPr>
              <a:t>(AID[0:8]) + 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 smtClean="0">
                <a:solidFill>
                  <a:schemeClr val="tx1"/>
                </a:solidFill>
              </a:rPr>
              <a:t>(BSSID[44:47] XOR BSSID[40:43]) * 2</a:t>
            </a:r>
            <a:r>
              <a:rPr lang="en-US" sz="900" baseline="30000" dirty="0" smtClean="0">
                <a:solidFill>
                  <a:schemeClr val="tx1"/>
                </a:solidFill>
              </a:rPr>
              <a:t>5</a:t>
            </a:r>
            <a:r>
              <a:rPr lang="en-US" sz="900" dirty="0" smtClean="0">
                <a:solidFill>
                  <a:schemeClr val="tx1"/>
                </a:solidFill>
              </a:rPr>
              <a:t>) </a:t>
            </a:r>
            <a:r>
              <a:rPr lang="en-US" sz="900" i="1" dirty="0" smtClean="0">
                <a:solidFill>
                  <a:schemeClr val="tx1"/>
                </a:solidFill>
              </a:rPr>
              <a:t>mod</a:t>
            </a:r>
            <a:r>
              <a:rPr lang="en-US" sz="900" dirty="0" smtClean="0">
                <a:solidFill>
                  <a:schemeClr val="tx1"/>
                </a:solidFill>
              </a:rPr>
              <a:t> 2</a:t>
            </a:r>
            <a:r>
              <a:rPr lang="en-US" sz="900" baseline="30000" dirty="0" smtClean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38523" y="3607958"/>
            <a:ext cx="3969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AID[8−</a:t>
            </a:r>
            <a:r>
              <a:rPr lang="en-US" sz="900" i="1" dirty="0" smtClean="0">
                <a:solidFill>
                  <a:schemeClr val="tx1"/>
                </a:solidFill>
              </a:rPr>
              <a:t>N</a:t>
            </a:r>
            <a:r>
              <a:rPr lang="en-US" sz="900" dirty="0" smtClean="0">
                <a:solidFill>
                  <a:schemeClr val="tx1"/>
                </a:solidFill>
              </a:rPr>
              <a:t>+1:8] = </a:t>
            </a:r>
            <a:r>
              <a:rPr lang="en-US" sz="900" i="1" dirty="0" smtClean="0">
                <a:solidFill>
                  <a:schemeClr val="tx1"/>
                </a:solidFill>
              </a:rPr>
              <a:t>bin</a:t>
            </a:r>
            <a:r>
              <a:rPr lang="en-US" sz="900" dirty="0" smtClean="0">
                <a:solidFill>
                  <a:schemeClr val="tx1"/>
                </a:solidFill>
              </a:rPr>
              <a:t>[(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 smtClean="0">
                <a:solidFill>
                  <a:schemeClr val="tx1"/>
                </a:solidFill>
              </a:rPr>
              <a:t>(BCB[0:</a:t>
            </a:r>
            <a:r>
              <a:rPr lang="en-US" sz="900" i="1" dirty="0" smtClean="0">
                <a:solidFill>
                  <a:schemeClr val="tx1"/>
                </a:solidFill>
              </a:rPr>
              <a:t>N</a:t>
            </a:r>
            <a:r>
              <a:rPr lang="en-US" sz="900" dirty="0">
                <a:solidFill>
                  <a:schemeClr val="tx1"/>
                </a:solidFill>
              </a:rPr>
              <a:t>−1</a:t>
            </a:r>
            <a:r>
              <a:rPr lang="en-US" sz="900" dirty="0" smtClean="0">
                <a:solidFill>
                  <a:schemeClr val="tx1"/>
                </a:solidFill>
              </a:rPr>
              <a:t>]) </a:t>
            </a:r>
          </a:p>
          <a:p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smtClean="0">
                <a:solidFill>
                  <a:schemeClr val="tx1"/>
                </a:solidFill>
              </a:rPr>
              <a:t>                        + 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>
                <a:solidFill>
                  <a:schemeClr val="tx1"/>
                </a:solidFill>
              </a:rPr>
              <a:t>(BSSID[47−</a:t>
            </a:r>
            <a:r>
              <a:rPr lang="en-US" sz="900" i="1" dirty="0">
                <a:solidFill>
                  <a:schemeClr val="tx1"/>
                </a:solidFill>
              </a:rPr>
              <a:t>N</a:t>
            </a:r>
            <a:r>
              <a:rPr lang="en-US" sz="900" dirty="0">
                <a:solidFill>
                  <a:schemeClr val="tx1"/>
                </a:solidFill>
              </a:rPr>
              <a:t>+1:47</a:t>
            </a:r>
            <a:r>
              <a:rPr lang="en-US" sz="900" dirty="0" smtClean="0">
                <a:solidFill>
                  <a:schemeClr val="tx1"/>
                </a:solidFill>
              </a:rPr>
              <a:t>] </a:t>
            </a:r>
            <a:r>
              <a:rPr lang="en-US" sz="900" dirty="0">
                <a:solidFill>
                  <a:schemeClr val="tx1"/>
                </a:solidFill>
              </a:rPr>
              <a:t>XOR BSSID[43−</a:t>
            </a:r>
            <a:r>
              <a:rPr lang="en-US" sz="900" i="1" dirty="0">
                <a:solidFill>
                  <a:schemeClr val="tx1"/>
                </a:solidFill>
              </a:rPr>
              <a:t>N</a:t>
            </a:r>
            <a:r>
              <a:rPr lang="en-US" sz="900" dirty="0">
                <a:solidFill>
                  <a:schemeClr val="tx1"/>
                </a:solidFill>
              </a:rPr>
              <a:t>+1:43</a:t>
            </a:r>
            <a:r>
              <a:rPr lang="en-US" sz="900" dirty="0" smtClean="0">
                <a:solidFill>
                  <a:schemeClr val="tx1"/>
                </a:solidFill>
              </a:rPr>
              <a:t>])) </a:t>
            </a:r>
            <a:r>
              <a:rPr lang="en-US" sz="900" i="1" dirty="0" smtClean="0">
                <a:solidFill>
                  <a:schemeClr val="tx1"/>
                </a:solidFill>
              </a:rPr>
              <a:t>mod</a:t>
            </a:r>
            <a:r>
              <a:rPr lang="en-US" sz="900" dirty="0" smtClean="0">
                <a:solidFill>
                  <a:schemeClr val="tx1"/>
                </a:solidFill>
              </a:rPr>
              <a:t> 2</a:t>
            </a:r>
            <a:r>
              <a:rPr lang="en-US" sz="900" i="1" baseline="30000" dirty="0" smtClean="0">
                <a:solidFill>
                  <a:schemeClr val="tx1"/>
                </a:solidFill>
              </a:rPr>
              <a:t>N</a:t>
            </a:r>
            <a:r>
              <a:rPr lang="en-US" sz="900" dirty="0" smtClean="0">
                <a:solidFill>
                  <a:schemeClr val="tx1"/>
                </a:solidFill>
              </a:rPr>
              <a:t>, </a:t>
            </a:r>
            <a:r>
              <a:rPr lang="en-US" sz="900" i="1" dirty="0" smtClean="0">
                <a:solidFill>
                  <a:schemeClr val="tx1"/>
                </a:solidFill>
              </a:rPr>
              <a:t>N</a:t>
            </a:r>
            <a:r>
              <a:rPr lang="en-US" sz="900" dirty="0" smtClean="0">
                <a:solidFill>
                  <a:schemeClr val="tx1"/>
                </a:solidFill>
              </a:rPr>
              <a:t>]</a:t>
            </a:r>
            <a:endParaRPr lang="en-US" sz="900" baseline="30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80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Ambiguity in PAID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 smtClean="0"/>
              <a:t>One BSS may have two PAID[</a:t>
            </a:r>
            <a:r>
              <a:rPr lang="en-US" sz="1800" dirty="0" smtClean="0">
                <a:solidFill>
                  <a:schemeClr val="tx1"/>
                </a:solidFill>
              </a:rPr>
              <a:t>8</a:t>
            </a:r>
            <a:r>
              <a:rPr lang="en-US" sz="1800" dirty="0">
                <a:solidFill>
                  <a:schemeClr val="tx1"/>
                </a:solidFill>
              </a:rPr>
              <a:t>−</a:t>
            </a:r>
            <a:r>
              <a:rPr lang="en-US" sz="1800" i="1" dirty="0" smtClean="0">
                <a:solidFill>
                  <a:schemeClr val="tx1"/>
                </a:solidFill>
              </a:rPr>
              <a:t>N</a:t>
            </a:r>
            <a:r>
              <a:rPr lang="en-US" sz="1800" dirty="0" smtClean="0">
                <a:solidFill>
                  <a:schemeClr val="tx1"/>
                </a:solidFill>
              </a:rPr>
              <a:t>+1</a:t>
            </a:r>
            <a:r>
              <a:rPr lang="en-US" sz="1800" dirty="0" smtClean="0"/>
              <a:t>:8] values.</a:t>
            </a:r>
          </a:p>
          <a:p>
            <a:pPr lvl="1">
              <a:buFont typeface="Arial" charset="0"/>
              <a:buChar char="•"/>
            </a:pPr>
            <a:endParaRPr lang="en-US" sz="1600" dirty="0" smtClean="0"/>
          </a:p>
          <a:p>
            <a:pPr lvl="1">
              <a:buFont typeface="Arial" charset="0"/>
              <a:buChar char="•"/>
            </a:pPr>
            <a:endParaRPr lang="en-US" sz="1600" dirty="0"/>
          </a:p>
          <a:p>
            <a:pPr lvl="1">
              <a:buFont typeface="Arial" charset="0"/>
              <a:buChar char="•"/>
            </a:pPr>
            <a:endParaRPr lang="en-US" sz="1600" dirty="0" smtClean="0"/>
          </a:p>
          <a:p>
            <a:pPr lvl="1">
              <a:buFont typeface="Arial" charset="0"/>
              <a:buChar char="•"/>
            </a:pPr>
            <a:endParaRPr lang="en-US" sz="1600" dirty="0"/>
          </a:p>
          <a:p>
            <a:pPr lvl="1">
              <a:buFont typeface="Arial" charset="0"/>
              <a:buChar char="•"/>
            </a:pPr>
            <a:endParaRPr lang="en-US" sz="1600" dirty="0" smtClean="0"/>
          </a:p>
          <a:p>
            <a:pPr lvl="1">
              <a:buFont typeface="Arial" charset="0"/>
              <a:buChar char="•"/>
            </a:pPr>
            <a:endParaRPr lang="en-US" sz="1600" dirty="0"/>
          </a:p>
          <a:p>
            <a:pPr lvl="1">
              <a:buFont typeface="Arial" charset="0"/>
              <a:buChar char="•"/>
            </a:pPr>
            <a:endParaRPr lang="en-US" sz="1600" dirty="0" smtClean="0"/>
          </a:p>
          <a:p>
            <a:pPr lvl="1">
              <a:buFont typeface="Arial" charset="0"/>
              <a:buChar char="•"/>
            </a:pPr>
            <a:endParaRPr lang="en-US" sz="1600" dirty="0" smtClean="0"/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When the addition is performed,</a:t>
            </a:r>
          </a:p>
          <a:p>
            <a:pPr lvl="2">
              <a:buFont typeface="Arial" charset="0"/>
              <a:buChar char="•"/>
            </a:pPr>
            <a:r>
              <a:rPr lang="en-US" sz="1400" dirty="0" smtClean="0"/>
              <a:t>For </a:t>
            </a:r>
            <a:r>
              <a:rPr lang="en-US" sz="1400" i="1" dirty="0" smtClean="0"/>
              <a:t>N </a:t>
            </a:r>
            <a:r>
              <a:rPr lang="en-US" sz="1400" dirty="0" smtClean="0"/>
              <a:t>&lt; </a:t>
            </a:r>
            <a:r>
              <a:rPr lang="en-US" sz="1400" dirty="0"/>
              <a:t>4</a:t>
            </a:r>
            <a:r>
              <a:rPr lang="en-US" sz="1400" dirty="0" smtClean="0"/>
              <a:t>, 1 can be rounded up from the bit position (</a:t>
            </a:r>
            <a:r>
              <a:rPr lang="en-US" sz="1400" dirty="0">
                <a:solidFill>
                  <a:schemeClr val="tx1"/>
                </a:solidFill>
              </a:rPr>
              <a:t>8−</a:t>
            </a:r>
            <a:r>
              <a:rPr lang="en-US" sz="1400" i="1" dirty="0" smtClean="0">
                <a:solidFill>
                  <a:schemeClr val="tx1"/>
                </a:solidFill>
              </a:rPr>
              <a:t>N</a:t>
            </a:r>
            <a:r>
              <a:rPr lang="en-US" sz="1400" dirty="0" smtClean="0">
                <a:solidFill>
                  <a:schemeClr val="tx1"/>
                </a:solidFill>
              </a:rPr>
              <a:t>+1−1)</a:t>
            </a:r>
          </a:p>
          <a:p>
            <a:pPr lvl="3">
              <a:buFont typeface="Arial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For example, </a:t>
            </a:r>
            <a:r>
              <a:rPr lang="en-US" sz="1200" i="1" dirty="0" smtClean="0">
                <a:solidFill>
                  <a:schemeClr val="tx1"/>
                </a:solidFill>
              </a:rPr>
              <a:t>N</a:t>
            </a:r>
            <a:r>
              <a:rPr lang="en-US" sz="1200" dirty="0" smtClean="0">
                <a:solidFill>
                  <a:schemeClr val="tx1"/>
                </a:solidFill>
              </a:rPr>
              <a:t> = 3, if B5 of </a:t>
            </a:r>
            <a:r>
              <a:rPr lang="en-US" sz="1200" b="1" dirty="0" smtClean="0">
                <a:solidFill>
                  <a:schemeClr val="tx1"/>
                </a:solidFill>
              </a:rPr>
              <a:t>y</a:t>
            </a:r>
            <a:r>
              <a:rPr lang="en-US" sz="1200" dirty="0" smtClean="0">
                <a:solidFill>
                  <a:schemeClr val="tx1"/>
                </a:solidFill>
              </a:rPr>
              <a:t> is 1</a:t>
            </a:r>
            <a:r>
              <a:rPr lang="en-US" sz="1200" dirty="0" smtClean="0">
                <a:solidFill>
                  <a:schemeClr val="tx1"/>
                </a:solidFill>
              </a:rPr>
              <a:t>,</a:t>
            </a:r>
            <a:endParaRPr lang="en-US" sz="1200" dirty="0" smtClean="0">
              <a:solidFill>
                <a:schemeClr val="tx1"/>
              </a:solidFill>
            </a:endParaRPr>
          </a:p>
          <a:p>
            <a:pPr lvl="4">
              <a:buFont typeface="Arial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B5 of AID is 0 or 1 </a:t>
            </a:r>
            <a:r>
              <a:rPr lang="en-US" sz="1200" dirty="0" smtClean="0">
                <a:solidFill>
                  <a:schemeClr val="tx1"/>
                </a:solidFill>
                <a:sym typeface="Wingdings"/>
              </a:rPr>
              <a:t> 0: No rounding / 1</a:t>
            </a:r>
            <a:r>
              <a:rPr lang="en-US" sz="1200" dirty="0">
                <a:solidFill>
                  <a:schemeClr val="tx1"/>
                </a:solidFill>
                <a:sym typeface="Wingdings"/>
              </a:rPr>
              <a:t>:</a:t>
            </a:r>
            <a:r>
              <a:rPr lang="en-US" sz="1200" dirty="0" smtClean="0">
                <a:solidFill>
                  <a:schemeClr val="tx1"/>
                </a:solidFill>
                <a:sym typeface="Wingdings"/>
              </a:rPr>
              <a:t> Rounding  </a:t>
            </a:r>
            <a:r>
              <a:rPr lang="en-US" sz="1200" dirty="0" smtClean="0">
                <a:solidFill>
                  <a:schemeClr val="tx1"/>
                </a:solidFill>
                <a:sym typeface="Wingdings"/>
              </a:rPr>
              <a:t>Two PAID[6:8] values</a:t>
            </a:r>
            <a:endParaRPr lang="en-US" sz="1200" dirty="0" smtClean="0">
              <a:solidFill>
                <a:schemeClr val="tx1"/>
              </a:solidFill>
            </a:endParaRPr>
          </a:p>
          <a:p>
            <a:pPr lvl="2">
              <a:buFont typeface="Arial" charset="0"/>
              <a:buChar char="•"/>
            </a:pPr>
            <a:r>
              <a:rPr lang="en-US" sz="1400" dirty="0" smtClean="0"/>
              <a:t>For </a:t>
            </a:r>
            <a:r>
              <a:rPr lang="en-US" sz="1400" i="1" dirty="0" smtClean="0"/>
              <a:t>N</a:t>
            </a:r>
            <a:r>
              <a:rPr lang="en-US" sz="1400" dirty="0" smtClean="0"/>
              <a:t> = 4, there is no rounding from B4 since </a:t>
            </a:r>
            <a:r>
              <a:rPr lang="en-US" sz="1400" b="1" dirty="0" smtClean="0"/>
              <a:t>y</a:t>
            </a:r>
            <a:r>
              <a:rPr lang="en-US" sz="1400" dirty="0" smtClean="0"/>
              <a:t>[0:4] is always </a:t>
            </a:r>
            <a:r>
              <a:rPr lang="en-US" sz="1400" dirty="0"/>
              <a:t>b</a:t>
            </a:r>
            <a:r>
              <a:rPr lang="en-US" sz="1400" dirty="0" smtClean="0"/>
              <a:t>00000.</a:t>
            </a:r>
          </a:p>
          <a:p>
            <a:pPr lvl="3">
              <a:buFont typeface="Arial" charset="0"/>
              <a:buChar char="•"/>
            </a:pPr>
            <a:r>
              <a:rPr lang="en-US" sz="1200" dirty="0" smtClean="0"/>
              <a:t>No ambiguity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4932040" y="3842189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* PAID for DL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932040" y="4346245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* AID assignment rule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4854949" y="3800378"/>
            <a:ext cx="4109539" cy="12241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994907" y="4051328"/>
            <a:ext cx="38590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PAID = (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 smtClean="0">
                <a:solidFill>
                  <a:schemeClr val="tx1"/>
                </a:solidFill>
              </a:rPr>
              <a:t>(AID[0:8]) + 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 smtClean="0">
                <a:solidFill>
                  <a:schemeClr val="tx1"/>
                </a:solidFill>
              </a:rPr>
              <a:t>(BSSID[44:47] XOR BSSID[40:43]) * 2</a:t>
            </a:r>
            <a:r>
              <a:rPr lang="en-US" sz="900" baseline="30000" dirty="0" smtClean="0">
                <a:solidFill>
                  <a:schemeClr val="tx1"/>
                </a:solidFill>
              </a:rPr>
              <a:t>5</a:t>
            </a:r>
            <a:r>
              <a:rPr lang="en-US" sz="900" dirty="0" smtClean="0">
                <a:solidFill>
                  <a:schemeClr val="tx1"/>
                </a:solidFill>
              </a:rPr>
              <a:t>) </a:t>
            </a:r>
            <a:r>
              <a:rPr lang="en-US" sz="900" i="1" dirty="0" smtClean="0">
                <a:solidFill>
                  <a:schemeClr val="tx1"/>
                </a:solidFill>
              </a:rPr>
              <a:t>mod</a:t>
            </a:r>
            <a:r>
              <a:rPr lang="en-US" sz="900" dirty="0" smtClean="0">
                <a:solidFill>
                  <a:schemeClr val="tx1"/>
                </a:solidFill>
              </a:rPr>
              <a:t> 2</a:t>
            </a:r>
            <a:r>
              <a:rPr lang="en-US" sz="900" baseline="30000" dirty="0" smtClean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994907" y="4555400"/>
            <a:ext cx="3969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AID[8−</a:t>
            </a:r>
            <a:r>
              <a:rPr lang="en-US" sz="900" i="1" dirty="0" smtClean="0">
                <a:solidFill>
                  <a:schemeClr val="tx1"/>
                </a:solidFill>
              </a:rPr>
              <a:t>N</a:t>
            </a:r>
            <a:r>
              <a:rPr lang="en-US" sz="900" dirty="0" smtClean="0">
                <a:solidFill>
                  <a:schemeClr val="tx1"/>
                </a:solidFill>
              </a:rPr>
              <a:t>+1:8] = </a:t>
            </a:r>
            <a:r>
              <a:rPr lang="en-US" sz="900" i="1" dirty="0" smtClean="0">
                <a:solidFill>
                  <a:schemeClr val="tx1"/>
                </a:solidFill>
              </a:rPr>
              <a:t>bin</a:t>
            </a:r>
            <a:r>
              <a:rPr lang="en-US" sz="900" dirty="0" smtClean="0">
                <a:solidFill>
                  <a:schemeClr val="tx1"/>
                </a:solidFill>
              </a:rPr>
              <a:t>[(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 smtClean="0">
                <a:solidFill>
                  <a:schemeClr val="tx1"/>
                </a:solidFill>
              </a:rPr>
              <a:t>(BCB[0:</a:t>
            </a:r>
            <a:r>
              <a:rPr lang="en-US" sz="900" i="1" dirty="0" smtClean="0">
                <a:solidFill>
                  <a:schemeClr val="tx1"/>
                </a:solidFill>
              </a:rPr>
              <a:t>N</a:t>
            </a:r>
            <a:r>
              <a:rPr lang="en-US" sz="900" dirty="0">
                <a:solidFill>
                  <a:schemeClr val="tx1"/>
                </a:solidFill>
              </a:rPr>
              <a:t>−1</a:t>
            </a:r>
            <a:r>
              <a:rPr lang="en-US" sz="900" dirty="0" smtClean="0">
                <a:solidFill>
                  <a:schemeClr val="tx1"/>
                </a:solidFill>
              </a:rPr>
              <a:t>]) </a:t>
            </a:r>
          </a:p>
          <a:p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smtClean="0">
                <a:solidFill>
                  <a:schemeClr val="tx1"/>
                </a:solidFill>
              </a:rPr>
              <a:t>                        + 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>
                <a:solidFill>
                  <a:schemeClr val="tx1"/>
                </a:solidFill>
              </a:rPr>
              <a:t>(BSSID[47−</a:t>
            </a:r>
            <a:r>
              <a:rPr lang="en-US" sz="900" i="1" dirty="0">
                <a:solidFill>
                  <a:schemeClr val="tx1"/>
                </a:solidFill>
              </a:rPr>
              <a:t>N</a:t>
            </a:r>
            <a:r>
              <a:rPr lang="en-US" sz="900" dirty="0">
                <a:solidFill>
                  <a:schemeClr val="tx1"/>
                </a:solidFill>
              </a:rPr>
              <a:t>+1:47</a:t>
            </a:r>
            <a:r>
              <a:rPr lang="en-US" sz="900" dirty="0" smtClean="0">
                <a:solidFill>
                  <a:schemeClr val="tx1"/>
                </a:solidFill>
              </a:rPr>
              <a:t>] </a:t>
            </a:r>
            <a:r>
              <a:rPr lang="en-US" sz="900" dirty="0">
                <a:solidFill>
                  <a:schemeClr val="tx1"/>
                </a:solidFill>
              </a:rPr>
              <a:t>XOR BSSID[43−</a:t>
            </a:r>
            <a:r>
              <a:rPr lang="en-US" sz="900" i="1" dirty="0">
                <a:solidFill>
                  <a:schemeClr val="tx1"/>
                </a:solidFill>
              </a:rPr>
              <a:t>N</a:t>
            </a:r>
            <a:r>
              <a:rPr lang="en-US" sz="900" dirty="0">
                <a:solidFill>
                  <a:schemeClr val="tx1"/>
                </a:solidFill>
              </a:rPr>
              <a:t>+1:43</a:t>
            </a:r>
            <a:r>
              <a:rPr lang="en-US" sz="900" dirty="0" smtClean="0">
                <a:solidFill>
                  <a:schemeClr val="tx1"/>
                </a:solidFill>
              </a:rPr>
              <a:t>])) </a:t>
            </a:r>
            <a:r>
              <a:rPr lang="en-US" sz="900" i="1" dirty="0" smtClean="0">
                <a:solidFill>
                  <a:schemeClr val="tx1"/>
                </a:solidFill>
              </a:rPr>
              <a:t>mod</a:t>
            </a:r>
            <a:r>
              <a:rPr lang="en-US" sz="900" dirty="0" smtClean="0">
                <a:solidFill>
                  <a:schemeClr val="tx1"/>
                </a:solidFill>
              </a:rPr>
              <a:t> 2</a:t>
            </a:r>
            <a:r>
              <a:rPr lang="en-US" sz="900" i="1" baseline="30000" dirty="0" smtClean="0">
                <a:solidFill>
                  <a:schemeClr val="tx1"/>
                </a:solidFill>
              </a:rPr>
              <a:t>N</a:t>
            </a:r>
            <a:r>
              <a:rPr lang="en-US" sz="900" dirty="0" smtClean="0">
                <a:solidFill>
                  <a:schemeClr val="tx1"/>
                </a:solidFill>
              </a:rPr>
              <a:t>, </a:t>
            </a:r>
            <a:r>
              <a:rPr lang="en-US" sz="900" i="1" dirty="0" smtClean="0">
                <a:solidFill>
                  <a:schemeClr val="tx1"/>
                </a:solidFill>
              </a:rPr>
              <a:t>N</a:t>
            </a:r>
            <a:r>
              <a:rPr lang="en-US" sz="900" dirty="0" smtClean="0">
                <a:solidFill>
                  <a:schemeClr val="tx1"/>
                </a:solidFill>
              </a:rPr>
              <a:t>]</a:t>
            </a:r>
            <a:endParaRPr lang="en-US" sz="900" baseline="30000" dirty="0" smtClean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63181" y="3717032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0432FF"/>
                </a:solidFill>
              </a:rPr>
              <a:t>x</a:t>
            </a:r>
            <a:endParaRPr lang="en-US" sz="1000" b="1" dirty="0" smtClean="0">
              <a:solidFill>
                <a:srgbClr val="0432FF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397943" y="3719078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y</a:t>
            </a:r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563364"/>
              </p:ext>
            </p:extLst>
          </p:nvPr>
        </p:nvGraphicFramePr>
        <p:xfrm>
          <a:off x="2319070" y="2671663"/>
          <a:ext cx="3110742" cy="243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B8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B7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B6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B5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B4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B3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B2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B1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B0</a:t>
                      </a:r>
                      <a:endParaRPr 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844746"/>
              </p:ext>
            </p:extLst>
          </p:nvPr>
        </p:nvGraphicFramePr>
        <p:xfrm>
          <a:off x="2319070" y="2944903"/>
          <a:ext cx="3110742" cy="243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B8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B7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B6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B5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B4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B3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B2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B1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B0</a:t>
                      </a:r>
                      <a:endParaRPr 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1959030" y="2664011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rgbClr val="0432FF"/>
                </a:solidFill>
              </a:rPr>
              <a:t>x</a:t>
            </a:r>
            <a:endParaRPr lang="en-US" sz="1000" b="1" dirty="0" smtClean="0">
              <a:solidFill>
                <a:srgbClr val="0432FF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959030" y="2946843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y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743002" y="3501008"/>
            <a:ext cx="5760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smtClean="0">
                <a:solidFill>
                  <a:srgbClr val="0432FF"/>
                </a:solidFill>
              </a:rPr>
              <a:t>PAID</a:t>
            </a:r>
            <a:endParaRPr lang="en-US" sz="1000" b="1" dirty="0" smtClean="0">
              <a:solidFill>
                <a:srgbClr val="0432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670996" y="2975298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+</a:t>
            </a: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1526978" y="3260453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217841"/>
              </p:ext>
            </p:extLst>
          </p:nvPr>
        </p:nvGraphicFramePr>
        <p:xfrm>
          <a:off x="2319070" y="3510386"/>
          <a:ext cx="3110742" cy="243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B8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B7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B6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B5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B4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B3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B2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B1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B0</a:t>
                      </a:r>
                      <a:endParaRPr 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3" name="Oval 42"/>
          <p:cNvSpPr/>
          <p:nvPr/>
        </p:nvSpPr>
        <p:spPr bwMode="auto">
          <a:xfrm>
            <a:off x="3681065" y="2937995"/>
            <a:ext cx="1748747" cy="2732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180368" y="3312083"/>
            <a:ext cx="15599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00000 due to </a:t>
            </a:r>
            <a:r>
              <a:rPr lang="en-US" sz="1000" dirty="0">
                <a:solidFill>
                  <a:srgbClr val="FF0000"/>
                </a:solidFill>
              </a:rPr>
              <a:t>* 2</a:t>
            </a:r>
            <a:r>
              <a:rPr lang="en-US" sz="1000" baseline="30000" dirty="0">
                <a:solidFill>
                  <a:srgbClr val="FF0000"/>
                </a:solidFill>
              </a:rPr>
              <a:t>5</a:t>
            </a:r>
            <a:endParaRPr lang="en-US" sz="1000" b="1" dirty="0" smtClean="0">
              <a:solidFill>
                <a:srgbClr val="FF0000"/>
              </a:solidFill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8162502" y="4041269"/>
            <a:ext cx="224408" cy="240891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5699676" y="4088410"/>
            <a:ext cx="44352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6492464" y="4088410"/>
            <a:ext cx="1872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Curved Connector 52"/>
          <p:cNvCxnSpPr/>
          <p:nvPr/>
        </p:nvCxnSpPr>
        <p:spPr bwMode="auto">
          <a:xfrm rot="5400000">
            <a:off x="5911460" y="3930653"/>
            <a:ext cx="171150" cy="144363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Curved Connector 55"/>
          <p:cNvCxnSpPr/>
          <p:nvPr/>
        </p:nvCxnSpPr>
        <p:spPr bwMode="auto">
          <a:xfrm rot="5400000">
            <a:off x="7356673" y="3930653"/>
            <a:ext cx="171150" cy="144363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Curved Connector 58"/>
          <p:cNvCxnSpPr>
            <a:endCxn id="43" idx="6"/>
          </p:cNvCxnSpPr>
          <p:nvPr/>
        </p:nvCxnSpPr>
        <p:spPr bwMode="auto">
          <a:xfrm rot="10800000">
            <a:off x="5429813" y="3074615"/>
            <a:ext cx="772103" cy="366808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Oval 61"/>
          <p:cNvSpPr/>
          <p:nvPr/>
        </p:nvSpPr>
        <p:spPr bwMode="auto">
          <a:xfrm>
            <a:off x="2268206" y="2655921"/>
            <a:ext cx="1079658" cy="2732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15720" y="2381245"/>
            <a:ext cx="16176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 dirty="0" smtClean="0">
                <a:solidFill>
                  <a:schemeClr val="tx1"/>
                </a:solidFill>
              </a:rPr>
              <a:t>N</a:t>
            </a:r>
            <a:r>
              <a:rPr lang="en-US" sz="1000" b="1" dirty="0" smtClean="0">
                <a:solidFill>
                  <a:schemeClr val="tx1"/>
                </a:solidFill>
              </a:rPr>
              <a:t>-bit assigned by the rule</a:t>
            </a:r>
            <a:endParaRPr lang="en-US" sz="1000" b="1" dirty="0" smtClean="0">
              <a:solidFill>
                <a:srgbClr val="FF0000"/>
              </a:solidFill>
            </a:endParaRPr>
          </a:p>
        </p:txBody>
      </p:sp>
      <p:cxnSp>
        <p:nvCxnSpPr>
          <p:cNvPr id="64" name="Curved Connector 63"/>
          <p:cNvCxnSpPr>
            <a:stCxn id="63" idx="3"/>
            <a:endCxn id="62" idx="0"/>
          </p:cNvCxnSpPr>
          <p:nvPr/>
        </p:nvCxnSpPr>
        <p:spPr bwMode="auto">
          <a:xfrm>
            <a:off x="2233346" y="2504356"/>
            <a:ext cx="574689" cy="151565"/>
          </a:xfrm>
          <a:prstGeom prst="curved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Oval 73"/>
          <p:cNvSpPr/>
          <p:nvPr/>
        </p:nvSpPr>
        <p:spPr bwMode="auto">
          <a:xfrm>
            <a:off x="2271682" y="3505462"/>
            <a:ext cx="1079658" cy="2732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67544" y="3933056"/>
            <a:ext cx="1821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Partial BSS color (</a:t>
            </a:r>
            <a:r>
              <a:rPr lang="en-US" sz="1200" b="1" i="1" dirty="0" smtClean="0">
                <a:solidFill>
                  <a:schemeClr val="tx1"/>
                </a:solidFill>
              </a:rPr>
              <a:t>N</a:t>
            </a:r>
            <a:r>
              <a:rPr lang="en-US" sz="1200" b="1" dirty="0" smtClean="0">
                <a:solidFill>
                  <a:schemeClr val="tx1"/>
                </a:solidFill>
              </a:rPr>
              <a:t>-bit)</a:t>
            </a:r>
            <a:endParaRPr lang="en-US" sz="1200" b="1" dirty="0" smtClean="0">
              <a:solidFill>
                <a:srgbClr val="FF0000"/>
              </a:solidFill>
            </a:endParaRPr>
          </a:p>
        </p:txBody>
      </p:sp>
      <p:cxnSp>
        <p:nvCxnSpPr>
          <p:cNvPr id="76" name="Curved Connector 75"/>
          <p:cNvCxnSpPr>
            <a:stCxn id="75" idx="3"/>
            <a:endCxn id="74" idx="4"/>
          </p:cNvCxnSpPr>
          <p:nvPr/>
        </p:nvCxnSpPr>
        <p:spPr bwMode="auto">
          <a:xfrm flipV="1">
            <a:off x="2288694" y="3778702"/>
            <a:ext cx="522817" cy="292854"/>
          </a:xfrm>
          <a:prstGeom prst="curved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527217" y="4180636"/>
            <a:ext cx="3481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US" sz="1200" dirty="0" smtClean="0">
                <a:solidFill>
                  <a:schemeClr val="tx1"/>
                </a:solidFill>
              </a:rPr>
              <a:t>Higher </a:t>
            </a:r>
            <a:r>
              <a:rPr lang="en-US" sz="1200" i="1" dirty="0" smtClean="0">
                <a:solidFill>
                  <a:schemeClr val="tx1"/>
                </a:solidFill>
              </a:rPr>
              <a:t>N</a:t>
            </a:r>
            <a:r>
              <a:rPr lang="en-US" sz="1200" dirty="0" smtClean="0">
                <a:solidFill>
                  <a:schemeClr val="tx1"/>
                </a:solidFill>
              </a:rPr>
              <a:t> bits of </a:t>
            </a:r>
            <a:r>
              <a:rPr lang="en-US" sz="1200" b="1" dirty="0" smtClean="0">
                <a:solidFill>
                  <a:schemeClr val="tx1"/>
                </a:solidFill>
              </a:rPr>
              <a:t>x</a:t>
            </a:r>
            <a:r>
              <a:rPr lang="en-US" sz="1200" dirty="0" smtClean="0">
                <a:solidFill>
                  <a:schemeClr val="tx1"/>
                </a:solidFill>
              </a:rPr>
              <a:t> only depend on the BSS.</a:t>
            </a:r>
          </a:p>
          <a:p>
            <a:pPr marL="171450" indent="-171450">
              <a:buFontTx/>
              <a:buChar char="-"/>
            </a:pPr>
            <a:r>
              <a:rPr lang="en-US" sz="1200" b="1" dirty="0" smtClean="0">
                <a:solidFill>
                  <a:schemeClr val="tx1"/>
                </a:solidFill>
              </a:rPr>
              <a:t>y</a:t>
            </a:r>
            <a:r>
              <a:rPr lang="en-US" sz="1200" dirty="0" smtClean="0">
                <a:solidFill>
                  <a:schemeClr val="tx1"/>
                </a:solidFill>
              </a:rPr>
              <a:t> only depends on the BSS.</a:t>
            </a:r>
            <a:endParaRPr lang="en-US" sz="1200" dirty="0" smtClean="0">
              <a:solidFill>
                <a:srgbClr val="FF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043608" y="3284984"/>
            <a:ext cx="523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>
                <a:solidFill>
                  <a:schemeClr val="tx1"/>
                </a:solidFill>
              </a:rPr>
              <a:t>mod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en-US" sz="800" dirty="0" smtClean="0">
                <a:solidFill>
                  <a:schemeClr val="tx1"/>
                </a:solidFill>
              </a:rPr>
              <a:t>2</a:t>
            </a:r>
            <a:r>
              <a:rPr lang="en-US" sz="800" baseline="30000" dirty="0" smtClean="0">
                <a:solidFill>
                  <a:schemeClr val="tx1"/>
                </a:solidFill>
              </a:rPr>
              <a:t>9</a:t>
            </a:r>
            <a:r>
              <a:rPr lang="en-US" sz="8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(Cutting off B9)</a:t>
            </a:r>
            <a:endParaRPr lang="en-US" sz="800" baseline="30000" dirty="0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1959030" y="3254787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rgbClr val="0432FF"/>
                </a:solidFill>
              </a:rPr>
              <a:t>z</a:t>
            </a:r>
            <a:endParaRPr lang="en-US" sz="1000" b="1" dirty="0" smtClean="0">
              <a:solidFill>
                <a:srgbClr val="0432FF"/>
              </a:solidFill>
            </a:endParaRPr>
          </a:p>
        </p:txBody>
      </p:sp>
      <p:sp>
        <p:nvSpPr>
          <p:cNvPr id="90" name="U-Turn Arrow 89"/>
          <p:cNvSpPr/>
          <p:nvPr/>
        </p:nvSpPr>
        <p:spPr bwMode="auto">
          <a:xfrm rot="5400000" flipV="1">
            <a:off x="1498135" y="3409550"/>
            <a:ext cx="271480" cy="199469"/>
          </a:xfrm>
          <a:prstGeom prst="uturnArrow">
            <a:avLst>
              <a:gd name="adj1" fmla="val 0"/>
              <a:gd name="adj2" fmla="val 17551"/>
              <a:gd name="adj3" fmla="val 24505"/>
              <a:gd name="adj4" fmla="val 75495"/>
              <a:gd name="adj5" fmla="val 100000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053107" y="4293118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z</a:t>
            </a:r>
          </a:p>
        </p:txBody>
      </p:sp>
      <p:cxnSp>
        <p:nvCxnSpPr>
          <p:cNvPr id="93" name="Straight Connector 92"/>
          <p:cNvCxnSpPr/>
          <p:nvPr/>
        </p:nvCxnSpPr>
        <p:spPr bwMode="auto">
          <a:xfrm>
            <a:off x="5498206" y="4261767"/>
            <a:ext cx="28887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Curved Connector 94"/>
          <p:cNvCxnSpPr>
            <a:endCxn id="92" idx="1"/>
          </p:cNvCxnSpPr>
          <p:nvPr/>
        </p:nvCxnSpPr>
        <p:spPr bwMode="auto">
          <a:xfrm>
            <a:off x="6864395" y="4268828"/>
            <a:ext cx="188712" cy="147401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9445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Ambiguity</a:t>
            </a:r>
            <a:r>
              <a:rPr lang="en-US" dirty="0" smtClean="0"/>
              <a:t> Example (Details in Appendix)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586166" y="1772816"/>
            <a:ext cx="1035321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smtClean="0">
                <a:solidFill>
                  <a:schemeClr val="tx1"/>
                </a:solidFill>
              </a:rPr>
              <a:t>Frame</a:t>
            </a:r>
            <a:r>
              <a:rPr lang="en-US" sz="1000">
                <a:solidFill>
                  <a:schemeClr val="tx1"/>
                </a:solidFill>
              </a:rPr>
              <a:t> </a:t>
            </a:r>
            <a:r>
              <a:rPr lang="en-US" sz="1000" smtClean="0">
                <a:solidFill>
                  <a:schemeClr val="tx1"/>
                </a:solidFill>
              </a:rPr>
              <a:t>carrying TBD IE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1472662" y="2137038"/>
            <a:ext cx="684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514182" y="2780928"/>
            <a:ext cx="86054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>
                <a:solidFill>
                  <a:schemeClr val="tx1"/>
                </a:solidFill>
              </a:rPr>
              <a:t>VHT STA</a:t>
            </a: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AID[0:8]</a:t>
            </a: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b</a:t>
            </a:r>
            <a:r>
              <a:rPr lang="en-US" sz="1050" b="1" u="sng" dirty="0" smtClean="0">
                <a:solidFill>
                  <a:schemeClr val="tx1"/>
                </a:solidFill>
              </a:rPr>
              <a:t>001</a:t>
            </a:r>
            <a:r>
              <a:rPr lang="en-US" sz="1050" b="1" dirty="0" smtClean="0">
                <a:solidFill>
                  <a:schemeClr val="tx1"/>
                </a:solidFill>
              </a:rPr>
              <a:t>100000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95182" y="1772816"/>
            <a:ext cx="3001540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VHT PPDU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1476416" y="3200094"/>
            <a:ext cx="684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51027" y="3789040"/>
            <a:ext cx="98685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>
                <a:solidFill>
                  <a:schemeClr val="tx1"/>
                </a:solidFill>
              </a:rPr>
              <a:t>HE STA</a:t>
            </a: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AID[0:8]</a:t>
            </a: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b</a:t>
            </a:r>
            <a:r>
              <a:rPr lang="en-US" sz="1050" b="1" u="sng" dirty="0" smtClean="0">
                <a:solidFill>
                  <a:schemeClr val="tx1"/>
                </a:solidFill>
              </a:rPr>
              <a:t>001</a:t>
            </a:r>
            <a:r>
              <a:rPr lang="en-US" sz="1050" b="1" dirty="0" smtClean="0">
                <a:solidFill>
                  <a:schemeClr val="tx1"/>
                </a:solidFill>
              </a:rPr>
              <a:t>000011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1472662" y="4241419"/>
            <a:ext cx="684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4160418" y="3213232"/>
            <a:ext cx="0" cy="1023201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2621487" y="2146702"/>
            <a:ext cx="0" cy="2089731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072186" y="3350022"/>
            <a:ext cx="1809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TBD IE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   carrying </a:t>
            </a:r>
            <a:r>
              <a:rPr lang="en-US" sz="1200" b="1" i="1" dirty="0" smtClean="0">
                <a:solidFill>
                  <a:schemeClr val="tx1"/>
                </a:solidFill>
              </a:rPr>
              <a:t>N</a:t>
            </a:r>
            <a:r>
              <a:rPr lang="en-US" sz="1200" dirty="0" smtClean="0">
                <a:solidFill>
                  <a:schemeClr val="tx1"/>
                </a:solidFill>
              </a:rPr>
              <a:t> and </a:t>
            </a:r>
            <a:r>
              <a:rPr lang="en-US" sz="1200" b="1" dirty="0" smtClean="0">
                <a:solidFill>
                  <a:schemeClr val="tx1"/>
                </a:solidFill>
              </a:rPr>
              <a:t>BCB</a:t>
            </a:r>
          </a:p>
          <a:p>
            <a:pPr marL="171450" indent="-171450">
              <a:buFontTx/>
              <a:buChar char="-"/>
            </a:pPr>
            <a:r>
              <a:rPr lang="en-US" sz="1200" b="1" i="1" dirty="0" smtClean="0">
                <a:solidFill>
                  <a:schemeClr val="tx1"/>
                </a:solidFill>
              </a:rPr>
              <a:t>N</a:t>
            </a:r>
            <a:r>
              <a:rPr lang="en-US" sz="1200" b="1" dirty="0" smtClean="0">
                <a:solidFill>
                  <a:schemeClr val="tx1"/>
                </a:solidFill>
              </a:rPr>
              <a:t> = 3</a:t>
            </a:r>
          </a:p>
          <a:p>
            <a:pPr marL="171450" indent="-171450">
              <a:buFontTx/>
              <a:buChar char="-"/>
            </a:pPr>
            <a:r>
              <a:rPr lang="en-US" sz="1200" b="1" dirty="0" smtClean="0">
                <a:solidFill>
                  <a:schemeClr val="tx1"/>
                </a:solidFill>
              </a:rPr>
              <a:t>BCB[0:</a:t>
            </a:r>
            <a:r>
              <a:rPr lang="en-US" sz="1200" b="1" i="1" dirty="0" smtClean="0">
                <a:solidFill>
                  <a:schemeClr val="tx1"/>
                </a:solidFill>
              </a:rPr>
              <a:t>N</a:t>
            </a:r>
            <a:r>
              <a:rPr lang="en-US" sz="1200" b="1" dirty="0" smtClean="0">
                <a:solidFill>
                  <a:schemeClr val="tx1"/>
                </a:solidFill>
              </a:rPr>
              <a:t>−1] = b110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09018" y="1699791"/>
            <a:ext cx="127087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>
                <a:solidFill>
                  <a:schemeClr val="tx1"/>
                </a:solidFill>
              </a:rPr>
              <a:t>HE </a:t>
            </a:r>
            <a:r>
              <a:rPr lang="en-US" sz="1050" u="sng" dirty="0" smtClean="0">
                <a:solidFill>
                  <a:schemeClr val="tx1"/>
                </a:solidFill>
              </a:rPr>
              <a:t>AP</a:t>
            </a:r>
            <a:endParaRPr lang="en-US" sz="105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BSSID</a:t>
            </a: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xx:xx:xx:xx:xx:5B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799301" y="4272026"/>
            <a:ext cx="3030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HE STA calculates BSS’s </a:t>
            </a:r>
            <a:r>
              <a:rPr lang="en-US" sz="1200" b="1" dirty="0" smtClean="0">
                <a:solidFill>
                  <a:schemeClr val="tx1"/>
                </a:solidFill>
              </a:rPr>
              <a:t>PAID[8</a:t>
            </a:r>
            <a:r>
              <a:rPr lang="en-US" sz="1200" b="1" dirty="0">
                <a:solidFill>
                  <a:schemeClr val="tx1"/>
                </a:solidFill>
              </a:rPr>
              <a:t>−</a:t>
            </a:r>
            <a:r>
              <a:rPr lang="en-US" sz="1200" b="1" i="1" dirty="0" smtClean="0">
                <a:solidFill>
                  <a:schemeClr val="tx1"/>
                </a:solidFill>
              </a:rPr>
              <a:t>N</a:t>
            </a:r>
            <a:r>
              <a:rPr lang="en-US" sz="1200" b="1" dirty="0" smtClean="0">
                <a:solidFill>
                  <a:schemeClr val="tx1"/>
                </a:solidFill>
              </a:rPr>
              <a:t>+1:8]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072186" y="4478923"/>
            <a:ext cx="5760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PAID</a:t>
            </a:r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4160418" y="2137038"/>
            <a:ext cx="0" cy="1063056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4088409" y="2144470"/>
            <a:ext cx="1216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Including </a:t>
            </a:r>
            <a:r>
              <a:rPr lang="en-US" sz="1200" b="1" dirty="0" smtClean="0">
                <a:solidFill>
                  <a:schemeClr val="tx1"/>
                </a:solidFill>
              </a:rPr>
              <a:t>PAID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376442" y="2348880"/>
            <a:ext cx="5760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PAID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931154" y="5852344"/>
            <a:ext cx="122502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chemeClr val="tx1"/>
                </a:solidFill>
              </a:rPr>
              <a:t>AID[</a:t>
            </a:r>
            <a:r>
              <a:rPr lang="en-US" altLang="ko-KR" sz="1050" dirty="0" smtClean="0">
                <a:solidFill>
                  <a:schemeClr val="tx1"/>
                </a:solidFill>
              </a:rPr>
              <a:t>6</a:t>
            </a:r>
            <a:r>
              <a:rPr lang="en-US" sz="1050" dirty="0" smtClean="0">
                <a:solidFill>
                  <a:schemeClr val="tx1"/>
                </a:solidFill>
              </a:rPr>
              <a:t>:8] </a:t>
            </a:r>
            <a:r>
              <a:rPr lang="en-US" sz="1050" smtClean="0">
                <a:solidFill>
                  <a:schemeClr val="tx1"/>
                </a:solidFill>
              </a:rPr>
              <a:t>= </a:t>
            </a:r>
            <a:r>
              <a:rPr lang="en-US" sz="1050" smtClean="0">
                <a:solidFill>
                  <a:schemeClr val="tx1"/>
                </a:solidFill>
              </a:rPr>
              <a:t>b001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18648" y="5351218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* PAID for DL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18648" y="5855274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* AID assignment rule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41557" y="5309407"/>
            <a:ext cx="4109539" cy="11243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81515" y="5560357"/>
            <a:ext cx="38590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PAID = (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 smtClean="0">
                <a:solidFill>
                  <a:schemeClr val="tx1"/>
                </a:solidFill>
              </a:rPr>
              <a:t>(AID[0:8]) + 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 smtClean="0">
                <a:solidFill>
                  <a:schemeClr val="tx1"/>
                </a:solidFill>
              </a:rPr>
              <a:t>(BSSID[44:47] XOR BSSID[40:43]) * 2</a:t>
            </a:r>
            <a:r>
              <a:rPr lang="en-US" sz="900" baseline="30000" dirty="0" smtClean="0">
                <a:solidFill>
                  <a:schemeClr val="tx1"/>
                </a:solidFill>
              </a:rPr>
              <a:t>5</a:t>
            </a:r>
            <a:r>
              <a:rPr lang="en-US" sz="900" dirty="0" smtClean="0">
                <a:solidFill>
                  <a:schemeClr val="tx1"/>
                </a:solidFill>
              </a:rPr>
              <a:t>) </a:t>
            </a:r>
            <a:r>
              <a:rPr lang="en-US" sz="900" i="1" dirty="0" smtClean="0">
                <a:solidFill>
                  <a:schemeClr val="tx1"/>
                </a:solidFill>
              </a:rPr>
              <a:t>mod</a:t>
            </a:r>
            <a:r>
              <a:rPr lang="en-US" sz="900" dirty="0" smtClean="0">
                <a:solidFill>
                  <a:schemeClr val="tx1"/>
                </a:solidFill>
              </a:rPr>
              <a:t> 2</a:t>
            </a:r>
            <a:r>
              <a:rPr lang="en-US" sz="900" baseline="30000" dirty="0" smtClean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81515" y="6064429"/>
            <a:ext cx="3969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AID[8−</a:t>
            </a:r>
            <a:r>
              <a:rPr lang="en-US" sz="900" i="1" dirty="0" smtClean="0">
                <a:solidFill>
                  <a:schemeClr val="tx1"/>
                </a:solidFill>
              </a:rPr>
              <a:t>N</a:t>
            </a:r>
            <a:r>
              <a:rPr lang="en-US" sz="900" dirty="0" smtClean="0">
                <a:solidFill>
                  <a:schemeClr val="tx1"/>
                </a:solidFill>
              </a:rPr>
              <a:t>+1:8] = </a:t>
            </a:r>
            <a:r>
              <a:rPr lang="en-US" sz="900" i="1" dirty="0" smtClean="0">
                <a:solidFill>
                  <a:schemeClr val="tx1"/>
                </a:solidFill>
              </a:rPr>
              <a:t>bin</a:t>
            </a:r>
            <a:r>
              <a:rPr lang="en-US" sz="900" dirty="0" smtClean="0">
                <a:solidFill>
                  <a:schemeClr val="tx1"/>
                </a:solidFill>
              </a:rPr>
              <a:t>[(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 smtClean="0">
                <a:solidFill>
                  <a:schemeClr val="tx1"/>
                </a:solidFill>
              </a:rPr>
              <a:t>(BCB[0:</a:t>
            </a:r>
            <a:r>
              <a:rPr lang="en-US" sz="900" i="1" dirty="0" smtClean="0">
                <a:solidFill>
                  <a:schemeClr val="tx1"/>
                </a:solidFill>
              </a:rPr>
              <a:t>N</a:t>
            </a:r>
            <a:r>
              <a:rPr lang="en-US" sz="900" dirty="0">
                <a:solidFill>
                  <a:schemeClr val="tx1"/>
                </a:solidFill>
              </a:rPr>
              <a:t>−1</a:t>
            </a:r>
            <a:r>
              <a:rPr lang="en-US" sz="900" dirty="0" smtClean="0">
                <a:solidFill>
                  <a:schemeClr val="tx1"/>
                </a:solidFill>
              </a:rPr>
              <a:t>]) </a:t>
            </a:r>
          </a:p>
          <a:p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smtClean="0">
                <a:solidFill>
                  <a:schemeClr val="tx1"/>
                </a:solidFill>
              </a:rPr>
              <a:t>                        + 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>
                <a:solidFill>
                  <a:schemeClr val="tx1"/>
                </a:solidFill>
              </a:rPr>
              <a:t>(BSSID[47−</a:t>
            </a:r>
            <a:r>
              <a:rPr lang="en-US" sz="900" i="1" dirty="0">
                <a:solidFill>
                  <a:schemeClr val="tx1"/>
                </a:solidFill>
              </a:rPr>
              <a:t>N</a:t>
            </a:r>
            <a:r>
              <a:rPr lang="en-US" sz="900" dirty="0">
                <a:solidFill>
                  <a:schemeClr val="tx1"/>
                </a:solidFill>
              </a:rPr>
              <a:t>+1:47</a:t>
            </a:r>
            <a:r>
              <a:rPr lang="en-US" sz="900" dirty="0" smtClean="0">
                <a:solidFill>
                  <a:schemeClr val="tx1"/>
                </a:solidFill>
              </a:rPr>
              <a:t>] </a:t>
            </a:r>
            <a:r>
              <a:rPr lang="en-US" sz="900" dirty="0">
                <a:solidFill>
                  <a:schemeClr val="tx1"/>
                </a:solidFill>
              </a:rPr>
              <a:t>XOR BSSID[43−</a:t>
            </a:r>
            <a:r>
              <a:rPr lang="en-US" sz="900" i="1" dirty="0">
                <a:solidFill>
                  <a:schemeClr val="tx1"/>
                </a:solidFill>
              </a:rPr>
              <a:t>N</a:t>
            </a:r>
            <a:r>
              <a:rPr lang="en-US" sz="900" dirty="0">
                <a:solidFill>
                  <a:schemeClr val="tx1"/>
                </a:solidFill>
              </a:rPr>
              <a:t>+1:43</a:t>
            </a:r>
            <a:r>
              <a:rPr lang="en-US" sz="900" dirty="0" smtClean="0">
                <a:solidFill>
                  <a:schemeClr val="tx1"/>
                </a:solidFill>
              </a:rPr>
              <a:t>])) </a:t>
            </a:r>
            <a:r>
              <a:rPr lang="en-US" sz="900" i="1" dirty="0" smtClean="0">
                <a:solidFill>
                  <a:schemeClr val="tx1"/>
                </a:solidFill>
              </a:rPr>
              <a:t>mod</a:t>
            </a:r>
            <a:r>
              <a:rPr lang="en-US" sz="900" dirty="0" smtClean="0">
                <a:solidFill>
                  <a:schemeClr val="tx1"/>
                </a:solidFill>
              </a:rPr>
              <a:t> 2</a:t>
            </a:r>
            <a:r>
              <a:rPr lang="en-US" sz="900" i="1" baseline="30000" dirty="0" smtClean="0">
                <a:solidFill>
                  <a:schemeClr val="tx1"/>
                </a:solidFill>
              </a:rPr>
              <a:t>N</a:t>
            </a:r>
            <a:r>
              <a:rPr lang="en-US" sz="900" dirty="0" smtClean="0">
                <a:solidFill>
                  <a:schemeClr val="tx1"/>
                </a:solidFill>
              </a:rPr>
              <a:t>, </a:t>
            </a:r>
            <a:r>
              <a:rPr lang="en-US" sz="900" i="1" dirty="0" smtClean="0">
                <a:solidFill>
                  <a:schemeClr val="tx1"/>
                </a:solidFill>
              </a:rPr>
              <a:t>N</a:t>
            </a:r>
            <a:r>
              <a:rPr lang="en-US" sz="900" dirty="0" smtClean="0">
                <a:solidFill>
                  <a:schemeClr val="tx1"/>
                </a:solidFill>
              </a:rPr>
              <a:t>]</a:t>
            </a:r>
            <a:endParaRPr lang="en-US" sz="900" baseline="30000" dirty="0" smtClean="0">
              <a:solidFill>
                <a:schemeClr val="tx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935380" y="4681166"/>
            <a:ext cx="38298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Different PAID</a:t>
            </a:r>
            <a:r>
              <a:rPr lang="en-US" sz="1400" b="1" dirty="0">
                <a:solidFill>
                  <a:schemeClr val="tx1"/>
                </a:solidFill>
              </a:rPr>
              <a:t>[8−</a:t>
            </a:r>
            <a:r>
              <a:rPr lang="en-US" sz="1400" b="1" i="1" dirty="0">
                <a:solidFill>
                  <a:schemeClr val="tx1"/>
                </a:solidFill>
              </a:rPr>
              <a:t>N</a:t>
            </a:r>
            <a:r>
              <a:rPr lang="en-US" sz="1400" b="1" dirty="0">
                <a:solidFill>
                  <a:schemeClr val="tx1"/>
                </a:solidFill>
              </a:rPr>
              <a:t>+1:8</a:t>
            </a:r>
            <a:r>
              <a:rPr lang="en-US" sz="1400" b="1" dirty="0" smtClean="0">
                <a:solidFill>
                  <a:schemeClr val="tx1"/>
                </a:solidFill>
              </a:rPr>
              <a:t>]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: If the HE STA compares </a:t>
            </a:r>
            <a:r>
              <a:rPr lang="en-US" sz="1400" dirty="0">
                <a:solidFill>
                  <a:srgbClr val="0432FF"/>
                </a:solidFill>
              </a:rPr>
              <a:t>PAID</a:t>
            </a:r>
            <a:r>
              <a:rPr lang="en-US" sz="1400" dirty="0">
                <a:solidFill>
                  <a:schemeClr val="tx1"/>
                </a:solidFill>
              </a:rPr>
              <a:t>[8−</a:t>
            </a:r>
            <a:r>
              <a:rPr lang="en-US" sz="1400" i="1" dirty="0">
                <a:solidFill>
                  <a:schemeClr val="tx1"/>
                </a:solidFill>
              </a:rPr>
              <a:t>N</a:t>
            </a:r>
            <a:r>
              <a:rPr lang="en-US" sz="1400" dirty="0">
                <a:solidFill>
                  <a:schemeClr val="tx1"/>
                </a:solidFill>
              </a:rPr>
              <a:t>+1:8</a:t>
            </a:r>
            <a:r>
              <a:rPr lang="en-US" sz="1400" dirty="0" smtClean="0">
                <a:solidFill>
                  <a:schemeClr val="tx1"/>
                </a:solidFill>
              </a:rPr>
              <a:t>] values, an intra-BSS frame is identified as inter-BSS.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084168" y="3876433"/>
            <a:ext cx="1948232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Spatial Reuse Transmission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00" name="Straight Connector 99"/>
          <p:cNvCxnSpPr/>
          <p:nvPr/>
        </p:nvCxnSpPr>
        <p:spPr bwMode="auto">
          <a:xfrm>
            <a:off x="6156176" y="3213232"/>
            <a:ext cx="0" cy="663201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01" name="Straight Connector 100"/>
          <p:cNvCxnSpPr/>
          <p:nvPr/>
        </p:nvCxnSpPr>
        <p:spPr bwMode="auto">
          <a:xfrm>
            <a:off x="6084168" y="2151348"/>
            <a:ext cx="0" cy="172508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02" name="TextBox 101"/>
          <p:cNvSpPr txBox="1"/>
          <p:nvPr/>
        </p:nvSpPr>
        <p:spPr>
          <a:xfrm>
            <a:off x="6156176" y="3212976"/>
            <a:ext cx="106433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 smtClean="0">
                <a:solidFill>
                  <a:schemeClr val="tx1"/>
                </a:solidFill>
              </a:rPr>
              <a:t>Interference</a:t>
            </a:r>
            <a:endParaRPr lang="en-US" sz="1050" i="1" dirty="0" smtClean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072306" y="2208395"/>
            <a:ext cx="113802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 smtClean="0">
                <a:solidFill>
                  <a:schemeClr val="tx1"/>
                </a:solidFill>
              </a:rPr>
              <a:t>AP cannot receive a PPDU.</a:t>
            </a:r>
          </a:p>
        </p:txBody>
      </p:sp>
      <p:graphicFrame>
        <p:nvGraphicFramePr>
          <p:cNvPr id="106" name="Table 1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43591"/>
              </p:ext>
            </p:extLst>
          </p:nvPr>
        </p:nvGraphicFramePr>
        <p:xfrm>
          <a:off x="4829493" y="2392709"/>
          <a:ext cx="842508" cy="1614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</a:tblGrid>
              <a:tr h="16140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11" name="Table 1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92972"/>
              </p:ext>
            </p:extLst>
          </p:nvPr>
        </p:nvGraphicFramePr>
        <p:xfrm>
          <a:off x="2524916" y="4523541"/>
          <a:ext cx="842508" cy="1614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</a:tblGrid>
              <a:tr h="16140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 bwMode="auto">
          <a:xfrm>
            <a:off x="4816483" y="4637692"/>
            <a:ext cx="3957100" cy="87954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2521242" y="4509209"/>
            <a:ext cx="284033" cy="210204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4816533" y="2380561"/>
            <a:ext cx="284033" cy="210204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ight Arrow 7"/>
          <p:cNvSpPr/>
          <p:nvPr/>
        </p:nvSpPr>
        <p:spPr bwMode="auto">
          <a:xfrm rot="20670286">
            <a:off x="4070938" y="6054387"/>
            <a:ext cx="895167" cy="207825"/>
          </a:xfrm>
          <a:prstGeom prst="rightArrow">
            <a:avLst>
              <a:gd name="adj1" fmla="val 16718"/>
              <a:gd name="adj2" fmla="val 72532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645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Due to the ambiguity using PAID for partial BSS color, an HE STA may identify an intra-BSS VHT PPDU as inter-BSS.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Then, the HE STA may transmit a packet using OBSS PD level which interferes the intra-BSS PPDU.</a:t>
            </a:r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The spec should further consider the BSS color ambiguity of PAID in VHT PPDU when Partial BSS Color Length </a:t>
            </a:r>
            <a:r>
              <a:rPr lang="en-US" sz="2000" i="1" dirty="0" smtClean="0"/>
              <a:t>N</a:t>
            </a:r>
            <a:r>
              <a:rPr lang="en-US" sz="2000" dirty="0" smtClean="0"/>
              <a:t> is less than 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830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11-15/0132r17 Specification Framework for </a:t>
            </a:r>
            <a:r>
              <a:rPr lang="en-US" dirty="0" err="1" smtClean="0"/>
              <a:t>TGax</a:t>
            </a:r>
            <a:endParaRPr lang="en-US" dirty="0" smtClean="0"/>
          </a:p>
          <a:p>
            <a:r>
              <a:rPr lang="en-US" dirty="0" smtClean="0"/>
              <a:t>[2] 11-16/0364r3 AID Assign Rule Based on BSS Color and HE Operation Element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678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Appendix: Detailed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2016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586166" y="1772816"/>
            <a:ext cx="1035321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smtClean="0">
                <a:solidFill>
                  <a:schemeClr val="tx1"/>
                </a:solidFill>
              </a:rPr>
              <a:t>Frame</a:t>
            </a:r>
            <a:r>
              <a:rPr lang="en-US" sz="1000">
                <a:solidFill>
                  <a:schemeClr val="tx1"/>
                </a:solidFill>
              </a:rPr>
              <a:t> </a:t>
            </a:r>
            <a:r>
              <a:rPr lang="en-US" sz="1000" smtClean="0">
                <a:solidFill>
                  <a:schemeClr val="tx1"/>
                </a:solidFill>
              </a:rPr>
              <a:t>carrying TBD IE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1472662" y="2137038"/>
            <a:ext cx="684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514182" y="2780928"/>
            <a:ext cx="86054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>
                <a:solidFill>
                  <a:schemeClr val="tx1"/>
                </a:solidFill>
              </a:rPr>
              <a:t>VHT STA</a:t>
            </a: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AID[0:8]</a:t>
            </a: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b</a:t>
            </a:r>
            <a:r>
              <a:rPr lang="en-US" sz="1050" b="1" u="sng" dirty="0" smtClean="0">
                <a:solidFill>
                  <a:schemeClr val="tx1"/>
                </a:solidFill>
              </a:rPr>
              <a:t>001</a:t>
            </a:r>
            <a:r>
              <a:rPr lang="en-US" sz="1050" b="1" dirty="0" smtClean="0">
                <a:solidFill>
                  <a:schemeClr val="tx1"/>
                </a:solidFill>
              </a:rPr>
              <a:t>100000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95182" y="1772816"/>
            <a:ext cx="3001540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VHT PPDU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1476416" y="3200094"/>
            <a:ext cx="684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51027" y="3789040"/>
            <a:ext cx="98685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>
                <a:solidFill>
                  <a:schemeClr val="tx1"/>
                </a:solidFill>
              </a:rPr>
              <a:t>HE STA</a:t>
            </a: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AID[0:8]</a:t>
            </a: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b</a:t>
            </a:r>
            <a:r>
              <a:rPr lang="en-US" sz="1050" b="1" u="sng" dirty="0" smtClean="0">
                <a:solidFill>
                  <a:schemeClr val="tx1"/>
                </a:solidFill>
              </a:rPr>
              <a:t>001</a:t>
            </a:r>
            <a:r>
              <a:rPr lang="en-US" sz="1050" b="1" dirty="0" smtClean="0">
                <a:solidFill>
                  <a:schemeClr val="tx1"/>
                </a:solidFill>
              </a:rPr>
              <a:t>000011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1472662" y="4241419"/>
            <a:ext cx="684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4160418" y="3213232"/>
            <a:ext cx="0" cy="1023201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2621487" y="2146702"/>
            <a:ext cx="0" cy="2089731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072186" y="3350022"/>
            <a:ext cx="1809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TBD IE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   carrying </a:t>
            </a:r>
            <a:r>
              <a:rPr lang="en-US" sz="1200" b="1" i="1" dirty="0" smtClean="0">
                <a:solidFill>
                  <a:schemeClr val="tx1"/>
                </a:solidFill>
              </a:rPr>
              <a:t>N</a:t>
            </a:r>
            <a:r>
              <a:rPr lang="en-US" sz="1200" dirty="0" smtClean="0">
                <a:solidFill>
                  <a:schemeClr val="tx1"/>
                </a:solidFill>
              </a:rPr>
              <a:t> and </a:t>
            </a:r>
            <a:r>
              <a:rPr lang="en-US" sz="1200" b="1" dirty="0" smtClean="0">
                <a:solidFill>
                  <a:schemeClr val="tx1"/>
                </a:solidFill>
              </a:rPr>
              <a:t>BCB</a:t>
            </a:r>
          </a:p>
          <a:p>
            <a:pPr marL="171450" indent="-171450">
              <a:buFontTx/>
              <a:buChar char="-"/>
            </a:pPr>
            <a:r>
              <a:rPr lang="en-US" sz="1200" b="1" i="1" dirty="0" smtClean="0">
                <a:solidFill>
                  <a:schemeClr val="tx1"/>
                </a:solidFill>
              </a:rPr>
              <a:t>N</a:t>
            </a:r>
            <a:r>
              <a:rPr lang="en-US" sz="1200" b="1" dirty="0" smtClean="0">
                <a:solidFill>
                  <a:schemeClr val="tx1"/>
                </a:solidFill>
              </a:rPr>
              <a:t> = 3</a:t>
            </a:r>
          </a:p>
          <a:p>
            <a:pPr marL="171450" indent="-171450">
              <a:buFontTx/>
              <a:buChar char="-"/>
            </a:pPr>
            <a:r>
              <a:rPr lang="en-US" sz="1200" b="1" dirty="0" smtClean="0">
                <a:solidFill>
                  <a:schemeClr val="tx1"/>
                </a:solidFill>
              </a:rPr>
              <a:t>BCB[0:</a:t>
            </a:r>
            <a:r>
              <a:rPr lang="en-US" sz="1200" b="1" i="1" dirty="0" smtClean="0">
                <a:solidFill>
                  <a:schemeClr val="tx1"/>
                </a:solidFill>
              </a:rPr>
              <a:t>N</a:t>
            </a:r>
            <a:r>
              <a:rPr lang="en-US" sz="1200" b="1" dirty="0" smtClean="0">
                <a:solidFill>
                  <a:schemeClr val="tx1"/>
                </a:solidFill>
              </a:rPr>
              <a:t>−1] = b110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75907" y="2256358"/>
            <a:ext cx="1737096" cy="3132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09018" y="1699791"/>
            <a:ext cx="127087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>
                <a:solidFill>
                  <a:schemeClr val="tx1"/>
                </a:solidFill>
              </a:rPr>
              <a:t>HE </a:t>
            </a:r>
            <a:r>
              <a:rPr lang="en-US" sz="1050" u="sng" dirty="0" smtClean="0">
                <a:solidFill>
                  <a:schemeClr val="tx1"/>
                </a:solidFill>
              </a:rPr>
              <a:t>AP</a:t>
            </a:r>
            <a:endParaRPr lang="en-US" sz="105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BSSID</a:t>
            </a: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xx:xx:xx:xx:xx:5B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799301" y="4272026"/>
            <a:ext cx="3030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HE STA calculates BSS’s </a:t>
            </a:r>
            <a:r>
              <a:rPr lang="en-US" sz="1200" b="1" dirty="0" smtClean="0">
                <a:solidFill>
                  <a:schemeClr val="tx1"/>
                </a:solidFill>
              </a:rPr>
              <a:t>PAID[8</a:t>
            </a:r>
            <a:r>
              <a:rPr lang="en-US" sz="1200" b="1" dirty="0">
                <a:solidFill>
                  <a:schemeClr val="tx1"/>
                </a:solidFill>
              </a:rPr>
              <a:t>−</a:t>
            </a:r>
            <a:r>
              <a:rPr lang="en-US" sz="1200" b="1" i="1" dirty="0" smtClean="0">
                <a:solidFill>
                  <a:schemeClr val="tx1"/>
                </a:solidFill>
              </a:rPr>
              <a:t>N</a:t>
            </a:r>
            <a:r>
              <a:rPr lang="en-US" sz="1200" b="1" dirty="0" smtClean="0">
                <a:solidFill>
                  <a:schemeClr val="tx1"/>
                </a:solidFill>
              </a:rPr>
              <a:t>+1:8]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288210" y="4448726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0432FF"/>
                </a:solidFill>
              </a:rPr>
              <a:t>x</a:t>
            </a:r>
            <a:endParaRPr lang="en-US" sz="1000" b="1" dirty="0" smtClean="0">
              <a:solidFill>
                <a:srgbClr val="0432FF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288210" y="4592742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y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072186" y="4910971"/>
            <a:ext cx="5760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PAID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216202" y="4622939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496122" y="4839740"/>
            <a:ext cx="5234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>
                <a:solidFill>
                  <a:schemeClr val="tx1"/>
                </a:solidFill>
              </a:rPr>
              <a:t>mod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en-US" sz="800" dirty="0" smtClean="0">
                <a:solidFill>
                  <a:schemeClr val="tx1"/>
                </a:solidFill>
              </a:rPr>
              <a:t>2</a:t>
            </a:r>
            <a:r>
              <a:rPr lang="en-US" sz="800" baseline="30000" dirty="0" smtClean="0">
                <a:solidFill>
                  <a:schemeClr val="tx1"/>
                </a:solidFill>
              </a:rPr>
              <a:t>9</a:t>
            </a:r>
            <a:r>
              <a:rPr lang="en-US" sz="8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288214" y="4749388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0432FF"/>
                </a:solidFill>
              </a:rPr>
              <a:t>z</a:t>
            </a:r>
            <a:endParaRPr lang="en-US" sz="1000" b="1" dirty="0" smtClean="0">
              <a:solidFill>
                <a:srgbClr val="0432FF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2288330" y="4803189"/>
            <a:ext cx="1080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4160418" y="2137038"/>
            <a:ext cx="0" cy="1063056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4088409" y="2144470"/>
            <a:ext cx="1216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Including </a:t>
            </a:r>
            <a:r>
              <a:rPr lang="en-US" sz="1200" b="1" dirty="0" smtClean="0">
                <a:solidFill>
                  <a:schemeClr val="tx1"/>
                </a:solidFill>
              </a:rPr>
              <a:t>PAID</a:t>
            </a:r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780429"/>
              </p:ext>
            </p:extLst>
          </p:nvPr>
        </p:nvGraphicFramePr>
        <p:xfrm>
          <a:off x="4829493" y="2536746"/>
          <a:ext cx="842508" cy="1614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</a:tblGrid>
              <a:tr h="16140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4623084" y="2329032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rgbClr val="0432FF"/>
                </a:solidFill>
              </a:rPr>
              <a:t>x</a:t>
            </a:r>
            <a:endParaRPr lang="en-US" sz="1000" b="1" dirty="0" smtClean="0">
              <a:solidFill>
                <a:srgbClr val="0432FF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623084" y="2484066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y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376442" y="2840542"/>
            <a:ext cx="5760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PAID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520578" y="2498321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067944" y="2723572"/>
            <a:ext cx="5234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>
                <a:solidFill>
                  <a:schemeClr val="tx1"/>
                </a:solidFill>
              </a:rPr>
              <a:t>mod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en-US" sz="800" smtClean="0">
                <a:solidFill>
                  <a:schemeClr val="tx1"/>
                </a:solidFill>
              </a:rPr>
              <a:t>2</a:t>
            </a:r>
            <a:r>
              <a:rPr lang="en-US" sz="800" baseline="30000" smtClean="0">
                <a:solidFill>
                  <a:schemeClr val="tx1"/>
                </a:solidFill>
              </a:rPr>
              <a:t>9</a:t>
            </a:r>
            <a:r>
              <a:rPr lang="en-US" sz="800" smtClean="0">
                <a:solidFill>
                  <a:schemeClr val="tx1"/>
                </a:solidFill>
              </a:rPr>
              <a:t> </a:t>
            </a:r>
            <a:endParaRPr lang="en-US" sz="800" dirty="0" smtClean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623084" y="2690337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rgbClr val="0432FF"/>
                </a:solidFill>
              </a:rPr>
              <a:t>z</a:t>
            </a:r>
            <a:endParaRPr lang="en-US" sz="1000" b="1" dirty="0" smtClean="0">
              <a:solidFill>
                <a:srgbClr val="0432FF"/>
              </a:solidFill>
            </a:endParaRPr>
          </a:p>
        </p:txBody>
      </p:sp>
      <p:cxnSp>
        <p:nvCxnSpPr>
          <p:cNvPr id="60" name="Straight Connector 59"/>
          <p:cNvCxnSpPr/>
          <p:nvPr/>
        </p:nvCxnSpPr>
        <p:spPr bwMode="auto">
          <a:xfrm>
            <a:off x="4592586" y="2698150"/>
            <a:ext cx="1080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U-Turn Arrow 60"/>
          <p:cNvSpPr/>
          <p:nvPr/>
        </p:nvSpPr>
        <p:spPr bwMode="auto">
          <a:xfrm rot="5400000" flipV="1">
            <a:off x="1922300" y="4873206"/>
            <a:ext cx="218317" cy="199469"/>
          </a:xfrm>
          <a:prstGeom prst="uturnArrow">
            <a:avLst>
              <a:gd name="adj1" fmla="val 0"/>
              <a:gd name="adj2" fmla="val 17551"/>
              <a:gd name="adj3" fmla="val 24505"/>
              <a:gd name="adj4" fmla="val 75495"/>
              <a:gd name="adj5" fmla="val 100000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U-Turn Arrow 61"/>
          <p:cNvSpPr/>
          <p:nvPr/>
        </p:nvSpPr>
        <p:spPr bwMode="auto">
          <a:xfrm rot="5400000" flipV="1">
            <a:off x="4242765" y="2788816"/>
            <a:ext cx="240030" cy="199469"/>
          </a:xfrm>
          <a:prstGeom prst="uturnArrow">
            <a:avLst>
              <a:gd name="adj1" fmla="val 0"/>
              <a:gd name="adj2" fmla="val 17551"/>
              <a:gd name="adj3" fmla="val 24505"/>
              <a:gd name="adj4" fmla="val 75495"/>
              <a:gd name="adj5" fmla="val 100000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66" name="Table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797848"/>
              </p:ext>
            </p:extLst>
          </p:nvPr>
        </p:nvGraphicFramePr>
        <p:xfrm>
          <a:off x="75907" y="2275598"/>
          <a:ext cx="1737096" cy="274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7137"/>
                <a:gridCol w="217137"/>
                <a:gridCol w="217137"/>
                <a:gridCol w="217137"/>
                <a:gridCol w="217137"/>
                <a:gridCol w="217137"/>
                <a:gridCol w="217137"/>
                <a:gridCol w="217137"/>
              </a:tblGrid>
              <a:tr h="9335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B47</a:t>
                      </a:r>
                      <a:endParaRPr lang="en-US" sz="9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B46</a:t>
                      </a:r>
                      <a:endParaRPr lang="en-US" sz="9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B45</a:t>
                      </a:r>
                      <a:endParaRPr lang="en-US" sz="9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B44</a:t>
                      </a:r>
                      <a:endParaRPr lang="en-US" sz="9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B43</a:t>
                      </a:r>
                      <a:endParaRPr lang="en-US" sz="9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B42</a:t>
                      </a:r>
                      <a:endParaRPr lang="en-US" sz="9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B41</a:t>
                      </a:r>
                      <a:endParaRPr lang="en-US" sz="9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B40</a:t>
                      </a:r>
                      <a:endParaRPr lang="en-US" sz="900" dirty="0"/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335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8" name="TextBox 67"/>
          <p:cNvSpPr txBox="1"/>
          <p:nvPr/>
        </p:nvSpPr>
        <p:spPr>
          <a:xfrm>
            <a:off x="4931154" y="5852344"/>
            <a:ext cx="302522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chemeClr val="tx1"/>
                </a:solidFill>
              </a:rPr>
              <a:t>AID[</a:t>
            </a:r>
            <a:r>
              <a:rPr lang="en-US" altLang="ko-KR" sz="1050" dirty="0" smtClean="0">
                <a:solidFill>
                  <a:schemeClr val="tx1"/>
                </a:solidFill>
              </a:rPr>
              <a:t>6</a:t>
            </a:r>
            <a:r>
              <a:rPr lang="en-US" sz="1050" dirty="0" smtClean="0">
                <a:solidFill>
                  <a:schemeClr val="tx1"/>
                </a:solidFill>
              </a:rPr>
              <a:t>:8] = </a:t>
            </a:r>
            <a:r>
              <a:rPr lang="en-US" sz="1050" i="1" dirty="0">
                <a:solidFill>
                  <a:schemeClr val="tx1"/>
                </a:solidFill>
              </a:rPr>
              <a:t>bin</a:t>
            </a:r>
            <a:r>
              <a:rPr lang="en-US" sz="1050" dirty="0" smtClean="0">
                <a:solidFill>
                  <a:schemeClr val="tx1"/>
                </a:solidFill>
              </a:rPr>
              <a:t>[(6 + </a:t>
            </a:r>
            <a:r>
              <a:rPr lang="en-US" sz="1050" i="1" dirty="0" err="1" smtClean="0">
                <a:solidFill>
                  <a:schemeClr val="tx1"/>
                </a:solidFill>
              </a:rPr>
              <a:t>dec</a:t>
            </a:r>
            <a:r>
              <a:rPr lang="en-US" sz="1050" dirty="0" smtClean="0">
                <a:solidFill>
                  <a:schemeClr val="tx1"/>
                </a:solidFill>
              </a:rPr>
              <a:t>(b101 </a:t>
            </a:r>
            <a:r>
              <a:rPr lang="en-US" sz="1050" dirty="0">
                <a:solidFill>
                  <a:schemeClr val="tx1"/>
                </a:solidFill>
              </a:rPr>
              <a:t>XOR </a:t>
            </a:r>
            <a:r>
              <a:rPr lang="en-US" sz="1050" dirty="0" smtClean="0">
                <a:solidFill>
                  <a:schemeClr val="tx1"/>
                </a:solidFill>
              </a:rPr>
              <a:t>110)) </a:t>
            </a:r>
            <a:r>
              <a:rPr lang="en-US" sz="1050" i="1" dirty="0">
                <a:solidFill>
                  <a:schemeClr val="tx1"/>
                </a:solidFill>
              </a:rPr>
              <a:t>mod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 smtClean="0">
                <a:solidFill>
                  <a:schemeClr val="tx1"/>
                </a:solidFill>
              </a:rPr>
              <a:t>2</a:t>
            </a:r>
            <a:r>
              <a:rPr lang="en-US" sz="1050" i="1" baseline="30000" dirty="0" smtClean="0">
                <a:solidFill>
                  <a:schemeClr val="tx1"/>
                </a:solidFill>
              </a:rPr>
              <a:t>3</a:t>
            </a:r>
            <a:r>
              <a:rPr lang="en-US" sz="1050" dirty="0" smtClean="0">
                <a:solidFill>
                  <a:schemeClr val="tx1"/>
                </a:solidFill>
              </a:rPr>
              <a:t>, 3] </a:t>
            </a:r>
          </a:p>
          <a:p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 smtClean="0">
                <a:solidFill>
                  <a:schemeClr val="tx1"/>
                </a:solidFill>
              </a:rPr>
              <a:t>               = </a:t>
            </a:r>
            <a:r>
              <a:rPr lang="en-US" sz="1050" i="1" dirty="0">
                <a:solidFill>
                  <a:schemeClr val="tx1"/>
                </a:solidFill>
              </a:rPr>
              <a:t>bin</a:t>
            </a:r>
            <a:r>
              <a:rPr lang="en-US" sz="1050" dirty="0" smtClean="0">
                <a:solidFill>
                  <a:schemeClr val="tx1"/>
                </a:solidFill>
              </a:rPr>
              <a:t>[(6 </a:t>
            </a:r>
            <a:r>
              <a:rPr lang="en-US" sz="1050" dirty="0">
                <a:solidFill>
                  <a:schemeClr val="tx1"/>
                </a:solidFill>
              </a:rPr>
              <a:t>+ </a:t>
            </a:r>
            <a:r>
              <a:rPr lang="en-US" sz="1050" i="1" dirty="0" err="1" smtClean="0">
                <a:solidFill>
                  <a:schemeClr val="tx1"/>
                </a:solidFill>
              </a:rPr>
              <a:t>dec</a:t>
            </a:r>
            <a:r>
              <a:rPr lang="en-US" sz="1050" dirty="0" smtClean="0">
                <a:solidFill>
                  <a:schemeClr val="tx1"/>
                </a:solidFill>
              </a:rPr>
              <a:t>(b011)) </a:t>
            </a:r>
            <a:r>
              <a:rPr lang="en-US" sz="1050" i="1" dirty="0">
                <a:solidFill>
                  <a:schemeClr val="tx1"/>
                </a:solidFill>
              </a:rPr>
              <a:t>mod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 smtClean="0">
                <a:solidFill>
                  <a:schemeClr val="tx1"/>
                </a:solidFill>
              </a:rPr>
              <a:t>2</a:t>
            </a:r>
            <a:r>
              <a:rPr lang="en-US" sz="1050" baseline="30000" dirty="0" smtClean="0">
                <a:solidFill>
                  <a:schemeClr val="tx1"/>
                </a:solidFill>
              </a:rPr>
              <a:t>3</a:t>
            </a:r>
            <a:r>
              <a:rPr lang="en-US" sz="1050" dirty="0" smtClean="0">
                <a:solidFill>
                  <a:schemeClr val="tx1"/>
                </a:solidFill>
              </a:rPr>
              <a:t>, 3]</a:t>
            </a:r>
          </a:p>
          <a:p>
            <a:r>
              <a:rPr lang="en-US" sz="1050" dirty="0" smtClean="0">
                <a:solidFill>
                  <a:schemeClr val="tx1"/>
                </a:solidFill>
              </a:rPr>
              <a:t>                </a:t>
            </a:r>
            <a:r>
              <a:rPr lang="en-US" sz="1050" dirty="0">
                <a:solidFill>
                  <a:schemeClr val="tx1"/>
                </a:solidFill>
              </a:rPr>
              <a:t>= </a:t>
            </a:r>
            <a:r>
              <a:rPr lang="en-US" sz="1050" i="1" dirty="0" smtClean="0">
                <a:solidFill>
                  <a:schemeClr val="tx1"/>
                </a:solidFill>
              </a:rPr>
              <a:t>bin</a:t>
            </a:r>
            <a:r>
              <a:rPr lang="en-US" sz="1050" dirty="0" smtClean="0">
                <a:solidFill>
                  <a:schemeClr val="tx1"/>
                </a:solidFill>
              </a:rPr>
              <a:t>[9 </a:t>
            </a:r>
            <a:r>
              <a:rPr lang="en-US" sz="1050" i="1" dirty="0">
                <a:solidFill>
                  <a:schemeClr val="tx1"/>
                </a:solidFill>
              </a:rPr>
              <a:t>mod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 smtClean="0">
                <a:solidFill>
                  <a:schemeClr val="tx1"/>
                </a:solidFill>
              </a:rPr>
              <a:t>2</a:t>
            </a:r>
            <a:r>
              <a:rPr lang="en-US" sz="1050" baseline="30000" dirty="0">
                <a:solidFill>
                  <a:schemeClr val="tx1"/>
                </a:solidFill>
              </a:rPr>
              <a:t>3</a:t>
            </a:r>
            <a:r>
              <a:rPr lang="en-US" sz="1050" dirty="0" smtClean="0">
                <a:solidFill>
                  <a:schemeClr val="tx1"/>
                </a:solidFill>
              </a:rPr>
              <a:t>, 3] = </a:t>
            </a:r>
            <a:r>
              <a:rPr lang="en-US" sz="1050" i="1" dirty="0" smtClean="0">
                <a:solidFill>
                  <a:schemeClr val="tx1"/>
                </a:solidFill>
              </a:rPr>
              <a:t>bin</a:t>
            </a:r>
            <a:r>
              <a:rPr lang="en-US" sz="1050" dirty="0" smtClean="0">
                <a:solidFill>
                  <a:schemeClr val="tx1"/>
                </a:solidFill>
              </a:rPr>
              <a:t>[1, 3] = b001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18648" y="5351218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* PAID for DL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18648" y="5855274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* AID assignment rule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41557" y="5309407"/>
            <a:ext cx="4109539" cy="11243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81515" y="5560357"/>
            <a:ext cx="38590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PAID = (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 smtClean="0">
                <a:solidFill>
                  <a:schemeClr val="tx1"/>
                </a:solidFill>
              </a:rPr>
              <a:t>(AID[0:8]) + 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 smtClean="0">
                <a:solidFill>
                  <a:schemeClr val="tx1"/>
                </a:solidFill>
              </a:rPr>
              <a:t>(BSSID[44:47] XOR BSSID[40:43]) * 2</a:t>
            </a:r>
            <a:r>
              <a:rPr lang="en-US" sz="900" baseline="30000" dirty="0" smtClean="0">
                <a:solidFill>
                  <a:schemeClr val="tx1"/>
                </a:solidFill>
              </a:rPr>
              <a:t>5</a:t>
            </a:r>
            <a:r>
              <a:rPr lang="en-US" sz="900" dirty="0" smtClean="0">
                <a:solidFill>
                  <a:schemeClr val="tx1"/>
                </a:solidFill>
              </a:rPr>
              <a:t>) </a:t>
            </a:r>
            <a:r>
              <a:rPr lang="en-US" sz="900" i="1" dirty="0" smtClean="0">
                <a:solidFill>
                  <a:schemeClr val="tx1"/>
                </a:solidFill>
              </a:rPr>
              <a:t>mod</a:t>
            </a:r>
            <a:r>
              <a:rPr lang="en-US" sz="900" dirty="0" smtClean="0">
                <a:solidFill>
                  <a:schemeClr val="tx1"/>
                </a:solidFill>
              </a:rPr>
              <a:t> 2</a:t>
            </a:r>
            <a:r>
              <a:rPr lang="en-US" sz="900" baseline="30000" dirty="0" smtClean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81515" y="6064429"/>
            <a:ext cx="3969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AID[8−</a:t>
            </a:r>
            <a:r>
              <a:rPr lang="en-US" sz="900" i="1" dirty="0" smtClean="0">
                <a:solidFill>
                  <a:schemeClr val="tx1"/>
                </a:solidFill>
              </a:rPr>
              <a:t>N</a:t>
            </a:r>
            <a:r>
              <a:rPr lang="en-US" sz="900" dirty="0" smtClean="0">
                <a:solidFill>
                  <a:schemeClr val="tx1"/>
                </a:solidFill>
              </a:rPr>
              <a:t>+1:8] = </a:t>
            </a:r>
            <a:r>
              <a:rPr lang="en-US" sz="900" i="1" dirty="0" smtClean="0">
                <a:solidFill>
                  <a:schemeClr val="tx1"/>
                </a:solidFill>
              </a:rPr>
              <a:t>bin</a:t>
            </a:r>
            <a:r>
              <a:rPr lang="en-US" sz="900" dirty="0" smtClean="0">
                <a:solidFill>
                  <a:schemeClr val="tx1"/>
                </a:solidFill>
              </a:rPr>
              <a:t>[(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 smtClean="0">
                <a:solidFill>
                  <a:schemeClr val="tx1"/>
                </a:solidFill>
              </a:rPr>
              <a:t>(BCB[0:</a:t>
            </a:r>
            <a:r>
              <a:rPr lang="en-US" sz="900" i="1" dirty="0" smtClean="0">
                <a:solidFill>
                  <a:schemeClr val="tx1"/>
                </a:solidFill>
              </a:rPr>
              <a:t>N</a:t>
            </a:r>
            <a:r>
              <a:rPr lang="en-US" sz="900" dirty="0">
                <a:solidFill>
                  <a:schemeClr val="tx1"/>
                </a:solidFill>
              </a:rPr>
              <a:t>−1</a:t>
            </a:r>
            <a:r>
              <a:rPr lang="en-US" sz="900" dirty="0" smtClean="0">
                <a:solidFill>
                  <a:schemeClr val="tx1"/>
                </a:solidFill>
              </a:rPr>
              <a:t>]) </a:t>
            </a:r>
          </a:p>
          <a:p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smtClean="0">
                <a:solidFill>
                  <a:schemeClr val="tx1"/>
                </a:solidFill>
              </a:rPr>
              <a:t>                        + </a:t>
            </a:r>
            <a:r>
              <a:rPr lang="en-US" sz="900" i="1" dirty="0" err="1" smtClean="0">
                <a:solidFill>
                  <a:schemeClr val="tx1"/>
                </a:solidFill>
              </a:rPr>
              <a:t>dec</a:t>
            </a:r>
            <a:r>
              <a:rPr lang="en-US" sz="900" dirty="0">
                <a:solidFill>
                  <a:schemeClr val="tx1"/>
                </a:solidFill>
              </a:rPr>
              <a:t>(BSSID[47−</a:t>
            </a:r>
            <a:r>
              <a:rPr lang="en-US" sz="900" i="1" dirty="0">
                <a:solidFill>
                  <a:schemeClr val="tx1"/>
                </a:solidFill>
              </a:rPr>
              <a:t>N</a:t>
            </a:r>
            <a:r>
              <a:rPr lang="en-US" sz="900" dirty="0">
                <a:solidFill>
                  <a:schemeClr val="tx1"/>
                </a:solidFill>
              </a:rPr>
              <a:t>+1:47</a:t>
            </a:r>
            <a:r>
              <a:rPr lang="en-US" sz="900" dirty="0" smtClean="0">
                <a:solidFill>
                  <a:schemeClr val="tx1"/>
                </a:solidFill>
              </a:rPr>
              <a:t>] </a:t>
            </a:r>
            <a:r>
              <a:rPr lang="en-US" sz="900" dirty="0">
                <a:solidFill>
                  <a:schemeClr val="tx1"/>
                </a:solidFill>
              </a:rPr>
              <a:t>XOR BSSID[43−</a:t>
            </a:r>
            <a:r>
              <a:rPr lang="en-US" sz="900" i="1" dirty="0">
                <a:solidFill>
                  <a:schemeClr val="tx1"/>
                </a:solidFill>
              </a:rPr>
              <a:t>N</a:t>
            </a:r>
            <a:r>
              <a:rPr lang="en-US" sz="900" dirty="0">
                <a:solidFill>
                  <a:schemeClr val="tx1"/>
                </a:solidFill>
              </a:rPr>
              <a:t>+1:43</a:t>
            </a:r>
            <a:r>
              <a:rPr lang="en-US" sz="900" dirty="0" smtClean="0">
                <a:solidFill>
                  <a:schemeClr val="tx1"/>
                </a:solidFill>
              </a:rPr>
              <a:t>])) </a:t>
            </a:r>
            <a:r>
              <a:rPr lang="en-US" sz="900" i="1" dirty="0" smtClean="0">
                <a:solidFill>
                  <a:schemeClr val="tx1"/>
                </a:solidFill>
              </a:rPr>
              <a:t>mod</a:t>
            </a:r>
            <a:r>
              <a:rPr lang="en-US" sz="900" dirty="0" smtClean="0">
                <a:solidFill>
                  <a:schemeClr val="tx1"/>
                </a:solidFill>
              </a:rPr>
              <a:t> 2</a:t>
            </a:r>
            <a:r>
              <a:rPr lang="en-US" sz="900" i="1" baseline="30000" dirty="0" smtClean="0">
                <a:solidFill>
                  <a:schemeClr val="tx1"/>
                </a:solidFill>
              </a:rPr>
              <a:t>N</a:t>
            </a:r>
            <a:r>
              <a:rPr lang="en-US" sz="900" dirty="0" smtClean="0">
                <a:solidFill>
                  <a:schemeClr val="tx1"/>
                </a:solidFill>
              </a:rPr>
              <a:t>, </a:t>
            </a:r>
            <a:r>
              <a:rPr lang="en-US" sz="900" i="1" dirty="0" smtClean="0">
                <a:solidFill>
                  <a:schemeClr val="tx1"/>
                </a:solidFill>
              </a:rPr>
              <a:t>N</a:t>
            </a:r>
            <a:r>
              <a:rPr lang="en-US" sz="900" dirty="0" smtClean="0">
                <a:solidFill>
                  <a:schemeClr val="tx1"/>
                </a:solidFill>
              </a:rPr>
              <a:t>]</a:t>
            </a:r>
            <a:endParaRPr lang="en-US" sz="900" baseline="30000" dirty="0" smtClean="0">
              <a:solidFill>
                <a:schemeClr val="tx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149789" y="5226061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0432FF"/>
                </a:solidFill>
              </a:rPr>
              <a:t>x</a:t>
            </a:r>
            <a:endParaRPr lang="en-US" sz="1000" b="1" dirty="0" smtClean="0">
              <a:solidFill>
                <a:srgbClr val="0432FF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584551" y="5228107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y</a:t>
            </a:r>
          </a:p>
        </p:txBody>
      </p:sp>
      <p:cxnSp>
        <p:nvCxnSpPr>
          <p:cNvPr id="83" name="Straight Connector 82"/>
          <p:cNvCxnSpPr/>
          <p:nvPr/>
        </p:nvCxnSpPr>
        <p:spPr bwMode="auto">
          <a:xfrm>
            <a:off x="886284" y="5597439"/>
            <a:ext cx="44352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/>
          <p:cNvCxnSpPr/>
          <p:nvPr/>
        </p:nvCxnSpPr>
        <p:spPr bwMode="auto">
          <a:xfrm>
            <a:off x="1679072" y="5597439"/>
            <a:ext cx="1872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Curved Connector 84"/>
          <p:cNvCxnSpPr/>
          <p:nvPr/>
        </p:nvCxnSpPr>
        <p:spPr bwMode="auto">
          <a:xfrm rot="5400000">
            <a:off x="1098068" y="5439682"/>
            <a:ext cx="171150" cy="144363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Curved Connector 85"/>
          <p:cNvCxnSpPr/>
          <p:nvPr/>
        </p:nvCxnSpPr>
        <p:spPr bwMode="auto">
          <a:xfrm rot="5400000">
            <a:off x="2543281" y="5439682"/>
            <a:ext cx="171150" cy="144363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2239715" y="5802147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432FF"/>
                </a:solidFill>
              </a:rPr>
              <a:t>z</a:t>
            </a:r>
          </a:p>
        </p:txBody>
      </p:sp>
      <p:cxnSp>
        <p:nvCxnSpPr>
          <p:cNvPr id="88" name="Straight Connector 87"/>
          <p:cNvCxnSpPr/>
          <p:nvPr/>
        </p:nvCxnSpPr>
        <p:spPr bwMode="auto">
          <a:xfrm>
            <a:off x="684814" y="5770796"/>
            <a:ext cx="28887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Curved Connector 88"/>
          <p:cNvCxnSpPr/>
          <p:nvPr/>
        </p:nvCxnSpPr>
        <p:spPr bwMode="auto">
          <a:xfrm>
            <a:off x="2051003" y="5777857"/>
            <a:ext cx="188712" cy="147401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" name="TextBox 91"/>
          <p:cNvSpPr txBox="1"/>
          <p:nvPr/>
        </p:nvSpPr>
        <p:spPr>
          <a:xfrm>
            <a:off x="4935380" y="4681166"/>
            <a:ext cx="38298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Different PAID</a:t>
            </a:r>
            <a:r>
              <a:rPr lang="en-US" sz="1400" b="1" dirty="0">
                <a:solidFill>
                  <a:schemeClr val="tx1"/>
                </a:solidFill>
              </a:rPr>
              <a:t>[8−</a:t>
            </a:r>
            <a:r>
              <a:rPr lang="en-US" sz="1400" b="1" i="1" dirty="0">
                <a:solidFill>
                  <a:schemeClr val="tx1"/>
                </a:solidFill>
              </a:rPr>
              <a:t>N</a:t>
            </a:r>
            <a:r>
              <a:rPr lang="en-US" sz="1400" b="1" dirty="0">
                <a:solidFill>
                  <a:schemeClr val="tx1"/>
                </a:solidFill>
              </a:rPr>
              <a:t>+1:8</a:t>
            </a:r>
            <a:r>
              <a:rPr lang="en-US" sz="1400" b="1" dirty="0" smtClean="0">
                <a:solidFill>
                  <a:schemeClr val="tx1"/>
                </a:solidFill>
              </a:rPr>
              <a:t>]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: If the HE STA compares </a:t>
            </a:r>
            <a:r>
              <a:rPr lang="en-US" sz="1400" dirty="0">
                <a:solidFill>
                  <a:srgbClr val="0432FF"/>
                </a:solidFill>
              </a:rPr>
              <a:t>PAID</a:t>
            </a:r>
            <a:r>
              <a:rPr lang="en-US" sz="1400" dirty="0">
                <a:solidFill>
                  <a:schemeClr val="tx1"/>
                </a:solidFill>
              </a:rPr>
              <a:t>[8−</a:t>
            </a:r>
            <a:r>
              <a:rPr lang="en-US" sz="1400" i="1" dirty="0">
                <a:solidFill>
                  <a:schemeClr val="tx1"/>
                </a:solidFill>
              </a:rPr>
              <a:t>N</a:t>
            </a:r>
            <a:r>
              <a:rPr lang="en-US" sz="1400" dirty="0">
                <a:solidFill>
                  <a:schemeClr val="tx1"/>
                </a:solidFill>
              </a:rPr>
              <a:t>+1:8</a:t>
            </a:r>
            <a:r>
              <a:rPr lang="en-US" sz="1400" dirty="0" smtClean="0">
                <a:solidFill>
                  <a:schemeClr val="tx1"/>
                </a:solidFill>
              </a:rPr>
              <a:t>] values, an intra-BSS frame is identified as inter-BSS.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084168" y="3876433"/>
            <a:ext cx="1948232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Spatial Reuse Transmission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00" name="Straight Connector 99"/>
          <p:cNvCxnSpPr/>
          <p:nvPr/>
        </p:nvCxnSpPr>
        <p:spPr bwMode="auto">
          <a:xfrm>
            <a:off x="6156176" y="3213232"/>
            <a:ext cx="0" cy="663201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01" name="Straight Connector 100"/>
          <p:cNvCxnSpPr/>
          <p:nvPr/>
        </p:nvCxnSpPr>
        <p:spPr bwMode="auto">
          <a:xfrm>
            <a:off x="6084168" y="2151348"/>
            <a:ext cx="0" cy="172508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02" name="TextBox 101"/>
          <p:cNvSpPr txBox="1"/>
          <p:nvPr/>
        </p:nvSpPr>
        <p:spPr>
          <a:xfrm>
            <a:off x="6156176" y="3212976"/>
            <a:ext cx="106433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 smtClean="0">
                <a:solidFill>
                  <a:schemeClr val="tx1"/>
                </a:solidFill>
              </a:rPr>
              <a:t>Interference</a:t>
            </a:r>
            <a:endParaRPr lang="en-US" sz="1050" i="1" dirty="0" smtClean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072306" y="2208395"/>
            <a:ext cx="113802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 smtClean="0">
                <a:solidFill>
                  <a:schemeClr val="tx1"/>
                </a:solidFill>
              </a:rPr>
              <a:t>AP cannot receive a PPDU.</a:t>
            </a:r>
          </a:p>
        </p:txBody>
      </p:sp>
      <p:graphicFrame>
        <p:nvGraphicFramePr>
          <p:cNvPr id="104" name="Table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677854"/>
              </p:ext>
            </p:extLst>
          </p:nvPr>
        </p:nvGraphicFramePr>
        <p:xfrm>
          <a:off x="4829493" y="2376601"/>
          <a:ext cx="842508" cy="1614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</a:tblGrid>
              <a:tr h="16140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05" name="Table 1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754572"/>
              </p:ext>
            </p:extLst>
          </p:nvPr>
        </p:nvGraphicFramePr>
        <p:xfrm>
          <a:off x="4829493" y="2720534"/>
          <a:ext cx="842508" cy="1614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</a:tblGrid>
              <a:tr h="16140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06" name="Table 1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896191"/>
              </p:ext>
            </p:extLst>
          </p:nvPr>
        </p:nvGraphicFramePr>
        <p:xfrm>
          <a:off x="4829493" y="2884371"/>
          <a:ext cx="842508" cy="1614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</a:tblGrid>
              <a:tr h="16140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08" name="Table 1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130068"/>
              </p:ext>
            </p:extLst>
          </p:nvPr>
        </p:nvGraphicFramePr>
        <p:xfrm>
          <a:off x="2524916" y="4494937"/>
          <a:ext cx="842508" cy="1614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</a:tblGrid>
              <a:tr h="16140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09" name="Table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818969"/>
              </p:ext>
            </p:extLst>
          </p:nvPr>
        </p:nvGraphicFramePr>
        <p:xfrm>
          <a:off x="2524916" y="4647337"/>
          <a:ext cx="842508" cy="1614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</a:tblGrid>
              <a:tr h="16140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10" name="Table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656435"/>
              </p:ext>
            </p:extLst>
          </p:nvPr>
        </p:nvGraphicFramePr>
        <p:xfrm>
          <a:off x="2524916" y="4803189"/>
          <a:ext cx="842508" cy="1614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</a:tblGrid>
              <a:tr h="16140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11" name="Table 1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919486"/>
              </p:ext>
            </p:extLst>
          </p:nvPr>
        </p:nvGraphicFramePr>
        <p:xfrm>
          <a:off x="2524916" y="4955589"/>
          <a:ext cx="842508" cy="1614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  <a:gridCol w="93612"/>
              </a:tblGrid>
              <a:tr h="16140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 bwMode="auto">
          <a:xfrm>
            <a:off x="4816483" y="4637692"/>
            <a:ext cx="3957100" cy="87954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2521242" y="4941257"/>
            <a:ext cx="284033" cy="210204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4816533" y="2872223"/>
            <a:ext cx="284033" cy="210204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ight Arrow 7"/>
          <p:cNvSpPr/>
          <p:nvPr/>
        </p:nvSpPr>
        <p:spPr bwMode="auto">
          <a:xfrm rot="20670286">
            <a:off x="4070938" y="6054387"/>
            <a:ext cx="895167" cy="207825"/>
          </a:xfrm>
          <a:prstGeom prst="rightArrow">
            <a:avLst>
              <a:gd name="adj1" fmla="val 16718"/>
              <a:gd name="adj2" fmla="val 72532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528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6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93493</TotalTime>
  <Words>1135</Words>
  <Application>Microsoft Macintosh PowerPoint</Application>
  <PresentationFormat>On-screen Show (4:3)</PresentationFormat>
  <Paragraphs>334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 Unicode MS</vt:lpstr>
      <vt:lpstr>MS Gothic</vt:lpstr>
      <vt:lpstr>ＭＳ Ｐゴシック</vt:lpstr>
      <vt:lpstr>Times New Roman</vt:lpstr>
      <vt:lpstr>Wingdings</vt:lpstr>
      <vt:lpstr>Arial</vt:lpstr>
      <vt:lpstr>Office Theme</vt:lpstr>
      <vt:lpstr>6_802-11-Submission</vt:lpstr>
      <vt:lpstr>7_802-11-Submission</vt:lpstr>
      <vt:lpstr>Document</vt:lpstr>
      <vt:lpstr>Discussions on Partial BSS Color</vt:lpstr>
      <vt:lpstr>Introduction</vt:lpstr>
      <vt:lpstr>Recap: AID Assignment Rule (1) [2]</vt:lpstr>
      <vt:lpstr>Recap: AID Assignment Rule (2) [2]</vt:lpstr>
      <vt:lpstr>Ambiguity in PAID Field</vt:lpstr>
      <vt:lpstr>Ambiguity Example (Details in Appendix)</vt:lpstr>
      <vt:lpstr>Discussions</vt:lpstr>
      <vt:lpstr>References</vt:lpstr>
      <vt:lpstr>Appendix: Detailed Example</vt:lpstr>
    </vt:vector>
  </TitlesOfParts>
  <Company>WILUS Institute</Company>
  <LinksUpToDate>false</LinksUpToDate>
  <SharedDoc>false</SharedDoc>
  <HyperlinkBase/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Greg</cp:lastModifiedBy>
  <cp:revision>3337</cp:revision>
  <cp:lastPrinted>2016-05-16T16:49:07Z</cp:lastPrinted>
  <dcterms:created xsi:type="dcterms:W3CDTF">2014-04-14T10:59:07Z</dcterms:created>
  <dcterms:modified xsi:type="dcterms:W3CDTF">2016-07-25T07:18:28Z</dcterms:modified>
</cp:coreProperties>
</file>