
<file path=[Content_Types].xml><?xml version="1.0" encoding="utf-8"?>
<Types xmlns="http://schemas.openxmlformats.org/package/2006/content-types">
  <Default Extension="vsd" ContentType="application/vnd.visio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5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91" r:id="rId6"/>
    <p:sldId id="288" r:id="rId7"/>
    <p:sldId id="292" r:id="rId8"/>
    <p:sldId id="290" r:id="rId9"/>
    <p:sldId id="281" r:id="rId10"/>
    <p:sldId id="282" r:id="rId11"/>
    <p:sldId id="283" r:id="rId12"/>
    <p:sldId id="284" r:id="rId13"/>
    <p:sldId id="267" r:id="rId14"/>
    <p:sldId id="268" r:id="rId15"/>
    <p:sldId id="285" r:id="rId16"/>
    <p:sldId id="287" r:id="rId17"/>
    <p:sldId id="289" r:id="rId18"/>
  </p:sldIdLst>
  <p:sldSz cx="9144000" cy="6858000" type="screen4x3"/>
  <p:notesSz cx="7010400" cy="92964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EE1F869-ACB7-426B-B81B-3E8F4236BAEA}">
          <p14:sldIdLst>
            <p14:sldId id="256"/>
            <p14:sldId id="291"/>
            <p14:sldId id="288"/>
            <p14:sldId id="292"/>
            <p14:sldId id="290"/>
            <p14:sldId id="281"/>
            <p14:sldId id="282"/>
            <p14:sldId id="283"/>
            <p14:sldId id="284"/>
            <p14:sldId id="267"/>
            <p14:sldId id="268"/>
            <p14:sldId id="285"/>
            <p14:sldId id="287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5" userDrawn="1">
          <p15:clr>
            <a:srgbClr val="A4A3A4"/>
          </p15:clr>
        </p15:guide>
        <p15:guide id="2" pos="218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esen, Robert" initials="OR" lastIdx="1" clrIdx="0">
    <p:extLst>
      <p:ext uri="{19B8F6BF-5375-455C-9EA6-DF929625EA0E}">
        <p15:presenceInfo xmlns:p15="http://schemas.microsoft.com/office/powerpoint/2012/main" userId="S-1-5-21-1844237615-1580818891-725345543-1599" providerId="AD"/>
      </p:ext>
    </p:extLst>
  </p:cmAuthor>
  <p:cmAuthor id="2" name="Lou, Hanqing" initials="LH" lastIdx="15" clrIdx="1">
    <p:extLst>
      <p:ext uri="{19B8F6BF-5375-455C-9EA6-DF929625EA0E}">
        <p15:presenceInfo xmlns:p15="http://schemas.microsoft.com/office/powerpoint/2012/main" userId="S-1-5-21-1844237615-1580818891-725345543-19430" providerId="AD"/>
      </p:ext>
    </p:extLst>
  </p:cmAuthor>
  <p:cmAuthor id="3" name="Sahin, Alphan" initials="SA" lastIdx="7" clrIdx="2">
    <p:extLst>
      <p:ext uri="{19B8F6BF-5375-455C-9EA6-DF929625EA0E}">
        <p15:presenceInfo xmlns:p15="http://schemas.microsoft.com/office/powerpoint/2012/main" userId="S-1-5-21-1844237615-1580818891-725345543-35629" providerId="AD"/>
      </p:ext>
    </p:extLst>
  </p:cmAuthor>
  <p:cmAuthor id="4" name="Rui Yang" initials="RY" lastIdx="5" clrIdx="3">
    <p:extLst>
      <p:ext uri="{19B8F6BF-5375-455C-9EA6-DF929625EA0E}">
        <p15:presenceInfo xmlns:p15="http://schemas.microsoft.com/office/powerpoint/2012/main" userId="Rui Yang" providerId="None"/>
      </p:ext>
    </p:extLst>
  </p:cmAuthor>
  <p:cmAuthor id="5" name="Sun, Li Hsiang" initials="SLH" lastIdx="1" clrIdx="4">
    <p:extLst>
      <p:ext uri="{19B8F6BF-5375-455C-9EA6-DF929625EA0E}">
        <p15:presenceInfo xmlns:p15="http://schemas.microsoft.com/office/powerpoint/2012/main" userId="S-1-5-21-1844237615-1580818891-725345543-19501" providerId="AD"/>
      </p:ext>
    </p:extLst>
  </p:cmAuthor>
  <p:cmAuthor id="6" name="Wang, Xiaofei (Clement)" initials="WX(" lastIdx="9" clrIdx="5">
    <p:extLst>
      <p:ext uri="{19B8F6BF-5375-455C-9EA6-DF929625EA0E}">
        <p15:presenceInfo xmlns:p15="http://schemas.microsoft.com/office/powerpoint/2012/main" userId="S-1-5-21-1844237615-1580818891-725345543-194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1" autoAdjust="0"/>
    <p:restoredTop sz="84582" autoAdjust="0"/>
  </p:normalViewPr>
  <p:slideViewPr>
    <p:cSldViewPr>
      <p:cViewPr varScale="1">
        <p:scale>
          <a:sx n="59" d="100"/>
          <a:sy n="59" d="100"/>
        </p:scale>
        <p:origin x="1589" y="53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2046" y="90"/>
      </p:cViewPr>
      <p:guideLst>
        <p:guide orient="horz" pos="2885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61" cy="464343"/>
          </a:xfrm>
          <a:prstGeom prst="rect">
            <a:avLst/>
          </a:prstGeom>
        </p:spPr>
        <p:txBody>
          <a:bodyPr vert="horz" lIns="91952" tIns="45976" rIns="91952" bIns="45976" rtlCol="0"/>
          <a:lstStyle>
            <a:lvl1pPr algn="l">
              <a:defRPr sz="1200"/>
            </a:lvl1pPr>
          </a:lstStyle>
          <a:p>
            <a:r>
              <a:rPr lang="en-US" smtClean="0"/>
              <a:t>doc.: IEEE 802.11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34" y="0"/>
            <a:ext cx="3038161" cy="464343"/>
          </a:xfrm>
          <a:prstGeom prst="rect">
            <a:avLst/>
          </a:prstGeom>
        </p:spPr>
        <p:txBody>
          <a:bodyPr vert="horz" lIns="91952" tIns="45976" rIns="91952" bIns="45976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7/25/2016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467"/>
            <a:ext cx="3038161" cy="464343"/>
          </a:xfrm>
          <a:prstGeom prst="rect">
            <a:avLst/>
          </a:prstGeom>
        </p:spPr>
        <p:txBody>
          <a:bodyPr vert="horz" lIns="91952" tIns="45976" rIns="91952" bIns="459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34" y="8830467"/>
            <a:ext cx="3038161" cy="464343"/>
          </a:xfrm>
          <a:prstGeom prst="rect">
            <a:avLst/>
          </a:prstGeom>
        </p:spPr>
        <p:txBody>
          <a:bodyPr vert="horz" lIns="91952" tIns="45976" rIns="91952" bIns="45976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7010400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952" tIns="45976" rIns="91952" bIns="45976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702370" y="97004"/>
            <a:ext cx="646792" cy="2114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9521" algn="l"/>
                <a:tab pos="1839041" algn="l"/>
                <a:tab pos="2758562" algn="l"/>
                <a:tab pos="3678083" algn="l"/>
                <a:tab pos="4597603" algn="l"/>
                <a:tab pos="5517124" algn="l"/>
                <a:tab pos="6436644" algn="l"/>
                <a:tab pos="7356165" algn="l"/>
                <a:tab pos="8275686" algn="l"/>
                <a:tab pos="9195206" algn="l"/>
                <a:tab pos="10114727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doc.: IEEE 802.11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61238" y="97004"/>
            <a:ext cx="834571" cy="2114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9521" algn="l"/>
                <a:tab pos="1839041" algn="l"/>
                <a:tab pos="2758562" algn="l"/>
                <a:tab pos="3678083" algn="l"/>
                <a:tab pos="4597603" algn="l"/>
                <a:tab pos="5517124" algn="l"/>
                <a:tab pos="6436644" algn="l"/>
                <a:tab pos="7356165" algn="l"/>
                <a:tab pos="8275686" algn="l"/>
                <a:tab pos="9195206" algn="l"/>
                <a:tab pos="10114727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9038" y="703263"/>
            <a:ext cx="4630737" cy="3471862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34078" y="4416029"/>
            <a:ext cx="5140640" cy="41822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124" tIns="46338" rIns="94124" bIns="46338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416690" y="9000620"/>
            <a:ext cx="932473" cy="1812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9760" algn="l"/>
                <a:tab pos="1379281" algn="l"/>
                <a:tab pos="2298802" algn="l"/>
                <a:tab pos="3218322" algn="l"/>
                <a:tab pos="4137843" algn="l"/>
                <a:tab pos="5057364" algn="l"/>
                <a:tab pos="5976884" algn="l"/>
                <a:tab pos="6896405" algn="l"/>
                <a:tab pos="7815925" algn="l"/>
                <a:tab pos="8735446" algn="l"/>
                <a:tab pos="9654967" algn="l"/>
                <a:tab pos="10574487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58039" y="9000620"/>
            <a:ext cx="516792" cy="364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9521" algn="l"/>
                <a:tab pos="1839041" algn="l"/>
                <a:tab pos="2758562" algn="l"/>
                <a:tab pos="3678083" algn="l"/>
                <a:tab pos="4597603" algn="l"/>
                <a:tab pos="5517124" algn="l"/>
                <a:tab pos="6436644" algn="l"/>
                <a:tab pos="7356165" algn="l"/>
                <a:tab pos="8275686" algn="l"/>
                <a:tab pos="9195206" algn="l"/>
                <a:tab pos="10114727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0251" y="9000621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9521" algn="l"/>
                <a:tab pos="1839041" algn="l"/>
                <a:tab pos="2758562" algn="l"/>
                <a:tab pos="3678083" algn="l"/>
                <a:tab pos="4597603" algn="l"/>
                <a:tab pos="5517124" algn="l"/>
                <a:tab pos="6436644" algn="l"/>
                <a:tab pos="7356165" algn="l"/>
                <a:tab pos="8275686" algn="l"/>
                <a:tab pos="9195206" algn="l"/>
                <a:tab pos="10114727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31855" y="8999031"/>
            <a:ext cx="5546690" cy="159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952" tIns="45976" rIns="91952" bIns="45976"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54818" y="297371"/>
            <a:ext cx="5700765" cy="159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952" tIns="45976" rIns="91952" bIns="45976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66796" y="702875"/>
            <a:ext cx="467681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952" tIns="45976" rIns="91952" bIns="45976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4078" y="4416029"/>
            <a:ext cx="5142244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36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66796" y="702875"/>
            <a:ext cx="467681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952" tIns="45976" rIns="91952" bIns="45976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4078" y="4416029"/>
            <a:ext cx="5142244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54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idx="12"/>
          </p:nvPr>
        </p:nvSpPr>
        <p:spPr/>
        <p:txBody>
          <a:bodyPr/>
          <a:lstStyle/>
          <a:p>
            <a:r>
              <a:rPr lang="en-US" smtClean="0"/>
              <a:t>doc.: IEEE 802.11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23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65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26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9038" y="703263"/>
            <a:ext cx="4632325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4078" y="4416029"/>
            <a:ext cx="5142244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18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9038" y="703263"/>
            <a:ext cx="4632325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4078" y="4416029"/>
            <a:ext cx="5142244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31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 txBox="1">
            <a:spLocks/>
          </p:cNvSpPr>
          <p:nvPr userDrawn="1"/>
        </p:nvSpPr>
        <p:spPr bwMode="auto">
          <a:xfrm>
            <a:off x="5041182" y="6473601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 lvl="0"/>
            <a:r>
              <a:rPr lang="en-GB" noProof="0" dirty="0" smtClean="0"/>
              <a:t>InterDigital,</a:t>
            </a:r>
            <a:r>
              <a:rPr lang="en-GB" baseline="0" noProof="0" dirty="0" smtClean="0"/>
              <a:t> Inc.</a:t>
            </a:r>
            <a:endParaRPr lang="en-GB" noProof="0" dirty="0" smtClean="0"/>
          </a:p>
        </p:txBody>
      </p:sp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802.11-16/0911r1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 bwMode="auto">
          <a:xfrm>
            <a:off x="684213" y="393700"/>
            <a:ext cx="1752600" cy="2308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July 2016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Visio_2003-2010_Drawing2.vsd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package" Target="../embeddings/Microsoft_Visio_Drawing2.vsdx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Microsoft_Visio_Drawing4.vsdx"/><Relationship Id="rId5" Type="http://schemas.openxmlformats.org/officeDocument/2006/relationships/image" Target="../media/image3.emf"/><Relationship Id="rId4" Type="http://schemas.openxmlformats.org/officeDocument/2006/relationships/package" Target="../embeddings/Microsoft_Visio_Drawing3.vsd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Microsoft_Visio_Drawing6.vsdx"/><Relationship Id="rId5" Type="http://schemas.openxmlformats.org/officeDocument/2006/relationships/image" Target="../media/image3.emf"/><Relationship Id="rId4" Type="http://schemas.openxmlformats.org/officeDocument/2006/relationships/package" Target="../embeddings/Microsoft_Visio_Drawing5.vsd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7.vsd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png"/><Relationship Id="rId5" Type="http://schemas.openxmlformats.org/officeDocument/2006/relationships/package" Target="../embeddings/Microsoft_Visio_Drawing8.vsdx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9.vsd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png"/><Relationship Id="rId5" Type="http://schemas.openxmlformats.org/officeDocument/2006/relationships/package" Target="../embeddings/Microsoft_Visio_Drawing10.vsdx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800870"/>
            <a:ext cx="7770813" cy="143591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0" dirty="0" smtClean="0"/>
              <a:t>Link Level Performance Comparisons of Open Loop, Closed Loop and Antenna </a:t>
            </a:r>
            <a:r>
              <a:rPr lang="en-US" b="0" dirty="0"/>
              <a:t>S</a:t>
            </a:r>
            <a:r>
              <a:rPr lang="en-US" b="0" dirty="0" smtClean="0"/>
              <a:t>election for SU-MIMO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2286000"/>
            <a:ext cx="7770813" cy="3808413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2016-07-25</a:t>
            </a:r>
            <a:endParaRPr lang="en-GB" sz="2000" b="0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331787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382817"/>
              </p:ext>
            </p:extLst>
          </p:nvPr>
        </p:nvGraphicFramePr>
        <p:xfrm>
          <a:off x="563563" y="3913188"/>
          <a:ext cx="6921500" cy="221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0" name="Document" r:id="rId4" imgW="8290118" imgH="2642110" progId="Word.Document.8">
                  <p:embed/>
                </p:oleObj>
              </mc:Choice>
              <mc:Fallback>
                <p:oleObj name="Document" r:id="rId4" imgW="8290118" imgH="264211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3913188"/>
                        <a:ext cx="6921500" cy="22113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86671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10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Conclusion</a:t>
            </a:r>
            <a:endParaRPr lang="en-GB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dirty="0" smtClean="0"/>
              <a:t>We demonstrated that CL SU-MIMO achieves up to 20 dB performance gain compared to OL SU-MIMO, particularly for the case </a:t>
            </a:r>
            <a:r>
              <a:rPr lang="en-US" sz="2000" dirty="0" err="1" smtClean="0"/>
              <a:t>Ntx</a:t>
            </a:r>
            <a:r>
              <a:rPr lang="en-US" sz="2000" dirty="0" smtClean="0"/>
              <a:t> &gt; </a:t>
            </a:r>
            <a:r>
              <a:rPr lang="en-US" sz="2000" dirty="0" err="1" smtClean="0"/>
              <a:t>Nss</a:t>
            </a:r>
            <a:endParaRPr lang="en-US" sz="2000" dirty="0" smtClean="0"/>
          </a:p>
          <a:p>
            <a:pPr algn="just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dirty="0" smtClean="0"/>
              <a:t>Antenna selection provides better performance for SU-MIMO than OL while requiring significantly less feedback than CL </a:t>
            </a:r>
          </a:p>
        </p:txBody>
      </p:sp>
    </p:spTree>
    <p:extLst>
      <p:ext uri="{BB962C8B-B14F-4D97-AF65-F5344CB8AC3E}">
        <p14:creationId xmlns:p14="http://schemas.microsoft.com/office/powerpoint/2010/main" val="12925398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11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208463"/>
          </a:xfrm>
          <a:ln/>
        </p:spPr>
        <p:txBody>
          <a:bodyPr/>
          <a:lstStyle/>
          <a:p>
            <a:pPr marL="457200" indent="-457200" algn="just" defTabSz="914400">
              <a:spcBef>
                <a:spcPct val="20000"/>
              </a:spcBef>
              <a:buClrTx/>
              <a:buSzTx/>
              <a:buFont typeface="+mj-lt"/>
              <a:buAutoNum type="arabicPeriod"/>
            </a:pPr>
            <a:r>
              <a:rPr lang="en-US" sz="1800" b="0" dirty="0"/>
              <a:t>Carlos </a:t>
            </a:r>
            <a:r>
              <a:rPr lang="en-US" sz="1800" b="0" dirty="0" err="1"/>
              <a:t>Cordeiro</a:t>
            </a:r>
            <a:r>
              <a:rPr lang="en-US" sz="1800" b="0" dirty="0"/>
              <a:t>, “Specification Framework for </a:t>
            </a:r>
            <a:r>
              <a:rPr lang="en-US" sz="1800" b="0" dirty="0" err="1"/>
              <a:t>TGay</a:t>
            </a:r>
            <a:r>
              <a:rPr lang="en-US" sz="1800" b="0" dirty="0"/>
              <a:t>”, IEEE </a:t>
            </a:r>
            <a:r>
              <a:rPr lang="en-US" sz="1800" b="0" dirty="0" smtClean="0"/>
              <a:t>802.11-15/01358r4</a:t>
            </a:r>
            <a:endParaRPr lang="en-US" sz="1800" b="0" dirty="0" smtClean="0">
              <a:solidFill>
                <a:schemeClr val="dk2"/>
              </a:solidFill>
              <a:ea typeface="Times New Roman"/>
              <a:cs typeface="Times New Roman"/>
              <a:sym typeface="Times New Roman"/>
            </a:endParaRPr>
          </a:p>
          <a:p>
            <a:pPr marL="457200" indent="-457200" algn="just" defTabSz="914400">
              <a:spcBef>
                <a:spcPct val="20000"/>
              </a:spcBef>
              <a:buClrTx/>
              <a:buSzTx/>
              <a:buFont typeface="+mj-lt"/>
              <a:buAutoNum type="arabicPeriod"/>
            </a:pPr>
            <a:r>
              <a:rPr lang="en-US" sz="1800" b="0" dirty="0" smtClean="0">
                <a:solidFill>
                  <a:schemeClr val="dk2"/>
                </a:solidFill>
                <a:ea typeface="Times New Roman"/>
                <a:cs typeface="Times New Roman"/>
                <a:sym typeface="Times New Roman"/>
              </a:rPr>
              <a:t>Rui Yang, </a:t>
            </a:r>
            <a:r>
              <a:rPr lang="en-US" sz="1800" b="0" i="1" dirty="0">
                <a:solidFill>
                  <a:schemeClr val="dk2"/>
                </a:solidFill>
                <a:ea typeface="Times New Roman"/>
                <a:cs typeface="Times New Roman"/>
                <a:sym typeface="Times New Roman"/>
              </a:rPr>
              <a:t>et al, </a:t>
            </a:r>
            <a:r>
              <a:rPr lang="en-US" sz="1800" b="0" dirty="0" smtClean="0">
                <a:solidFill>
                  <a:schemeClr val="dk2"/>
                </a:solidFill>
                <a:ea typeface="Times New Roman"/>
                <a:cs typeface="Times New Roman"/>
                <a:sym typeface="Times New Roman"/>
              </a:rPr>
              <a:t>“</a:t>
            </a:r>
            <a:r>
              <a:rPr lang="en-US" sz="1800" b="0" dirty="0"/>
              <a:t>Open Loop vs Closed Loop SU-MIMO for 11ay</a:t>
            </a:r>
            <a:r>
              <a:rPr lang="en-US" sz="1800" b="0" dirty="0" smtClean="0">
                <a:solidFill>
                  <a:schemeClr val="dk2"/>
                </a:solidFill>
                <a:ea typeface="Times New Roman"/>
                <a:cs typeface="Times New Roman"/>
                <a:sym typeface="Times New Roman"/>
              </a:rPr>
              <a:t>”,</a:t>
            </a:r>
            <a:r>
              <a:rPr lang="en-US" sz="1800" b="0" dirty="0" smtClean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dirty="0">
                <a:ea typeface="Times New Roman"/>
                <a:cs typeface="Times New Roman"/>
                <a:sym typeface="Times New Roman"/>
              </a:rPr>
              <a:t>IEEE doc. </a:t>
            </a:r>
            <a:r>
              <a:rPr lang="en-US" sz="1800" b="0" dirty="0" smtClean="0">
                <a:ea typeface="Times New Roman"/>
                <a:cs typeface="Times New Roman"/>
                <a:sym typeface="Times New Roman"/>
              </a:rPr>
              <a:t>11-15/0642r1</a:t>
            </a:r>
            <a:endParaRPr lang="en-US" sz="1800" b="0" dirty="0">
              <a:ea typeface="Times New Roman"/>
              <a:cs typeface="Times New Roman"/>
              <a:sym typeface="Times New Roman"/>
            </a:endParaRPr>
          </a:p>
          <a:p>
            <a:pPr marL="457200" indent="-457200" algn="just" defTabSz="914400">
              <a:spcBef>
                <a:spcPct val="20000"/>
              </a:spcBef>
              <a:buClrTx/>
              <a:buSzTx/>
              <a:buFont typeface="+mj-lt"/>
              <a:buAutoNum type="arabicPeriod"/>
            </a:pPr>
            <a:r>
              <a:rPr lang="en-US" sz="1800" b="0" dirty="0" smtClean="0"/>
              <a:t>A. </a:t>
            </a:r>
            <a:r>
              <a:rPr lang="en-US" sz="1800" b="0" dirty="0" err="1" smtClean="0"/>
              <a:t>Maltsev</a:t>
            </a:r>
            <a:r>
              <a:rPr lang="en-US" sz="1800" b="0" dirty="0" smtClean="0">
                <a:solidFill>
                  <a:schemeClr val="dk2"/>
                </a:solidFill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b="0" i="1" dirty="0">
                <a:solidFill>
                  <a:schemeClr val="dk2"/>
                </a:solidFill>
                <a:ea typeface="Times New Roman"/>
                <a:cs typeface="Times New Roman"/>
                <a:sym typeface="Times New Roman"/>
              </a:rPr>
              <a:t>et al,</a:t>
            </a:r>
            <a:r>
              <a:rPr lang="en-US" sz="1800" b="0" dirty="0" smtClean="0"/>
              <a:t> </a:t>
            </a:r>
            <a:r>
              <a:rPr lang="en-US" sz="1800" b="0" dirty="0" smtClean="0">
                <a:ea typeface="Times New Roman"/>
                <a:cs typeface="Times New Roman"/>
                <a:sym typeface="Times New Roman"/>
              </a:rPr>
              <a:t>“Channel </a:t>
            </a:r>
            <a:r>
              <a:rPr lang="en-US" sz="1800" b="0" dirty="0">
                <a:ea typeface="Times New Roman"/>
                <a:cs typeface="Times New Roman"/>
                <a:sym typeface="Times New Roman"/>
              </a:rPr>
              <a:t>models for </a:t>
            </a:r>
            <a:r>
              <a:rPr lang="en-US" sz="1800" b="0" dirty="0" err="1">
                <a:ea typeface="Times New Roman"/>
                <a:cs typeface="Times New Roman"/>
                <a:sym typeface="Times New Roman"/>
              </a:rPr>
              <a:t>ieee</a:t>
            </a:r>
            <a:r>
              <a:rPr lang="en-US" sz="1800" b="0" dirty="0">
                <a:ea typeface="Times New Roman"/>
                <a:cs typeface="Times New Roman"/>
                <a:sym typeface="Times New Roman"/>
              </a:rPr>
              <a:t> 802 </a:t>
            </a:r>
            <a:r>
              <a:rPr lang="en-US" sz="1800" b="0" dirty="0" smtClean="0">
                <a:ea typeface="Times New Roman"/>
                <a:cs typeface="Times New Roman"/>
                <a:sym typeface="Times New Roman"/>
              </a:rPr>
              <a:t>11ay”, IEEE doc. 11-15/1150r4 </a:t>
            </a:r>
          </a:p>
          <a:p>
            <a:pPr marL="457200" indent="-457200" algn="just" defTabSz="914400">
              <a:spcBef>
                <a:spcPct val="20000"/>
              </a:spcBef>
              <a:buClrTx/>
              <a:buSzTx/>
              <a:buFont typeface="+mj-lt"/>
              <a:buAutoNum type="arabicPeriod"/>
            </a:pPr>
            <a:r>
              <a:rPr lang="en-US" sz="1800" b="0" dirty="0" smtClean="0">
                <a:ea typeface="Times New Roman"/>
                <a:cs typeface="Times New Roman"/>
                <a:sym typeface="Times New Roman"/>
              </a:rPr>
              <a:t>R. </a:t>
            </a:r>
            <a:r>
              <a:rPr lang="en-US" sz="1800" b="0" dirty="0" err="1">
                <a:ea typeface="Times New Roman"/>
                <a:cs typeface="Times New Roman"/>
              </a:rPr>
              <a:t>Maslennikov</a:t>
            </a:r>
            <a:r>
              <a:rPr lang="en-US" sz="1800" b="0" dirty="0" smtClean="0">
                <a:ea typeface="Times New Roman"/>
                <a:cs typeface="Times New Roman"/>
                <a:sym typeface="Times New Roman"/>
              </a:rPr>
              <a:t>,</a:t>
            </a:r>
            <a:r>
              <a:rPr lang="en-US" altLang="en-US" sz="1800" b="0" dirty="0" smtClean="0"/>
              <a:t> </a:t>
            </a:r>
            <a:r>
              <a:rPr lang="en-US" altLang="en-US" sz="1800" b="0" i="1" dirty="0"/>
              <a:t>et al</a:t>
            </a:r>
            <a:r>
              <a:rPr lang="en-US" sz="1800" b="0" dirty="0"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b="0" dirty="0" smtClean="0">
                <a:ea typeface="Times New Roman"/>
                <a:cs typeface="Times New Roman"/>
                <a:sym typeface="Times New Roman"/>
              </a:rPr>
              <a:t>“</a:t>
            </a:r>
            <a:r>
              <a:rPr lang="en-US" sz="1800" b="0" dirty="0"/>
              <a:t>Implementation of 60 GHz WLAN Channel Model</a:t>
            </a:r>
            <a:r>
              <a:rPr lang="en-US" altLang="en-US" sz="1800" b="0" dirty="0" smtClean="0"/>
              <a:t>,</a:t>
            </a:r>
            <a:r>
              <a:rPr lang="en-US" sz="1800" b="0" dirty="0" smtClean="0">
                <a:ea typeface="Times New Roman"/>
                <a:cs typeface="Times New Roman"/>
                <a:sym typeface="Times New Roman"/>
              </a:rPr>
              <a:t>” </a:t>
            </a:r>
            <a:r>
              <a:rPr lang="en-US" sz="1800" b="0" dirty="0">
                <a:ea typeface="Times New Roman"/>
                <a:cs typeface="Times New Roman"/>
                <a:sym typeface="Times New Roman"/>
              </a:rPr>
              <a:t>IEEE doc. </a:t>
            </a:r>
            <a:r>
              <a:rPr lang="en-US" sz="1800" b="0" dirty="0" smtClean="0">
                <a:ea typeface="Times New Roman"/>
                <a:cs typeface="Times New Roman"/>
                <a:sym typeface="Times New Roman"/>
              </a:rPr>
              <a:t>11-10/0854r3.</a:t>
            </a:r>
          </a:p>
          <a:p>
            <a:pPr marL="457200" indent="-457200" algn="just" defTabSz="914400">
              <a:spcBef>
                <a:spcPct val="20000"/>
              </a:spcBef>
              <a:buClrTx/>
              <a:buSzTx/>
              <a:buFont typeface="+mj-lt"/>
              <a:buAutoNum type="arabicPeriod"/>
            </a:pPr>
            <a:endParaRPr lang="en-US" sz="1800" b="0" dirty="0" smtClean="0">
              <a:ea typeface="Times New Roman"/>
              <a:cs typeface="Times New Roman"/>
              <a:sym typeface="Times New Roman"/>
            </a:endParaRP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9568418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7858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AP/STA Orientation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For STA-STA scenarios, STA are placed </a:t>
            </a:r>
            <a:r>
              <a:rPr lang="en-US" sz="1800" b="0" dirty="0" smtClean="0"/>
              <a:t>randomly </a:t>
            </a:r>
            <a:r>
              <a:rPr lang="en-US" sz="1800" b="0" dirty="0"/>
              <a:t>at the same height </a:t>
            </a:r>
            <a:r>
              <a:rPr lang="en-US" sz="1800" b="0" dirty="0" smtClean="0"/>
              <a:t>on </a:t>
            </a:r>
            <a:r>
              <a:rPr lang="en-US" sz="1800" b="0" dirty="0"/>
              <a:t>the conference room table. Each STA is randomly rotated around </a:t>
            </a:r>
            <a:r>
              <a:rPr lang="en-US" sz="1800" b="0" dirty="0" smtClean="0"/>
              <a:t>z-axis with LOS path not blocked </a:t>
            </a:r>
            <a:endParaRPr lang="en-US" sz="1800" b="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b="0" dirty="0"/>
              <a:t>For </a:t>
            </a:r>
            <a:r>
              <a:rPr lang="en-US" sz="1800" b="0" dirty="0" smtClean="0"/>
              <a:t>AP-STA scenario, </a:t>
            </a:r>
            <a:r>
              <a:rPr lang="en-US" sz="1800" b="0" dirty="0"/>
              <a:t>STA </a:t>
            </a:r>
            <a:r>
              <a:rPr lang="en-US" sz="1800" b="0" dirty="0" smtClean="0"/>
              <a:t>is </a:t>
            </a:r>
            <a:r>
              <a:rPr lang="en-US" sz="1800" b="0" dirty="0"/>
              <a:t>placed at </a:t>
            </a:r>
            <a:r>
              <a:rPr lang="en-US" sz="1800" b="0" dirty="0" smtClean="0"/>
              <a:t>a plane 1.9m below AP  on </a:t>
            </a:r>
            <a:r>
              <a:rPr lang="en-US" sz="1800" b="0" dirty="0"/>
              <a:t>the conference </a:t>
            </a:r>
            <a:r>
              <a:rPr lang="en-US" sz="1800" b="0" dirty="0" smtClean="0"/>
              <a:t>room table. Random rotation around z-axis between STA/AP.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38" y="3581400"/>
            <a:ext cx="3670476" cy="27528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413" y="3737504"/>
            <a:ext cx="32004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91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0813" cy="45704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b="0" dirty="0" smtClean="0"/>
              <a:t>Ray generation between each TX/RX PAA pair is based on the parameters in Table 2 of [4], with exception of LOS probability set to 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0" dirty="0" smtClean="0"/>
              <a:t>For SU-MIMO configuration #2,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b="0" dirty="0" smtClean="0"/>
              <a:t>TX/RX analog beamforming for both polarizations are based on the LOS direction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 smtClean="0"/>
              <a:t>Each PAA has 2x8 elements</a:t>
            </a:r>
            <a:endParaRPr lang="en-US" sz="1200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0" dirty="0"/>
              <a:t>For SU-MIMO configuration </a:t>
            </a:r>
            <a:r>
              <a:rPr lang="en-US" sz="1400" b="0" dirty="0" smtClean="0"/>
              <a:t>#4,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b="0" dirty="0" smtClean="0"/>
              <a:t>TX/RX analog </a:t>
            </a:r>
            <a:r>
              <a:rPr lang="en-US" sz="1200" dirty="0" smtClean="0"/>
              <a:t>beamforming</a:t>
            </a:r>
            <a:r>
              <a:rPr lang="en-US" sz="1200" b="0" dirty="0" smtClean="0"/>
              <a:t> for both polarizations of  </a:t>
            </a:r>
            <a:r>
              <a:rPr lang="en-US" sz="1200" b="0" dirty="0" err="1" smtClean="0"/>
              <a:t>PAA#</a:t>
            </a:r>
            <a:r>
              <a:rPr lang="en-US" sz="1200" b="0" i="1" dirty="0" err="1" smtClean="0"/>
              <a:t>i</a:t>
            </a:r>
            <a:r>
              <a:rPr lang="en-US" sz="1200" b="0" dirty="0" smtClean="0"/>
              <a:t> are based on the LOS direction between TX </a:t>
            </a:r>
            <a:r>
              <a:rPr lang="en-US" sz="1200" b="0" dirty="0" err="1" smtClean="0"/>
              <a:t>PAA#</a:t>
            </a:r>
            <a:r>
              <a:rPr lang="en-US" sz="1200" b="0" i="1" dirty="0" err="1" smtClean="0"/>
              <a:t>i</a:t>
            </a:r>
            <a:r>
              <a:rPr lang="en-US" sz="1200" b="0" i="1" dirty="0" smtClean="0"/>
              <a:t> </a:t>
            </a:r>
            <a:r>
              <a:rPr lang="en-US" sz="1200" b="0" dirty="0" smtClean="0"/>
              <a:t>↔ RX </a:t>
            </a:r>
            <a:r>
              <a:rPr lang="en-US" sz="1200" b="0" dirty="0" err="1" smtClean="0"/>
              <a:t>PAA#</a:t>
            </a:r>
            <a:r>
              <a:rPr lang="en-US" sz="1200" b="0" i="1" dirty="0" err="1" smtClean="0"/>
              <a:t>i</a:t>
            </a:r>
            <a:endParaRPr lang="en-US" sz="1200" b="0" i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Each PAA has 2x8 </a:t>
            </a:r>
            <a:r>
              <a:rPr lang="en-US" sz="1200" dirty="0" smtClean="0"/>
              <a:t>elements</a:t>
            </a:r>
            <a:endParaRPr lang="en-US" sz="1200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0" dirty="0" smtClean="0"/>
              <a:t>For SU-MIMO TX configuration #4 and RX configuration #2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 smtClean="0"/>
              <a:t>TX analog beamforming </a:t>
            </a:r>
            <a:r>
              <a:rPr lang="en-US" sz="1200" dirty="0"/>
              <a:t>for both polarizations of  </a:t>
            </a:r>
            <a:r>
              <a:rPr lang="en-US" sz="1200" dirty="0" err="1"/>
              <a:t>PAA#</a:t>
            </a:r>
            <a:r>
              <a:rPr lang="en-US" sz="1200" i="1" dirty="0" err="1"/>
              <a:t>i</a:t>
            </a:r>
            <a:r>
              <a:rPr lang="en-US" sz="1200" dirty="0"/>
              <a:t> are based on the LOS direction between TX </a:t>
            </a:r>
            <a:r>
              <a:rPr lang="en-US" sz="1200" dirty="0" err="1"/>
              <a:t>PAA#</a:t>
            </a:r>
            <a:r>
              <a:rPr lang="en-US" sz="1200" i="1" dirty="0" err="1"/>
              <a:t>i</a:t>
            </a:r>
            <a:r>
              <a:rPr lang="en-US" sz="1200" i="1" dirty="0"/>
              <a:t> </a:t>
            </a:r>
            <a:r>
              <a:rPr lang="en-US" sz="1200" dirty="0"/>
              <a:t>↔ RX </a:t>
            </a:r>
            <a:r>
              <a:rPr lang="en-US" sz="1200" dirty="0" smtClean="0"/>
              <a:t>PAA#1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 smtClean="0"/>
              <a:t>RX analog beamforming </a:t>
            </a:r>
            <a:r>
              <a:rPr lang="en-US" sz="1200" dirty="0"/>
              <a:t>for both polarizations of  </a:t>
            </a:r>
            <a:r>
              <a:rPr lang="en-US" sz="1200" dirty="0" smtClean="0"/>
              <a:t>PAA#</a:t>
            </a:r>
            <a:r>
              <a:rPr lang="en-US" sz="1200" i="1" dirty="0" smtClean="0"/>
              <a:t>1 </a:t>
            </a:r>
            <a:r>
              <a:rPr lang="en-US" sz="1200" dirty="0"/>
              <a:t>are </a:t>
            </a:r>
            <a:r>
              <a:rPr lang="en-US" sz="1200" dirty="0" smtClean="0"/>
              <a:t>based on the direction between RX PAA#1 ↔ middle point of TX PAAs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 smtClean="0"/>
              <a:t>TX PAA has 2x8 elements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 smtClean="0"/>
              <a:t>RX PAA has 2x2 elements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dirty="0" smtClean="0"/>
              <a:t>Channel bandwidth 1.76 GHz, center frequency 60GHz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dirty="0" smtClean="0"/>
              <a:t>Distance between antenna elements 0.0025m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dirty="0" smtClean="0"/>
              <a:t>Distance between center of PAAs 10cm</a:t>
            </a:r>
            <a:endParaRPr lang="en-US" sz="1600" b="0" dirty="0"/>
          </a:p>
          <a:p>
            <a:pPr lvl="1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515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solidFill>
                  <a:schemeClr val="tx1"/>
                </a:solidFill>
              </a:rPr>
              <a:t>Introduction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760538"/>
            <a:ext cx="7770813" cy="4113213"/>
          </a:xfrm>
          <a:ln/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err="1"/>
              <a:t>TGay</a:t>
            </a:r>
            <a:r>
              <a:rPr lang="en-US" dirty="0"/>
              <a:t> has agreed that 11ay will support SU-MIMO [1</a:t>
            </a:r>
            <a:r>
              <a:rPr lang="en-US" dirty="0" smtClean="0"/>
              <a:t>]</a:t>
            </a:r>
            <a:endParaRPr lang="en-US" dirty="0" smtClean="0">
              <a:solidFill>
                <a:schemeClr val="tx1"/>
              </a:solidFill>
            </a:endParaRPr>
          </a:p>
          <a:p>
            <a:pPr algn="just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In [2], we have shown </a:t>
            </a:r>
            <a:r>
              <a:rPr lang="en-US" dirty="0" smtClean="0"/>
              <a:t>11ay </a:t>
            </a:r>
            <a:r>
              <a:rPr lang="en-US" dirty="0"/>
              <a:t>system throughput </a:t>
            </a:r>
            <a:r>
              <a:rPr lang="en-US" dirty="0" smtClean="0"/>
              <a:t>benefits </a:t>
            </a:r>
            <a:r>
              <a:rPr lang="en-US" dirty="0"/>
              <a:t>from CL SU-MIMO, </a:t>
            </a:r>
            <a:r>
              <a:rPr lang="en-US" dirty="0" smtClean="0"/>
              <a:t>using theoretical achievable sum rate.</a:t>
            </a:r>
          </a:p>
          <a:p>
            <a:pPr algn="just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Still further studies are required to see whether benefits exist for SU-MIMO with equal MCS among spatial streams with single CRC.</a:t>
            </a:r>
          </a:p>
          <a:p>
            <a:pPr algn="just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In this contribution, we performed SU-MIMO link level simulations based on 11ay channel model for analog beamforming, and baseband open loop, closed loop, antenna selections precoding as a follow-up study.</a:t>
            </a:r>
          </a:p>
          <a:p>
            <a:pPr algn="just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5183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Baseband Precoding </a:t>
            </a:r>
            <a:r>
              <a:rPr lang="en-US" dirty="0"/>
              <a:t>M</a:t>
            </a:r>
            <a:r>
              <a:rPr lang="en-US" dirty="0" smtClean="0"/>
              <a:t>ethods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732220"/>
            <a:ext cx="8153400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Open loop:</a:t>
            </a:r>
          </a:p>
          <a:p>
            <a:pPr marL="747713" lvl="1" indent="-290513">
              <a:buFont typeface="Arial" panose="020B0604020202020204" pitchFamily="34" charset="0"/>
              <a:buChar char="•"/>
            </a:pPr>
            <a:r>
              <a:rPr lang="en-US" b="0" dirty="0" smtClean="0"/>
              <a:t>Use the first </a:t>
            </a:r>
            <a:r>
              <a:rPr lang="en-US" b="0" dirty="0" err="1" smtClean="0"/>
              <a:t>N</a:t>
            </a:r>
            <a:r>
              <a:rPr lang="en-US" baseline="-25000" dirty="0" err="1" smtClean="0"/>
              <a:t>ss</a:t>
            </a:r>
            <a:r>
              <a:rPr lang="en-US" baseline="-25000" dirty="0" smtClean="0"/>
              <a:t> </a:t>
            </a:r>
            <a:r>
              <a:rPr lang="en-US" dirty="0" smtClean="0"/>
              <a:t>columns of an orthogonal matrix as precoding matrix cross all antennas*</a:t>
            </a:r>
            <a:endParaRPr lang="en-US" b="0" dirty="0" smtClean="0"/>
          </a:p>
          <a:p>
            <a:pPr marL="747713" lvl="1" indent="-290513">
              <a:buFont typeface="Arial" panose="020B0604020202020204" pitchFamily="34" charset="0"/>
              <a:buChar char="•"/>
            </a:pPr>
            <a:r>
              <a:rPr lang="en-US" b="0" dirty="0" smtClean="0"/>
              <a:t>No channel knowledge needed at transmitter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Closed loop: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 smtClean="0"/>
              <a:t>Use SVD based on the time domain channel matrix </a:t>
            </a:r>
            <a:r>
              <a:rPr lang="en-US" dirty="0" smtClean="0"/>
              <a:t>of</a:t>
            </a:r>
            <a:r>
              <a:rPr lang="en-US" b="0" dirty="0" smtClean="0"/>
              <a:t> the strongest path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 smtClean="0"/>
              <a:t>Full Channel State Information (CSI) knowledge at transmitter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Antenna selection: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Select the best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ss</a:t>
            </a:r>
            <a:r>
              <a:rPr lang="en-US" baseline="-25000" dirty="0" smtClean="0"/>
              <a:t>  </a:t>
            </a:r>
            <a:r>
              <a:rPr lang="en-US" dirty="0" err="1" smtClean="0"/>
              <a:t>Tx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antennas</a:t>
            </a:r>
            <a:r>
              <a:rPr lang="en-US" dirty="0" smtClean="0"/>
              <a:t> which gives the best total </a:t>
            </a:r>
            <a:r>
              <a:rPr lang="en-US" dirty="0"/>
              <a:t>R</a:t>
            </a:r>
            <a:r>
              <a:rPr lang="en-US" dirty="0" smtClean="0"/>
              <a:t>x power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Partial CSI knowledge at transmitter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0" indent="0"/>
            <a:r>
              <a:rPr lang="en-US" dirty="0" smtClean="0"/>
              <a:t>* </a:t>
            </a:r>
            <a:r>
              <a:rPr lang="en-US" sz="2000" b="0" dirty="0" smtClean="0">
                <a:solidFill>
                  <a:schemeClr val="tx1"/>
                </a:solidFill>
              </a:rPr>
              <a:t>One PAA with dual polarization is considered as two antennas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0" indent="0"/>
            <a:r>
              <a:rPr lang="pl-PL" dirty="0"/>
              <a:t/>
            </a:r>
            <a:br>
              <a:rPr lang="pl-PL" dirty="0"/>
            </a:br>
            <a:endParaRPr lang="en-US" b="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1CD163DD-D5E7-41DA-95F2-71530C24F8C3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78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867" y="1525587"/>
            <a:ext cx="5579533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0" dirty="0" smtClean="0"/>
              <a:t>Based on 11ad SC PHY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 smtClean="0"/>
              <a:t>Spatial stream parser:</a:t>
            </a:r>
            <a:endParaRPr lang="en-US" sz="2000" b="0" dirty="0"/>
          </a:p>
          <a:p>
            <a:pPr>
              <a:buFont typeface="Arial" panose="020B0604020202020204" pitchFamily="34" charset="0"/>
              <a:buChar char="•"/>
            </a:pPr>
            <a:endParaRPr lang="en-US" sz="20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smtClean="0"/>
              <a:t>MCS </a:t>
            </a:r>
            <a:r>
              <a:rPr lang="en-US" sz="1800" b="0" dirty="0"/>
              <a:t>index is the same for </a:t>
            </a:r>
            <a:r>
              <a:rPr lang="en-US" sz="1800" b="0" dirty="0" smtClean="0"/>
              <a:t>all streams per PPDU, single CRC per PPDU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800" b="0" dirty="0"/>
              <a:t>MMSE </a:t>
            </a:r>
            <a:r>
              <a:rPr lang="en-US" sz="1800" b="0" dirty="0" smtClean="0"/>
              <a:t>receiver</a:t>
            </a:r>
            <a:endParaRPr lang="en-US" sz="1800" b="0" dirty="0"/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800" b="0" dirty="0"/>
              <a:t>Conference room (CR) scenario in 11ay/ad channel model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800" b="0" dirty="0"/>
              <a:t>STAs are randomly placed </a:t>
            </a:r>
            <a:r>
              <a:rPr lang="en-US" sz="1800" b="0" dirty="0" smtClean="0"/>
              <a:t>on </a:t>
            </a:r>
            <a:r>
              <a:rPr lang="en-US" sz="1800" b="0" dirty="0"/>
              <a:t>a 1×2.5 m table in the center of the CR, 1m above the floor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800" b="0" dirty="0"/>
              <a:t>AP is positioned at x=1.5, y=0.5, z=0.1m below the </a:t>
            </a:r>
            <a:r>
              <a:rPr lang="en-US" sz="1800" b="0" dirty="0" smtClean="0"/>
              <a:t>ceiling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800" b="0" dirty="0" smtClean="0"/>
              <a:t>Ideal channel estimation at receiver 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800" b="0" dirty="0" smtClean="0"/>
              <a:t>Detailed assumptions can be found in the appendix</a:t>
            </a:r>
          </a:p>
          <a:p>
            <a:pPr marL="0" indent="0"/>
            <a:endParaRPr lang="en-US" sz="1600" b="0" dirty="0"/>
          </a:p>
          <a:p>
            <a:pPr marL="287338" indent="-287338"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>
              <a:buFont typeface="Arial" panose="020B0604020202020204" pitchFamily="34" charset="0"/>
              <a:buChar char="•"/>
            </a:pPr>
            <a:endParaRPr lang="en-US" sz="2000" b="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092503"/>
              </p:ext>
            </p:extLst>
          </p:nvPr>
        </p:nvGraphicFramePr>
        <p:xfrm>
          <a:off x="6417542" y="2057876"/>
          <a:ext cx="2303485" cy="3913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5" name="Visio" r:id="rId3" imgW="1617600" imgH="2475200" progId="Visio.Drawing.11">
                  <p:embed/>
                </p:oleObj>
              </mc:Choice>
              <mc:Fallback>
                <p:oleObj name="Visio" r:id="rId3" imgW="1617600" imgH="24752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7542" y="2057876"/>
                        <a:ext cx="2303485" cy="39131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2307048" y="2418899"/>
            <a:ext cx="381000" cy="253213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b1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688048" y="2418899"/>
            <a:ext cx="381000" cy="253213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b2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076455" y="2418899"/>
            <a:ext cx="381000" cy="253213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b3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457455" y="2418899"/>
            <a:ext cx="381000" cy="253213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b4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832424" y="2418899"/>
            <a:ext cx="381000" cy="253213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b5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213424" y="2418899"/>
            <a:ext cx="381000" cy="253213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b6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5174193" y="2122513"/>
            <a:ext cx="381000" cy="253213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b1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555193" y="2122513"/>
            <a:ext cx="381000" cy="253213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b3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5943600" y="2122513"/>
            <a:ext cx="381000" cy="253213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b5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174193" y="2740526"/>
            <a:ext cx="381000" cy="253213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b2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555193" y="2740526"/>
            <a:ext cx="381000" cy="253213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b4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943600" y="2740526"/>
            <a:ext cx="381000" cy="253213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b6</a:t>
            </a:r>
          </a:p>
        </p:txBody>
      </p:sp>
      <p:cxnSp>
        <p:nvCxnSpPr>
          <p:cNvPr id="20" name="Elbow Connector 19"/>
          <p:cNvCxnSpPr>
            <a:stCxn id="12" idx="3"/>
          </p:cNvCxnSpPr>
          <p:nvPr/>
        </p:nvCxnSpPr>
        <p:spPr bwMode="auto">
          <a:xfrm flipV="1">
            <a:off x="4594424" y="2269232"/>
            <a:ext cx="554369" cy="263118"/>
          </a:xfrm>
          <a:prstGeom prst="bent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Elbow Connector 21"/>
          <p:cNvCxnSpPr/>
          <p:nvPr/>
        </p:nvCxnSpPr>
        <p:spPr bwMode="auto">
          <a:xfrm>
            <a:off x="4594424" y="2578052"/>
            <a:ext cx="579769" cy="244947"/>
          </a:xfrm>
          <a:prstGeom prst="bent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2742892" y="2122634"/>
            <a:ext cx="1661032" cy="254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Encoder Output Bits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57261" y="1804022"/>
            <a:ext cx="827471" cy="254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Stream 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82173" y="2483552"/>
            <a:ext cx="827471" cy="254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Stream 2</a:t>
            </a:r>
          </a:p>
        </p:txBody>
      </p:sp>
    </p:spTree>
    <p:extLst>
      <p:ext uri="{BB962C8B-B14F-4D97-AF65-F5344CB8AC3E}">
        <p14:creationId xmlns:p14="http://schemas.microsoft.com/office/powerpoint/2010/main" val="77886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609600"/>
          </a:xfrm>
        </p:spPr>
        <p:txBody>
          <a:bodyPr/>
          <a:lstStyle/>
          <a:p>
            <a:r>
              <a:rPr lang="en-US" dirty="0" smtClean="0"/>
              <a:t>Simulated SU-MIMO Configurations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27031"/>
            <a:ext cx="8763001" cy="44180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B</a:t>
            </a:r>
            <a:r>
              <a:rPr lang="en-US" sz="2000" dirty="0" smtClean="0">
                <a:solidFill>
                  <a:schemeClr val="tx1"/>
                </a:solidFill>
              </a:rPr>
              <a:t>eamforming</a:t>
            </a:r>
            <a:r>
              <a:rPr lang="en-US" sz="2000" dirty="0" smtClean="0"/>
              <a:t> implemented in all configurations</a:t>
            </a:r>
          </a:p>
          <a:p>
            <a:pPr marL="744538" lvl="1" indent="-287338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Analog beamforming: Using phase shifter at each </a:t>
            </a:r>
            <a:r>
              <a:rPr lang="en-US" sz="1800" dirty="0">
                <a:solidFill>
                  <a:schemeClr val="tx1"/>
                </a:solidFill>
              </a:rPr>
              <a:t>antenna </a:t>
            </a:r>
            <a:r>
              <a:rPr lang="en-US" sz="1800" dirty="0" smtClean="0">
                <a:solidFill>
                  <a:schemeClr val="tx1"/>
                </a:solidFill>
              </a:rPr>
              <a:t>to align </a:t>
            </a:r>
            <a:r>
              <a:rPr lang="en-US" sz="1800" dirty="0" err="1" smtClean="0">
                <a:solidFill>
                  <a:schemeClr val="tx1"/>
                </a:solidFill>
              </a:rPr>
              <a:t>Tx</a:t>
            </a:r>
            <a:r>
              <a:rPr lang="en-US" sz="1800" dirty="0" smtClean="0">
                <a:solidFill>
                  <a:schemeClr val="tx1"/>
                </a:solidFill>
              </a:rPr>
              <a:t> and Rx beams</a:t>
            </a:r>
            <a:endParaRPr lang="en-US" sz="18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Digital beamforming</a:t>
            </a:r>
            <a:r>
              <a:rPr lang="en-US" sz="1800" dirty="0" smtClean="0"/>
              <a:t>: Spatial </a:t>
            </a:r>
            <a:r>
              <a:rPr lang="en-US" sz="1800" dirty="0" smtClean="0">
                <a:solidFill>
                  <a:schemeClr val="tx1"/>
                </a:solidFill>
              </a:rPr>
              <a:t>streams are </a:t>
            </a:r>
            <a:r>
              <a:rPr lang="en-US" sz="1800" dirty="0" err="1"/>
              <a:t>precoded</a:t>
            </a:r>
            <a:r>
              <a:rPr lang="en-US" sz="1800" dirty="0"/>
              <a:t> (as described in </a:t>
            </a:r>
            <a:r>
              <a:rPr lang="en-US" sz="1800" dirty="0" smtClean="0"/>
              <a:t>slide “Baseband Precoding Methods”) </a:t>
            </a:r>
            <a:r>
              <a:rPr lang="en-US" sz="1800" dirty="0"/>
              <a:t>and distributed to </a:t>
            </a:r>
            <a:r>
              <a:rPr lang="en-US" sz="1800" dirty="0" smtClean="0">
                <a:solidFill>
                  <a:schemeClr val="tx1"/>
                </a:solidFill>
              </a:rPr>
              <a:t>all </a:t>
            </a:r>
            <a:r>
              <a:rPr lang="en-US" sz="1800" dirty="0" smtClean="0"/>
              <a:t>antennas</a:t>
            </a:r>
            <a:endParaRPr lang="en-US" sz="1800" dirty="0"/>
          </a:p>
          <a:p>
            <a:pPr marL="0" indent="0"/>
            <a:endParaRPr lang="en-US" sz="1100" dirty="0" smtClean="0"/>
          </a:p>
          <a:p>
            <a:pPr marL="0" indent="0"/>
            <a:r>
              <a:rPr lang="en-US" sz="2000" dirty="0" smtClean="0"/>
              <a:t>We simulated the following SU-MIMO PAA configurations </a:t>
            </a:r>
            <a:r>
              <a:rPr lang="en-US" sz="2000" dirty="0" smtClean="0">
                <a:solidFill>
                  <a:schemeClr val="tx1"/>
                </a:solidFill>
              </a:rPr>
              <a:t>[3]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705356"/>
              </p:ext>
            </p:extLst>
          </p:nvPr>
        </p:nvGraphicFramePr>
        <p:xfrm>
          <a:off x="6888480" y="3318053"/>
          <a:ext cx="1861854" cy="1611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0" name="Visio" r:id="rId3" imgW="3390810" imgH="3438439" progId="Visio.Drawing.15">
                  <p:embed/>
                </p:oleObj>
              </mc:Choice>
              <mc:Fallback>
                <p:oleObj name="Visio" r:id="rId3" imgW="3390810" imgH="3438439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8480" y="3318053"/>
                        <a:ext cx="1861854" cy="16111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390548"/>
              </p:ext>
            </p:extLst>
          </p:nvPr>
        </p:nvGraphicFramePr>
        <p:xfrm>
          <a:off x="6476999" y="4944970"/>
          <a:ext cx="2273335" cy="1532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1" name="Visio" r:id="rId5" imgW="5553123" imgH="3724380" progId="Visio.Drawing.15">
                  <p:embed/>
                </p:oleObj>
              </mc:Choice>
              <mc:Fallback>
                <p:oleObj name="Visio" r:id="rId5" imgW="5553123" imgH="3724380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6999" y="4944970"/>
                        <a:ext cx="2273335" cy="153203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2" y="3278187"/>
            <a:ext cx="6172200" cy="441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000" kern="0" dirty="0" smtClean="0"/>
              <a:t>Configuration #2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kern="0" dirty="0" smtClean="0"/>
              <a:t>2x2 channel, 1 PAA with dual polarization, on each side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kern="0" dirty="0" smtClean="0"/>
              <a:t>Configuration #4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kern="0" dirty="0" smtClean="0"/>
              <a:t>4x4 channel, 2 PAAs with dual polarization on each side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kern="0" dirty="0" smtClean="0"/>
              <a:t>Configuration #4 @</a:t>
            </a:r>
            <a:r>
              <a:rPr lang="en-US" sz="2000" kern="0" dirty="0" err="1" smtClean="0"/>
              <a:t>Tx</a:t>
            </a:r>
            <a:r>
              <a:rPr lang="en-US" sz="2000" kern="0" dirty="0" smtClean="0"/>
              <a:t>, Configuration #2 @Rx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kern="0" dirty="0" smtClean="0"/>
              <a:t>4x2 channel, 2 PAAs with dual polarization on </a:t>
            </a:r>
            <a:r>
              <a:rPr lang="en-US" sz="1800" kern="0" dirty="0" err="1" smtClean="0"/>
              <a:t>Tx</a:t>
            </a:r>
            <a:r>
              <a:rPr lang="en-US" sz="1800" kern="0" dirty="0" smtClean="0"/>
              <a:t> side, 1 PAA with dual polarization on Rx side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652294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0284128"/>
              </p:ext>
            </p:extLst>
          </p:nvPr>
        </p:nvGraphicFramePr>
        <p:xfrm>
          <a:off x="7466014" y="4419599"/>
          <a:ext cx="1619068" cy="1901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73" name="Visio" r:id="rId4" imgW="3390810" imgH="3438439" progId="Visio.Drawing.15">
                  <p:embed/>
                </p:oleObj>
              </mc:Choice>
              <mc:Fallback>
                <p:oleObj name="Visio" r:id="rId4" imgW="3390810" imgH="3438439" progId="Visio.Drawing.15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6014" y="4419599"/>
                        <a:ext cx="1619068" cy="19019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038960"/>
              </p:ext>
            </p:extLst>
          </p:nvPr>
        </p:nvGraphicFramePr>
        <p:xfrm>
          <a:off x="4572000" y="4207875"/>
          <a:ext cx="2621094" cy="226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74" name="Visio" r:id="rId6" imgW="5553143" imgH="3724185" progId="Visio.Drawing.15">
                  <p:embed/>
                </p:oleObj>
              </mc:Choice>
              <mc:Fallback>
                <p:oleObj name="Visio" r:id="rId6" imgW="5553143" imgH="3724185" progId="Visio.Drawing.1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207875"/>
                        <a:ext cx="2621094" cy="22675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TX </a:t>
            </a:r>
            <a:r>
              <a:rPr lang="en-US" dirty="0" err="1" smtClean="0"/>
              <a:t>Conf</a:t>
            </a:r>
            <a:r>
              <a:rPr lang="en-US" dirty="0" smtClean="0"/>
              <a:t> #4/RX </a:t>
            </a:r>
            <a:r>
              <a:rPr lang="en-US" dirty="0" err="1" smtClean="0"/>
              <a:t>Conf</a:t>
            </a:r>
            <a:r>
              <a:rPr lang="en-US" dirty="0" smtClean="0"/>
              <a:t> #2, </a:t>
            </a:r>
            <a:r>
              <a:rPr lang="en-US" dirty="0" err="1" smtClean="0"/>
              <a:t>Nss</a:t>
            </a:r>
            <a:r>
              <a:rPr lang="en-US" dirty="0" smtClean="0"/>
              <a:t>=2, AP-STA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5791993" y="3868737"/>
            <a:ext cx="913607" cy="703263"/>
          </a:xfrm>
        </p:spPr>
        <p:txBody>
          <a:bodyPr/>
          <a:lstStyle/>
          <a:p>
            <a:pPr marL="0" indent="0"/>
            <a:r>
              <a:rPr lang="en-US" dirty="0" err="1" smtClean="0"/>
              <a:t>Tx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7717980" y="3810000"/>
            <a:ext cx="806677" cy="694937"/>
          </a:xfrm>
        </p:spPr>
        <p:txBody>
          <a:bodyPr/>
          <a:lstStyle/>
          <a:p>
            <a:r>
              <a:rPr lang="en-US" dirty="0" smtClean="0"/>
              <a:t>Rx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7466013" y="4978865"/>
            <a:ext cx="42862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718460" y="1858585"/>
            <a:ext cx="427314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PER performance for CL is significantly better than OL</a:t>
            </a:r>
            <a:endParaRPr lang="en-US" sz="800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 In </a:t>
            </a:r>
            <a:r>
              <a:rPr lang="en-US" sz="1600" dirty="0">
                <a:solidFill>
                  <a:schemeClr val="tx1"/>
                </a:solidFill>
              </a:rPr>
              <a:t>OL, the signals of the same polarization from different </a:t>
            </a:r>
            <a:r>
              <a:rPr lang="en-US" sz="1600" dirty="0" err="1">
                <a:solidFill>
                  <a:schemeClr val="tx1"/>
                </a:solidFill>
              </a:rPr>
              <a:t>Tx</a:t>
            </a:r>
            <a:r>
              <a:rPr lang="en-US" sz="1600" dirty="0">
                <a:solidFill>
                  <a:schemeClr val="tx1"/>
                </a:solidFill>
              </a:rPr>
              <a:t> PAAs cause interference at RX, while in CL, these signals are combined coherently at RX.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14" y="1981200"/>
            <a:ext cx="4596591" cy="396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0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1744"/>
            <a:ext cx="7770813" cy="1065213"/>
          </a:xfrm>
        </p:spPr>
        <p:txBody>
          <a:bodyPr/>
          <a:lstStyle/>
          <a:p>
            <a:r>
              <a:rPr lang="en-US" dirty="0" err="1" smtClean="0"/>
              <a:t>Conf</a:t>
            </a:r>
            <a:r>
              <a:rPr lang="en-US" dirty="0" smtClean="0"/>
              <a:t> </a:t>
            </a:r>
            <a:r>
              <a:rPr lang="en-US" dirty="0"/>
              <a:t>#2, </a:t>
            </a:r>
            <a:r>
              <a:rPr lang="en-US" dirty="0" err="1" smtClean="0"/>
              <a:t>Nss</a:t>
            </a:r>
            <a:r>
              <a:rPr lang="en-US" dirty="0" smtClean="0"/>
              <a:t>=1, STA-STA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1838" y="4419600"/>
            <a:ext cx="609600" cy="1111650"/>
          </a:xfrm>
        </p:spPr>
        <p:txBody>
          <a:bodyPr/>
          <a:lstStyle/>
          <a:p>
            <a:r>
              <a:rPr lang="en-US" dirty="0" err="1" smtClean="0"/>
              <a:t>Tx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91400" y="4419600"/>
            <a:ext cx="838200" cy="1111650"/>
          </a:xfrm>
        </p:spPr>
        <p:txBody>
          <a:bodyPr/>
          <a:lstStyle/>
          <a:p>
            <a:r>
              <a:rPr lang="en-US" dirty="0" smtClean="0"/>
              <a:t>Rx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1CD163DD-D5E7-41DA-95F2-71530C24F8C3}" type="slidenum">
              <a:rPr lang="en-GB" smtClean="0"/>
              <a:pPr/>
              <a:t>7</a:t>
            </a:fld>
            <a:endParaRPr lang="en-GB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893483"/>
              </p:ext>
            </p:extLst>
          </p:nvPr>
        </p:nvGraphicFramePr>
        <p:xfrm>
          <a:off x="5081386" y="4861722"/>
          <a:ext cx="1700414" cy="1613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86" name="Visio" r:id="rId4" imgW="3390810" imgH="3438439" progId="Visio.Drawing.15">
                  <p:embed/>
                </p:oleObj>
              </mc:Choice>
              <mc:Fallback>
                <p:oleObj name="Visio" r:id="rId4" imgW="3390810" imgH="3438439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1386" y="4861722"/>
                        <a:ext cx="1700414" cy="16136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810042"/>
              </p:ext>
            </p:extLst>
          </p:nvPr>
        </p:nvGraphicFramePr>
        <p:xfrm>
          <a:off x="7137605" y="4861722"/>
          <a:ext cx="1549195" cy="1552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87" name="Visio" r:id="rId6" imgW="3390810" imgH="3438439" progId="Visio.Drawing.15">
                  <p:embed/>
                </p:oleObj>
              </mc:Choice>
              <mc:Fallback>
                <p:oleObj name="Visio" r:id="rId6" imgW="3390810" imgH="3438439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7605" y="4861722"/>
                        <a:ext cx="1549195" cy="15525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724400" y="1506957"/>
            <a:ext cx="40386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PER performance for CL and antenna selection are better than 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Virtual channel after analog beamforming provides enough spatial/polarization separation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CL is slightly better than antenna selection however it requires much more channel knowledge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In this case the number of stream is </a:t>
            </a:r>
            <a:r>
              <a:rPr lang="en-US" sz="1600" dirty="0" smtClean="0">
                <a:solidFill>
                  <a:schemeClr val="tx1"/>
                </a:solidFill>
              </a:rPr>
              <a:t>less than </a:t>
            </a:r>
            <a:r>
              <a:rPr lang="en-US" sz="1600" dirty="0">
                <a:solidFill>
                  <a:schemeClr val="tx1"/>
                </a:solidFill>
              </a:rPr>
              <a:t>the rank of the channel. </a:t>
            </a:r>
            <a:r>
              <a:rPr lang="en-US" sz="1600" dirty="0" smtClean="0">
                <a:solidFill>
                  <a:schemeClr val="tx1"/>
                </a:solidFill>
              </a:rPr>
              <a:t>There is extra </a:t>
            </a:r>
            <a:r>
              <a:rPr lang="en-US" sz="1600" dirty="0">
                <a:solidFill>
                  <a:schemeClr val="tx1"/>
                </a:solidFill>
              </a:rPr>
              <a:t>degree of freedom for </a:t>
            </a:r>
            <a:r>
              <a:rPr lang="en-US" sz="1600" dirty="0" smtClean="0">
                <a:solidFill>
                  <a:schemeClr val="tx1"/>
                </a:solidFill>
              </a:rPr>
              <a:t>CL to explore</a:t>
            </a:r>
            <a:endParaRPr lang="en-US" sz="16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506957"/>
            <a:ext cx="4848988" cy="427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36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Conf</a:t>
            </a:r>
            <a:r>
              <a:rPr lang="en-US" dirty="0" smtClean="0"/>
              <a:t> </a:t>
            </a:r>
            <a:r>
              <a:rPr lang="en-US" dirty="0"/>
              <a:t>#2, </a:t>
            </a:r>
            <a:r>
              <a:rPr lang="en-US" dirty="0" err="1" smtClean="0"/>
              <a:t>Nss</a:t>
            </a:r>
            <a:r>
              <a:rPr lang="en-US" dirty="0" smtClean="0"/>
              <a:t>=2, </a:t>
            </a:r>
            <a:r>
              <a:rPr lang="en-US" dirty="0"/>
              <a:t>STA-STA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1CD163DD-D5E7-41DA-95F2-71530C24F8C3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5318254" y="4299843"/>
            <a:ext cx="722314" cy="1293813"/>
          </a:xfrm>
        </p:spPr>
        <p:txBody>
          <a:bodyPr/>
          <a:lstStyle/>
          <a:p>
            <a:r>
              <a:rPr lang="en-US" dirty="0" err="1" smtClean="0"/>
              <a:t>Tx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7239000" y="4320170"/>
            <a:ext cx="796926" cy="1273486"/>
          </a:xfrm>
        </p:spPr>
        <p:txBody>
          <a:bodyPr/>
          <a:lstStyle/>
          <a:p>
            <a:r>
              <a:rPr lang="en-US" dirty="0" smtClean="0"/>
              <a:t>Rx</a:t>
            </a:r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mtClean="0"/>
              <a:t>Slide </a:t>
            </a:r>
            <a:fld id="{1CD163DD-D5E7-41DA-95F2-71530C24F8C3}" type="slidenum">
              <a:rPr lang="en-GB" smtClean="0"/>
              <a:pPr/>
              <a:t>8</a:t>
            </a:fld>
            <a:endParaRPr lang="en-GB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098374"/>
              </p:ext>
            </p:extLst>
          </p:nvPr>
        </p:nvGraphicFramePr>
        <p:xfrm>
          <a:off x="5239131" y="4899148"/>
          <a:ext cx="1414401" cy="1425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1" name="Visio" r:id="rId3" imgW="3390810" imgH="3438439" progId="Visio.Drawing.15">
                  <p:embed/>
                </p:oleObj>
              </mc:Choice>
              <mc:Fallback>
                <p:oleObj name="Visio" r:id="rId3" imgW="3390810" imgH="3438439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9131" y="4899148"/>
                        <a:ext cx="1414401" cy="14254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5770681"/>
              </p:ext>
            </p:extLst>
          </p:nvPr>
        </p:nvGraphicFramePr>
        <p:xfrm>
          <a:off x="7086600" y="4956913"/>
          <a:ext cx="1486853" cy="1498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2" name="Visio" r:id="rId5" imgW="3390810" imgH="3438439" progId="Visio.Drawing.15">
                  <p:embed/>
                </p:oleObj>
              </mc:Choice>
              <mc:Fallback>
                <p:oleObj name="Visio" r:id="rId5" imgW="3390810" imgH="3438439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956913"/>
                        <a:ext cx="1486853" cy="14984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609306" y="1751013"/>
            <a:ext cx="373379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CL and OL have similar PER performances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The channels between different polarizations are close to orthogonal. The OL/CL have similar performance when </a:t>
            </a:r>
            <a:r>
              <a:rPr lang="en-US" sz="1400" dirty="0" err="1" smtClean="0">
                <a:solidFill>
                  <a:schemeClr val="tx1"/>
                </a:solidFill>
              </a:rPr>
              <a:t>Nss</a:t>
            </a:r>
            <a:r>
              <a:rPr lang="en-US" sz="1400" dirty="0" smtClean="0">
                <a:solidFill>
                  <a:schemeClr val="tx1"/>
                </a:solidFill>
              </a:rPr>
              <a:t> is equal to the rank of the channel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In this case the number of stream is the same as the rank of the channel. There is no extra degree of freedom for CL to explore.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" y="1904486"/>
            <a:ext cx="4885186" cy="366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91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Conf</a:t>
            </a:r>
            <a:r>
              <a:rPr lang="en-US" dirty="0" smtClean="0"/>
              <a:t> #4, </a:t>
            </a:r>
            <a:r>
              <a:rPr lang="en-US" dirty="0" err="1"/>
              <a:t>Nss</a:t>
            </a:r>
            <a:r>
              <a:rPr lang="en-US" dirty="0"/>
              <a:t>=2, STA-STA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1CD163DD-D5E7-41DA-95F2-71530C24F8C3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7" name="Content Placeholder 10"/>
          <p:cNvSpPr>
            <a:spLocks noGrp="1"/>
          </p:cNvSpPr>
          <p:nvPr>
            <p:ph sz="half" idx="1"/>
          </p:nvPr>
        </p:nvSpPr>
        <p:spPr>
          <a:xfrm>
            <a:off x="5705779" y="4733078"/>
            <a:ext cx="806941" cy="1293813"/>
          </a:xfrm>
        </p:spPr>
        <p:txBody>
          <a:bodyPr/>
          <a:lstStyle/>
          <a:p>
            <a:pPr marL="0" indent="0"/>
            <a:r>
              <a:rPr lang="en-US" dirty="0" err="1" smtClean="0"/>
              <a:t>Tx</a:t>
            </a:r>
            <a:endParaRPr lang="en-US" dirty="0"/>
          </a:p>
        </p:txBody>
      </p:sp>
      <p:sp>
        <p:nvSpPr>
          <p:cNvPr id="8" name="Content Placeholder 11"/>
          <p:cNvSpPr>
            <a:spLocks noGrp="1"/>
          </p:cNvSpPr>
          <p:nvPr>
            <p:ph sz="half" idx="2"/>
          </p:nvPr>
        </p:nvSpPr>
        <p:spPr>
          <a:xfrm>
            <a:off x="7720014" y="4733078"/>
            <a:ext cx="761999" cy="1184488"/>
          </a:xfrm>
        </p:spPr>
        <p:txBody>
          <a:bodyPr/>
          <a:lstStyle/>
          <a:p>
            <a:r>
              <a:rPr lang="en-US" dirty="0" smtClean="0"/>
              <a:t>Rx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554226"/>
              </p:ext>
            </p:extLst>
          </p:nvPr>
        </p:nvGraphicFramePr>
        <p:xfrm>
          <a:off x="4609306" y="5096934"/>
          <a:ext cx="2192946" cy="1477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31" name="Visio" r:id="rId3" imgW="5553123" imgH="3724380" progId="Visio.Drawing.15">
                  <p:embed/>
                </p:oleObj>
              </mc:Choice>
              <mc:Fallback>
                <p:oleObj name="Visio" r:id="rId3" imgW="5553123" imgH="3724380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9306" y="5096934"/>
                        <a:ext cx="2192946" cy="147785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09442"/>
              </p:ext>
            </p:extLst>
          </p:nvPr>
        </p:nvGraphicFramePr>
        <p:xfrm>
          <a:off x="6842377" y="5161176"/>
          <a:ext cx="2112696" cy="1423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32" name="Visio" r:id="rId5" imgW="5553123" imgH="3724380" progId="Visio.Drawing.15">
                  <p:embed/>
                </p:oleObj>
              </mc:Choice>
              <mc:Fallback>
                <p:oleObj name="Visio" r:id="rId5" imgW="5553123" imgH="3724380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377" y="5161176"/>
                        <a:ext cx="2112696" cy="142377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907492" y="1751013"/>
            <a:ext cx="373379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CL and antenna selection are significantly better than 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Virtual channel after analog beamforming provides </a:t>
            </a:r>
            <a:r>
              <a:rPr lang="en-US" sz="1400" dirty="0" smtClean="0">
                <a:solidFill>
                  <a:schemeClr val="tx1"/>
                </a:solidFill>
              </a:rPr>
              <a:t>some spatial/polarization </a:t>
            </a:r>
            <a:r>
              <a:rPr lang="en-US" sz="1400" dirty="0">
                <a:solidFill>
                  <a:schemeClr val="tx1"/>
                </a:solidFill>
              </a:rPr>
              <a:t>separation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CL is slightly better than antenna selection however it requires much more channel knowledge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In this case the number of stream is less than the rank of the channel. There is extra degree of freedom for CL to explore</a:t>
            </a:r>
          </a:p>
          <a:p>
            <a:pPr lvl="1"/>
            <a:endParaRPr lang="en-US" sz="18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58" y="1633650"/>
            <a:ext cx="4819650" cy="415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0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B519F59218FD4E88B58DE214C6B6C1" ma:contentTypeVersion="0" ma:contentTypeDescription="Create a new document." ma:contentTypeScope="" ma:versionID="15b5d2f7a3e1084effea4196ba30bcf6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64DF3A2E-30DE-4DE6-991E-46ACFC96EA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28A00E-A4F1-4CB6-961B-1B5ABEB44DD5}">
  <ds:schemaRefs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66C1854-CEE2-4414-9DB2-D3409916AF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15701</TotalTime>
  <Words>1079</Words>
  <Application>Microsoft Office PowerPoint</Application>
  <PresentationFormat>On-screen Show (4:3)</PresentationFormat>
  <Paragraphs>144</Paragraphs>
  <Slides>14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 Unicode MS</vt:lpstr>
      <vt:lpstr>MS Gothic</vt:lpstr>
      <vt:lpstr>Arial</vt:lpstr>
      <vt:lpstr>Times New Roman</vt:lpstr>
      <vt:lpstr>Office Theme</vt:lpstr>
      <vt:lpstr>Document</vt:lpstr>
      <vt:lpstr>Visio</vt:lpstr>
      <vt:lpstr>Link Level Performance Comparisons of Open Loop, Closed Loop and Antenna Selection for SU-MIMO</vt:lpstr>
      <vt:lpstr>Introduction</vt:lpstr>
      <vt:lpstr>Baseband Precoding Methods</vt:lpstr>
      <vt:lpstr>Simulation Assumptions</vt:lpstr>
      <vt:lpstr>Simulated SU-MIMO Configurations</vt:lpstr>
      <vt:lpstr>TX Conf #4/RX Conf #2, Nss=2, AP-STA</vt:lpstr>
      <vt:lpstr>Conf #2, Nss=1, STA-STA</vt:lpstr>
      <vt:lpstr>Conf #2, Nss=2, STA-STA</vt:lpstr>
      <vt:lpstr>Conf #4, Nss=2, STA-STA</vt:lpstr>
      <vt:lpstr>Conclusion</vt:lpstr>
      <vt:lpstr>References</vt:lpstr>
      <vt:lpstr>Appendix</vt:lpstr>
      <vt:lpstr>AP/STA Orientation</vt:lpstr>
      <vt:lpstr>Channel parameters</vt:lpstr>
    </vt:vector>
  </TitlesOfParts>
  <Company>InterDigital Communications, LLC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Modelling PAA Rotations</dc:title>
  <dc:creator>Sahin, Alphan</dc:creator>
  <cp:lastModifiedBy>Rui Yang</cp:lastModifiedBy>
  <cp:revision>665</cp:revision>
  <cp:lastPrinted>2016-07-22T14:42:00Z</cp:lastPrinted>
  <dcterms:created xsi:type="dcterms:W3CDTF">2015-10-28T17:33:34Z</dcterms:created>
  <dcterms:modified xsi:type="dcterms:W3CDTF">2016-07-25T13:16:52Z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0x01010068B519F59218FD4E88B58DE214C6B6C1</vt:lpwstr>
  </property>
</Properties>
</file>