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0" r:id="rId2"/>
    <p:sldId id="525" r:id="rId3"/>
    <p:sldId id="526" r:id="rId4"/>
    <p:sldId id="473" r:id="rId5"/>
    <p:sldId id="497" r:id="rId6"/>
    <p:sldId id="477" r:id="rId7"/>
    <p:sldId id="474" r:id="rId8"/>
    <p:sldId id="478" r:id="rId9"/>
    <p:sldId id="475" r:id="rId10"/>
    <p:sldId id="499" r:id="rId11"/>
    <p:sldId id="527" r:id="rId12"/>
    <p:sldId id="413" r:id="rId13"/>
    <p:sldId id="532" r:id="rId14"/>
    <p:sldId id="533" r:id="rId15"/>
    <p:sldId id="534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9" autoAdjust="0"/>
    <p:restoredTop sz="98780" autoAdjust="0"/>
  </p:normalViewPr>
  <p:slideViewPr>
    <p:cSldViewPr>
      <p:cViewPr>
        <p:scale>
          <a:sx n="80" d="100"/>
          <a:sy n="80" d="100"/>
        </p:scale>
        <p:origin x="-930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Porat, Broadcom,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515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02450" y="6475413"/>
            <a:ext cx="16414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802.11-16/0905r0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239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david.halls@toshiba-trel.com" TargetMode="External"/><Relationship Id="rId3" Type="http://schemas.openxmlformats.org/officeDocument/2006/relationships/hyperlink" Target="mailto:narendar.madhavan@toshiba.co.jp" TargetMode="External"/><Relationship Id="rId7" Type="http://schemas.openxmlformats.org/officeDocument/2006/relationships/hyperlink" Target="mailto:kouji.horisaki@toshiba.co.jp" TargetMode="External"/><Relationship Id="rId2" Type="http://schemas.openxmlformats.org/officeDocument/2006/relationships/hyperlink" Target="mailto:tomo.adachi@toshiba.co.j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suguhide.aoki@toshiba.co.jp" TargetMode="External"/><Relationship Id="rId11" Type="http://schemas.openxmlformats.org/officeDocument/2006/relationships/hyperlink" Target="mailto:fengming.cao@toshiba-trel.com" TargetMode="External"/><Relationship Id="rId5" Type="http://schemas.openxmlformats.org/officeDocument/2006/relationships/hyperlink" Target="mailto:toshihisa.nabetani@toshiba.co.jp" TargetMode="External"/><Relationship Id="rId10" Type="http://schemas.openxmlformats.org/officeDocument/2006/relationships/hyperlink" Target="mailto:zubeir.bocus@toshiba-trel.com" TargetMode="External"/><Relationship Id="rId4" Type="http://schemas.openxmlformats.org/officeDocument/2006/relationships/hyperlink" Target="mailto:kentaro.taniguchi@toshiba.co.jp" TargetMode="External"/><Relationship Id="rId9" Type="http://schemas.openxmlformats.org/officeDocument/2006/relationships/hyperlink" Target="mailto:filippo.tosato@toshiba-trel.com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SR Fields Clarification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2016-07-25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100894"/>
              </p:ext>
            </p:extLst>
          </p:nvPr>
        </p:nvGraphicFramePr>
        <p:xfrm>
          <a:off x="914400" y="2209800"/>
          <a:ext cx="7239000" cy="2279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Mingyue Ji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986260"/>
              </p:ext>
            </p:extLst>
          </p:nvPr>
        </p:nvGraphicFramePr>
        <p:xfrm>
          <a:off x="381000" y="1193248"/>
          <a:ext cx="81534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Tomoko Adachi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2"/>
                        </a:rPr>
                        <a:t>tomo.adachi@toshiba.co.jp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Narendar Madhavan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3"/>
                        </a:rPr>
                        <a:t>narendar.madhavan@toshiba.co.jp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Kentaro Taniguchi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4"/>
                        </a:rPr>
                        <a:t>kentaro.taniguchi@toshiba.co.jp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Toshihisa Nabetani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5"/>
                        </a:rPr>
                        <a:t>toshihisa.nabetani@toshiba.co.jp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Tsuguhide Aoki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6"/>
                        </a:rPr>
                        <a:t>tsuguhide.aoki@toshiba.co.jp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Koji Horisaki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7"/>
                        </a:rPr>
                        <a:t>kouji.horisaki@toshiba.co.jp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David Halls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8"/>
                        </a:rPr>
                        <a:t>david.halls@toshiba-trel.com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Filippo Tosato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9"/>
                        </a:rPr>
                        <a:t>filippo.tosato@toshiba-trel.com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Zubeir Bocus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0"/>
                        </a:rPr>
                        <a:t>zubeir.bocus@toshiba-trel.com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Fengming Cao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1"/>
                        </a:rPr>
                        <a:t>fengming.cao@toshiba-trel.com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Kulkarni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parag.kulkarni@toshiba-trel.com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15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494210"/>
              </p:ext>
            </p:extLst>
          </p:nvPr>
        </p:nvGraphicFramePr>
        <p:xfrm>
          <a:off x="381000" y="1219200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Noh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363694"/>
              </p:ext>
            </p:extLst>
          </p:nvPr>
        </p:nvGraphicFramePr>
        <p:xfrm>
          <a:off x="381000" y="313563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55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smtClean="0"/>
              <a:t>Outline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4732347"/>
          </a:xfrm>
        </p:spPr>
        <p:txBody>
          <a:bodyPr>
            <a:normAutofit/>
          </a:bodyPr>
          <a:lstStyle/>
          <a:p>
            <a:endParaRPr lang="en-US" sz="1600" dirty="0" smtClean="0"/>
          </a:p>
          <a:p>
            <a:r>
              <a:rPr lang="en-US" sz="1800" dirty="0" smtClean="0"/>
              <a:t>Currently in the spec framework the following 4 SR fields are defined for HE Trigger based PPDU</a:t>
            </a:r>
          </a:p>
          <a:p>
            <a:endParaRPr lang="en-US" sz="1800" dirty="0"/>
          </a:p>
          <a:p>
            <a:pPr lvl="1"/>
            <a:r>
              <a:rPr lang="en-GB" sz="1600" dirty="0"/>
              <a:t>For HE trigger-based PPDU, in HE SIG-A, 4 SR fields are </a:t>
            </a:r>
            <a:r>
              <a:rPr lang="en-GB" sz="1600" dirty="0" err="1"/>
              <a:t>signaled</a:t>
            </a:r>
            <a:r>
              <a:rPr lang="en-GB" sz="1600" dirty="0"/>
              <a:t>:</a:t>
            </a:r>
            <a:endParaRPr lang="en-US" sz="1600" dirty="0"/>
          </a:p>
          <a:p>
            <a:pPr lvl="1"/>
            <a:r>
              <a:rPr lang="en-GB" sz="1600" dirty="0"/>
              <a:t>For 20MHz one SR field corresponding to entire 20MHz (other 3 fields indicate identical values)</a:t>
            </a:r>
            <a:endParaRPr lang="en-US" sz="1600" dirty="0"/>
          </a:p>
          <a:p>
            <a:pPr lvl="1"/>
            <a:r>
              <a:rPr lang="en-GB" sz="1600" dirty="0"/>
              <a:t>For 40MHz two SR fields for each 20MHz (other 2 fields indicate identical values)</a:t>
            </a:r>
            <a:endParaRPr lang="en-US" sz="1600" dirty="0"/>
          </a:p>
          <a:p>
            <a:pPr lvl="1"/>
            <a:r>
              <a:rPr lang="en-GB" sz="1600" dirty="0"/>
              <a:t>For 80MHz four SR fields for each 20MHz</a:t>
            </a:r>
            <a:endParaRPr lang="en-US" sz="1600" dirty="0"/>
          </a:p>
          <a:p>
            <a:pPr lvl="1"/>
            <a:r>
              <a:rPr lang="en-GB" sz="1600" dirty="0"/>
              <a:t>For 160MHz four SR fields for each 40MHz</a:t>
            </a:r>
            <a:endParaRPr lang="en-US" sz="1600" dirty="0"/>
          </a:p>
          <a:p>
            <a:pPr lvl="1"/>
            <a:r>
              <a:rPr lang="en-GB" sz="1600" dirty="0"/>
              <a:t>The exact location of each 20MHz for 80MHz BW is TBD</a:t>
            </a:r>
            <a:endParaRPr lang="en-US" sz="1600" dirty="0"/>
          </a:p>
          <a:p>
            <a:pPr lvl="1"/>
            <a:r>
              <a:rPr lang="en-GB" sz="1600" dirty="0"/>
              <a:t>[May 2016, see </a:t>
            </a:r>
            <a:r>
              <a:rPr lang="en-US" sz="1600" dirty="0"/>
              <a:t>[28]</a:t>
            </a:r>
            <a:r>
              <a:rPr lang="en-GB" sz="1600" dirty="0"/>
              <a:t>]</a:t>
            </a:r>
            <a:endParaRPr lang="en-US" sz="1600" dirty="0"/>
          </a:p>
          <a:p>
            <a:endParaRPr lang="en-US" sz="1800" dirty="0" smtClean="0"/>
          </a:p>
          <a:p>
            <a:r>
              <a:rPr lang="en-US" sz="1600" dirty="0" smtClean="0"/>
              <a:t>We clarify the location of each 20MHz in 80MHz BW</a:t>
            </a:r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400" dirty="0" smtClean="0"/>
              <a:t>Discussion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4732347"/>
          </a:xfrm>
        </p:spPr>
        <p:txBody>
          <a:bodyPr>
            <a:normAutofit fontScale="92500" lnSpcReduction="20000"/>
          </a:bodyPr>
          <a:lstStyle/>
          <a:p>
            <a:pPr marL="342900" lvl="1" indent="-342900" algn="just">
              <a:buFontTx/>
              <a:buChar char="•"/>
            </a:pPr>
            <a:r>
              <a:rPr lang="en-US" altLang="zh-CN" dirty="0" smtClean="0"/>
              <a:t>It is advantageous to </a:t>
            </a:r>
            <a:r>
              <a:rPr lang="en-US" altLang="zh-CN" dirty="0"/>
              <a:t>allow SR when two 80MHz BSS are overlapping (so the 242RU are aligned) and when a 20MHz or 40MHz BSS overlaps </a:t>
            </a:r>
            <a:r>
              <a:rPr lang="en-US" altLang="zh-CN" dirty="0" smtClean="0"/>
              <a:t>with a 80MHz </a:t>
            </a:r>
            <a:r>
              <a:rPr lang="en-US" altLang="zh-CN" dirty="0"/>
              <a:t>BSS.  </a:t>
            </a:r>
            <a:r>
              <a:rPr lang="en-US" altLang="zh-CN" dirty="0" smtClean="0"/>
              <a:t>This way  spatial reuse is allowed </a:t>
            </a:r>
            <a:r>
              <a:rPr lang="en-US" altLang="zh-CN" dirty="0"/>
              <a:t>across all OBSS BW </a:t>
            </a:r>
            <a:r>
              <a:rPr lang="en-US" altLang="zh-CN" dirty="0" smtClean="0"/>
              <a:t>configurations</a:t>
            </a:r>
          </a:p>
          <a:p>
            <a:pPr marL="342900" lvl="1" indent="-342900" algn="just">
              <a:buFontTx/>
              <a:buChar char="•"/>
            </a:pPr>
            <a:endParaRPr lang="en-US" altLang="zh-CN" dirty="0"/>
          </a:p>
          <a:p>
            <a:pPr marL="342900" lvl="1" indent="-342900" algn="just">
              <a:buFontTx/>
              <a:buChar char="•"/>
            </a:pPr>
            <a:r>
              <a:rPr lang="en-US" altLang="zh-CN" dirty="0"/>
              <a:t>In </a:t>
            </a:r>
            <a:r>
              <a:rPr lang="en-US" altLang="zh-CN" dirty="0" smtClean="0"/>
              <a:t>addition </a:t>
            </a:r>
            <a:r>
              <a:rPr lang="en-US" altLang="zh-CN" dirty="0"/>
              <a:t>a 20MHz BSS interferes less with each of the 242RU </a:t>
            </a:r>
            <a:r>
              <a:rPr lang="en-US" altLang="zh-CN" dirty="0" smtClean="0"/>
              <a:t>locations of </a:t>
            </a:r>
            <a:r>
              <a:rPr lang="en-US" altLang="zh-CN" dirty="0"/>
              <a:t>40MHz or 80MHz BSS due to tone location which is skewed relative to each other. Similarly with 40MHz interference into 484RU in 80MHz. </a:t>
            </a:r>
            <a:endParaRPr lang="en-US" altLang="zh-CN" dirty="0" smtClean="0"/>
          </a:p>
          <a:p>
            <a:pPr marL="342900" lvl="1" indent="-342900" algn="just">
              <a:buFontTx/>
              <a:buChar char="•"/>
            </a:pPr>
            <a:endParaRPr lang="en-US" altLang="zh-CN" dirty="0"/>
          </a:p>
          <a:p>
            <a:pPr marL="342900" lvl="1" indent="-342900" algn="just">
              <a:buFontTx/>
              <a:buChar char="•"/>
            </a:pPr>
            <a:r>
              <a:rPr lang="en-US" altLang="zh-CN" dirty="0" smtClean="0"/>
              <a:t>Hence we propose to make the following clarification:</a:t>
            </a:r>
          </a:p>
          <a:p>
            <a:pPr marL="342900" lvl="1" indent="-342900" algn="just">
              <a:buFontTx/>
              <a:buChar char="•"/>
            </a:pPr>
            <a:endParaRPr lang="en-US" dirty="0" smtClean="0"/>
          </a:p>
          <a:p>
            <a:pPr marL="342900" lvl="1" indent="-342900" algn="just">
              <a:buFontTx/>
              <a:buChar char="•"/>
            </a:pPr>
            <a:r>
              <a:rPr lang="en-US" dirty="0" smtClean="0"/>
              <a:t>Each </a:t>
            </a:r>
            <a:r>
              <a:rPr lang="en-US" dirty="0"/>
              <a:t>of the four SR fields in an 80MHz HE_TRIG PPDU corresponds to a 20MHz sub-band and the fields are arranged in increasing order of frequency. For an OFDMA transmission of a given BW, each of the SR fields that corresponds to a 20MHz sub-band is also applicable to the 242RU  which is most closely aligned in frequency (in the tone-plan of that BW) with the aforementioned 20MHz sub-band. The correspondence from an SR field to a 242RU also holds for any RU within the 242RU. The above also implies that a 20MHz OBSS STA uses the SR field corresponding to its 20MHz channel, a 40MHz OBSS STA located on the lower frequency half of the 80MHz BSS uses SR Field 1, SR Field 2 values and a 40MHz OBSS STA located on the upper frequency half of the 80MHz BSS uses SR Field 3, SR Field 4 </a:t>
            </a:r>
            <a:r>
              <a:rPr lang="en-US" dirty="0" smtClean="0"/>
              <a:t>values</a:t>
            </a:r>
            <a:endParaRPr lang="en-US" dirty="0"/>
          </a:p>
          <a:p>
            <a:pPr marL="342900" lvl="1" indent="-342900" algn="just">
              <a:buFontTx/>
              <a:buChar char="•"/>
            </a:pPr>
            <a:endParaRPr lang="en-US" altLang="zh-CN" dirty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  <p:extLst>
      <p:ext uri="{BB962C8B-B14F-4D97-AF65-F5344CB8AC3E}">
        <p14:creationId xmlns:p14="http://schemas.microsoft.com/office/powerpoint/2010/main" val="28188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381000"/>
          </a:xfrm>
        </p:spPr>
        <p:txBody>
          <a:bodyPr/>
          <a:lstStyle/>
          <a:p>
            <a:r>
              <a:rPr lang="en-US" sz="2400" dirty="0" smtClean="0"/>
              <a:t>Proposed Change to Draft 0.2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4732347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In table 26-17 add the following description of the SR field:</a:t>
            </a:r>
          </a:p>
          <a:p>
            <a:pPr marL="457200" lvl="1" indent="0">
              <a:buNone/>
            </a:pPr>
            <a:r>
              <a:rPr lang="en-GB" sz="1600" dirty="0" smtClean="0"/>
              <a:t>The 4 </a:t>
            </a:r>
            <a:r>
              <a:rPr lang="en-GB" sz="1600" dirty="0"/>
              <a:t>SR fields </a:t>
            </a:r>
            <a:r>
              <a:rPr lang="en-US" sz="1600" dirty="0"/>
              <a:t>are arranged in increasing order of frequency </a:t>
            </a:r>
            <a:r>
              <a:rPr lang="en-US" sz="1600" dirty="0" smtClean="0"/>
              <a:t>and </a:t>
            </a:r>
            <a:r>
              <a:rPr lang="en-GB" sz="1600" dirty="0" smtClean="0"/>
              <a:t>correspond </a:t>
            </a:r>
            <a:r>
              <a:rPr lang="en-GB" sz="1600" dirty="0" smtClean="0"/>
              <a:t>to :</a:t>
            </a:r>
            <a:endParaRPr lang="en-US" sz="1600" dirty="0"/>
          </a:p>
          <a:p>
            <a:pPr lvl="1"/>
            <a:r>
              <a:rPr lang="en-GB" sz="1600" dirty="0"/>
              <a:t>For 20MHz one SR field corresponding to entire 20MHz (other 3 fields indicate identical values)</a:t>
            </a:r>
            <a:endParaRPr lang="en-US" sz="1600" dirty="0"/>
          </a:p>
          <a:p>
            <a:pPr lvl="1"/>
            <a:r>
              <a:rPr lang="en-GB" sz="1600" dirty="0"/>
              <a:t>For 40MHz two SR fields for each 20MHz </a:t>
            </a:r>
            <a:r>
              <a:rPr lang="en-GB" sz="1600" dirty="0" err="1" smtClean="0"/>
              <a:t>subband</a:t>
            </a:r>
            <a:r>
              <a:rPr lang="en-GB" sz="1600" dirty="0" smtClean="0"/>
              <a:t> (other </a:t>
            </a:r>
            <a:r>
              <a:rPr lang="en-GB" sz="1600" dirty="0"/>
              <a:t>2 fields indicate identical values)</a:t>
            </a:r>
            <a:endParaRPr lang="en-US" sz="1600" dirty="0"/>
          </a:p>
          <a:p>
            <a:pPr lvl="1"/>
            <a:r>
              <a:rPr lang="en-GB" sz="1600" dirty="0"/>
              <a:t>For 80MHz four SR fields for each </a:t>
            </a:r>
            <a:r>
              <a:rPr lang="en-GB" sz="1600" dirty="0" smtClean="0"/>
              <a:t>20MHz </a:t>
            </a:r>
            <a:r>
              <a:rPr lang="en-GB" sz="1600" dirty="0" err="1" smtClean="0"/>
              <a:t>subband</a:t>
            </a:r>
            <a:endParaRPr lang="en-US" sz="1600" dirty="0"/>
          </a:p>
          <a:p>
            <a:pPr lvl="2"/>
            <a:r>
              <a:rPr lang="en-US" dirty="0" smtClean="0"/>
              <a:t>For </a:t>
            </a:r>
            <a:r>
              <a:rPr lang="en-US" dirty="0"/>
              <a:t>an OFDMA transmission of a given BW, each of the SR fields that corresponds to a 20MHz sub-band is also applicable to the 242RU  which is most closely aligned in frequency (in the tone-plan of that BW) with the aforementioned 20MHz sub-band. The correspondence from an SR field to a 242RU also holds for any RU within the 242RU. The above also implies that a 20MHz OBSS STA uses the SR field corresponding to its 20MHz channel, a 40MHz OBSS STA located on the lower frequency half of the 80MHz BSS uses SR Field 1, SR Field 2 values and a 40MHz OBSS STA located on the upper frequency half of the 80MHz BSS uses SR Field 3, SR Field 4 values”</a:t>
            </a:r>
          </a:p>
          <a:p>
            <a:pPr lvl="1"/>
            <a:r>
              <a:rPr lang="en-GB" dirty="0" smtClean="0"/>
              <a:t>For </a:t>
            </a:r>
            <a:r>
              <a:rPr lang="en-GB" dirty="0"/>
              <a:t>160MHz four SR fields for each 40MHz</a:t>
            </a:r>
            <a:endParaRPr lang="en-US" dirty="0"/>
          </a:p>
          <a:p>
            <a:pPr lvl="1"/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lvl="1"/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  <p:extLst>
      <p:ext uri="{BB962C8B-B14F-4D97-AF65-F5344CB8AC3E}">
        <p14:creationId xmlns:p14="http://schemas.microsoft.com/office/powerpoint/2010/main" val="204427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381000"/>
          </a:xfrm>
        </p:spPr>
        <p:txBody>
          <a:bodyPr/>
          <a:lstStyle/>
          <a:p>
            <a:r>
              <a:rPr lang="en-US" sz="2200" dirty="0" smtClean="0"/>
              <a:t>SP #1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2400" y="1295400"/>
            <a:ext cx="9067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600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25" y="1947446"/>
            <a:ext cx="8610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Do you support the proposed addition to table 26-17?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/>
              <a:t>Yes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/>
              <a:t>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/>
              <a:t>ABS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44055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749191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3413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157087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683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814483"/>
              </p:ext>
            </p:extLst>
          </p:nvPr>
        </p:nvGraphicFramePr>
        <p:xfrm>
          <a:off x="762000" y="1752600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997734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17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781001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62000" y="12192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7" name="Table 12"/>
          <p:cNvGraphicFramePr>
            <a:graphicFrameLocks noGrp="1"/>
          </p:cNvGraphicFramePr>
          <p:nvPr/>
        </p:nvGraphicFramePr>
        <p:xfrm>
          <a:off x="762000" y="990600"/>
          <a:ext cx="7467600" cy="52335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754438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111978</TotalTime>
  <Words>1623</Words>
  <Application>Microsoft Office PowerPoint</Application>
  <PresentationFormat>On-screen Show (4:3)</PresentationFormat>
  <Paragraphs>594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802-11-Submission</vt:lpstr>
      <vt:lpstr>SR Fields Clarification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Outline</vt:lpstr>
      <vt:lpstr>Discussion </vt:lpstr>
      <vt:lpstr>Proposed Change to Draft 0.2</vt:lpstr>
      <vt:lpstr>SP #1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Ron Porat</cp:lastModifiedBy>
  <cp:revision>2453</cp:revision>
  <cp:lastPrinted>1998-02-10T13:28:06Z</cp:lastPrinted>
  <dcterms:created xsi:type="dcterms:W3CDTF">2007-05-21T21:00:37Z</dcterms:created>
  <dcterms:modified xsi:type="dcterms:W3CDTF">2016-07-25T01:34:49Z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