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57" r:id="rId22"/>
    <p:sldId id="283" r:id="rId23"/>
    <p:sldId id="279" r:id="rId24"/>
    <p:sldId id="280" r:id="rId25"/>
    <p:sldId id="281" r:id="rId26"/>
    <p:sldId id="282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>
      <p:cViewPr varScale="1">
        <p:scale>
          <a:sx n="84" d="100"/>
          <a:sy n="84" d="100"/>
        </p:scale>
        <p:origin x="108" y="1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33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75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802.11-16/0903r1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Gamma Phase Rotation for HE PPDU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276196"/>
              </p:ext>
            </p:extLst>
          </p:nvPr>
        </p:nvGraphicFramePr>
        <p:xfrm>
          <a:off x="655320" y="2339975"/>
          <a:ext cx="8153400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29890"/>
                <a:gridCol w="2103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Daewon Lee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@newracom.com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Yongho Seok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Young </a:t>
                      </a:r>
                      <a:r>
                        <a:rPr lang="en-US" sz="1200" dirty="0" err="1" smtClean="0"/>
                        <a:t>Hoon</a:t>
                      </a:r>
                      <a:r>
                        <a:rPr lang="en-US" sz="1200" dirty="0" smtClean="0"/>
                        <a:t> Kwon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+mn-lt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655320" y="4267200"/>
          <a:ext cx="8153400" cy="19489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8"/>
                <a:gridCol w="1802330"/>
                <a:gridCol w="1329892"/>
                <a:gridCol w="2103120"/>
              </a:tblGrid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 Porat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rporat@broadcom.com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Sriram Venkateswaran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Matthew Fischer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mfischer@broadcom.com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Zhou Lan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Leo Montreuil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Vinko Erceg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81001" y="3385544"/>
          <a:ext cx="8161337" cy="30152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/>
                <a:gridCol w="1295400"/>
                <a:gridCol w="1752600"/>
                <a:gridCol w="1143000"/>
                <a:gridCol w="2293938"/>
              </a:tblGrid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rowSpan="1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Toshiba 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Sekiya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 Aoki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 Taniguchi 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Taki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Horisaki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 Tosato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 Bocus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 Cao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32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6751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non-contiguous channel bonding will be supported in 802.11ax by</a:t>
            </a:r>
            <a:r>
              <a:rPr lang="en-US" sz="2000" dirty="0" smtClean="0"/>
              <a:t>: </a:t>
            </a:r>
            <a:r>
              <a:rPr lang="en-US" sz="2000" dirty="0"/>
              <a:t>[PHY Motion 125, January 2016</a:t>
            </a:r>
            <a:r>
              <a:rPr lang="en-US" sz="2000" dirty="0" smtClean="0"/>
              <a:t>]</a:t>
            </a:r>
            <a:endParaRPr lang="en-US" sz="2000" dirty="0"/>
          </a:p>
          <a:p>
            <a:pPr lvl="1"/>
            <a:r>
              <a:rPr lang="en-US" sz="1800" dirty="0"/>
              <a:t>•	Transmitting using OFDMA PPDU format by nulling the tones of one or more secondary channels in 80 MHz and 160 (80+80) MHz;</a:t>
            </a:r>
          </a:p>
          <a:p>
            <a:pPr lvl="1"/>
            <a:r>
              <a:rPr lang="en-US" sz="1800" dirty="0"/>
              <a:t>•	Modes for non-contiguous channel bonding are TBD</a:t>
            </a:r>
            <a:r>
              <a:rPr lang="en-US" sz="1800" dirty="0" smtClean="0"/>
              <a:t>;</a:t>
            </a:r>
          </a:p>
          <a:p>
            <a:pPr lvl="2"/>
            <a:r>
              <a:rPr lang="en-US" sz="1600" dirty="0" smtClean="0"/>
              <a:t>TBD would be resolved in [1]</a:t>
            </a:r>
            <a:endParaRPr lang="en-US" sz="1600" dirty="0"/>
          </a:p>
          <a:p>
            <a:pPr lvl="1"/>
            <a:r>
              <a:rPr lang="en-US" sz="1800" dirty="0"/>
              <a:t>•	Non-contiguous channels within primary or secondary 80 MHz only exists at AP side.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UL </a:t>
            </a:r>
            <a:r>
              <a:rPr lang="en-GB" sz="2000" dirty="0"/>
              <a:t>OFDMA pre-HE-STF preamble(s) are sent on 20 MHz channel(s) where the HE modulated fields are located.</a:t>
            </a:r>
            <a:r>
              <a:rPr lang="en-US" sz="2000" dirty="0"/>
              <a:t> </a:t>
            </a:r>
            <a:r>
              <a:rPr lang="en-GB" sz="2000" dirty="0"/>
              <a:t>[PHY Motion 154, March </a:t>
            </a:r>
            <a:r>
              <a:rPr lang="en-GB" sz="2000" dirty="0" smtClean="0"/>
              <a:t>2016]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4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b="1" dirty="0" smtClean="0"/>
              <a:t>Terminology, “Preamble puncturing”, is used in this submission is </a:t>
            </a:r>
            <a:r>
              <a:rPr lang="en-GB" b="1" dirty="0"/>
              <a:t>used to indicate the pre-HE-STF preamble on 20MHz channel(s) which are </a:t>
            </a:r>
            <a:r>
              <a:rPr lang="en-GB" b="1" dirty="0" smtClean="0"/>
              <a:t>not sent when </a:t>
            </a:r>
            <a:r>
              <a:rPr lang="en-GB" b="1" dirty="0"/>
              <a:t>the HE modulated field is not present</a:t>
            </a:r>
            <a:r>
              <a:rPr lang="en-GB" b="1" dirty="0" smtClean="0"/>
              <a:t>.</a:t>
            </a: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We analyze PAPR of the HE PPDU with preamble puncturing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L-STF, L-LTF, L-SIG and HE-SIG-A OFDM symbols become simple repetition when some 20MHz segments are punctured in 80/160MHz.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PAPR signals require higher DAC resolution  and may require transmit power </a:t>
            </a:r>
            <a:r>
              <a:rPr lang="en-US" sz="1800" dirty="0" err="1"/>
              <a:t>backoff</a:t>
            </a:r>
            <a:r>
              <a:rPr lang="en-US" sz="1800" dirty="0"/>
              <a:t> (i.e. coverage loss)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605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Gamma value notation [ A, B, C, D 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Values represent tested gamma phase rotation values applied to each 20MHz of 80MHz.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Zero corresponds to punctured 20MHz segments.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Example 1) For a 80 MHz channel with an UL OFDMA RU allocation of 26 to 242 tones on the first 20 MHz, </a:t>
            </a:r>
            <a:r>
              <a:rPr lang="el-GR" sz="1600" dirty="0" smtClean="0">
                <a:solidFill>
                  <a:schemeClr val="tx1"/>
                </a:solidFill>
              </a:rPr>
              <a:t>ϒ</a:t>
            </a:r>
            <a:r>
              <a:rPr lang="en-US" sz="1600" baseline="-25000" dirty="0" smtClean="0">
                <a:solidFill>
                  <a:schemeClr val="tx1"/>
                </a:solidFill>
              </a:rPr>
              <a:t>80</a:t>
            </a:r>
            <a:r>
              <a:rPr lang="en-US" sz="1600" dirty="0" smtClean="0">
                <a:solidFill>
                  <a:schemeClr val="tx1"/>
                </a:solidFill>
              </a:rPr>
              <a:t>  =  </a:t>
            </a:r>
            <a:r>
              <a:rPr lang="en-US" sz="1600" dirty="0" smtClean="0"/>
              <a:t>[1 0 0 0].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Example 2) For a 80MHz channel in DL OFDMA where the second 20MHz segment is punctured, </a:t>
            </a:r>
            <a:r>
              <a:rPr lang="el-GR" sz="1600" dirty="0" smtClean="0">
                <a:solidFill>
                  <a:schemeClr val="tx1"/>
                </a:solidFill>
              </a:rPr>
              <a:t>ϒ</a:t>
            </a:r>
            <a:r>
              <a:rPr lang="en-US" sz="1600" baseline="-25000" dirty="0" smtClean="0">
                <a:solidFill>
                  <a:schemeClr val="tx1"/>
                </a:solidFill>
              </a:rPr>
              <a:t>80</a:t>
            </a:r>
            <a:r>
              <a:rPr lang="en-US" sz="1600" dirty="0" smtClean="0">
                <a:solidFill>
                  <a:schemeClr val="tx1"/>
                </a:solidFill>
              </a:rPr>
              <a:t>  =  [1 0 -1 -1].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651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5504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UL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Tone(s) </a:t>
            </a:r>
            <a:r>
              <a:rPr lang="en-US" sz="1600" dirty="0"/>
              <a:t>of </a:t>
            </a:r>
            <a:r>
              <a:rPr lang="en-US" sz="1600" dirty="0" smtClean="0"/>
              <a:t>RUs </a:t>
            </a:r>
            <a:r>
              <a:rPr lang="en-US" sz="1600" dirty="0"/>
              <a:t>with orange color overlaps the guard tones of the </a:t>
            </a:r>
            <a:r>
              <a:rPr lang="en-US" sz="1600" dirty="0" smtClean="0"/>
              <a:t>first </a:t>
            </a:r>
            <a:r>
              <a:rPr lang="en-US" sz="1600" dirty="0"/>
              <a:t>20 MHz </a:t>
            </a:r>
            <a:r>
              <a:rPr lang="en-US" sz="1600" dirty="0" smtClean="0"/>
              <a:t>channel</a:t>
            </a:r>
            <a:r>
              <a:rPr lang="en-US" sz="16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those cases, assigned RU in OFDMA on the 80 </a:t>
            </a:r>
            <a:r>
              <a:rPr lang="en-US" sz="1600" dirty="0"/>
              <a:t>MHz channel </a:t>
            </a:r>
            <a:r>
              <a:rPr lang="en-US" sz="1600" dirty="0" smtClean="0"/>
              <a:t>requires </a:t>
            </a:r>
            <a:r>
              <a:rPr lang="en-US" sz="1600" dirty="0"/>
              <a:t>a 40 MHz </a:t>
            </a:r>
            <a:r>
              <a:rPr lang="en-US" sz="1600" dirty="0" smtClean="0"/>
              <a:t>preamble.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225597"/>
            <a:ext cx="8869109" cy="161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Arrow Connector 14"/>
          <p:cNvCxnSpPr>
            <a:stCxn id="19" idx="2"/>
          </p:cNvCxnSpPr>
          <p:nvPr/>
        </p:nvCxnSpPr>
        <p:spPr bwMode="auto">
          <a:xfrm>
            <a:off x="1469101" y="4099644"/>
            <a:ext cx="1000083" cy="485305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>
            <a:stCxn id="18" idx="2"/>
          </p:cNvCxnSpPr>
          <p:nvPr/>
        </p:nvCxnSpPr>
        <p:spPr bwMode="auto">
          <a:xfrm>
            <a:off x="4467350" y="4099643"/>
            <a:ext cx="87" cy="485306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>
            <a:stCxn id="20" idx="2"/>
          </p:cNvCxnSpPr>
          <p:nvPr/>
        </p:nvCxnSpPr>
        <p:spPr bwMode="auto">
          <a:xfrm flipH="1">
            <a:off x="6759264" y="4099642"/>
            <a:ext cx="962244" cy="485307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63659" y="3637978"/>
            <a:ext cx="1207382" cy="461665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RU-26 requiring</a:t>
            </a:r>
            <a:b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</a:b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a 80C preamble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91859" y="3637979"/>
            <a:ext cx="1154483" cy="461665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RUs requiring</a:t>
            </a:r>
            <a:b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</a:b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a 80L preamble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40259" y="3637977"/>
            <a:ext cx="1162498" cy="461665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RUs requiring</a:t>
            </a:r>
            <a:b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</a:b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a 80R preamble</a:t>
            </a:r>
          </a:p>
        </p:txBody>
      </p:sp>
      <p:sp>
        <p:nvSpPr>
          <p:cNvPr id="27" name="Right Bracket 26"/>
          <p:cNvSpPr/>
          <p:nvPr/>
        </p:nvSpPr>
        <p:spPr bwMode="auto">
          <a:xfrm rot="5400000">
            <a:off x="2324710" y="3770057"/>
            <a:ext cx="74981" cy="4465902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65500" y="5809525"/>
            <a:ext cx="2790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80L (1</a:t>
            </a:r>
            <a:r>
              <a:rPr lang="en-US" sz="1200" b="1" baseline="30000" dirty="0" smtClean="0">
                <a:solidFill>
                  <a:schemeClr val="tx1"/>
                </a:solidFill>
              </a:rPr>
              <a:t>st</a:t>
            </a:r>
            <a:r>
              <a:rPr lang="en-US" sz="1200" b="1" dirty="0" smtClean="0">
                <a:solidFill>
                  <a:schemeClr val="tx1"/>
                </a:solidFill>
              </a:rPr>
              <a:t> and 2</a:t>
            </a:r>
            <a:r>
              <a:rPr lang="en-US" sz="1200" b="1" baseline="30000" dirty="0" smtClean="0">
                <a:solidFill>
                  <a:schemeClr val="tx1"/>
                </a:solidFill>
              </a:rPr>
              <a:t>nd</a:t>
            </a:r>
            <a:r>
              <a:rPr lang="en-US" sz="1200" b="1" dirty="0" smtClean="0">
                <a:solidFill>
                  <a:schemeClr val="tx1"/>
                </a:solidFill>
              </a:rPr>
              <a:t> 20MHz channels)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" name="Right Bracket 28"/>
          <p:cNvSpPr/>
          <p:nvPr/>
        </p:nvSpPr>
        <p:spPr bwMode="auto">
          <a:xfrm rot="5400000">
            <a:off x="6790611" y="3784354"/>
            <a:ext cx="74981" cy="4465902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70040" y="5825925"/>
            <a:ext cx="2511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80R (3</a:t>
            </a:r>
            <a:r>
              <a:rPr lang="en-US" sz="1200" b="1" baseline="30000" dirty="0" smtClean="0">
                <a:solidFill>
                  <a:schemeClr val="tx1"/>
                </a:solidFill>
              </a:rPr>
              <a:t>rd</a:t>
            </a:r>
            <a:r>
              <a:rPr lang="en-US" sz="1200" b="1" dirty="0" smtClean="0">
                <a:solidFill>
                  <a:schemeClr val="tx1"/>
                </a:solidFill>
              </a:rPr>
              <a:t> and 4</a:t>
            </a:r>
            <a:r>
              <a:rPr lang="en-US" sz="1200" b="1" baseline="30000" dirty="0" smtClean="0">
                <a:solidFill>
                  <a:schemeClr val="tx1"/>
                </a:solidFill>
              </a:rPr>
              <a:t>th</a:t>
            </a:r>
            <a:r>
              <a:rPr lang="en-US" sz="1200" b="1" dirty="0" smtClean="0">
                <a:solidFill>
                  <a:schemeClr val="tx1"/>
                </a:solidFill>
              </a:rPr>
              <a:t> 20MHz channels)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1" name="Right Bracket 30"/>
          <p:cNvSpPr/>
          <p:nvPr/>
        </p:nvSpPr>
        <p:spPr bwMode="auto">
          <a:xfrm rot="5400000">
            <a:off x="4549463" y="4035182"/>
            <a:ext cx="74981" cy="4465902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429000" y="6072850"/>
            <a:ext cx="27887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80C (2</a:t>
            </a:r>
            <a:r>
              <a:rPr lang="en-US" sz="1200" b="1" baseline="30000" dirty="0" smtClean="0">
                <a:solidFill>
                  <a:schemeClr val="tx1"/>
                </a:solidFill>
              </a:rPr>
              <a:t>nd</a:t>
            </a:r>
            <a:r>
              <a:rPr lang="en-US" sz="1200" b="1" dirty="0" smtClean="0">
                <a:solidFill>
                  <a:schemeClr val="tx1"/>
                </a:solidFill>
              </a:rPr>
              <a:t> and 3</a:t>
            </a:r>
            <a:r>
              <a:rPr lang="en-US" sz="1200" b="1" baseline="30000" dirty="0" smtClean="0">
                <a:solidFill>
                  <a:schemeClr val="tx1"/>
                </a:solidFill>
              </a:rPr>
              <a:t>rd</a:t>
            </a:r>
            <a:r>
              <a:rPr lang="en-US" sz="1200" b="1" dirty="0" smtClean="0">
                <a:solidFill>
                  <a:schemeClr val="tx1"/>
                </a:solidFill>
              </a:rPr>
              <a:t> 20MHz channels)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8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Rotations </a:t>
            </a:r>
            <a:r>
              <a:rPr lang="en-US" dirty="0" smtClean="0"/>
              <a:t>Options </a:t>
            </a:r>
            <a:br>
              <a:rPr lang="en-US" dirty="0" smtClean="0"/>
            </a:br>
            <a:r>
              <a:rPr lang="en-US" dirty="0" smtClean="0"/>
              <a:t>for Preamble Puncturing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1) optimized phase rotation for each puncture pattern.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Challenging to define a phase rotation sequences for each puncture pattern.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Lowest PAPR (results shown in the Appendix)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2) one phase rotation sequence for all </a:t>
            </a:r>
            <a:r>
              <a:rPr lang="en-US" dirty="0" smtClean="0"/>
              <a:t>cases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minimize the worst case PAPR of any preamble puncture pattern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Limited PAPR reduction benefit in some preamble puncture patterns.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406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Rotations </a:t>
            </a:r>
            <a:r>
              <a:rPr lang="en-US" dirty="0" smtClean="0"/>
              <a:t>for </a:t>
            </a:r>
            <a:r>
              <a:rPr lang="en-US" dirty="0"/>
              <a:t>80MHz with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Preamble Puncturing (DL OFDMA)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80 </a:t>
            </a:r>
            <a:r>
              <a:rPr lang="en-US" sz="1800" dirty="0"/>
              <a:t>MHz 11ac </a:t>
            </a:r>
            <a:r>
              <a:rPr lang="en-US" sz="1800" dirty="0" smtClean="0"/>
              <a:t>Gammas seem to work pretty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Only ~1.5 dB difference in Max PAPR compared to optimized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Given the limited preamble puncture patterns for 80MHz, little difference between option 1</a:t>
            </a:r>
            <a:r>
              <a:rPr lang="en-US" sz="1600" dirty="0"/>
              <a:t> </a:t>
            </a:r>
            <a:r>
              <a:rPr lang="en-US" sz="1600" dirty="0" smtClean="0"/>
              <a:t>and 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0.3dB difference between Option 1 and Option 2</a:t>
            </a:r>
            <a:r>
              <a:rPr lang="en-US" sz="14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Option 1 results shown in the appendix.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Option 2) Even with good candidates, the half of preamble puncturing patterns still keep high max PAPR.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979376"/>
              </p:ext>
            </p:extLst>
          </p:nvPr>
        </p:nvGraphicFramePr>
        <p:xfrm>
          <a:off x="533401" y="4675955"/>
          <a:ext cx="3811587" cy="1660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4835"/>
                <a:gridCol w="879268"/>
                <a:gridCol w="784296"/>
                <a:gridCol w="707938"/>
                <a:gridCol w="665250"/>
              </a:tblGrid>
              <a:tr h="0">
                <a:tc gridSpan="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</a:rPr>
                        <a:t>HE-SIG-A PAPR (99.9% PAPR) 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34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Gamma </a:t>
                      </a:r>
                      <a:r>
                        <a:rPr lang="el-GR" sz="1200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200" baseline="-25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Puncture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Patterns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Median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2807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[1</a:t>
                      </a:r>
                      <a:r>
                        <a:rPr lang="en-US" sz="1200" baseline="0" dirty="0" smtClean="0">
                          <a:latin typeface="+mn-lt"/>
                        </a:rPr>
                        <a:t> -1 -1 -1]</a:t>
                      </a:r>
                      <a:endParaRPr lang="en-US" sz="1200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[1 -1 -1 -1]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8.80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12.87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807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Preamble Puncturing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[0 -1 -1 -1]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10.79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15.39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65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  0 -1 -1]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10.02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14.03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84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[1 -1  0 -1]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10.54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15.00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384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[1 -1 -1  0]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8.66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12.40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326729"/>
              </p:ext>
            </p:extLst>
          </p:nvPr>
        </p:nvGraphicFramePr>
        <p:xfrm>
          <a:off x="5031157" y="4300954"/>
          <a:ext cx="3733799" cy="2101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3113"/>
                <a:gridCol w="802353"/>
                <a:gridCol w="757809"/>
                <a:gridCol w="603891"/>
                <a:gridCol w="746633"/>
              </a:tblGrid>
              <a:tr h="123631">
                <a:tc gridSpan="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</a:rPr>
                        <a:t>HE-SIG-A PAPR (99.9% PAPR) 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60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Gamma </a:t>
                      </a:r>
                      <a:r>
                        <a:rPr lang="el-GR" sz="1200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200" baseline="-25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Puncture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Patterns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Median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5495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 [1 1 -1 -1]</a:t>
                      </a:r>
                      <a:endParaRPr lang="en-US" sz="1200" dirty="0"/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Preamble Puncturing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[0 1 -1 -1]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12.40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[1 0 -1 -1]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10.02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14.03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[1 1 0 -1]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10.02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14.03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[1 1 -1 0]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12.40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[1 -1 -1 1]</a:t>
                      </a:r>
                      <a:endParaRPr lang="en-US" sz="1200" dirty="0"/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80MHz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Preamble Puncturing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[0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-1 -1 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12.40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[1 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 -1 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9.94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[1 -1 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 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9.94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14.06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495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[1 -1 -1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0]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12.40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Right Arrow 15"/>
          <p:cNvSpPr/>
          <p:nvPr/>
        </p:nvSpPr>
        <p:spPr bwMode="auto">
          <a:xfrm>
            <a:off x="4502520" y="5304535"/>
            <a:ext cx="374280" cy="319889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49030" y="3962400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Optimized Results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9980" y="4337401"/>
            <a:ext cx="1343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11ax Gamma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292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Rotations for 160MHz with Preamble </a:t>
            </a:r>
            <a:r>
              <a:rPr lang="en-US" dirty="0" smtClean="0"/>
              <a:t>Puncturing (DL OFDMA)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Again</a:t>
            </a:r>
            <a:r>
              <a:rPr lang="en-US" sz="2000" dirty="0"/>
              <a:t>, </a:t>
            </a:r>
            <a:r>
              <a:rPr lang="en-US" sz="2000" dirty="0" smtClean="0"/>
              <a:t>160 </a:t>
            </a:r>
            <a:r>
              <a:rPr lang="en-US" sz="2000" dirty="0"/>
              <a:t>MHz 11ac Gammas seem to work pretty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Only ~</a:t>
            </a:r>
            <a:r>
              <a:rPr lang="en-US" sz="1600" dirty="0" smtClean="0"/>
              <a:t>1 </a:t>
            </a:r>
            <a:r>
              <a:rPr lang="en-US" sz="1600" dirty="0"/>
              <a:t>dB difference in Max PAPR compared to optimized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Option </a:t>
            </a:r>
            <a:r>
              <a:rPr lang="en-US" sz="1600" dirty="0"/>
              <a:t>1)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Maximum PAPR 14.68 dB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Requires 22 unique gamma sequences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</a:t>
            </a:r>
            <a:r>
              <a:rPr lang="en-US" sz="1600" dirty="0" smtClean="0"/>
              <a:t>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Even with good candidates, maximum PAPR is 16.23 dB which improves only 1dB max PAPR.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4769842" y="4800682"/>
          <a:ext cx="4078883" cy="1331596"/>
        </p:xfrm>
        <a:graphic>
          <a:graphicData uri="http://schemas.openxmlformats.org/drawingml/2006/table">
            <a:tbl>
              <a:tblPr/>
              <a:tblGrid>
                <a:gridCol w="1389698"/>
                <a:gridCol w="1144361"/>
                <a:gridCol w="876049"/>
                <a:gridCol w="668775"/>
              </a:tblGrid>
              <a:tr h="36192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</a:rPr>
                        <a:t>HE-SIG-A PAPR (99.9% PAPR) 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42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Gamma </a:t>
                      </a:r>
                      <a:r>
                        <a:rPr lang="el-GR" sz="1200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200" baseline="-2500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2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Puncture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patterns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Median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</a:tr>
              <a:tr h="146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1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-1 -1 1 1 -1 -1]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160MHz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With Preamble Puncturing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10.68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-1 -1 1 1 -1 -1 1]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10.68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1 -1 -1 1 1 -1 1]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10.68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61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[1 -1 -1 1 1 -1 -1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-1]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10.68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Right Arrow 17"/>
          <p:cNvSpPr/>
          <p:nvPr/>
        </p:nvSpPr>
        <p:spPr bwMode="auto">
          <a:xfrm>
            <a:off x="4283445" y="5257044"/>
            <a:ext cx="374280" cy="319889"/>
          </a:xfrm>
          <a:prstGeom prst="rightArrow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281149" y="4724400"/>
          <a:ext cx="3815133" cy="15030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2945"/>
                <a:gridCol w="892386"/>
                <a:gridCol w="766320"/>
                <a:gridCol w="743482"/>
              </a:tblGrid>
              <a:tr h="0"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</a:rPr>
                        <a:t>HE-SIG-A PAPR (99.9% PAPR) 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34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Gamma </a:t>
                      </a:r>
                      <a:r>
                        <a:rPr lang="el-GR" sz="1200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200" baseline="-2500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Puncture Patterns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Median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284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[1</a:t>
                      </a:r>
                      <a:r>
                        <a:rPr lang="en-US" sz="1200" baseline="0" dirty="0" smtClean="0">
                          <a:latin typeface="+mn-lt"/>
                        </a:rPr>
                        <a:t> -1 -1 -1 1 -1 -1 -1]</a:t>
                      </a:r>
                      <a:endParaRPr lang="en-US" sz="1200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160MHz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13.81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807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68" marR="6668" marT="66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160MHz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Preamble Puncturing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10.79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15.39</a:t>
                      </a:r>
                    </a:p>
                  </a:txBody>
                  <a:tcPr marL="6668" marR="6668" marT="66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24163" y="4385846"/>
            <a:ext cx="1343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11ax Gamma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08235" y="4365526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Optimized Results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09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Rotations for </a:t>
            </a:r>
            <a:r>
              <a:rPr lang="en-US" dirty="0" smtClean="0"/>
              <a:t>40/80/160MHz </a:t>
            </a:r>
            <a:r>
              <a:rPr lang="en-US" dirty="0"/>
              <a:t>with </a:t>
            </a:r>
            <a:br>
              <a:rPr lang="en-US" dirty="0"/>
            </a:br>
            <a:r>
              <a:rPr lang="en-US" dirty="0"/>
              <a:t>Preamble Puncturing </a:t>
            </a:r>
            <a:r>
              <a:rPr lang="en-US" dirty="0" smtClean="0"/>
              <a:t>(UL </a:t>
            </a:r>
            <a:r>
              <a:rPr lang="en-US" dirty="0"/>
              <a:t>OFDMA</a:t>
            </a:r>
            <a:r>
              <a:rPr lang="en-US" dirty="0" smtClean="0"/>
              <a:t>) (1/2)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546267" y="3986733"/>
          <a:ext cx="8008938" cy="22449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3663"/>
                <a:gridCol w="990600"/>
                <a:gridCol w="1048463"/>
                <a:gridCol w="1668106"/>
                <a:gridCol w="1668106"/>
              </a:tblGrid>
              <a:tr h="37526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Gamma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L-LTF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(BPSK)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HE-SIG-A (BPSK)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HE-DATA</a:t>
                      </a:r>
                      <a:br>
                        <a:rPr lang="en-US" sz="1400" b="1" dirty="0" smtClean="0"/>
                      </a:br>
                      <a:r>
                        <a:rPr lang="en-US" sz="1400" b="1" dirty="0" smtClean="0"/>
                        <a:t>(QAM)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RU</a:t>
                      </a:r>
                      <a:r>
                        <a:rPr lang="en-US" sz="1400" b="1" baseline="0" dirty="0" smtClean="0"/>
                        <a:t> allocation </a:t>
                      </a:r>
                    </a:p>
                    <a:p>
                      <a:pPr algn="ctr"/>
                      <a:r>
                        <a:rPr lang="en-US" sz="1400" b="1" baseline="0" dirty="0" smtClean="0"/>
                        <a:t>(# tones)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3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j]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5.79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9.49 dB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8.75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484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 0]</a:t>
                      </a:r>
                      <a:br>
                        <a:rPr lang="en-US" sz="1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j]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3.17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6.64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6.51 to 8.31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</a:t>
                      </a:r>
                      <a:r>
                        <a:rPr lang="en-US" sz="1400" baseline="0" dirty="0" smtClean="0"/>
                        <a:t> to 242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[1 -1 -1 -1]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5.40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8.78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9.16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996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0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 0  0  0], [ 0 -1  0  0],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 0 -1  0] and </a:t>
                      </a: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 0  0 -1]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3.17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6.64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6.51 to 8.31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26 to 242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128485" y="3657600"/>
            <a:ext cx="14902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b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600" b="1" u="sng" dirty="0" smtClean="0">
                <a:solidFill>
                  <a:schemeClr val="tx1"/>
                </a:solidFill>
              </a:rPr>
              <a:t>Median PAPR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981201"/>
            <a:ext cx="7770813" cy="1686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Considering preamble puncturing patterns in UL OFDMA, only 11ac Gammas is tested because its PAPR is likely to be similar to PAPRs of modified Gammas.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40MHz </a:t>
            </a:r>
            <a:r>
              <a:rPr lang="en-US" sz="1800" kern="0" dirty="0"/>
              <a:t>and 160 MHz 11ac Gammas are good enough.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80 MHz 11ac Gamma is optimal</a:t>
            </a:r>
            <a:r>
              <a:rPr lang="en-US" sz="1800" kern="0" dirty="0" smtClean="0"/>
              <a:t>.</a:t>
            </a:r>
            <a:endParaRPr lang="en-US" sz="1800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1625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Rotations for </a:t>
            </a:r>
            <a:r>
              <a:rPr lang="en-US" dirty="0" smtClean="0"/>
              <a:t>40/80/160MHz </a:t>
            </a:r>
            <a:r>
              <a:rPr lang="en-US" dirty="0"/>
              <a:t>with </a:t>
            </a:r>
            <a:br>
              <a:rPr lang="en-US" dirty="0"/>
            </a:br>
            <a:r>
              <a:rPr lang="en-US" dirty="0"/>
              <a:t>Preamble Puncturing </a:t>
            </a:r>
            <a:r>
              <a:rPr lang="en-US" dirty="0" smtClean="0"/>
              <a:t>(UL </a:t>
            </a:r>
            <a:r>
              <a:rPr lang="en-US" dirty="0"/>
              <a:t>OFDMA</a:t>
            </a:r>
            <a:r>
              <a:rPr lang="en-US" dirty="0" smtClean="0"/>
              <a:t>) (2/2)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533400" y="2503822"/>
          <a:ext cx="8008938" cy="30077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0799"/>
                <a:gridCol w="858649"/>
                <a:gridCol w="1223278"/>
                <a:gridCol w="1668106"/>
                <a:gridCol w="1668106"/>
              </a:tblGrid>
              <a:tr h="49284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Gamma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L-LTF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(BPSK)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HE-SIG-A (BPSK)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HE-DATA</a:t>
                      </a:r>
                      <a:br>
                        <a:rPr lang="en-US" sz="1400" b="1" dirty="0" smtClean="0"/>
                      </a:br>
                      <a:r>
                        <a:rPr lang="en-US" sz="1400" b="1" dirty="0" smtClean="0"/>
                        <a:t>(QAM)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RU</a:t>
                      </a:r>
                      <a:r>
                        <a:rPr lang="en-US" sz="1400" b="1" baseline="0" dirty="0" smtClean="0"/>
                        <a:t> allocation (# tones)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2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[1 -1  0  0]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6.15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9.02 dB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6.51 to 8.74 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26 to 484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/>
                        <a:t>ϒ</a:t>
                      </a:r>
                      <a:r>
                        <a:rPr lang="en-US" sz="1400" b="1" baseline="-25000" dirty="0" smtClean="0"/>
                        <a:t>80</a:t>
                      </a:r>
                      <a:r>
                        <a:rPr lang="en-US" sz="1400" b="1" dirty="0" smtClean="0"/>
                        <a:t> = [ 0  0 -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1 -1</a:t>
                      </a:r>
                      <a:r>
                        <a:rPr lang="en-US" sz="1400" b="1" dirty="0" smtClean="0"/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6.18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9.12 dB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6.51</a:t>
                      </a:r>
                      <a:r>
                        <a:rPr lang="en-US" sz="1400" baseline="0" dirty="0" smtClean="0"/>
                        <a:t> to 8.74</a:t>
                      </a:r>
                      <a:r>
                        <a:rPr lang="en-US" sz="1400" dirty="0" smtClean="0"/>
                        <a:t>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to 484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/>
                        <a:t>ϒ</a:t>
                      </a:r>
                      <a:r>
                        <a:rPr lang="en-US" sz="1400" b="1" baseline="-25000" dirty="0" smtClean="0"/>
                        <a:t>80</a:t>
                      </a:r>
                      <a:r>
                        <a:rPr lang="en-US" sz="1400" b="1" dirty="0" smtClean="0"/>
                        <a:t> = [ 0 -1 -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1  0</a:t>
                      </a:r>
                      <a:r>
                        <a:rPr lang="en-US" sz="1400" b="1" dirty="0" smtClean="0"/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6.18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9.19 dB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6.69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 (center)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[1 -1 -1 -1 1 -1 -1 -1]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6.47 dB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10.20 dB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9.53 dB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2*996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8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[1 -1 -1 -1  0  0  0  0]</a:t>
                      </a:r>
                      <a:br>
                        <a:rPr lang="en-US" sz="1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l-GR" sz="1400" b="1" dirty="0" smtClean="0">
                          <a:solidFill>
                            <a:schemeClr val="tx1"/>
                          </a:solidFill>
                        </a:rPr>
                        <a:t>ϒ</a:t>
                      </a:r>
                      <a:r>
                        <a:rPr lang="en-US" sz="1400" b="1" baseline="-2500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= [ 0  0  0  0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1 -1 -1 -1]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5.40 dB</a:t>
                      </a:r>
                      <a:endParaRPr lang="en-US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8.78 dB</a:t>
                      </a:r>
                      <a:endParaRPr lang="en-US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9.16 dB</a:t>
                      </a:r>
                      <a:endParaRPr lang="en-US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996</a:t>
                      </a:r>
                      <a:endParaRPr lang="en-US" sz="1400" dirty="0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838516" y="2133600"/>
            <a:ext cx="15415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b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600" b="1" u="sng" dirty="0" smtClean="0">
                <a:solidFill>
                  <a:schemeClr val="tx1"/>
                </a:solidFill>
              </a:rPr>
              <a:t>Median PAPR  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7869" y="5592738"/>
            <a:ext cx="45111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defTabSz="914400">
              <a:buClrTx/>
              <a:buSzTx/>
              <a:buFont typeface="+mj-lt"/>
              <a:buAutoNum type="arabicPeriod"/>
            </a:pPr>
            <a:r>
              <a:rPr lang="en-US" sz="1400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RED </a:t>
            </a:r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indicate a PAPR greater than QAM DATA PAPR</a:t>
            </a:r>
            <a:endParaRPr lang="en-US" sz="1400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  <a:p>
            <a:pPr marL="342900" indent="-342900" defTabSz="914400">
              <a:buClrTx/>
              <a:buSzTx/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Gamma elements are the sign of each 20 MHz segment</a:t>
            </a:r>
            <a:endParaRPr lang="en-US" sz="14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7760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952500" y="1219200"/>
          <a:ext cx="7239000" cy="3120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60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To reuse 11ac Gamma phase rotation to be applied to preamble puncturing is good enough in UL and DL OFDMA.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Modified Gamma doesn’t give enough PAPR benefit to cover different preamble puncturing modes at the cost of implementation change.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Gamma phase rotation on the full BW is punctured </a:t>
            </a:r>
            <a:r>
              <a:rPr lang="en-US" sz="1800" dirty="0" smtClean="0"/>
              <a:t>depending on which </a:t>
            </a:r>
            <a:r>
              <a:rPr lang="en-US" sz="1800" dirty="0"/>
              <a:t>the pre-HE-STF is sent.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Simple and straightforward way to implement phase rotation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grpSp>
        <p:nvGrpSpPr>
          <p:cNvPr id="21" name="Group 20"/>
          <p:cNvGrpSpPr/>
          <p:nvPr/>
        </p:nvGrpSpPr>
        <p:grpSpPr>
          <a:xfrm>
            <a:off x="1418995" y="3162449"/>
            <a:ext cx="6618200" cy="1727409"/>
            <a:chOff x="1396961" y="3162449"/>
            <a:chExt cx="6618200" cy="1727409"/>
          </a:xfrm>
        </p:grpSpPr>
        <p:sp>
          <p:nvSpPr>
            <p:cNvPr id="5" name="Rectangle 4"/>
            <p:cNvSpPr/>
            <p:nvPr/>
          </p:nvSpPr>
          <p:spPr>
            <a:xfrm>
              <a:off x="1396961" y="3360974"/>
              <a:ext cx="146954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+mn-lt"/>
                </a:rPr>
                <a:t>For a 20 </a:t>
              </a:r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MHz</a:t>
              </a:r>
              <a:endParaRPr 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548762" y="3345182"/>
              <a:ext cx="885825" cy="43815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560530" y="3903710"/>
              <a:ext cx="1533525" cy="65722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833936" y="3727808"/>
              <a:ext cx="2181225" cy="116205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867400" y="3162449"/>
              <a:ext cx="1781175" cy="676275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1396961" y="4074104"/>
              <a:ext cx="131100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+mn-lt"/>
                </a:rPr>
                <a:t>For a </a:t>
              </a:r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40 MHz</a:t>
              </a:r>
              <a:endParaRPr 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000" y="3360974"/>
              <a:ext cx="139390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+mn-lt"/>
                </a:rPr>
                <a:t>For a </a:t>
              </a:r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80 </a:t>
              </a:r>
              <a:r>
                <a:rPr lang="en-US" sz="1400" dirty="0">
                  <a:solidFill>
                    <a:schemeClr val="tx1"/>
                  </a:solidFill>
                  <a:latin typeface="+mn-lt"/>
                </a:rPr>
                <a:t>MHz 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572000" y="4074104"/>
              <a:ext cx="150692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  <a:latin typeface="+mn-lt"/>
                </a:rPr>
                <a:t>For a </a:t>
              </a:r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160 MHz</a:t>
              </a:r>
              <a:endParaRPr lang="en-US" sz="140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33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Do you agree to </a:t>
            </a:r>
            <a:r>
              <a:rPr lang="en-US" sz="2000" dirty="0" smtClean="0"/>
              <a:t>adopt the 11ac gamma phase rotation values for gamma </a:t>
            </a:r>
            <a:r>
              <a:rPr lang="en-US" sz="2000" dirty="0" smtClean="0"/>
              <a:t>rotation values for pre-HE-STF preamble of the </a:t>
            </a:r>
            <a:r>
              <a:rPr lang="en-US" sz="2000" dirty="0" smtClean="0"/>
              <a:t>HE PPDU</a:t>
            </a:r>
            <a:r>
              <a:rPr lang="en-US" sz="2000" dirty="0"/>
              <a:t>. </a:t>
            </a:r>
            <a:r>
              <a:rPr lang="en-US" sz="2000" dirty="0" smtClean="0"/>
              <a:t>11ac gamma </a:t>
            </a:r>
            <a:r>
              <a:rPr lang="en-US" sz="2000" dirty="0"/>
              <a:t>phase rotation on the full BW is punctured </a:t>
            </a:r>
            <a:r>
              <a:rPr lang="en-US" sz="2000" dirty="0" smtClean="0"/>
              <a:t>based on  20MHz channels where the </a:t>
            </a:r>
            <a:r>
              <a:rPr lang="en-US" sz="2000" dirty="0"/>
              <a:t>pre-HE-STF is </a:t>
            </a:r>
            <a:r>
              <a:rPr lang="en-US" sz="2000" dirty="0" smtClean="0"/>
              <a:t>sent?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0" indent="0"/>
            <a:endParaRPr lang="en-US" sz="2000" dirty="0" smtClean="0"/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Note: If TG agrees the </a:t>
            </a:r>
            <a:r>
              <a:rPr lang="en-US" dirty="0" err="1" smtClean="0"/>
              <a:t>strawpoll</a:t>
            </a:r>
            <a:r>
              <a:rPr lang="en-US" dirty="0" smtClean="0"/>
              <a:t>, we should adopt the comment resolution for </a:t>
            </a:r>
            <a:r>
              <a:rPr lang="en-US" dirty="0"/>
              <a:t>CID </a:t>
            </a:r>
            <a:r>
              <a:rPr lang="en-US" dirty="0" smtClean="0"/>
              <a:t>525 and CID 293 in 11-16/0937r2.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Y/N/A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84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b="0" dirty="0" smtClean="0"/>
              <a:t>111-16/0903r0 BW </a:t>
            </a:r>
            <a:r>
              <a:rPr lang="en-US" b="0" dirty="0"/>
              <a:t>Field in HE-MU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124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2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 for 80MHz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52400" y="1600365"/>
            <a:ext cx="4800600" cy="4283266"/>
            <a:chOff x="152400" y="1710093"/>
            <a:chExt cx="4800600" cy="428326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1712705"/>
              <a:ext cx="4800600" cy="4280654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9" name="TextBox 8"/>
            <p:cNvSpPr txBox="1"/>
            <p:nvPr/>
          </p:nvSpPr>
          <p:spPr>
            <a:xfrm>
              <a:off x="304800" y="1710093"/>
              <a:ext cx="44958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</a:rPr>
                <a:t>CDF of PAPR with Option 1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4724400" y="3200400"/>
          <a:ext cx="4191000" cy="1597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400"/>
                <a:gridCol w="304800"/>
                <a:gridCol w="304800"/>
                <a:gridCol w="381000"/>
                <a:gridCol w="268285"/>
                <a:gridCol w="874715"/>
                <a:gridCol w="762000"/>
              </a:tblGrid>
              <a:tr h="305749">
                <a:tc gridSpan="7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99.9% PAPR</a:t>
                      </a:r>
                      <a:endParaRPr lang="en-US" sz="12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5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0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Gamma phase rotation</a:t>
                      </a: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Puncture</a:t>
                      </a:r>
                      <a:r>
                        <a:rPr lang="en-US" sz="110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pattern</a:t>
                      </a:r>
                      <a:endParaRPr lang="en-US" sz="1100" kern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Median 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(dB)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Max 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(dB)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298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1 -1 -1</a:t>
                      </a: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8.65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12.40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298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 -j  1  -j</a:t>
                      </a: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-j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10.06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13.75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5298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 -j  1  -j</a:t>
                      </a: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-j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10.06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13.75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5298"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100" b="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1 -1 -1</a:t>
                      </a: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8.66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12.40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723900" y="5787792"/>
            <a:ext cx="7772400" cy="6080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kern="0" dirty="0" smtClean="0"/>
              <a:t>Two phase rotation sequences [ 1 1 -1 -1] and [1 -j 1 -j] are applied to provide the lowest max PAPR in 80MHz with preamble puncturing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31824296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 for 160MHz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15877" y="2061768"/>
          <a:ext cx="2996463" cy="3390588"/>
        </p:xfrm>
        <a:graphic>
          <a:graphicData uri="http://schemas.openxmlformats.org/drawingml/2006/table">
            <a:tbl>
              <a:tblPr firstRow="1" firstCol="1" bandRow="1"/>
              <a:tblGrid>
                <a:gridCol w="685799"/>
                <a:gridCol w="228600"/>
                <a:gridCol w="218440"/>
                <a:gridCol w="228600"/>
                <a:gridCol w="228600"/>
                <a:gridCol w="271364"/>
                <a:gridCol w="228600"/>
                <a:gridCol w="228601"/>
                <a:gridCol w="228601"/>
                <a:gridCol w="449258"/>
              </a:tblGrid>
              <a:tr h="168094">
                <a:tc gridSpan="10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99.9% PAPR</a:t>
                      </a: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9218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Gamma phase rotation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100" b="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-1 -1 -1 1 -1 -1 -1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Puncture</a:t>
                      </a:r>
                      <a:r>
                        <a:rPr lang="en-US" sz="1100" b="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pattern</a:t>
                      </a:r>
                      <a:endParaRPr lang="en-US" sz="1100" b="0" kern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Max 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(dB)</a:t>
                      </a: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</a:tr>
              <a:tr h="338573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338573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573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573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7146">
                <a:tc gridSpan="10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57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573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23900" y="5716587"/>
            <a:ext cx="7772400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22 unique phase rotation sequences are required to provide the lowest max PAPR in 160MHz with preamble puncturing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66735" y="4191000"/>
            <a:ext cx="461665" cy="381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4495800" y="2061768"/>
          <a:ext cx="2996463" cy="3500832"/>
        </p:xfrm>
        <a:graphic>
          <a:graphicData uri="http://schemas.openxmlformats.org/drawingml/2006/table">
            <a:tbl>
              <a:tblPr firstRow="1" firstCol="1" bandRow="1"/>
              <a:tblGrid>
                <a:gridCol w="685799"/>
                <a:gridCol w="228600"/>
                <a:gridCol w="218440"/>
                <a:gridCol w="228600"/>
                <a:gridCol w="228600"/>
                <a:gridCol w="271364"/>
                <a:gridCol w="228600"/>
                <a:gridCol w="228601"/>
                <a:gridCol w="228601"/>
                <a:gridCol w="449258"/>
              </a:tblGrid>
              <a:tr h="168094">
                <a:tc gridSpan="10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99.9% PAPR</a:t>
                      </a: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92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Gamma phase rotation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Puncture</a:t>
                      </a:r>
                      <a:r>
                        <a:rPr lang="en-US" sz="1100" b="0" kern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pattern</a:t>
                      </a:r>
                      <a:endParaRPr lang="en-US" sz="1100" b="0" kern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Max 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(dB)</a:t>
                      </a: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</a:tr>
              <a:tr h="308596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1 1 1 -1</a:t>
                      </a:r>
                      <a:r>
                        <a:rPr lang="en-US" sz="10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-1 1 1 1</a:t>
                      </a:r>
                      <a:r>
                        <a:rPr lang="en-US" sz="10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7146">
                <a:tc gridSpan="10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57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1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1 -1 -1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 1 1 1 1 </a:t>
                      </a:r>
                    </a:p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573">
                <a:tc vMerge="1">
                  <a:txBody>
                    <a:bodyPr/>
                    <a:lstStyle/>
                    <a:p>
                      <a:pPr marL="0" marR="0" algn="ctr" latinLnBrk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9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b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15988" y="4380625"/>
            <a:ext cx="461665" cy="381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…</a:t>
            </a:r>
            <a:endParaRPr lang="en-US" sz="1800" b="1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513556" y="2061768"/>
            <a:ext cx="2996463" cy="3499645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89451" y="1594303"/>
            <a:ext cx="2823732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[Optimized phase rotation sequences </a:t>
            </a:r>
          </a:p>
          <a:p>
            <a:pPr algn="ctr" defTabSz="914400" eaLnBrk="1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for each preamble puncturing pattern ]</a:t>
            </a:r>
            <a:endParaRPr lang="en-US" sz="1200" b="1" kern="100" dirty="0">
              <a:solidFill>
                <a:srgbClr val="000000"/>
              </a:solidFill>
              <a:latin typeface="Times New Roman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7413183" y="2977709"/>
            <a:ext cx="441356" cy="46472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824059" y="2839209"/>
            <a:ext cx="129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Max (Max PAPR)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7428605" y="5405884"/>
            <a:ext cx="441356" cy="46472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7836882" y="5267384"/>
            <a:ext cx="127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rPr>
              <a:t>Min (Max PAPR)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773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HE-QAM Data PAPR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330" y="1600200"/>
            <a:ext cx="6301316" cy="472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0868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61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15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20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398722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joonsuk@apple.com</a:t>
                      </a:r>
                      <a:endParaRPr lang="en-US" sz="9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jkneckt@apple.com 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96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97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68379"/>
                <a:gridCol w="1303421"/>
                <a:gridCol w="1905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46760" y="4097296"/>
          <a:ext cx="7635240" cy="1479737"/>
        </p:xfrm>
        <a:graphic>
          <a:graphicData uri="http://schemas.openxmlformats.org/drawingml/2006/table">
            <a:tbl>
              <a:tblPr/>
              <a:tblGrid>
                <a:gridCol w="1539240"/>
                <a:gridCol w="1219200"/>
                <a:gridCol w="1676400"/>
                <a:gridCol w="1295400"/>
                <a:gridCol w="1905000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Kaiying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44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Yujin Noh,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53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</TotalTime>
  <Words>2960</Words>
  <Application>Microsoft Office PowerPoint</Application>
  <PresentationFormat>On-screen Show (4:3)</PresentationFormat>
  <Paragraphs>1015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 Unicode MS</vt:lpstr>
      <vt:lpstr>Malgun Gothic</vt:lpstr>
      <vt:lpstr>MS Gothic</vt:lpstr>
      <vt:lpstr>Arial</vt:lpstr>
      <vt:lpstr>Calibri</vt:lpstr>
      <vt:lpstr>Times New Roman</vt:lpstr>
      <vt:lpstr>Office Theme</vt:lpstr>
      <vt:lpstr>Gamma Phase Rotation for HE PPDU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 (1/2)</vt:lpstr>
      <vt:lpstr>Background (2/2)</vt:lpstr>
      <vt:lpstr>Simulation assumption (1/2)</vt:lpstr>
      <vt:lpstr>Simulation assumption (2/2)</vt:lpstr>
      <vt:lpstr>Phase Rotations Options  for Preamble Puncturing</vt:lpstr>
      <vt:lpstr>Phase Rotations for 80MHz with  Preamble Puncturing (DL OFDMA)</vt:lpstr>
      <vt:lpstr>Phase Rotations for 160MHz with Preamble Puncturing (DL OFDMA)</vt:lpstr>
      <vt:lpstr>Phase Rotations for 40/80/160MHz with  Preamble Puncturing (UL OFDMA) (1/2)</vt:lpstr>
      <vt:lpstr>Phase Rotations for 40/80/160MHz with  Preamble Puncturing (UL OFDMA) (2/2)</vt:lpstr>
      <vt:lpstr>Conclusion</vt:lpstr>
      <vt:lpstr>Strawpoll #1</vt:lpstr>
      <vt:lpstr>reference</vt:lpstr>
      <vt:lpstr>Appendix</vt:lpstr>
      <vt:lpstr>Option 1 for 80MHz</vt:lpstr>
      <vt:lpstr>Option 1 for 160MHz</vt:lpstr>
      <vt:lpstr>HE-QAM Data PAPR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Gamma Phase Rotation for HE PPDU</dc:title>
  <dc:creator>Yujin Noh</dc:creator>
  <dc:description>Yujin Noh, Newracom</dc:description>
  <cp:lastModifiedBy>yujin</cp:lastModifiedBy>
  <cp:revision>35</cp:revision>
  <cp:lastPrinted>1601-01-01T00:00:00Z</cp:lastPrinted>
  <dcterms:created xsi:type="dcterms:W3CDTF">2016-07-23T21:44:38Z</dcterms:created>
  <dcterms:modified xsi:type="dcterms:W3CDTF">2016-07-25T22:28:04Z</dcterms:modified>
</cp:coreProperties>
</file>