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3"/>
  </p:notesMasterIdLst>
  <p:handoutMasterIdLst>
    <p:handoutMasterId r:id="rId24"/>
  </p:handoutMasterIdLst>
  <p:sldIdLst>
    <p:sldId id="269" r:id="rId2"/>
    <p:sldId id="506" r:id="rId3"/>
    <p:sldId id="507" r:id="rId4"/>
    <p:sldId id="508" r:id="rId5"/>
    <p:sldId id="509" r:id="rId6"/>
    <p:sldId id="510" r:id="rId7"/>
    <p:sldId id="511" r:id="rId8"/>
    <p:sldId id="512" r:id="rId9"/>
    <p:sldId id="513" r:id="rId10"/>
    <p:sldId id="514" r:id="rId11"/>
    <p:sldId id="490" r:id="rId12"/>
    <p:sldId id="493" r:id="rId13"/>
    <p:sldId id="494" r:id="rId14"/>
    <p:sldId id="496" r:id="rId15"/>
    <p:sldId id="497" r:id="rId16"/>
    <p:sldId id="505" r:id="rId17"/>
    <p:sldId id="498" r:id="rId18"/>
    <p:sldId id="503" r:id="rId19"/>
    <p:sldId id="501" r:id="rId20"/>
    <p:sldId id="504" r:id="rId21"/>
    <p:sldId id="492" r:id="rId22"/>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스타일 없음, 표 눈금">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172" autoAdjust="0"/>
    <p:restoredTop sz="99548" autoAdjust="0"/>
  </p:normalViewPr>
  <p:slideViewPr>
    <p:cSldViewPr>
      <p:cViewPr varScale="1">
        <p:scale>
          <a:sx n="91" d="100"/>
          <a:sy n="91" d="100"/>
        </p:scale>
        <p:origin x="444" y="8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54" d="100"/>
          <a:sy n="54" d="100"/>
        </p:scale>
        <p:origin x="-2916" y="-90"/>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Arial" pitchFamily="34" charset="0"/>
              </a:defRPr>
            </a:lvl1pPr>
          </a:lstStyle>
          <a:p>
            <a:pPr>
              <a:defRPr/>
            </a:pPr>
            <a:r>
              <a:rPr lang="en-US"/>
              <a:t>Page </a:t>
            </a:r>
            <a:fld id="{F54F3633-8635-49BE-B7DB-4FE733D299F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eaLnBrk="0" hangingPunct="0">
              <a:defRPr/>
            </a:pPr>
            <a:r>
              <a:rPr lang="en-US" dirty="0">
                <a:cs typeface="+mn-cs"/>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405360623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Month Year</a:t>
            </a:r>
          </a:p>
        </p:txBody>
      </p:sp>
      <p:sp>
        <p:nvSpPr>
          <p:cNvPr id="122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Arial" pitchFamily="34" charset="0"/>
              </a:defRPr>
            </a:lvl1pPr>
          </a:lstStyle>
          <a:p>
            <a:pPr>
              <a:defRPr/>
            </a:pPr>
            <a:r>
              <a:rPr lang="en-US"/>
              <a:t>Page </a:t>
            </a:r>
            <a:fld id="{2C873923-7103-4AF9-AECF-EE09B40480BC}"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332033704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p:txBody>
          <a:bodyPr/>
          <a:lstStyle/>
          <a:p>
            <a:pPr>
              <a:defRPr/>
            </a:pPr>
            <a:r>
              <a:rPr lang="en-US" smtClean="0"/>
              <a:t>doc.: IEEE 802.11-yy/xxxxr0</a:t>
            </a:r>
          </a:p>
        </p:txBody>
      </p:sp>
      <p:sp>
        <p:nvSpPr>
          <p:cNvPr id="11267" name="Rectangle 3"/>
          <p:cNvSpPr>
            <a:spLocks noGrp="1" noChangeArrowheads="1"/>
          </p:cNvSpPr>
          <p:nvPr>
            <p:ph type="dt" sz="quarter" idx="1"/>
          </p:nvPr>
        </p:nvSpPr>
        <p:spPr/>
        <p:txBody>
          <a:bodyPr/>
          <a:lstStyle/>
          <a:p>
            <a:pPr>
              <a:defRPr/>
            </a:pPr>
            <a:r>
              <a:rPr lang="en-US" smtClean="0"/>
              <a:t>Month Year</a:t>
            </a:r>
          </a:p>
        </p:txBody>
      </p:sp>
      <p:sp>
        <p:nvSpPr>
          <p:cNvPr id="11268" name="Rectangle 6"/>
          <p:cNvSpPr>
            <a:spLocks noGrp="1" noChangeArrowheads="1"/>
          </p:cNvSpPr>
          <p:nvPr>
            <p:ph type="ftr" sz="quarter" idx="4"/>
          </p:nvPr>
        </p:nvSpPr>
        <p:spPr/>
        <p:txBody>
          <a:bodyPr/>
          <a:lstStyle/>
          <a:p>
            <a:pPr lvl="4">
              <a:defRPr/>
            </a:pPr>
            <a:r>
              <a:rPr lang="en-US" smtClean="0"/>
              <a:t>John Doe, Some Company</a:t>
            </a:r>
          </a:p>
        </p:txBody>
      </p:sp>
      <p:sp>
        <p:nvSpPr>
          <p:cNvPr id="13317" name="Rectangle 7"/>
          <p:cNvSpPr>
            <a:spLocks noGrp="1" noChangeArrowheads="1"/>
          </p:cNvSpPr>
          <p:nvPr>
            <p:ph type="sldNum" sz="quarter" idx="5"/>
          </p:nvPr>
        </p:nvSpPr>
        <p:spPr>
          <a:noFill/>
        </p:spPr>
        <p:txBody>
          <a:bodyPr/>
          <a:lstStyle/>
          <a:p>
            <a:r>
              <a:rPr lang="en-US" smtClean="0">
                <a:cs typeface="Arial" charset="0"/>
              </a:rPr>
              <a:t>Page </a:t>
            </a:r>
            <a:fld id="{B376B859-F927-4FFC-938A-1E85F81B0C78}" type="slidenum">
              <a:rPr lang="en-US" smtClean="0">
                <a:cs typeface="Arial" charset="0"/>
              </a:rPr>
              <a:pPr/>
              <a:t>1</a:t>
            </a:fld>
            <a:endParaRPr lang="en-US" smtClean="0">
              <a:cs typeface="Arial" charset="0"/>
            </a:endParaRPr>
          </a:p>
        </p:txBody>
      </p:sp>
      <p:sp>
        <p:nvSpPr>
          <p:cNvPr id="13318" name="Rectangle 2"/>
          <p:cNvSpPr>
            <a:spLocks noGrp="1" noRot="1" noChangeAspect="1" noChangeArrowheads="1" noTextEdit="1"/>
          </p:cNvSpPr>
          <p:nvPr>
            <p:ph type="sldImg"/>
          </p:nvPr>
        </p:nvSpPr>
        <p:spPr>
          <a:xfrm>
            <a:off x="1154113" y="701675"/>
            <a:ext cx="4625975" cy="3468688"/>
          </a:xfrm>
          <a:ln/>
        </p:spPr>
      </p:sp>
      <p:sp>
        <p:nvSpPr>
          <p:cNvPr id="13319" name="Rectangle 3"/>
          <p:cNvSpPr>
            <a:spLocks noGrp="1" noChangeArrowheads="1"/>
          </p:cNvSpPr>
          <p:nvPr>
            <p:ph type="body" idx="1"/>
          </p:nvPr>
        </p:nvSpPr>
        <p:spPr>
          <a:noFill/>
          <a:ln/>
        </p:spPr>
        <p:txBody>
          <a:bodyPr/>
          <a:lstStyle/>
          <a:p>
            <a:endParaRPr lang="en-US" smtClean="0"/>
          </a:p>
        </p:txBody>
      </p:sp>
    </p:spTree>
    <p:extLst>
      <p:ext uri="{BB962C8B-B14F-4D97-AF65-F5344CB8AC3E}">
        <p14:creationId xmlns:p14="http://schemas.microsoft.com/office/powerpoint/2010/main" val="3781353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xfrm>
            <a:off x="696913" y="332601"/>
            <a:ext cx="968214" cy="276999"/>
          </a:xfrm>
          <a:ln/>
        </p:spPr>
        <p:txBody>
          <a:bodyPr/>
          <a:lstStyle>
            <a:lvl1pPr>
              <a:defRPr/>
            </a:lvl1pPr>
          </a:lstStyle>
          <a:p>
            <a:pPr>
              <a:defRPr/>
            </a:pPr>
            <a:r>
              <a:rPr lang="en-US" dirty="0" smtClean="0"/>
              <a:t>May 2016</a:t>
            </a:r>
            <a:endParaRPr lang="en-US" dirty="0"/>
          </a:p>
        </p:txBody>
      </p:sp>
      <p:sp>
        <p:nvSpPr>
          <p:cNvPr id="5" name="Rectangle 5"/>
          <p:cNvSpPr>
            <a:spLocks noGrp="1" noChangeArrowheads="1"/>
          </p:cNvSpPr>
          <p:nvPr>
            <p:ph type="ftr" sz="quarter" idx="11"/>
          </p:nvPr>
        </p:nvSpPr>
        <p:spPr>
          <a:xfrm>
            <a:off x="6737340" y="6475413"/>
            <a:ext cx="1806585" cy="184666"/>
          </a:xfrm>
          <a:ln/>
        </p:spPr>
        <p:txBody>
          <a:bodyPr/>
          <a:lstStyle>
            <a:lvl1pPr>
              <a:defRPr/>
            </a:lvl1pPr>
          </a:lstStyle>
          <a:p>
            <a:pPr>
              <a:defRPr/>
            </a:pPr>
            <a:r>
              <a:rPr lang="en-US" altLang="ko-KR" dirty="0" err="1" smtClean="0"/>
              <a:t>Jayh</a:t>
            </a:r>
            <a:r>
              <a:rPr lang="en-US" altLang="ko-KR" dirty="0" smtClean="0"/>
              <a:t> H. Park, LG Electronics</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0743412-9668-4686-B109-E3B2457EFEE3}"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March 2013</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Ron Porat, Broadcom</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DC9B8F1-287D-4B8B-8904-2261870F7D4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March 2013</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Ron Porat, Broadcom</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6E05228-1FDB-49BC-8BC4-A91A7D762AB2}"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942566" cy="276999"/>
          </a:xfrm>
          <a:ln/>
        </p:spPr>
        <p:txBody>
          <a:bodyPr/>
          <a:lstStyle>
            <a:lvl1pPr>
              <a:defRPr/>
            </a:lvl1pPr>
          </a:lstStyle>
          <a:p>
            <a:pPr>
              <a:defRPr/>
            </a:pPr>
            <a:r>
              <a:rPr lang="en-US" dirty="0" smtClean="0"/>
              <a:t>July 2016</a:t>
            </a:r>
            <a:endParaRPr lang="en-US" dirty="0"/>
          </a:p>
        </p:txBody>
      </p:sp>
      <p:sp>
        <p:nvSpPr>
          <p:cNvPr id="5" name="Rectangle 5"/>
          <p:cNvSpPr>
            <a:spLocks noGrp="1" noChangeArrowheads="1"/>
          </p:cNvSpPr>
          <p:nvPr>
            <p:ph type="ftr" sz="quarter" idx="11"/>
          </p:nvPr>
        </p:nvSpPr>
        <p:spPr>
          <a:xfrm>
            <a:off x="6737340" y="6475413"/>
            <a:ext cx="1806585" cy="184666"/>
          </a:xfrm>
          <a:ln/>
        </p:spPr>
        <p:txBody>
          <a:bodyPr/>
          <a:lstStyle>
            <a:lvl1pPr>
              <a:defRPr/>
            </a:lvl1pPr>
          </a:lstStyle>
          <a:p>
            <a:pPr>
              <a:defRPr/>
            </a:pPr>
            <a:r>
              <a:rPr lang="en-US" altLang="ko-KR" dirty="0" err="1" smtClean="0"/>
              <a:t>Jayh</a:t>
            </a:r>
            <a:r>
              <a:rPr lang="en-US" altLang="ko-KR" dirty="0" smtClean="0"/>
              <a:t> H. Park, LG Electronics</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1789BC7-C074-42CC-ADF8-5107DF6BD1C1}"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March 2013</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Ron Porat, Broadcom</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F652A146-6F07-41EF-8958-F5CF356A0B78}"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March 2013</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Ron Porat, Broadcom</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9B3AFDE4-E638-42C0-A68B-50C601C7C88B}"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March 2013</a:t>
            </a:r>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Ron Porat, Broadcom</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47F62F27-0EC7-4D1C-8A98-B521A5C1B642}"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March 2013</a:t>
            </a:r>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Ron Porat, Broadcom</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C69D9E18-8FC9-4D6F-9D47-7F236DA35C3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March 2013</a:t>
            </a:r>
            <a:endParaRPr lang="en-US"/>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Ron Porat, Broadcom</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4A8CB34A-F2D3-4F3B-AD27-33B98B268C82}"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March 2013</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Ron Porat, Broadcom</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842823D-4EFD-4122-8A9F-C6D9274A89D2}"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March 2013</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Ron Porat, Broadcom</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41079F9C-5C87-45BF-8450-007BCEAE6FD6}"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5123" name="Rectangle 3"/>
          <p:cNvSpPr>
            <a:spLocks noGrp="1" noChangeArrowheads="1"/>
          </p:cNvSpPr>
          <p:nvPr>
            <p:ph type="body" idx="1"/>
          </p:nvPr>
        </p:nvSpPr>
        <p:spPr bwMode="auto">
          <a:xfrm>
            <a:off x="685800" y="1752600"/>
            <a:ext cx="7772400" cy="4722812"/>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96913" y="332601"/>
            <a:ext cx="94256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smtClean="0"/>
              <a:t>July 2016</a:t>
            </a:r>
            <a:endParaRPr lang="en-US" dirty="0"/>
          </a:p>
        </p:txBody>
      </p:sp>
      <p:sp>
        <p:nvSpPr>
          <p:cNvPr id="1029" name="Rectangle 5"/>
          <p:cNvSpPr>
            <a:spLocks noGrp="1" noChangeArrowheads="1"/>
          </p:cNvSpPr>
          <p:nvPr>
            <p:ph type="ftr" sz="quarter" idx="3"/>
          </p:nvPr>
        </p:nvSpPr>
        <p:spPr bwMode="auto">
          <a:xfrm>
            <a:off x="6737340" y="6475413"/>
            <a:ext cx="1806585"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dirty="0" err="1" smtClean="0"/>
              <a:t>Jayh</a:t>
            </a:r>
            <a:r>
              <a:rPr lang="en-US" altLang="ko-KR" dirty="0" smtClean="0"/>
              <a:t> H. Park, LG Electronics</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US"/>
              <a:t>Slide </a:t>
            </a:r>
            <a:fld id="{7614916F-BBEF-4684-B6F5-1E636F42BA02}" type="slidenum">
              <a:rPr lang="en-US"/>
              <a:pPr>
                <a:defRPr/>
              </a:pPr>
              <a:t>‹#›</a:t>
            </a:fld>
            <a:endParaRPr lang="en-US"/>
          </a:p>
        </p:txBody>
      </p:sp>
      <p:sp>
        <p:nvSpPr>
          <p:cNvPr id="1031" name="Rectangle 7"/>
          <p:cNvSpPr>
            <a:spLocks noChangeArrowheads="1"/>
          </p:cNvSpPr>
          <p:nvPr/>
        </p:nvSpPr>
        <p:spPr bwMode="auto">
          <a:xfrm>
            <a:off x="5162485" y="332601"/>
            <a:ext cx="3283015" cy="276999"/>
          </a:xfrm>
          <a:prstGeom prst="rect">
            <a:avLst/>
          </a:prstGeom>
          <a:noFill/>
          <a:ln w="9525">
            <a:noFill/>
            <a:miter lim="800000"/>
            <a:headEnd/>
            <a:tailEnd/>
          </a:ln>
          <a:effectLst/>
        </p:spPr>
        <p:txBody>
          <a:bodyPr wrap="none" lIns="0" tIns="0" rIns="0" bIns="0" anchor="b">
            <a:spAutoFit/>
          </a:bodyPr>
          <a:lstStyle/>
          <a:p>
            <a:pPr marL="457200" lvl="4" algn="r" eaLnBrk="0" hangingPunct="0">
              <a:defRPr/>
            </a:pPr>
            <a:r>
              <a:rPr lang="en-US" sz="1800" b="1" dirty="0">
                <a:cs typeface="+mn-cs"/>
              </a:rPr>
              <a:t>doc.: IEEE </a:t>
            </a:r>
            <a:r>
              <a:rPr lang="en-US" sz="1800" b="1" dirty="0" smtClean="0">
                <a:cs typeface="+mn-cs"/>
              </a:rPr>
              <a:t>802.11-16/0880r2</a:t>
            </a:r>
            <a:endParaRPr lang="en-US" sz="1800" b="1" dirty="0">
              <a:cs typeface="+mn-cs"/>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0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1800">
          <a:solidFill>
            <a:schemeClr val="tx1"/>
          </a:solidFill>
          <a:latin typeface="+mn-lt"/>
        </a:defRPr>
      </a:lvl2pPr>
      <a:lvl3pPr marL="1085850" indent="-228600" algn="l" rtl="0" eaLnBrk="0" fontAlgn="base" hangingPunct="0">
        <a:spcBef>
          <a:spcPct val="20000"/>
        </a:spcBef>
        <a:spcAft>
          <a:spcPct val="0"/>
        </a:spcAft>
        <a:buChar char="•"/>
        <a:defRPr sz="1600">
          <a:solidFill>
            <a:schemeClr val="tx1"/>
          </a:solidFill>
          <a:latin typeface="+mn-lt"/>
        </a:defRPr>
      </a:lvl3pPr>
      <a:lvl4pPr marL="1428750" indent="-228600" algn="l" rtl="0" eaLnBrk="0" fontAlgn="base" hangingPunct="0">
        <a:spcBef>
          <a:spcPct val="20000"/>
        </a:spcBef>
        <a:spcAft>
          <a:spcPct val="0"/>
        </a:spcAft>
        <a:buChar char="–"/>
        <a:defRPr sz="1400">
          <a:solidFill>
            <a:schemeClr val="tx1"/>
          </a:solidFill>
          <a:latin typeface="+mn-lt"/>
        </a:defRPr>
      </a:lvl4pPr>
      <a:lvl5pPr marL="1771650" indent="-228600" algn="l" rtl="0" eaLnBrk="0" fontAlgn="base" hangingPunct="0">
        <a:spcBef>
          <a:spcPct val="20000"/>
        </a:spcBef>
        <a:spcAft>
          <a:spcPct val="0"/>
        </a:spcAft>
        <a:buChar char="•"/>
        <a:defRPr sz="14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8" Type="http://schemas.openxmlformats.org/officeDocument/2006/relationships/hyperlink" Target="mailto:david.halls@toshiba-trel.com" TargetMode="External"/><Relationship Id="rId3" Type="http://schemas.openxmlformats.org/officeDocument/2006/relationships/hyperlink" Target="mailto:narendar.madhavan@toshiba.co.jp" TargetMode="External"/><Relationship Id="rId7" Type="http://schemas.openxmlformats.org/officeDocument/2006/relationships/hyperlink" Target="mailto:kouji.horisaki@toshiba.co.jp" TargetMode="External"/><Relationship Id="rId2" Type="http://schemas.openxmlformats.org/officeDocument/2006/relationships/hyperlink" Target="mailto:tomo.adachi@toshiba.co.jp" TargetMode="External"/><Relationship Id="rId1" Type="http://schemas.openxmlformats.org/officeDocument/2006/relationships/slideLayout" Target="../slideLayouts/slideLayout2.xml"/><Relationship Id="rId6" Type="http://schemas.openxmlformats.org/officeDocument/2006/relationships/hyperlink" Target="mailto:tsuguhide.aoki@toshiba.co.jp" TargetMode="External"/><Relationship Id="rId11" Type="http://schemas.openxmlformats.org/officeDocument/2006/relationships/hyperlink" Target="mailto:fengming.cao@toshiba-trel.com" TargetMode="External"/><Relationship Id="rId5" Type="http://schemas.openxmlformats.org/officeDocument/2006/relationships/hyperlink" Target="mailto:toshihisa.nabetani@toshiba.co.jp" TargetMode="External"/><Relationship Id="rId10" Type="http://schemas.openxmlformats.org/officeDocument/2006/relationships/hyperlink" Target="mailto:zubeir.bocus@toshiba-trel.com" TargetMode="External"/><Relationship Id="rId4" Type="http://schemas.openxmlformats.org/officeDocument/2006/relationships/hyperlink" Target="mailto:kentaro.taniguchi@toshiba.co.jp" TargetMode="External"/><Relationship Id="rId9" Type="http://schemas.openxmlformats.org/officeDocument/2006/relationships/hyperlink" Target="mailto:filippo.tosato@toshiba-trel.com"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mailto:mujtaba@apple.com" TargetMode="External"/><Relationship Id="rId2" Type="http://schemas.openxmlformats.org/officeDocument/2006/relationships/hyperlink" Target="mailto:joonsuk@apple.com" TargetMode="External"/><Relationship Id="rId1" Type="http://schemas.openxmlformats.org/officeDocument/2006/relationships/slideLayout" Target="../slideLayouts/slideLayout2.xml"/><Relationship Id="rId6" Type="http://schemas.openxmlformats.org/officeDocument/2006/relationships/hyperlink" Target="mailto:chartman@apple.com" TargetMode="External"/><Relationship Id="rId5" Type="http://schemas.openxmlformats.org/officeDocument/2006/relationships/hyperlink" Target="mailto:ericwong@apple.com" TargetMode="External"/><Relationship Id="rId4" Type="http://schemas.openxmlformats.org/officeDocument/2006/relationships/hyperlink" Target="mailto:guoqing_li@apple.com"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hyperlink" Target="mailto:pmonajem@cisco.com" TargetMode="External"/><Relationship Id="rId3" Type="http://schemas.openxmlformats.org/officeDocument/2006/relationships/hyperlink" Target="mailto:lv.kaiying@zte.com.cn" TargetMode="External"/><Relationship Id="rId7" Type="http://schemas.openxmlformats.org/officeDocument/2006/relationships/hyperlink" Target="mailto:brianh@cisco.com" TargetMode="External"/><Relationship Id="rId2" Type="http://schemas.openxmlformats.org/officeDocument/2006/relationships/hyperlink" Target="mailto:sun.bo1@zte.com.cn" TargetMode="External"/><Relationship Id="rId1" Type="http://schemas.openxmlformats.org/officeDocument/2006/relationships/slideLayout" Target="../slideLayouts/slideLayout2.xml"/><Relationship Id="rId6" Type="http://schemas.openxmlformats.org/officeDocument/2006/relationships/hyperlink" Target="mailto:xing.weimin@zte.com.cn" TargetMode="External"/><Relationship Id="rId5" Type="http://schemas.openxmlformats.org/officeDocument/2006/relationships/hyperlink" Target="mailto:yao.ke5@zte.com.cn" TargetMode="External"/><Relationship Id="rId4" Type="http://schemas.openxmlformats.org/officeDocument/2006/relationships/hyperlink" Target="mailto:yfang@ztetx.com" TargetMode="External"/><Relationship Id="rId9" Type="http://schemas.openxmlformats.org/officeDocument/2006/relationships/hyperlink" Target="mailto:rporat@broadcom.com"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xfrm>
            <a:off x="696913" y="332601"/>
            <a:ext cx="942566" cy="276999"/>
          </a:xfrm>
        </p:spPr>
        <p:txBody>
          <a:bodyPr/>
          <a:lstStyle/>
          <a:p>
            <a:pPr>
              <a:defRPr/>
            </a:pPr>
            <a:r>
              <a:rPr lang="en-US" dirty="0" smtClean="0"/>
              <a:t>July 2016</a:t>
            </a:r>
            <a:endParaRPr lang="en-US" dirty="0"/>
          </a:p>
        </p:txBody>
      </p:sp>
      <p:sp>
        <p:nvSpPr>
          <p:cNvPr id="1029" name="Rectangle 2"/>
          <p:cNvSpPr>
            <a:spLocks noGrp="1" noChangeArrowheads="1"/>
          </p:cNvSpPr>
          <p:nvPr>
            <p:ph type="title"/>
          </p:nvPr>
        </p:nvSpPr>
        <p:spPr>
          <a:xfrm>
            <a:off x="381000" y="685800"/>
            <a:ext cx="8305800" cy="1066800"/>
          </a:xfrm>
        </p:spPr>
        <p:txBody>
          <a:bodyPr/>
          <a:lstStyle/>
          <a:p>
            <a:r>
              <a:rPr lang="en-US" dirty="0" smtClean="0"/>
              <a:t>UL MU Transmission Rules – EDCA </a:t>
            </a:r>
            <a:r>
              <a:rPr lang="en-US" dirty="0" err="1" smtClean="0"/>
              <a:t>Backoff</a:t>
            </a:r>
            <a:endParaRPr lang="en-US" dirty="0" smtClean="0"/>
          </a:p>
        </p:txBody>
      </p:sp>
      <p:sp>
        <p:nvSpPr>
          <p:cNvPr id="1030" name="Rectangle 6"/>
          <p:cNvSpPr>
            <a:spLocks noGrp="1" noChangeArrowheads="1"/>
          </p:cNvSpPr>
          <p:nvPr>
            <p:ph type="body" idx="1"/>
          </p:nvPr>
        </p:nvSpPr>
        <p:spPr>
          <a:xfrm>
            <a:off x="685800" y="1752600"/>
            <a:ext cx="7772400" cy="381000"/>
          </a:xfrm>
        </p:spPr>
        <p:txBody>
          <a:bodyPr/>
          <a:lstStyle/>
          <a:p>
            <a:pPr algn="ctr">
              <a:buFontTx/>
              <a:buNone/>
            </a:pPr>
            <a:r>
              <a:rPr lang="en-US" sz="2000" dirty="0" smtClean="0"/>
              <a:t>Date:</a:t>
            </a:r>
            <a:r>
              <a:rPr lang="en-US" sz="2000" b="0" dirty="0" smtClean="0"/>
              <a:t> 2016-07-25</a:t>
            </a:r>
          </a:p>
        </p:txBody>
      </p:sp>
      <p:sp>
        <p:nvSpPr>
          <p:cNvPr id="1031" name="Rectangle 12"/>
          <p:cNvSpPr>
            <a:spLocks noChangeArrowheads="1"/>
          </p:cNvSpPr>
          <p:nvPr/>
        </p:nvSpPr>
        <p:spPr bwMode="auto">
          <a:xfrm>
            <a:off x="533400" y="2133600"/>
            <a:ext cx="14478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b="1" dirty="0"/>
              <a:t>Authors:</a:t>
            </a:r>
            <a:endParaRPr lang="en-US" sz="2000" dirty="0"/>
          </a:p>
        </p:txBody>
      </p:sp>
      <p:sp>
        <p:nvSpPr>
          <p:cNvPr id="3" name="Slide Number Placeholder 2"/>
          <p:cNvSpPr>
            <a:spLocks noGrp="1"/>
          </p:cNvSpPr>
          <p:nvPr>
            <p:ph type="sldNum" sz="quarter" idx="12"/>
          </p:nvPr>
        </p:nvSpPr>
        <p:spPr/>
        <p:txBody>
          <a:bodyPr/>
          <a:lstStyle/>
          <a:p>
            <a:pPr>
              <a:defRPr/>
            </a:pPr>
            <a:r>
              <a:rPr lang="en-US" smtClean="0"/>
              <a:t>Slide </a:t>
            </a:r>
            <a:fld id="{C1789BC7-C074-42CC-ADF8-5107DF6BD1C1}" type="slidenum">
              <a:rPr lang="en-US" smtClean="0"/>
              <a:pPr>
                <a:defRPr/>
              </a:pPr>
              <a:t>1</a:t>
            </a:fld>
            <a:endParaRPr lang="en-US"/>
          </a:p>
        </p:txBody>
      </p:sp>
      <p:sp>
        <p:nvSpPr>
          <p:cNvPr id="9" name="바닥글 개체 틀 4"/>
          <p:cNvSpPr>
            <a:spLocks noGrp="1"/>
          </p:cNvSpPr>
          <p:nvPr>
            <p:ph type="ftr" sz="quarter" idx="11"/>
          </p:nvPr>
        </p:nvSpPr>
        <p:spPr>
          <a:xfrm>
            <a:off x="6737340" y="6475413"/>
            <a:ext cx="1806585" cy="184666"/>
          </a:xfrm>
        </p:spPr>
        <p:txBody>
          <a:bodyPr/>
          <a:lstStyle/>
          <a:p>
            <a:pPr>
              <a:defRPr/>
            </a:pPr>
            <a:r>
              <a:rPr lang="en-US" altLang="ko-KR" dirty="0" err="1" smtClean="0"/>
              <a:t>Jayh</a:t>
            </a:r>
            <a:r>
              <a:rPr lang="en-US" altLang="ko-KR" dirty="0" smtClean="0"/>
              <a:t> H. Park, LG Electronics</a:t>
            </a:r>
            <a:endParaRPr lang="en-US" altLang="ko-KR" dirty="0"/>
          </a:p>
        </p:txBody>
      </p:sp>
      <p:graphicFrame>
        <p:nvGraphicFramePr>
          <p:cNvPr id="11" name="Table 12"/>
          <p:cNvGraphicFramePr>
            <a:graphicFrameLocks noGrp="1"/>
          </p:cNvGraphicFramePr>
          <p:nvPr>
            <p:extLst>
              <p:ext uri="{D42A27DB-BD31-4B8C-83A1-F6EECF244321}">
                <p14:modId xmlns:p14="http://schemas.microsoft.com/office/powerpoint/2010/main" val="1531778311"/>
              </p:ext>
            </p:extLst>
          </p:nvPr>
        </p:nvGraphicFramePr>
        <p:xfrm>
          <a:off x="838200" y="3048000"/>
          <a:ext cx="7620000" cy="2743200"/>
        </p:xfrm>
        <a:graphic>
          <a:graphicData uri="http://schemas.openxmlformats.org/drawingml/2006/table">
            <a:tbl>
              <a:tblPr firstRow="1" bandRow="1">
                <a:tableStyleId>{F5AB1C69-6EDB-4FF4-983F-18BD219EF322}</a:tableStyleId>
              </a:tblPr>
              <a:tblGrid>
                <a:gridCol w="1524000"/>
                <a:gridCol w="1203158"/>
                <a:gridCol w="1684421"/>
                <a:gridCol w="1363579"/>
                <a:gridCol w="1844842"/>
              </a:tblGrid>
              <a:tr h="264132">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Times New Roman"/>
                          <a:ea typeface="Times New Roman"/>
                          <a:cs typeface="Arial"/>
                        </a:rPr>
                        <a:t>Jayh Park</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9">
                  <a:txBody>
                    <a:bodyPr/>
                    <a:lstStyle/>
                    <a:p>
                      <a:pPr marL="0" marR="0" algn="ctr">
                        <a:spcBef>
                          <a:spcPts val="0"/>
                        </a:spcBef>
                        <a:spcAft>
                          <a:spcPts val="0"/>
                        </a:spcAft>
                      </a:pPr>
                      <a:r>
                        <a:rPr lang="en-US" sz="1200" dirty="0">
                          <a:solidFill>
                            <a:srgbClr val="000000"/>
                          </a:solidFill>
                          <a:latin typeface="Times New Roman"/>
                          <a:ea typeface="Times New Roman"/>
                          <a:cs typeface="Arial"/>
                        </a:rPr>
                        <a:t>LG Electronics</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9">
                  <a:txBody>
                    <a:bodyPr/>
                    <a:lstStyle/>
                    <a:p>
                      <a:pPr marL="0" marR="0" algn="ctr">
                        <a:spcBef>
                          <a:spcPts val="0"/>
                        </a:spcBef>
                        <a:spcAft>
                          <a:spcPts val="0"/>
                        </a:spcAft>
                      </a:pPr>
                      <a:r>
                        <a:rPr lang="en-US" sz="1200" dirty="0">
                          <a:solidFill>
                            <a:srgbClr val="000000"/>
                          </a:solidFill>
                          <a:latin typeface="Times New Roman"/>
                          <a:ea typeface="Times New Roman"/>
                          <a:cs typeface="Arial"/>
                        </a:rPr>
                        <a:t>19, </a:t>
                      </a:r>
                      <a:r>
                        <a:rPr lang="en-US" sz="1200" dirty="0" err="1">
                          <a:solidFill>
                            <a:srgbClr val="000000"/>
                          </a:solidFill>
                          <a:latin typeface="Times New Roman"/>
                          <a:ea typeface="Times New Roman"/>
                          <a:cs typeface="Arial"/>
                        </a:rPr>
                        <a:t>Yangjae-daero</a:t>
                      </a:r>
                      <a:r>
                        <a:rPr lang="en-US" sz="1200" dirty="0">
                          <a:solidFill>
                            <a:srgbClr val="000000"/>
                          </a:solidFill>
                          <a:latin typeface="Times New Roman"/>
                          <a:ea typeface="Times New Roman"/>
                          <a:cs typeface="Arial"/>
                        </a:rPr>
                        <a:t> 11gil, </a:t>
                      </a:r>
                      <a:r>
                        <a:rPr lang="en-US" sz="1200" dirty="0" err="1">
                          <a:solidFill>
                            <a:srgbClr val="000000"/>
                          </a:solidFill>
                          <a:latin typeface="Times New Roman"/>
                          <a:ea typeface="Times New Roman"/>
                          <a:cs typeface="Arial"/>
                        </a:rPr>
                        <a:t>Seocho-gu</a:t>
                      </a:r>
                      <a:r>
                        <a:rPr lang="en-US" sz="1200" dirty="0">
                          <a:solidFill>
                            <a:srgbClr val="000000"/>
                          </a:solidFill>
                          <a:latin typeface="Times New Roman"/>
                          <a:ea typeface="Times New Roman"/>
                          <a:cs typeface="Arial"/>
                        </a:rPr>
                        <a:t>, Seoul 137-130, Korea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Times New Roman"/>
                          <a:ea typeface="Times New Roman"/>
                          <a:cs typeface="Arial"/>
                        </a:rPr>
                        <a:t>hyunh.park@lge.com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Kiseon Ryu</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kiseon.ryu@lge.com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Jinyoung</a:t>
                      </a:r>
                      <a:r>
                        <a:rPr lang="en-US" sz="1200" dirty="0">
                          <a:solidFill>
                            <a:srgbClr val="000000"/>
                          </a:solidFill>
                          <a:latin typeface="Times New Roman"/>
                          <a:ea typeface="Times New Roman"/>
                          <a:cs typeface="Arial"/>
                        </a:rPr>
                        <a:t> Chun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jiny.chun@lge.com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Jinsoo Choi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js.choi@lge.com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Jeongki Kim</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jeongki.kim@lge.com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Dongguk</a:t>
                      </a:r>
                      <a:r>
                        <a:rPr lang="en-US" sz="1200" dirty="0">
                          <a:solidFill>
                            <a:srgbClr val="000000"/>
                          </a:solidFill>
                          <a:latin typeface="Times New Roman"/>
                          <a:ea typeface="Times New Roman"/>
                          <a:cs typeface="Arial"/>
                        </a:rPr>
                        <a:t> Lim</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dongguk.lim@lge.com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Suhwook</a:t>
                      </a:r>
                      <a:r>
                        <a:rPr lang="en-US" sz="1200" dirty="0">
                          <a:solidFill>
                            <a:srgbClr val="000000"/>
                          </a:solidFill>
                          <a:latin typeface="Times New Roman"/>
                          <a:ea typeface="Times New Roman"/>
                          <a:cs typeface="Arial"/>
                        </a:rPr>
                        <a:t> Kim</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suhwook.kim@lge.com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Eunsung Park</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esung.park@lge.com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HanGyu Cho</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hg.cho@lge.com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灯片编号占位符 5"/>
          <p:cNvSpPr>
            <a:spLocks noGrp="1"/>
          </p:cNvSpPr>
          <p:nvPr>
            <p:ph type="sldNum" sz="quarter" idx="12"/>
          </p:nvPr>
        </p:nvSpPr>
        <p:spPr>
          <a:xfrm>
            <a:off x="4352775" y="6523038"/>
            <a:ext cx="530225" cy="182562"/>
          </a:xfrm>
        </p:spPr>
        <p:txBody>
          <a:bodyPr/>
          <a:lstStyle/>
          <a:p>
            <a:pPr>
              <a:defRPr/>
            </a:pPr>
            <a:r>
              <a:rPr lang="en-US" smtClean="0"/>
              <a:t>Slide </a:t>
            </a:r>
            <a:fld id="{E7E6215C-0148-4EB1-A390-22B113FC486F}" type="slidenum">
              <a:rPr lang="en-US" smtClean="0"/>
              <a:pPr>
                <a:defRPr/>
              </a:pPr>
              <a:t>10</a:t>
            </a:fld>
            <a:endParaRPr lang="en-US"/>
          </a:p>
        </p:txBody>
      </p:sp>
      <p:sp>
        <p:nvSpPr>
          <p:cNvPr id="19" name="标题 18"/>
          <p:cNvSpPr>
            <a:spLocks noGrp="1"/>
          </p:cNvSpPr>
          <p:nvPr>
            <p:ph type="title"/>
          </p:nvPr>
        </p:nvSpPr>
        <p:spPr>
          <a:xfrm>
            <a:off x="685800" y="609600"/>
            <a:ext cx="7772400" cy="228600"/>
          </a:xfrm>
        </p:spPr>
        <p:txBody>
          <a:bodyPr/>
          <a:lstStyle/>
          <a:p>
            <a:pPr algn="l"/>
            <a:r>
              <a:rPr lang="en-US" altLang="zh-CN" sz="2000" dirty="0" smtClean="0"/>
              <a:t>Authors (continued)</a:t>
            </a:r>
            <a:endParaRPr lang="zh-CN" altLang="en-US" sz="2000" dirty="0"/>
          </a:p>
        </p:txBody>
      </p:sp>
      <p:graphicFrame>
        <p:nvGraphicFramePr>
          <p:cNvPr id="13" name="Table 12"/>
          <p:cNvGraphicFramePr>
            <a:graphicFrameLocks noGrp="1"/>
          </p:cNvGraphicFramePr>
          <p:nvPr>
            <p:extLst/>
          </p:nvPr>
        </p:nvGraphicFramePr>
        <p:xfrm>
          <a:off x="381000" y="1193248"/>
          <a:ext cx="8153400" cy="1641392"/>
        </p:xfrm>
        <a:graphic>
          <a:graphicData uri="http://schemas.openxmlformats.org/drawingml/2006/table">
            <a:tbl>
              <a:tblPr firstRow="1" bandRow="1">
                <a:tableStyleId>{F5AB1C69-6EDB-4FF4-983F-18BD219EF322}</a:tableStyleId>
              </a:tblPr>
              <a:tblGrid>
                <a:gridCol w="1630680"/>
                <a:gridCol w="1287379"/>
                <a:gridCol w="1802331"/>
                <a:gridCol w="1375610"/>
                <a:gridCol w="2057400"/>
              </a:tblGrid>
              <a:tr h="264132">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100" dirty="0" smtClean="0">
                          <a:solidFill>
                            <a:srgbClr val="000000"/>
                          </a:solidFill>
                          <a:latin typeface="+mn-lt"/>
                          <a:ea typeface="Times New Roman"/>
                          <a:cs typeface="Arial"/>
                        </a:rPr>
                        <a:t>Masahito</a:t>
                      </a:r>
                      <a:r>
                        <a:rPr lang="en-US" sz="1100" baseline="0" dirty="0" smtClean="0">
                          <a:solidFill>
                            <a:srgbClr val="000000"/>
                          </a:solidFill>
                          <a:latin typeface="+mn-lt"/>
                          <a:ea typeface="Times New Roman"/>
                          <a:cs typeface="Arial"/>
                        </a:rPr>
                        <a:t> Mori</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5">
                  <a:txBody>
                    <a:bodyPr/>
                    <a:lstStyle/>
                    <a:p>
                      <a:pPr marL="0" marR="0" algn="ctr">
                        <a:spcBef>
                          <a:spcPts val="0"/>
                        </a:spcBef>
                        <a:spcAft>
                          <a:spcPts val="0"/>
                        </a:spcAft>
                      </a:pPr>
                      <a:r>
                        <a:rPr lang="en-US" sz="1100" dirty="0" smtClean="0">
                          <a:solidFill>
                            <a:srgbClr val="000000"/>
                          </a:solidFill>
                          <a:latin typeface="+mn-lt"/>
                          <a:ea typeface="Times New Roman"/>
                          <a:cs typeface="Arial"/>
                        </a:rPr>
                        <a:t>Sony Corp.</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5">
                  <a:txBody>
                    <a:bodyPr/>
                    <a:lstStyle/>
                    <a:p>
                      <a:pPr marL="0" marR="0" algn="ctr">
                        <a:spcBef>
                          <a:spcPts val="0"/>
                        </a:spcBef>
                        <a:spcAft>
                          <a:spcPts val="0"/>
                        </a:spcAft>
                      </a:pP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5">
                  <a:txBody>
                    <a:bodyPr/>
                    <a:lstStyle/>
                    <a:p>
                      <a:pPr marL="0" marR="0" algn="ctr">
                        <a:spcBef>
                          <a:spcPts val="0"/>
                        </a:spcBef>
                        <a:spcAft>
                          <a:spcPts val="0"/>
                        </a:spcAft>
                      </a:pP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mn-lt"/>
                          <a:ea typeface="Times New Roman"/>
                          <a:cs typeface="Arial"/>
                        </a:rPr>
                        <a:t>Masahito.Mori@jp.sony.com</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100" dirty="0" smtClean="0">
                          <a:solidFill>
                            <a:srgbClr val="000000"/>
                          </a:solidFill>
                          <a:latin typeface="+mn-lt"/>
                          <a:ea typeface="Times New Roman"/>
                          <a:cs typeface="Arial"/>
                        </a:rPr>
                        <a:t>Yusuke</a:t>
                      </a:r>
                      <a:r>
                        <a:rPr lang="en-US" sz="1100" baseline="0" dirty="0" smtClean="0">
                          <a:solidFill>
                            <a:srgbClr val="000000"/>
                          </a:solidFill>
                          <a:latin typeface="+mn-lt"/>
                          <a:ea typeface="Times New Roman"/>
                          <a:cs typeface="Arial"/>
                        </a:rPr>
                        <a:t> Tanaka</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solidFill>
                            <a:srgbClr val="000000"/>
                          </a:solidFill>
                          <a:latin typeface="+mn-lt"/>
                          <a:ea typeface="Times New Roman"/>
                          <a:cs typeface="Arial"/>
                        </a:rPr>
                        <a:t>YusukeC.Tanaka@jp.sony.com</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algn="ctr"/>
                      <a:r>
                        <a:rPr lang="en-US" sz="1100" dirty="0" smtClean="0"/>
                        <a:t>Yuichi Morioka</a:t>
                      </a:r>
                      <a:endParaRPr lang="en-US" sz="1100" dirty="0"/>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altLang="ja-JP" sz="1100" dirty="0" smtClean="0">
                          <a:solidFill>
                            <a:srgbClr val="000000"/>
                          </a:solidFill>
                          <a:latin typeface="+mn-lt"/>
                          <a:ea typeface="Times New Roman"/>
                          <a:cs typeface="Arial"/>
                        </a:rPr>
                        <a:t>Yuichi.Morioka@jp.sony.com</a:t>
                      </a:r>
                      <a:endParaRPr lang="en-US" altLang="ja-JP"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algn="ctr"/>
                      <a:r>
                        <a:rPr lang="en-US" sz="1100" dirty="0" smtClean="0">
                          <a:latin typeface="+mn-lt"/>
                        </a:rPr>
                        <a:t>Kazuyuki Sakoda</a:t>
                      </a:r>
                      <a:endParaRPr lang="en-US" sz="1100" dirty="0">
                        <a:latin typeface="+mn-lt"/>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solidFill>
                            <a:srgbClr val="000000"/>
                          </a:solidFill>
                          <a:latin typeface="+mn-lt"/>
                          <a:ea typeface="Times New Roman"/>
                          <a:cs typeface="Arial"/>
                        </a:rPr>
                        <a:t>Kazuyuki.Sakoda@am.sony.com</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100" dirty="0" smtClean="0">
                          <a:solidFill>
                            <a:srgbClr val="000000"/>
                          </a:solidFill>
                          <a:latin typeface="+mn-lt"/>
                          <a:ea typeface="Times New Roman"/>
                          <a:cs typeface="Arial"/>
                        </a:rPr>
                        <a:t>William</a:t>
                      </a:r>
                      <a:r>
                        <a:rPr lang="en-US" sz="1100" baseline="0" dirty="0" smtClean="0">
                          <a:solidFill>
                            <a:srgbClr val="000000"/>
                          </a:solidFill>
                          <a:latin typeface="+mn-lt"/>
                          <a:ea typeface="Times New Roman"/>
                          <a:cs typeface="Arial"/>
                        </a:rPr>
                        <a:t> Carney</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solidFill>
                            <a:srgbClr val="000000"/>
                          </a:solidFill>
                          <a:latin typeface="+mn-lt"/>
                          <a:ea typeface="Times New Roman"/>
                          <a:cs typeface="Arial"/>
                        </a:rPr>
                        <a:t>William.Carney@am.sony.com</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aphicFrame>
        <p:nvGraphicFramePr>
          <p:cNvPr id="5" name="Table 4"/>
          <p:cNvGraphicFramePr>
            <a:graphicFrameLocks noGrp="1"/>
          </p:cNvGraphicFramePr>
          <p:nvPr>
            <p:extLst/>
          </p:nvPr>
        </p:nvGraphicFramePr>
        <p:xfrm>
          <a:off x="381000" y="2834640"/>
          <a:ext cx="8153400" cy="550904"/>
        </p:xfrm>
        <a:graphic>
          <a:graphicData uri="http://schemas.openxmlformats.org/drawingml/2006/table">
            <a:tbl>
              <a:tblPr firstRow="1" bandRow="1">
                <a:tableStyleId>{F5AB1C69-6EDB-4FF4-983F-18BD219EF322}</a:tableStyleId>
              </a:tblPr>
              <a:tblGrid>
                <a:gridCol w="1630680"/>
                <a:gridCol w="1287379"/>
                <a:gridCol w="1802331"/>
                <a:gridCol w="1375610"/>
                <a:gridCol w="2057400"/>
              </a:tblGrid>
              <a:tr h="275452">
                <a:tc>
                  <a:txBody>
                    <a:bodyPr/>
                    <a:lstStyle/>
                    <a:p>
                      <a:pPr algn="ctr"/>
                      <a:r>
                        <a:rPr lang="en-US" sz="1100" b="0" kern="1200" dirty="0" smtClean="0">
                          <a:solidFill>
                            <a:schemeClr val="dk1"/>
                          </a:solidFill>
                          <a:latin typeface="+mn-lt"/>
                          <a:ea typeface="+mn-ea"/>
                          <a:cs typeface="+mn-cs"/>
                        </a:rPr>
                        <a:t>Sigurd Schelstraete</a:t>
                      </a:r>
                      <a:endParaRPr lang="en-US" sz="1100" b="0" kern="1200" dirty="0">
                        <a:solidFill>
                          <a:schemeClr val="dk1"/>
                        </a:solidFill>
                        <a:latin typeface="+mn-lt"/>
                        <a:ea typeface="+mn-ea"/>
                        <a:cs typeface="+mn-cs"/>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0" marR="0" algn="ctr">
                        <a:spcBef>
                          <a:spcPts val="0"/>
                        </a:spcBef>
                        <a:spcAft>
                          <a:spcPts val="0"/>
                        </a:spcAft>
                      </a:pPr>
                      <a:r>
                        <a:rPr lang="en-US" sz="1100" b="0" dirty="0" err="1" smtClean="0">
                          <a:solidFill>
                            <a:srgbClr val="000000"/>
                          </a:solidFill>
                          <a:latin typeface="+mn-lt"/>
                          <a:ea typeface="Times New Roman"/>
                          <a:cs typeface="Arial"/>
                        </a:rPr>
                        <a:t>Quantenna</a:t>
                      </a:r>
                      <a:endParaRPr lang="en-US" sz="1100" b="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0" marR="0" algn="ctr">
                        <a:spcBef>
                          <a:spcPts val="0"/>
                        </a:spcBef>
                        <a:spcAft>
                          <a:spcPts val="0"/>
                        </a:spcAft>
                      </a:pP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0" marR="0" algn="ctr">
                        <a:spcBef>
                          <a:spcPts val="0"/>
                        </a:spcBef>
                        <a:spcAft>
                          <a:spcPts val="0"/>
                        </a:spcAft>
                      </a:pPr>
                      <a:endParaRPr lang="en-US" sz="1100" dirty="0">
                        <a:solidFill>
                          <a:schemeClr val="tx1"/>
                        </a:solidFill>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b="0" dirty="0" smtClean="0">
                          <a:solidFill>
                            <a:schemeClr val="tx1"/>
                          </a:solidFill>
                          <a:latin typeface="+mn-lt"/>
                          <a:ea typeface="Times New Roman"/>
                          <a:cs typeface="Arial"/>
                        </a:rPr>
                        <a:t>Sigurd@quantenna.com</a:t>
                      </a:r>
                      <a:endParaRPr lang="en-US" sz="1100" b="0" dirty="0">
                        <a:solidFill>
                          <a:schemeClr val="tx1"/>
                        </a:solidFill>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100" dirty="0" smtClean="0">
                          <a:solidFill>
                            <a:srgbClr val="000000"/>
                          </a:solidFill>
                          <a:latin typeface="+mn-lt"/>
                          <a:ea typeface="Times New Roman"/>
                          <a:cs typeface="Arial"/>
                        </a:rPr>
                        <a:t>Huizhao Wang</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mn-lt"/>
                          <a:ea typeface="Times New Roman"/>
                          <a:cs typeface="Arial"/>
                        </a:rPr>
                        <a:t>hwang@quantenna.com</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7" name="날짜 개체 틀 3"/>
          <p:cNvSpPr>
            <a:spLocks noGrp="1"/>
          </p:cNvSpPr>
          <p:nvPr>
            <p:ph type="dt" sz="half" idx="10"/>
          </p:nvPr>
        </p:nvSpPr>
        <p:spPr>
          <a:xfrm>
            <a:off x="696913" y="332601"/>
            <a:ext cx="942566" cy="276999"/>
          </a:xfrm>
        </p:spPr>
        <p:txBody>
          <a:bodyPr/>
          <a:lstStyle/>
          <a:p>
            <a:pPr>
              <a:defRPr/>
            </a:pPr>
            <a:r>
              <a:rPr lang="en-US" smtClean="0"/>
              <a:t>July 2016</a:t>
            </a:r>
            <a:endParaRPr lang="en-US" dirty="0"/>
          </a:p>
        </p:txBody>
      </p:sp>
      <p:sp>
        <p:nvSpPr>
          <p:cNvPr id="8" name="바닥글 개체 틀 4"/>
          <p:cNvSpPr>
            <a:spLocks noGrp="1"/>
          </p:cNvSpPr>
          <p:nvPr>
            <p:ph type="ftr" sz="quarter" idx="11"/>
          </p:nvPr>
        </p:nvSpPr>
        <p:spPr>
          <a:xfrm>
            <a:off x="6737340" y="6475413"/>
            <a:ext cx="1806585" cy="184666"/>
          </a:xfrm>
        </p:spPr>
        <p:txBody>
          <a:bodyPr/>
          <a:lstStyle/>
          <a:p>
            <a:pPr>
              <a:defRPr/>
            </a:pPr>
            <a:r>
              <a:rPr lang="en-US" altLang="ko-KR" smtClean="0"/>
              <a:t>Jayh H. Park, LG Electronics</a:t>
            </a:r>
            <a:endParaRPr lang="en-US" altLang="ko-KR" dirty="0"/>
          </a:p>
        </p:txBody>
      </p:sp>
      <p:graphicFrame>
        <p:nvGraphicFramePr>
          <p:cNvPr id="2" name="표 1"/>
          <p:cNvGraphicFramePr>
            <a:graphicFrameLocks noGrp="1"/>
          </p:cNvGraphicFramePr>
          <p:nvPr>
            <p:extLst>
              <p:ext uri="{D42A27DB-BD31-4B8C-83A1-F6EECF244321}">
                <p14:modId xmlns:p14="http://schemas.microsoft.com/office/powerpoint/2010/main" val="2113009279"/>
              </p:ext>
            </p:extLst>
          </p:nvPr>
        </p:nvGraphicFramePr>
        <p:xfrm>
          <a:off x="380999" y="3733800"/>
          <a:ext cx="8162926" cy="2085975"/>
        </p:xfrm>
        <a:graphic>
          <a:graphicData uri="http://schemas.openxmlformats.org/drawingml/2006/table">
            <a:tbl>
              <a:tblPr firstRow="1" firstCol="1" bandRow="1">
                <a:tableStyleId>{5940675A-B579-460E-94D1-54222C63F5DA}</a:tableStyleId>
              </a:tblPr>
              <a:tblGrid>
                <a:gridCol w="1600201"/>
                <a:gridCol w="1295400"/>
                <a:gridCol w="1828800"/>
                <a:gridCol w="1371600"/>
                <a:gridCol w="2066925"/>
              </a:tblGrid>
              <a:tr h="180975">
                <a:tc>
                  <a:txBody>
                    <a:bodyPr/>
                    <a:lstStyle/>
                    <a:p>
                      <a:pPr algn="ctr" latinLnBrk="0">
                        <a:spcAft>
                          <a:spcPts val="0"/>
                        </a:spcAft>
                      </a:pPr>
                      <a:r>
                        <a:rPr lang="en-US" sz="1000" dirty="0">
                          <a:effectLst/>
                          <a:latin typeface="Times New Roman" panose="02020603050405020304" pitchFamily="18" charset="0"/>
                          <a:ea typeface="+mj-ea"/>
                          <a:cs typeface="Times New Roman" panose="02020603050405020304" pitchFamily="18" charset="0"/>
                        </a:rPr>
                        <a:t>Name</a:t>
                      </a:r>
                      <a:endParaRPr lang="ko-KR" sz="1000">
                        <a:effectLst/>
                        <a:latin typeface="Times New Roman" panose="02020603050405020304" pitchFamily="18" charset="0"/>
                        <a:ea typeface="+mj-ea"/>
                        <a:cs typeface="Times New Roman" panose="02020603050405020304" pitchFamily="18" charset="0"/>
                      </a:endParaRPr>
                    </a:p>
                  </a:txBody>
                  <a:tcPr marL="62865" marR="62865" marT="0" marB="0" anchor="ctr"/>
                </a:tc>
                <a:tc>
                  <a:txBody>
                    <a:bodyPr/>
                    <a:lstStyle/>
                    <a:p>
                      <a:pPr algn="ctr" latinLnBrk="0">
                        <a:spcAft>
                          <a:spcPts val="0"/>
                        </a:spcAft>
                      </a:pPr>
                      <a:r>
                        <a:rPr lang="en-US" sz="1000">
                          <a:effectLst/>
                          <a:latin typeface="Times New Roman" panose="02020603050405020304" pitchFamily="18" charset="0"/>
                          <a:ea typeface="+mj-ea"/>
                          <a:cs typeface="Times New Roman" panose="02020603050405020304" pitchFamily="18" charset="0"/>
                        </a:rPr>
                        <a:t>Affiliation</a:t>
                      </a:r>
                      <a:endParaRPr lang="ko-KR" sz="1000">
                        <a:effectLst/>
                        <a:latin typeface="Times New Roman" panose="02020603050405020304" pitchFamily="18" charset="0"/>
                        <a:ea typeface="+mj-ea"/>
                        <a:cs typeface="Times New Roman" panose="02020603050405020304" pitchFamily="18" charset="0"/>
                      </a:endParaRPr>
                    </a:p>
                  </a:txBody>
                  <a:tcPr marL="62865" marR="62865" marT="0" marB="0" anchor="ctr"/>
                </a:tc>
                <a:tc>
                  <a:txBody>
                    <a:bodyPr/>
                    <a:lstStyle/>
                    <a:p>
                      <a:pPr algn="ctr" latinLnBrk="0">
                        <a:spcAft>
                          <a:spcPts val="0"/>
                        </a:spcAft>
                      </a:pPr>
                      <a:r>
                        <a:rPr lang="en-US" altLang="ko-KR" sz="1000" dirty="0" smtClean="0">
                          <a:effectLst/>
                          <a:latin typeface="Times New Roman" panose="02020603050405020304" pitchFamily="18" charset="0"/>
                          <a:ea typeface="+mj-ea"/>
                          <a:cs typeface="Times New Roman" panose="02020603050405020304" pitchFamily="18" charset="0"/>
                        </a:rPr>
                        <a:t>Address</a:t>
                      </a:r>
                      <a:endParaRPr lang="ko-KR" sz="1000">
                        <a:effectLst/>
                        <a:latin typeface="Times New Roman" panose="02020603050405020304" pitchFamily="18" charset="0"/>
                        <a:ea typeface="+mj-ea"/>
                        <a:cs typeface="Times New Roman" panose="02020603050405020304" pitchFamily="18" charset="0"/>
                      </a:endParaRPr>
                    </a:p>
                  </a:txBody>
                  <a:tcPr marL="62865" marR="62865" marT="0" marB="0" anchor="ctr"/>
                </a:tc>
                <a:tc>
                  <a:txBody>
                    <a:bodyPr/>
                    <a:lstStyle/>
                    <a:p>
                      <a:pPr algn="ctr" latinLnBrk="0">
                        <a:spcAft>
                          <a:spcPts val="0"/>
                        </a:spcAft>
                      </a:pPr>
                      <a:r>
                        <a:rPr lang="en-US" altLang="ko-KR" sz="1000" dirty="0" smtClean="0">
                          <a:effectLst/>
                          <a:latin typeface="Times New Roman" panose="02020603050405020304" pitchFamily="18" charset="0"/>
                          <a:ea typeface="+mj-ea"/>
                          <a:cs typeface="Times New Roman" panose="02020603050405020304" pitchFamily="18" charset="0"/>
                        </a:rPr>
                        <a:t>Phone</a:t>
                      </a:r>
                      <a:endParaRPr lang="ko-KR" sz="1000">
                        <a:effectLst/>
                        <a:latin typeface="Times New Roman" panose="02020603050405020304" pitchFamily="18" charset="0"/>
                        <a:ea typeface="+mj-ea"/>
                        <a:cs typeface="Times New Roman" panose="02020603050405020304" pitchFamily="18" charset="0"/>
                      </a:endParaRPr>
                    </a:p>
                  </a:txBody>
                  <a:tcPr marL="62865" marR="62865" marT="0" marB="0" anchor="ctr"/>
                </a:tc>
                <a:tc>
                  <a:txBody>
                    <a:bodyPr/>
                    <a:lstStyle/>
                    <a:p>
                      <a:pPr algn="ctr" latinLnBrk="0">
                        <a:spcAft>
                          <a:spcPts val="0"/>
                        </a:spcAft>
                      </a:pPr>
                      <a:r>
                        <a:rPr lang="en-US" sz="1000">
                          <a:effectLst/>
                          <a:latin typeface="Times New Roman" panose="02020603050405020304" pitchFamily="18" charset="0"/>
                          <a:ea typeface="+mj-ea"/>
                          <a:cs typeface="Times New Roman" panose="02020603050405020304" pitchFamily="18" charset="0"/>
                        </a:rPr>
                        <a:t>email</a:t>
                      </a:r>
                      <a:endParaRPr lang="ko-KR" sz="1000">
                        <a:effectLst/>
                        <a:latin typeface="Times New Roman" panose="02020603050405020304" pitchFamily="18" charset="0"/>
                        <a:ea typeface="+mj-ea"/>
                        <a:cs typeface="Times New Roman" panose="02020603050405020304" pitchFamily="18" charset="0"/>
                      </a:endParaRPr>
                    </a:p>
                  </a:txBody>
                  <a:tcPr marL="62865" marR="62865" marT="0" marB="0" anchor="ctr"/>
                </a:tc>
              </a:tr>
              <a:tr h="190500">
                <a:tc>
                  <a:txBody>
                    <a:bodyPr/>
                    <a:lstStyle/>
                    <a:p>
                      <a:pPr algn="l" latinLnBrk="0">
                        <a:spcAft>
                          <a:spcPts val="0"/>
                        </a:spcAft>
                      </a:pPr>
                      <a:r>
                        <a:rPr lang="en-US" sz="1000" dirty="0">
                          <a:effectLst/>
                          <a:latin typeface="Times New Roman" panose="02020603050405020304" pitchFamily="18" charset="0"/>
                          <a:ea typeface="+mj-ea"/>
                          <a:cs typeface="Times New Roman" panose="02020603050405020304" pitchFamily="18" charset="0"/>
                        </a:rPr>
                        <a:t>Tomoko Adachi</a:t>
                      </a:r>
                      <a:endParaRPr lang="ko-KR" sz="1000">
                        <a:effectLst/>
                        <a:latin typeface="Times New Roman" panose="02020603050405020304" pitchFamily="18" charset="0"/>
                        <a:ea typeface="+mj-ea"/>
                        <a:cs typeface="Times New Roman" panose="02020603050405020304" pitchFamily="18" charset="0"/>
                      </a:endParaRPr>
                    </a:p>
                  </a:txBody>
                  <a:tcPr marL="62865" marR="62865" marT="0" marB="0" anchor="b"/>
                </a:tc>
                <a:tc rowSpan="10">
                  <a:txBody>
                    <a:bodyPr/>
                    <a:lstStyle/>
                    <a:p>
                      <a:pPr algn="ctr" latinLnBrk="0">
                        <a:spcAft>
                          <a:spcPts val="0"/>
                        </a:spcAft>
                      </a:pPr>
                      <a:r>
                        <a:rPr lang="en-US" sz="1000" dirty="0">
                          <a:effectLst/>
                          <a:latin typeface="Times New Roman" panose="02020603050405020304" pitchFamily="18" charset="0"/>
                          <a:ea typeface="+mj-ea"/>
                          <a:cs typeface="Times New Roman" panose="02020603050405020304" pitchFamily="18" charset="0"/>
                        </a:rPr>
                        <a:t>Toshiba</a:t>
                      </a:r>
                      <a:endParaRPr lang="ko-KR" sz="1000">
                        <a:effectLst/>
                        <a:latin typeface="Times New Roman" panose="02020603050405020304" pitchFamily="18" charset="0"/>
                        <a:ea typeface="+mj-ea"/>
                        <a:cs typeface="Times New Roman" panose="02020603050405020304" pitchFamily="18" charset="0"/>
                      </a:endParaRPr>
                    </a:p>
                  </a:txBody>
                  <a:tcPr marL="62865" marR="62865" marT="0" marB="0" anchor="ctr"/>
                </a:tc>
                <a:tc rowSpan="10">
                  <a:txBody>
                    <a:bodyPr/>
                    <a:lstStyle/>
                    <a:p>
                      <a:pPr algn="ctr" latinLnBrk="0">
                        <a:spcAft>
                          <a:spcPts val="0"/>
                        </a:spcAft>
                      </a:pPr>
                      <a:endParaRPr lang="ko-KR" sz="1000" dirty="0">
                        <a:effectLst/>
                        <a:latin typeface="Times New Roman" panose="02020603050405020304" pitchFamily="18" charset="0"/>
                        <a:ea typeface="+mj-ea"/>
                        <a:cs typeface="Times New Roman" panose="02020603050405020304" pitchFamily="18" charset="0"/>
                      </a:endParaRPr>
                    </a:p>
                  </a:txBody>
                  <a:tcPr marL="62865" marR="62865" marT="0" marB="0" anchor="ctr"/>
                </a:tc>
                <a:tc rowSpan="10">
                  <a:txBody>
                    <a:bodyPr/>
                    <a:lstStyle/>
                    <a:p>
                      <a:pPr algn="ctr" latinLnBrk="0">
                        <a:spcAft>
                          <a:spcPts val="0"/>
                        </a:spcAft>
                      </a:pPr>
                      <a:endParaRPr lang="ko-KR" sz="1000" dirty="0">
                        <a:effectLst/>
                        <a:latin typeface="Times New Roman" panose="02020603050405020304" pitchFamily="18" charset="0"/>
                        <a:ea typeface="+mj-ea"/>
                        <a:cs typeface="Times New Roman" panose="02020603050405020304" pitchFamily="18" charset="0"/>
                      </a:endParaRPr>
                    </a:p>
                  </a:txBody>
                  <a:tcPr marL="62865" marR="62865" marT="0" marB="0" anchor="ctr"/>
                </a:tc>
                <a:tc>
                  <a:txBody>
                    <a:bodyPr/>
                    <a:lstStyle/>
                    <a:p>
                      <a:pPr algn="l" latinLnBrk="0">
                        <a:spcAft>
                          <a:spcPts val="0"/>
                        </a:spcAft>
                      </a:pPr>
                      <a:r>
                        <a:rPr lang="en-US" sz="1000" u="sng">
                          <a:effectLst/>
                          <a:latin typeface="Times New Roman" panose="02020603050405020304" pitchFamily="18" charset="0"/>
                          <a:ea typeface="+mj-ea"/>
                          <a:cs typeface="Times New Roman" panose="02020603050405020304" pitchFamily="18" charset="0"/>
                          <a:hlinkClick r:id="rId2"/>
                        </a:rPr>
                        <a:t>tomo.adachi@toshiba.co.jp</a:t>
                      </a:r>
                      <a:endParaRPr lang="ko-KR" sz="1000">
                        <a:effectLst/>
                        <a:latin typeface="Times New Roman" panose="02020603050405020304" pitchFamily="18" charset="0"/>
                        <a:ea typeface="+mj-ea"/>
                        <a:cs typeface="Times New Roman" panose="02020603050405020304" pitchFamily="18" charset="0"/>
                      </a:endParaRPr>
                    </a:p>
                  </a:txBody>
                  <a:tcPr marL="62865" marR="62865" marT="0" marB="0" anchor="b"/>
                </a:tc>
              </a:tr>
              <a:tr h="190500">
                <a:tc>
                  <a:txBody>
                    <a:bodyPr/>
                    <a:lstStyle/>
                    <a:p>
                      <a:pPr algn="l" latinLnBrk="0">
                        <a:spcAft>
                          <a:spcPts val="0"/>
                        </a:spcAft>
                      </a:pPr>
                      <a:r>
                        <a:rPr lang="en-US" sz="1000" dirty="0" err="1">
                          <a:effectLst/>
                          <a:latin typeface="Times New Roman" panose="02020603050405020304" pitchFamily="18" charset="0"/>
                          <a:ea typeface="+mj-ea"/>
                          <a:cs typeface="Times New Roman" panose="02020603050405020304" pitchFamily="18" charset="0"/>
                        </a:rPr>
                        <a:t>Narendar</a:t>
                      </a:r>
                      <a:r>
                        <a:rPr lang="en-US" sz="1000" dirty="0">
                          <a:effectLst/>
                          <a:latin typeface="Times New Roman" panose="02020603050405020304" pitchFamily="18" charset="0"/>
                          <a:ea typeface="+mj-ea"/>
                          <a:cs typeface="Times New Roman" panose="02020603050405020304" pitchFamily="18" charset="0"/>
                        </a:rPr>
                        <a:t> </a:t>
                      </a:r>
                      <a:r>
                        <a:rPr lang="en-US" sz="1000" dirty="0" err="1">
                          <a:effectLst/>
                          <a:latin typeface="Times New Roman" panose="02020603050405020304" pitchFamily="18" charset="0"/>
                          <a:ea typeface="+mj-ea"/>
                          <a:cs typeface="Times New Roman" panose="02020603050405020304" pitchFamily="18" charset="0"/>
                        </a:rPr>
                        <a:t>Madhavan</a:t>
                      </a:r>
                      <a:endParaRPr lang="ko-KR" sz="1000">
                        <a:effectLst/>
                        <a:latin typeface="Times New Roman" panose="02020603050405020304" pitchFamily="18" charset="0"/>
                        <a:ea typeface="+mj-ea"/>
                        <a:cs typeface="Times New Roman" panose="02020603050405020304" pitchFamily="18" charset="0"/>
                      </a:endParaRPr>
                    </a:p>
                  </a:txBody>
                  <a:tcPr marL="62865" marR="62865" marT="0" marB="0" anchor="b"/>
                </a:tc>
                <a:tc vMerge="1">
                  <a:txBody>
                    <a:bodyPr/>
                    <a:lstStyle/>
                    <a:p>
                      <a:pPr latinLnBrk="1"/>
                      <a:endParaRPr lang="ko-KR" altLang="en-US"/>
                    </a:p>
                  </a:txBody>
                  <a:tcPr/>
                </a:tc>
                <a:tc vMerge="1">
                  <a:txBody>
                    <a:bodyPr/>
                    <a:lstStyle/>
                    <a:p>
                      <a:pPr latinLnBrk="1"/>
                      <a:endParaRPr lang="ko-KR" altLang="en-US"/>
                    </a:p>
                  </a:txBody>
                  <a:tcPr/>
                </a:tc>
                <a:tc vMerge="1">
                  <a:txBody>
                    <a:bodyPr/>
                    <a:lstStyle/>
                    <a:p>
                      <a:pPr latinLnBrk="1"/>
                      <a:endParaRPr lang="ko-KR" altLang="en-US"/>
                    </a:p>
                  </a:txBody>
                  <a:tcPr/>
                </a:tc>
                <a:tc>
                  <a:txBody>
                    <a:bodyPr/>
                    <a:lstStyle/>
                    <a:p>
                      <a:pPr algn="l" latinLnBrk="0">
                        <a:spcAft>
                          <a:spcPts val="0"/>
                        </a:spcAft>
                      </a:pPr>
                      <a:r>
                        <a:rPr lang="en-US" sz="1000" u="sng">
                          <a:effectLst/>
                          <a:latin typeface="Times New Roman" panose="02020603050405020304" pitchFamily="18" charset="0"/>
                          <a:ea typeface="+mj-ea"/>
                          <a:cs typeface="Times New Roman" panose="02020603050405020304" pitchFamily="18" charset="0"/>
                          <a:hlinkClick r:id="rId3"/>
                        </a:rPr>
                        <a:t>narendar.madhavan@toshiba.co.jp</a:t>
                      </a:r>
                      <a:endParaRPr lang="ko-KR" sz="1000">
                        <a:effectLst/>
                        <a:latin typeface="Times New Roman" panose="02020603050405020304" pitchFamily="18" charset="0"/>
                        <a:ea typeface="+mj-ea"/>
                        <a:cs typeface="Times New Roman" panose="02020603050405020304" pitchFamily="18" charset="0"/>
                      </a:endParaRPr>
                    </a:p>
                  </a:txBody>
                  <a:tcPr marL="62865" marR="62865" marT="0" marB="0" anchor="b"/>
                </a:tc>
              </a:tr>
              <a:tr h="190500">
                <a:tc>
                  <a:txBody>
                    <a:bodyPr/>
                    <a:lstStyle/>
                    <a:p>
                      <a:pPr algn="l" latinLnBrk="0">
                        <a:spcAft>
                          <a:spcPts val="0"/>
                        </a:spcAft>
                      </a:pPr>
                      <a:r>
                        <a:rPr lang="en-US" sz="1000" dirty="0" err="1">
                          <a:effectLst/>
                          <a:latin typeface="Times New Roman" panose="02020603050405020304" pitchFamily="18" charset="0"/>
                          <a:ea typeface="+mj-ea"/>
                          <a:cs typeface="Times New Roman" panose="02020603050405020304" pitchFamily="18" charset="0"/>
                        </a:rPr>
                        <a:t>Kentaro</a:t>
                      </a:r>
                      <a:r>
                        <a:rPr lang="en-US" sz="1000" dirty="0">
                          <a:effectLst/>
                          <a:latin typeface="Times New Roman" panose="02020603050405020304" pitchFamily="18" charset="0"/>
                          <a:ea typeface="+mj-ea"/>
                          <a:cs typeface="Times New Roman" panose="02020603050405020304" pitchFamily="18" charset="0"/>
                        </a:rPr>
                        <a:t> Taniguchi</a:t>
                      </a:r>
                      <a:endParaRPr lang="ko-KR" sz="1000">
                        <a:effectLst/>
                        <a:latin typeface="Times New Roman" panose="02020603050405020304" pitchFamily="18" charset="0"/>
                        <a:ea typeface="+mj-ea"/>
                        <a:cs typeface="Times New Roman" panose="02020603050405020304" pitchFamily="18" charset="0"/>
                      </a:endParaRPr>
                    </a:p>
                  </a:txBody>
                  <a:tcPr marL="62865" marR="62865" marT="0" marB="0" anchor="b"/>
                </a:tc>
                <a:tc vMerge="1">
                  <a:txBody>
                    <a:bodyPr/>
                    <a:lstStyle/>
                    <a:p>
                      <a:pPr latinLnBrk="1"/>
                      <a:endParaRPr lang="ko-KR" altLang="en-US"/>
                    </a:p>
                  </a:txBody>
                  <a:tcPr/>
                </a:tc>
                <a:tc vMerge="1">
                  <a:txBody>
                    <a:bodyPr/>
                    <a:lstStyle/>
                    <a:p>
                      <a:pPr latinLnBrk="1"/>
                      <a:endParaRPr lang="ko-KR" altLang="en-US"/>
                    </a:p>
                  </a:txBody>
                  <a:tcPr/>
                </a:tc>
                <a:tc vMerge="1">
                  <a:txBody>
                    <a:bodyPr/>
                    <a:lstStyle/>
                    <a:p>
                      <a:pPr latinLnBrk="1"/>
                      <a:endParaRPr lang="ko-KR" altLang="en-US"/>
                    </a:p>
                  </a:txBody>
                  <a:tcPr/>
                </a:tc>
                <a:tc>
                  <a:txBody>
                    <a:bodyPr/>
                    <a:lstStyle/>
                    <a:p>
                      <a:pPr algn="l" latinLnBrk="0">
                        <a:spcAft>
                          <a:spcPts val="0"/>
                        </a:spcAft>
                      </a:pPr>
                      <a:r>
                        <a:rPr lang="en-US" sz="1000" u="sng">
                          <a:effectLst/>
                          <a:latin typeface="Times New Roman" panose="02020603050405020304" pitchFamily="18" charset="0"/>
                          <a:ea typeface="+mj-ea"/>
                          <a:cs typeface="Times New Roman" panose="02020603050405020304" pitchFamily="18" charset="0"/>
                          <a:hlinkClick r:id="rId4"/>
                        </a:rPr>
                        <a:t>kentaro.taniguchi@toshiba.co.jp</a:t>
                      </a:r>
                      <a:endParaRPr lang="ko-KR" sz="1000">
                        <a:effectLst/>
                        <a:latin typeface="Times New Roman" panose="02020603050405020304" pitchFamily="18" charset="0"/>
                        <a:ea typeface="+mj-ea"/>
                        <a:cs typeface="Times New Roman" panose="02020603050405020304" pitchFamily="18" charset="0"/>
                      </a:endParaRPr>
                    </a:p>
                  </a:txBody>
                  <a:tcPr marL="62865" marR="62865" marT="0" marB="0" anchor="b"/>
                </a:tc>
              </a:tr>
              <a:tr h="190500">
                <a:tc>
                  <a:txBody>
                    <a:bodyPr/>
                    <a:lstStyle/>
                    <a:p>
                      <a:pPr algn="l" latinLnBrk="0">
                        <a:spcAft>
                          <a:spcPts val="0"/>
                        </a:spcAft>
                      </a:pPr>
                      <a:r>
                        <a:rPr lang="en-US" sz="1000" dirty="0" err="1">
                          <a:effectLst/>
                          <a:latin typeface="Times New Roman" panose="02020603050405020304" pitchFamily="18" charset="0"/>
                          <a:ea typeface="+mj-ea"/>
                          <a:cs typeface="Times New Roman" panose="02020603050405020304" pitchFamily="18" charset="0"/>
                        </a:rPr>
                        <a:t>Toshihisa</a:t>
                      </a:r>
                      <a:r>
                        <a:rPr lang="en-US" sz="1000" dirty="0">
                          <a:effectLst/>
                          <a:latin typeface="Times New Roman" panose="02020603050405020304" pitchFamily="18" charset="0"/>
                          <a:ea typeface="+mj-ea"/>
                          <a:cs typeface="Times New Roman" panose="02020603050405020304" pitchFamily="18" charset="0"/>
                        </a:rPr>
                        <a:t> </a:t>
                      </a:r>
                      <a:r>
                        <a:rPr lang="en-US" sz="1000" dirty="0" err="1">
                          <a:effectLst/>
                          <a:latin typeface="Times New Roman" panose="02020603050405020304" pitchFamily="18" charset="0"/>
                          <a:ea typeface="+mj-ea"/>
                          <a:cs typeface="Times New Roman" panose="02020603050405020304" pitchFamily="18" charset="0"/>
                        </a:rPr>
                        <a:t>Nabetani</a:t>
                      </a:r>
                      <a:endParaRPr lang="ko-KR" sz="1000">
                        <a:effectLst/>
                        <a:latin typeface="Times New Roman" panose="02020603050405020304" pitchFamily="18" charset="0"/>
                        <a:ea typeface="+mj-ea"/>
                        <a:cs typeface="Times New Roman" panose="02020603050405020304" pitchFamily="18" charset="0"/>
                      </a:endParaRPr>
                    </a:p>
                  </a:txBody>
                  <a:tcPr marL="62865" marR="62865" marT="0" marB="0" anchor="b"/>
                </a:tc>
                <a:tc vMerge="1">
                  <a:txBody>
                    <a:bodyPr/>
                    <a:lstStyle/>
                    <a:p>
                      <a:pPr latinLnBrk="1"/>
                      <a:endParaRPr lang="ko-KR" altLang="en-US"/>
                    </a:p>
                  </a:txBody>
                  <a:tcPr/>
                </a:tc>
                <a:tc vMerge="1">
                  <a:txBody>
                    <a:bodyPr/>
                    <a:lstStyle/>
                    <a:p>
                      <a:pPr latinLnBrk="1"/>
                      <a:endParaRPr lang="ko-KR" altLang="en-US"/>
                    </a:p>
                  </a:txBody>
                  <a:tcPr/>
                </a:tc>
                <a:tc vMerge="1">
                  <a:txBody>
                    <a:bodyPr/>
                    <a:lstStyle/>
                    <a:p>
                      <a:pPr latinLnBrk="1"/>
                      <a:endParaRPr lang="ko-KR" altLang="en-US"/>
                    </a:p>
                  </a:txBody>
                  <a:tcPr/>
                </a:tc>
                <a:tc>
                  <a:txBody>
                    <a:bodyPr/>
                    <a:lstStyle/>
                    <a:p>
                      <a:pPr algn="l" latinLnBrk="0">
                        <a:spcAft>
                          <a:spcPts val="0"/>
                        </a:spcAft>
                      </a:pPr>
                      <a:r>
                        <a:rPr lang="en-US" sz="1000" u="sng">
                          <a:effectLst/>
                          <a:latin typeface="Times New Roman" panose="02020603050405020304" pitchFamily="18" charset="0"/>
                          <a:ea typeface="+mj-ea"/>
                          <a:cs typeface="Times New Roman" panose="02020603050405020304" pitchFamily="18" charset="0"/>
                          <a:hlinkClick r:id="rId5"/>
                        </a:rPr>
                        <a:t>toshihisa.nabetani@toshiba.co.jp</a:t>
                      </a:r>
                      <a:endParaRPr lang="ko-KR" sz="1000">
                        <a:effectLst/>
                        <a:latin typeface="Times New Roman" panose="02020603050405020304" pitchFamily="18" charset="0"/>
                        <a:ea typeface="+mj-ea"/>
                        <a:cs typeface="Times New Roman" panose="02020603050405020304" pitchFamily="18" charset="0"/>
                      </a:endParaRPr>
                    </a:p>
                  </a:txBody>
                  <a:tcPr marL="62865" marR="62865" marT="0" marB="0" anchor="b"/>
                </a:tc>
              </a:tr>
              <a:tr h="190500">
                <a:tc>
                  <a:txBody>
                    <a:bodyPr/>
                    <a:lstStyle/>
                    <a:p>
                      <a:pPr algn="l" latinLnBrk="0">
                        <a:spcAft>
                          <a:spcPts val="0"/>
                        </a:spcAft>
                      </a:pPr>
                      <a:r>
                        <a:rPr lang="en-US" sz="1000" dirty="0" err="1">
                          <a:effectLst/>
                          <a:latin typeface="Times New Roman" panose="02020603050405020304" pitchFamily="18" charset="0"/>
                          <a:ea typeface="+mj-ea"/>
                          <a:cs typeface="Times New Roman" panose="02020603050405020304" pitchFamily="18" charset="0"/>
                        </a:rPr>
                        <a:t>Tsuguhide</a:t>
                      </a:r>
                      <a:r>
                        <a:rPr lang="en-US" sz="1000" dirty="0">
                          <a:effectLst/>
                          <a:latin typeface="Times New Roman" panose="02020603050405020304" pitchFamily="18" charset="0"/>
                          <a:ea typeface="+mj-ea"/>
                          <a:cs typeface="Times New Roman" panose="02020603050405020304" pitchFamily="18" charset="0"/>
                        </a:rPr>
                        <a:t> Aoki</a:t>
                      </a:r>
                      <a:endParaRPr lang="ko-KR" sz="1000">
                        <a:effectLst/>
                        <a:latin typeface="Times New Roman" panose="02020603050405020304" pitchFamily="18" charset="0"/>
                        <a:ea typeface="+mj-ea"/>
                        <a:cs typeface="Times New Roman" panose="02020603050405020304" pitchFamily="18" charset="0"/>
                      </a:endParaRPr>
                    </a:p>
                  </a:txBody>
                  <a:tcPr marL="62865" marR="62865" marT="0" marB="0" anchor="b"/>
                </a:tc>
                <a:tc vMerge="1">
                  <a:txBody>
                    <a:bodyPr/>
                    <a:lstStyle/>
                    <a:p>
                      <a:pPr latinLnBrk="1"/>
                      <a:endParaRPr lang="ko-KR" altLang="en-US"/>
                    </a:p>
                  </a:txBody>
                  <a:tcPr/>
                </a:tc>
                <a:tc vMerge="1">
                  <a:txBody>
                    <a:bodyPr/>
                    <a:lstStyle/>
                    <a:p>
                      <a:pPr latinLnBrk="1"/>
                      <a:endParaRPr lang="ko-KR" altLang="en-US"/>
                    </a:p>
                  </a:txBody>
                  <a:tcPr/>
                </a:tc>
                <a:tc vMerge="1">
                  <a:txBody>
                    <a:bodyPr/>
                    <a:lstStyle/>
                    <a:p>
                      <a:pPr latinLnBrk="1"/>
                      <a:endParaRPr lang="ko-KR" altLang="en-US"/>
                    </a:p>
                  </a:txBody>
                  <a:tcPr/>
                </a:tc>
                <a:tc>
                  <a:txBody>
                    <a:bodyPr/>
                    <a:lstStyle/>
                    <a:p>
                      <a:pPr algn="l" latinLnBrk="0">
                        <a:spcAft>
                          <a:spcPts val="0"/>
                        </a:spcAft>
                      </a:pPr>
                      <a:r>
                        <a:rPr lang="en-US" sz="1000" u="sng">
                          <a:effectLst/>
                          <a:latin typeface="Times New Roman" panose="02020603050405020304" pitchFamily="18" charset="0"/>
                          <a:ea typeface="+mj-ea"/>
                          <a:cs typeface="Times New Roman" panose="02020603050405020304" pitchFamily="18" charset="0"/>
                          <a:hlinkClick r:id="rId6"/>
                        </a:rPr>
                        <a:t>tsuguhide.aoki@toshiba.co.jp</a:t>
                      </a:r>
                      <a:endParaRPr lang="ko-KR" sz="1000">
                        <a:effectLst/>
                        <a:latin typeface="Times New Roman" panose="02020603050405020304" pitchFamily="18" charset="0"/>
                        <a:ea typeface="+mj-ea"/>
                        <a:cs typeface="Times New Roman" panose="02020603050405020304" pitchFamily="18" charset="0"/>
                      </a:endParaRPr>
                    </a:p>
                  </a:txBody>
                  <a:tcPr marL="62865" marR="62865" marT="0" marB="0" anchor="b"/>
                </a:tc>
              </a:tr>
              <a:tr h="190500">
                <a:tc>
                  <a:txBody>
                    <a:bodyPr/>
                    <a:lstStyle/>
                    <a:p>
                      <a:pPr algn="l" latinLnBrk="0">
                        <a:spcAft>
                          <a:spcPts val="0"/>
                        </a:spcAft>
                      </a:pPr>
                      <a:r>
                        <a:rPr lang="en-US" sz="1000" dirty="0">
                          <a:effectLst/>
                          <a:latin typeface="Times New Roman" panose="02020603050405020304" pitchFamily="18" charset="0"/>
                          <a:ea typeface="+mj-ea"/>
                          <a:cs typeface="Times New Roman" panose="02020603050405020304" pitchFamily="18" charset="0"/>
                        </a:rPr>
                        <a:t>Koji </a:t>
                      </a:r>
                      <a:r>
                        <a:rPr lang="en-US" sz="1000" dirty="0" err="1">
                          <a:effectLst/>
                          <a:latin typeface="Times New Roman" panose="02020603050405020304" pitchFamily="18" charset="0"/>
                          <a:ea typeface="+mj-ea"/>
                          <a:cs typeface="Times New Roman" panose="02020603050405020304" pitchFamily="18" charset="0"/>
                        </a:rPr>
                        <a:t>Horisaki</a:t>
                      </a:r>
                      <a:endParaRPr lang="ko-KR" sz="1000">
                        <a:effectLst/>
                        <a:latin typeface="Times New Roman" panose="02020603050405020304" pitchFamily="18" charset="0"/>
                        <a:ea typeface="+mj-ea"/>
                        <a:cs typeface="Times New Roman" panose="02020603050405020304" pitchFamily="18" charset="0"/>
                      </a:endParaRPr>
                    </a:p>
                  </a:txBody>
                  <a:tcPr marL="62865" marR="62865" marT="0" marB="0" anchor="b"/>
                </a:tc>
                <a:tc vMerge="1">
                  <a:txBody>
                    <a:bodyPr/>
                    <a:lstStyle/>
                    <a:p>
                      <a:pPr latinLnBrk="1"/>
                      <a:endParaRPr lang="ko-KR" altLang="en-US"/>
                    </a:p>
                  </a:txBody>
                  <a:tcPr/>
                </a:tc>
                <a:tc vMerge="1">
                  <a:txBody>
                    <a:bodyPr/>
                    <a:lstStyle/>
                    <a:p>
                      <a:pPr latinLnBrk="1"/>
                      <a:endParaRPr lang="ko-KR" altLang="en-US"/>
                    </a:p>
                  </a:txBody>
                  <a:tcPr/>
                </a:tc>
                <a:tc vMerge="1">
                  <a:txBody>
                    <a:bodyPr/>
                    <a:lstStyle/>
                    <a:p>
                      <a:pPr latinLnBrk="1"/>
                      <a:endParaRPr lang="ko-KR" altLang="en-US"/>
                    </a:p>
                  </a:txBody>
                  <a:tcPr/>
                </a:tc>
                <a:tc>
                  <a:txBody>
                    <a:bodyPr/>
                    <a:lstStyle/>
                    <a:p>
                      <a:pPr algn="l" latinLnBrk="0">
                        <a:spcAft>
                          <a:spcPts val="0"/>
                        </a:spcAft>
                      </a:pPr>
                      <a:r>
                        <a:rPr lang="en-US" sz="1000" u="sng">
                          <a:effectLst/>
                          <a:latin typeface="Times New Roman" panose="02020603050405020304" pitchFamily="18" charset="0"/>
                          <a:ea typeface="+mj-ea"/>
                          <a:cs typeface="Times New Roman" panose="02020603050405020304" pitchFamily="18" charset="0"/>
                          <a:hlinkClick r:id="rId7"/>
                        </a:rPr>
                        <a:t>kouji.horisaki@toshiba.co.jp</a:t>
                      </a:r>
                      <a:endParaRPr lang="ko-KR" sz="1000">
                        <a:effectLst/>
                        <a:latin typeface="Times New Roman" panose="02020603050405020304" pitchFamily="18" charset="0"/>
                        <a:ea typeface="+mj-ea"/>
                        <a:cs typeface="Times New Roman" panose="02020603050405020304" pitchFamily="18" charset="0"/>
                      </a:endParaRPr>
                    </a:p>
                  </a:txBody>
                  <a:tcPr marL="62865" marR="62865" marT="0" marB="0" anchor="b"/>
                </a:tc>
              </a:tr>
              <a:tr h="190500">
                <a:tc>
                  <a:txBody>
                    <a:bodyPr/>
                    <a:lstStyle/>
                    <a:p>
                      <a:pPr algn="l" latinLnBrk="0">
                        <a:spcAft>
                          <a:spcPts val="0"/>
                        </a:spcAft>
                      </a:pPr>
                      <a:r>
                        <a:rPr lang="en-US" sz="1000" dirty="0">
                          <a:effectLst/>
                          <a:latin typeface="Times New Roman" panose="02020603050405020304" pitchFamily="18" charset="0"/>
                          <a:ea typeface="+mj-ea"/>
                          <a:cs typeface="Times New Roman" panose="02020603050405020304" pitchFamily="18" charset="0"/>
                        </a:rPr>
                        <a:t>David Halls</a:t>
                      </a:r>
                      <a:endParaRPr lang="ko-KR" sz="1000">
                        <a:effectLst/>
                        <a:latin typeface="Times New Roman" panose="02020603050405020304" pitchFamily="18" charset="0"/>
                        <a:ea typeface="+mj-ea"/>
                        <a:cs typeface="Times New Roman" panose="02020603050405020304" pitchFamily="18" charset="0"/>
                      </a:endParaRPr>
                    </a:p>
                  </a:txBody>
                  <a:tcPr marL="62865" marR="62865" marT="0" marB="0" anchor="b"/>
                </a:tc>
                <a:tc vMerge="1">
                  <a:txBody>
                    <a:bodyPr/>
                    <a:lstStyle/>
                    <a:p>
                      <a:pPr latinLnBrk="1"/>
                      <a:endParaRPr lang="ko-KR" altLang="en-US"/>
                    </a:p>
                  </a:txBody>
                  <a:tcPr/>
                </a:tc>
                <a:tc vMerge="1">
                  <a:txBody>
                    <a:bodyPr/>
                    <a:lstStyle/>
                    <a:p>
                      <a:pPr latinLnBrk="1"/>
                      <a:endParaRPr lang="ko-KR" altLang="en-US"/>
                    </a:p>
                  </a:txBody>
                  <a:tcPr/>
                </a:tc>
                <a:tc vMerge="1">
                  <a:txBody>
                    <a:bodyPr/>
                    <a:lstStyle/>
                    <a:p>
                      <a:pPr latinLnBrk="1"/>
                      <a:endParaRPr lang="ko-KR" altLang="en-US"/>
                    </a:p>
                  </a:txBody>
                  <a:tcPr/>
                </a:tc>
                <a:tc>
                  <a:txBody>
                    <a:bodyPr/>
                    <a:lstStyle/>
                    <a:p>
                      <a:pPr algn="l" latinLnBrk="0">
                        <a:spcAft>
                          <a:spcPts val="0"/>
                        </a:spcAft>
                      </a:pPr>
                      <a:r>
                        <a:rPr lang="en-US" sz="1000" u="sng" dirty="0">
                          <a:effectLst/>
                          <a:latin typeface="Times New Roman" panose="02020603050405020304" pitchFamily="18" charset="0"/>
                          <a:ea typeface="+mj-ea"/>
                          <a:cs typeface="Times New Roman" panose="02020603050405020304" pitchFamily="18" charset="0"/>
                          <a:hlinkClick r:id="rId8"/>
                        </a:rPr>
                        <a:t>david.halls@toshiba-trel.com</a:t>
                      </a:r>
                      <a:endParaRPr lang="ko-KR" sz="1000">
                        <a:effectLst/>
                        <a:latin typeface="Times New Roman" panose="02020603050405020304" pitchFamily="18" charset="0"/>
                        <a:ea typeface="+mj-ea"/>
                        <a:cs typeface="Times New Roman" panose="02020603050405020304" pitchFamily="18" charset="0"/>
                      </a:endParaRPr>
                    </a:p>
                  </a:txBody>
                  <a:tcPr marL="62865" marR="62865" marT="0" marB="0" anchor="b"/>
                </a:tc>
              </a:tr>
              <a:tr h="190500">
                <a:tc>
                  <a:txBody>
                    <a:bodyPr/>
                    <a:lstStyle/>
                    <a:p>
                      <a:pPr algn="l" latinLnBrk="0">
                        <a:spcAft>
                          <a:spcPts val="0"/>
                        </a:spcAft>
                      </a:pPr>
                      <a:r>
                        <a:rPr lang="en-US" sz="1000" dirty="0">
                          <a:effectLst/>
                          <a:latin typeface="Times New Roman" panose="02020603050405020304" pitchFamily="18" charset="0"/>
                          <a:ea typeface="+mj-ea"/>
                          <a:cs typeface="Times New Roman" panose="02020603050405020304" pitchFamily="18" charset="0"/>
                        </a:rPr>
                        <a:t>Filippo </a:t>
                      </a:r>
                      <a:r>
                        <a:rPr lang="en-US" sz="1000" dirty="0" err="1">
                          <a:effectLst/>
                          <a:latin typeface="Times New Roman" panose="02020603050405020304" pitchFamily="18" charset="0"/>
                          <a:ea typeface="+mj-ea"/>
                          <a:cs typeface="Times New Roman" panose="02020603050405020304" pitchFamily="18" charset="0"/>
                        </a:rPr>
                        <a:t>Tosato</a:t>
                      </a:r>
                      <a:endParaRPr lang="ko-KR" sz="1000">
                        <a:effectLst/>
                        <a:latin typeface="Times New Roman" panose="02020603050405020304" pitchFamily="18" charset="0"/>
                        <a:ea typeface="+mj-ea"/>
                        <a:cs typeface="Times New Roman" panose="02020603050405020304" pitchFamily="18" charset="0"/>
                      </a:endParaRPr>
                    </a:p>
                  </a:txBody>
                  <a:tcPr marL="62865" marR="62865" marT="0" marB="0" anchor="b"/>
                </a:tc>
                <a:tc vMerge="1">
                  <a:txBody>
                    <a:bodyPr/>
                    <a:lstStyle/>
                    <a:p>
                      <a:pPr latinLnBrk="1"/>
                      <a:endParaRPr lang="ko-KR" altLang="en-US"/>
                    </a:p>
                  </a:txBody>
                  <a:tcPr/>
                </a:tc>
                <a:tc vMerge="1">
                  <a:txBody>
                    <a:bodyPr/>
                    <a:lstStyle/>
                    <a:p>
                      <a:pPr latinLnBrk="1"/>
                      <a:endParaRPr lang="ko-KR" altLang="en-US"/>
                    </a:p>
                  </a:txBody>
                  <a:tcPr/>
                </a:tc>
                <a:tc vMerge="1">
                  <a:txBody>
                    <a:bodyPr/>
                    <a:lstStyle/>
                    <a:p>
                      <a:pPr latinLnBrk="1"/>
                      <a:endParaRPr lang="ko-KR" altLang="en-US"/>
                    </a:p>
                  </a:txBody>
                  <a:tcPr/>
                </a:tc>
                <a:tc>
                  <a:txBody>
                    <a:bodyPr/>
                    <a:lstStyle/>
                    <a:p>
                      <a:pPr algn="l" latinLnBrk="0">
                        <a:spcAft>
                          <a:spcPts val="0"/>
                        </a:spcAft>
                      </a:pPr>
                      <a:r>
                        <a:rPr lang="en-US" sz="1000" u="sng" dirty="0">
                          <a:effectLst/>
                          <a:latin typeface="Times New Roman" panose="02020603050405020304" pitchFamily="18" charset="0"/>
                          <a:ea typeface="+mj-ea"/>
                          <a:cs typeface="Times New Roman" panose="02020603050405020304" pitchFamily="18" charset="0"/>
                          <a:hlinkClick r:id="rId9"/>
                        </a:rPr>
                        <a:t>filippo.tosato@toshiba-trel.com</a:t>
                      </a:r>
                      <a:endParaRPr lang="ko-KR" sz="1000">
                        <a:effectLst/>
                        <a:latin typeface="Times New Roman" panose="02020603050405020304" pitchFamily="18" charset="0"/>
                        <a:ea typeface="+mj-ea"/>
                        <a:cs typeface="Times New Roman" panose="02020603050405020304" pitchFamily="18" charset="0"/>
                      </a:endParaRPr>
                    </a:p>
                  </a:txBody>
                  <a:tcPr marL="62865" marR="62865" marT="0" marB="0" anchor="b"/>
                </a:tc>
              </a:tr>
              <a:tr h="190500">
                <a:tc>
                  <a:txBody>
                    <a:bodyPr/>
                    <a:lstStyle/>
                    <a:p>
                      <a:pPr algn="l" latinLnBrk="0">
                        <a:spcAft>
                          <a:spcPts val="0"/>
                        </a:spcAft>
                      </a:pPr>
                      <a:r>
                        <a:rPr lang="en-US" sz="1000" dirty="0" err="1">
                          <a:effectLst/>
                          <a:latin typeface="Times New Roman" panose="02020603050405020304" pitchFamily="18" charset="0"/>
                          <a:ea typeface="+mj-ea"/>
                          <a:cs typeface="Times New Roman" panose="02020603050405020304" pitchFamily="18" charset="0"/>
                        </a:rPr>
                        <a:t>Zubeir</a:t>
                      </a:r>
                      <a:r>
                        <a:rPr lang="en-US" sz="1000" dirty="0">
                          <a:effectLst/>
                          <a:latin typeface="Times New Roman" panose="02020603050405020304" pitchFamily="18" charset="0"/>
                          <a:ea typeface="+mj-ea"/>
                          <a:cs typeface="Times New Roman" panose="02020603050405020304" pitchFamily="18" charset="0"/>
                        </a:rPr>
                        <a:t> </a:t>
                      </a:r>
                      <a:r>
                        <a:rPr lang="en-US" sz="1000" dirty="0" err="1">
                          <a:effectLst/>
                          <a:latin typeface="Times New Roman" panose="02020603050405020304" pitchFamily="18" charset="0"/>
                          <a:ea typeface="+mj-ea"/>
                          <a:cs typeface="Times New Roman" panose="02020603050405020304" pitchFamily="18" charset="0"/>
                        </a:rPr>
                        <a:t>Bocus</a:t>
                      </a:r>
                      <a:endParaRPr lang="ko-KR" sz="1000">
                        <a:effectLst/>
                        <a:latin typeface="Times New Roman" panose="02020603050405020304" pitchFamily="18" charset="0"/>
                        <a:ea typeface="+mj-ea"/>
                        <a:cs typeface="Times New Roman" panose="02020603050405020304" pitchFamily="18" charset="0"/>
                      </a:endParaRPr>
                    </a:p>
                  </a:txBody>
                  <a:tcPr marL="62865" marR="62865" marT="0" marB="0" anchor="b"/>
                </a:tc>
                <a:tc vMerge="1">
                  <a:txBody>
                    <a:bodyPr/>
                    <a:lstStyle/>
                    <a:p>
                      <a:pPr latinLnBrk="1"/>
                      <a:endParaRPr lang="ko-KR" altLang="en-US"/>
                    </a:p>
                  </a:txBody>
                  <a:tcPr/>
                </a:tc>
                <a:tc vMerge="1">
                  <a:txBody>
                    <a:bodyPr/>
                    <a:lstStyle/>
                    <a:p>
                      <a:pPr latinLnBrk="1"/>
                      <a:endParaRPr lang="ko-KR" altLang="en-US"/>
                    </a:p>
                  </a:txBody>
                  <a:tcPr/>
                </a:tc>
                <a:tc vMerge="1">
                  <a:txBody>
                    <a:bodyPr/>
                    <a:lstStyle/>
                    <a:p>
                      <a:pPr latinLnBrk="1"/>
                      <a:endParaRPr lang="ko-KR" altLang="en-US"/>
                    </a:p>
                  </a:txBody>
                  <a:tcPr/>
                </a:tc>
                <a:tc>
                  <a:txBody>
                    <a:bodyPr/>
                    <a:lstStyle/>
                    <a:p>
                      <a:pPr algn="l" latinLnBrk="0">
                        <a:spcAft>
                          <a:spcPts val="0"/>
                        </a:spcAft>
                      </a:pPr>
                      <a:r>
                        <a:rPr lang="en-US" sz="1000" u="sng" dirty="0">
                          <a:effectLst/>
                          <a:latin typeface="Times New Roman" panose="02020603050405020304" pitchFamily="18" charset="0"/>
                          <a:ea typeface="+mj-ea"/>
                          <a:cs typeface="Times New Roman" panose="02020603050405020304" pitchFamily="18" charset="0"/>
                          <a:hlinkClick r:id="rId10"/>
                        </a:rPr>
                        <a:t>zubeir.bocus@toshiba-trel.com</a:t>
                      </a:r>
                      <a:endParaRPr lang="ko-KR" sz="1000">
                        <a:effectLst/>
                        <a:latin typeface="Times New Roman" panose="02020603050405020304" pitchFamily="18" charset="0"/>
                        <a:ea typeface="+mj-ea"/>
                        <a:cs typeface="Times New Roman" panose="02020603050405020304" pitchFamily="18" charset="0"/>
                      </a:endParaRPr>
                    </a:p>
                  </a:txBody>
                  <a:tcPr marL="62865" marR="62865" marT="0" marB="0" anchor="b"/>
                </a:tc>
              </a:tr>
              <a:tr h="190500">
                <a:tc>
                  <a:txBody>
                    <a:bodyPr/>
                    <a:lstStyle/>
                    <a:p>
                      <a:pPr algn="l" latinLnBrk="0">
                        <a:spcAft>
                          <a:spcPts val="0"/>
                        </a:spcAft>
                      </a:pPr>
                      <a:r>
                        <a:rPr lang="en-US" sz="1000" dirty="0" err="1">
                          <a:effectLst/>
                          <a:latin typeface="Times New Roman" panose="02020603050405020304" pitchFamily="18" charset="0"/>
                          <a:ea typeface="+mj-ea"/>
                          <a:cs typeface="Times New Roman" panose="02020603050405020304" pitchFamily="18" charset="0"/>
                        </a:rPr>
                        <a:t>Fengming</a:t>
                      </a:r>
                      <a:r>
                        <a:rPr lang="en-US" sz="1000" dirty="0">
                          <a:effectLst/>
                          <a:latin typeface="Times New Roman" panose="02020603050405020304" pitchFamily="18" charset="0"/>
                          <a:ea typeface="+mj-ea"/>
                          <a:cs typeface="Times New Roman" panose="02020603050405020304" pitchFamily="18" charset="0"/>
                        </a:rPr>
                        <a:t> Cao</a:t>
                      </a:r>
                      <a:endParaRPr lang="ko-KR" sz="1000">
                        <a:effectLst/>
                        <a:latin typeface="Times New Roman" panose="02020603050405020304" pitchFamily="18" charset="0"/>
                        <a:ea typeface="+mj-ea"/>
                        <a:cs typeface="Times New Roman" panose="02020603050405020304" pitchFamily="18" charset="0"/>
                      </a:endParaRPr>
                    </a:p>
                  </a:txBody>
                  <a:tcPr marL="62865" marR="62865" marT="0" marB="0" anchor="b"/>
                </a:tc>
                <a:tc vMerge="1">
                  <a:txBody>
                    <a:bodyPr/>
                    <a:lstStyle/>
                    <a:p>
                      <a:pPr latinLnBrk="1"/>
                      <a:endParaRPr lang="ko-KR" altLang="en-US"/>
                    </a:p>
                  </a:txBody>
                  <a:tcPr/>
                </a:tc>
                <a:tc vMerge="1">
                  <a:txBody>
                    <a:bodyPr/>
                    <a:lstStyle/>
                    <a:p>
                      <a:pPr latinLnBrk="1"/>
                      <a:endParaRPr lang="ko-KR" altLang="en-US"/>
                    </a:p>
                  </a:txBody>
                  <a:tcPr/>
                </a:tc>
                <a:tc vMerge="1">
                  <a:txBody>
                    <a:bodyPr/>
                    <a:lstStyle/>
                    <a:p>
                      <a:pPr latinLnBrk="1"/>
                      <a:endParaRPr lang="ko-KR" altLang="en-US"/>
                    </a:p>
                  </a:txBody>
                  <a:tcPr/>
                </a:tc>
                <a:tc>
                  <a:txBody>
                    <a:bodyPr/>
                    <a:lstStyle/>
                    <a:p>
                      <a:pPr algn="l" latinLnBrk="0">
                        <a:spcAft>
                          <a:spcPts val="0"/>
                        </a:spcAft>
                      </a:pPr>
                      <a:r>
                        <a:rPr lang="en-US" sz="1000" u="sng" dirty="0">
                          <a:effectLst/>
                          <a:latin typeface="Times New Roman" panose="02020603050405020304" pitchFamily="18" charset="0"/>
                          <a:ea typeface="+mj-ea"/>
                          <a:cs typeface="Times New Roman" panose="02020603050405020304" pitchFamily="18" charset="0"/>
                          <a:hlinkClick r:id="rId11"/>
                        </a:rPr>
                        <a:t>fengming.cao@toshiba-trel.com</a:t>
                      </a:r>
                      <a:endParaRPr lang="ko-KR" sz="1000">
                        <a:effectLst/>
                        <a:latin typeface="Times New Roman" panose="02020603050405020304" pitchFamily="18" charset="0"/>
                        <a:ea typeface="+mj-ea"/>
                        <a:cs typeface="Times New Roman" panose="02020603050405020304" pitchFamily="18" charset="0"/>
                      </a:endParaRPr>
                    </a:p>
                  </a:txBody>
                  <a:tcPr marL="62865" marR="62865" marT="0" marB="0" anchor="b"/>
                </a:tc>
              </a:tr>
            </a:tbl>
          </a:graphicData>
        </a:graphic>
      </p:graphicFrame>
    </p:spTree>
    <p:extLst>
      <p:ext uri="{BB962C8B-B14F-4D97-AF65-F5344CB8AC3E}">
        <p14:creationId xmlns:p14="http://schemas.microsoft.com/office/powerpoint/2010/main" val="194351746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Introduction</a:t>
            </a:r>
            <a:endParaRPr lang="ko-KR" altLang="en-US"/>
          </a:p>
        </p:txBody>
      </p:sp>
      <p:sp>
        <p:nvSpPr>
          <p:cNvPr id="3" name="내용 개체 틀 2"/>
          <p:cNvSpPr>
            <a:spLocks noGrp="1"/>
          </p:cNvSpPr>
          <p:nvPr>
            <p:ph idx="1"/>
          </p:nvPr>
        </p:nvSpPr>
        <p:spPr/>
        <p:txBody>
          <a:bodyPr/>
          <a:lstStyle/>
          <a:p>
            <a:r>
              <a:rPr lang="en-US" altLang="ko-KR" dirty="0" smtClean="0"/>
              <a:t>UL MU operation is defined for 11ax</a:t>
            </a:r>
          </a:p>
          <a:p>
            <a:pPr lvl="1"/>
            <a:r>
              <a:rPr lang="en-US" altLang="ko-KR" dirty="0" smtClean="0"/>
              <a:t>11ax STAs transmit in response to trigger frames sent by the AP</a:t>
            </a:r>
            <a:endParaRPr lang="en-US" altLang="ko-KR" dirty="0"/>
          </a:p>
          <a:p>
            <a:pPr lvl="1"/>
            <a:r>
              <a:rPr lang="en-US" altLang="ko-KR" dirty="0"/>
              <a:t>B</a:t>
            </a:r>
            <a:r>
              <a:rPr lang="en-US" altLang="ko-KR" dirty="0" smtClean="0"/>
              <a:t>asically 11ax </a:t>
            </a:r>
            <a:r>
              <a:rPr lang="en-US" altLang="ko-KR" dirty="0"/>
              <a:t>STAs are allowed for an EDCA based channel access as a </a:t>
            </a:r>
            <a:r>
              <a:rPr lang="en-US" altLang="ko-KR" dirty="0" smtClean="0"/>
              <a:t>baseline, </a:t>
            </a:r>
            <a:r>
              <a:rPr lang="en-US" altLang="ko-KR" dirty="0"/>
              <a:t>even when trigger based channel access is in place</a:t>
            </a:r>
          </a:p>
          <a:p>
            <a:pPr lvl="1"/>
            <a:r>
              <a:rPr lang="en-US" altLang="ko-KR" dirty="0"/>
              <a:t>which may have the following issues:</a:t>
            </a:r>
          </a:p>
          <a:p>
            <a:pPr lvl="2"/>
            <a:r>
              <a:rPr lang="en-US" altLang="ko-KR" dirty="0"/>
              <a:t>When STAs receives a Trigger frame for UL MU scheduling, STAs may suspend existing EDCA </a:t>
            </a:r>
            <a:r>
              <a:rPr lang="en-US" altLang="ko-KR" dirty="0" err="1"/>
              <a:t>backoff</a:t>
            </a:r>
            <a:r>
              <a:rPr lang="en-US" altLang="ko-KR" dirty="0"/>
              <a:t> procedure</a:t>
            </a:r>
          </a:p>
          <a:p>
            <a:pPr lvl="2"/>
            <a:r>
              <a:rPr lang="en-US" altLang="ko-KR" dirty="0"/>
              <a:t>After </a:t>
            </a:r>
            <a:r>
              <a:rPr lang="en-US" altLang="ko-KR" dirty="0" smtClean="0"/>
              <a:t>responding </a:t>
            </a:r>
            <a:r>
              <a:rPr lang="en-US" altLang="ko-KR" dirty="0"/>
              <a:t>the Trigger </a:t>
            </a:r>
            <a:r>
              <a:rPr lang="en-US" altLang="ko-KR" dirty="0" smtClean="0"/>
              <a:t>frame with UL MU transmission, </a:t>
            </a:r>
            <a:r>
              <a:rPr lang="en-US" altLang="ko-KR" dirty="0"/>
              <a:t>STAs may </a:t>
            </a:r>
            <a:r>
              <a:rPr lang="en-US" altLang="ko-KR" dirty="0" smtClean="0"/>
              <a:t>continue </a:t>
            </a:r>
            <a:r>
              <a:rPr lang="en-US" altLang="ko-KR" dirty="0"/>
              <a:t>the EDCA </a:t>
            </a:r>
            <a:r>
              <a:rPr lang="en-US" altLang="ko-KR" dirty="0" err="1"/>
              <a:t>backoff</a:t>
            </a:r>
            <a:r>
              <a:rPr lang="en-US" altLang="ko-KR" dirty="0"/>
              <a:t> </a:t>
            </a:r>
            <a:r>
              <a:rPr lang="en-US" altLang="ko-KR" dirty="0" smtClean="0"/>
              <a:t>procedure</a:t>
            </a:r>
            <a:endParaRPr lang="en-US" altLang="ko-KR" u="sng" dirty="0"/>
          </a:p>
          <a:p>
            <a:pPr lvl="2"/>
            <a:endParaRPr lang="en-US" altLang="ko-KR" sz="1800" dirty="0"/>
          </a:p>
          <a:p>
            <a:r>
              <a:rPr lang="en-US" altLang="ko-KR" dirty="0"/>
              <a:t>In this contribution, we focus on STA behavior how a STA preforms an appropriate EDCA </a:t>
            </a:r>
            <a:r>
              <a:rPr lang="en-US" altLang="ko-KR" dirty="0" err="1"/>
              <a:t>backoff</a:t>
            </a:r>
            <a:r>
              <a:rPr lang="en-US" altLang="ko-KR" dirty="0"/>
              <a:t> procedure as a baseline after receiving a Trigger frame</a:t>
            </a:r>
            <a:endParaRPr lang="ko-KR" altLang="en-US"/>
          </a:p>
          <a:p>
            <a:pPr lvl="1"/>
            <a:endParaRPr lang="ko-KR" altLang="en-US" dirty="0"/>
          </a:p>
        </p:txBody>
      </p:sp>
      <p:sp>
        <p:nvSpPr>
          <p:cNvPr id="4" name="날짜 개체 틀 3"/>
          <p:cNvSpPr>
            <a:spLocks noGrp="1"/>
          </p:cNvSpPr>
          <p:nvPr>
            <p:ph type="dt" sz="half" idx="10"/>
          </p:nvPr>
        </p:nvSpPr>
        <p:spPr/>
        <p:txBody>
          <a:bodyPr/>
          <a:lstStyle/>
          <a:p>
            <a:pPr>
              <a:defRPr/>
            </a:pPr>
            <a:r>
              <a:rPr lang="en-US" smtClean="0"/>
              <a:t>July 2016</a:t>
            </a:r>
            <a:endParaRPr lang="en-US" dirty="0"/>
          </a:p>
        </p:txBody>
      </p:sp>
      <p:sp>
        <p:nvSpPr>
          <p:cNvPr id="5" name="바닥글 개체 틀 4"/>
          <p:cNvSpPr>
            <a:spLocks noGrp="1"/>
          </p:cNvSpPr>
          <p:nvPr>
            <p:ph type="ftr" sz="quarter" idx="11"/>
          </p:nvPr>
        </p:nvSpPr>
        <p:spPr/>
        <p:txBody>
          <a:bodyPr/>
          <a:lstStyle/>
          <a:p>
            <a:pPr>
              <a:defRPr/>
            </a:pPr>
            <a:r>
              <a:rPr lang="en-US" altLang="ko-KR" smtClean="0"/>
              <a:t>Jayh H. Park, LG Electronics</a:t>
            </a:r>
            <a:endParaRPr lang="en-US" altLang="ko-KR" dirty="0"/>
          </a:p>
        </p:txBody>
      </p:sp>
      <p:sp>
        <p:nvSpPr>
          <p:cNvPr id="6" name="슬라이드 번호 개체 틀 5"/>
          <p:cNvSpPr>
            <a:spLocks noGrp="1"/>
          </p:cNvSpPr>
          <p:nvPr>
            <p:ph type="sldNum" sz="quarter" idx="12"/>
          </p:nvPr>
        </p:nvSpPr>
        <p:spPr/>
        <p:txBody>
          <a:bodyPr/>
          <a:lstStyle/>
          <a:p>
            <a:pPr>
              <a:defRPr/>
            </a:pPr>
            <a:r>
              <a:rPr lang="en-US" smtClean="0"/>
              <a:t>Slide </a:t>
            </a:r>
            <a:fld id="{C1789BC7-C074-42CC-ADF8-5107DF6BD1C1}" type="slidenum">
              <a:rPr lang="en-US" smtClean="0"/>
              <a:pPr>
                <a:defRPr/>
              </a:pPr>
              <a:t>11</a:t>
            </a:fld>
            <a:endParaRPr lang="en-US"/>
          </a:p>
        </p:txBody>
      </p:sp>
    </p:spTree>
    <p:extLst>
      <p:ext uri="{BB962C8B-B14F-4D97-AF65-F5344CB8AC3E}">
        <p14:creationId xmlns:p14="http://schemas.microsoft.com/office/powerpoint/2010/main" val="14056286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sz="2800" dirty="0"/>
              <a:t>STA behavior – in response to a Trigger frame </a:t>
            </a:r>
            <a:endParaRPr lang="ko-KR" altLang="en-US" sz="2800"/>
          </a:p>
        </p:txBody>
      </p:sp>
      <p:sp>
        <p:nvSpPr>
          <p:cNvPr id="3" name="내용 개체 틀 2"/>
          <p:cNvSpPr>
            <a:spLocks noGrp="1"/>
          </p:cNvSpPr>
          <p:nvPr>
            <p:ph idx="1"/>
          </p:nvPr>
        </p:nvSpPr>
        <p:spPr/>
        <p:txBody>
          <a:bodyPr/>
          <a:lstStyle/>
          <a:p>
            <a:r>
              <a:rPr lang="en-US" altLang="ko-KR" dirty="0"/>
              <a:t>Behavior of STAs responding to a Trigger frame</a:t>
            </a:r>
          </a:p>
          <a:p>
            <a:pPr lvl="1"/>
            <a:r>
              <a:rPr lang="en-US" altLang="ko-KR" dirty="0"/>
              <a:t>A STA operates an EDCA </a:t>
            </a:r>
            <a:r>
              <a:rPr lang="en-US" altLang="ko-KR" dirty="0" err="1"/>
              <a:t>backoff</a:t>
            </a:r>
            <a:r>
              <a:rPr lang="en-US" altLang="ko-KR" dirty="0"/>
              <a:t> procedure as a baseline</a:t>
            </a:r>
          </a:p>
          <a:p>
            <a:pPr lvl="1"/>
            <a:r>
              <a:rPr lang="en-US" altLang="ko-KR" dirty="0"/>
              <a:t>A STA may defer EDCA </a:t>
            </a:r>
            <a:r>
              <a:rPr lang="en-US" altLang="ko-KR" dirty="0" err="1"/>
              <a:t>backoff</a:t>
            </a:r>
            <a:r>
              <a:rPr lang="en-US" altLang="ko-KR" dirty="0"/>
              <a:t> procedure when it is scheduled by the Trigger frame from the AP</a:t>
            </a:r>
          </a:p>
          <a:p>
            <a:pPr lvl="1"/>
            <a:r>
              <a:rPr lang="en-US" altLang="ko-KR" dirty="0"/>
              <a:t>After receiving the Trigger frame from the AP, STA behavior can be divided into </a:t>
            </a:r>
            <a:r>
              <a:rPr lang="en-US" altLang="ko-KR" dirty="0" smtClean="0"/>
              <a:t>two </a:t>
            </a:r>
            <a:r>
              <a:rPr lang="en-US" altLang="ko-KR" dirty="0"/>
              <a:t>cases below:</a:t>
            </a:r>
          </a:p>
          <a:p>
            <a:pPr lvl="2"/>
            <a:r>
              <a:rPr lang="en-US" altLang="ko-KR" dirty="0"/>
              <a:t>CASE 1 </a:t>
            </a:r>
          </a:p>
          <a:p>
            <a:pPr lvl="3"/>
            <a:r>
              <a:rPr lang="en-US" altLang="ko-KR" dirty="0"/>
              <a:t>The STA sends an HE trigger based PPDU, then it receives an corresponding ACK from the AP</a:t>
            </a:r>
          </a:p>
          <a:p>
            <a:pPr lvl="2"/>
            <a:r>
              <a:rPr lang="en-US" altLang="ko-KR" dirty="0" smtClean="0"/>
              <a:t>CASE </a:t>
            </a:r>
            <a:r>
              <a:rPr lang="en-US" altLang="ko-KR" dirty="0"/>
              <a:t>2</a:t>
            </a:r>
          </a:p>
          <a:p>
            <a:pPr lvl="3"/>
            <a:r>
              <a:rPr lang="en-US" altLang="ko-KR" dirty="0"/>
              <a:t>The STA sends an HE trigger based PPDU, but it may not receive an corresponding ACK from the AP</a:t>
            </a:r>
          </a:p>
          <a:p>
            <a:endParaRPr lang="ko-KR" altLang="en-US" dirty="0"/>
          </a:p>
        </p:txBody>
      </p:sp>
      <p:sp>
        <p:nvSpPr>
          <p:cNvPr id="4" name="날짜 개체 틀 3"/>
          <p:cNvSpPr>
            <a:spLocks noGrp="1"/>
          </p:cNvSpPr>
          <p:nvPr>
            <p:ph type="dt" sz="half" idx="10"/>
          </p:nvPr>
        </p:nvSpPr>
        <p:spPr/>
        <p:txBody>
          <a:bodyPr/>
          <a:lstStyle/>
          <a:p>
            <a:pPr>
              <a:defRPr/>
            </a:pPr>
            <a:r>
              <a:rPr lang="en-US" smtClean="0"/>
              <a:t>July 2016</a:t>
            </a:r>
            <a:endParaRPr lang="en-US" dirty="0"/>
          </a:p>
        </p:txBody>
      </p:sp>
      <p:sp>
        <p:nvSpPr>
          <p:cNvPr id="5" name="바닥글 개체 틀 4"/>
          <p:cNvSpPr>
            <a:spLocks noGrp="1"/>
          </p:cNvSpPr>
          <p:nvPr>
            <p:ph type="ftr" sz="quarter" idx="11"/>
          </p:nvPr>
        </p:nvSpPr>
        <p:spPr/>
        <p:txBody>
          <a:bodyPr/>
          <a:lstStyle/>
          <a:p>
            <a:pPr>
              <a:defRPr/>
            </a:pPr>
            <a:r>
              <a:rPr lang="en-US" altLang="ko-KR" smtClean="0"/>
              <a:t>Jayh H. Park, LG Electronics</a:t>
            </a:r>
            <a:endParaRPr lang="en-US" altLang="ko-KR" dirty="0"/>
          </a:p>
        </p:txBody>
      </p:sp>
      <p:sp>
        <p:nvSpPr>
          <p:cNvPr id="6" name="슬라이드 번호 개체 틀 5"/>
          <p:cNvSpPr>
            <a:spLocks noGrp="1"/>
          </p:cNvSpPr>
          <p:nvPr>
            <p:ph type="sldNum" sz="quarter" idx="12"/>
          </p:nvPr>
        </p:nvSpPr>
        <p:spPr/>
        <p:txBody>
          <a:bodyPr/>
          <a:lstStyle/>
          <a:p>
            <a:pPr>
              <a:defRPr/>
            </a:pPr>
            <a:r>
              <a:rPr lang="en-US" smtClean="0"/>
              <a:t>Slide </a:t>
            </a:r>
            <a:fld id="{C1789BC7-C074-42CC-ADF8-5107DF6BD1C1}" type="slidenum">
              <a:rPr lang="en-US" smtClean="0"/>
              <a:pPr>
                <a:defRPr/>
              </a:pPr>
              <a:t>12</a:t>
            </a:fld>
            <a:endParaRPr lang="en-US"/>
          </a:p>
        </p:txBody>
      </p:sp>
    </p:spTree>
    <p:extLst>
      <p:ext uri="{BB962C8B-B14F-4D97-AF65-F5344CB8AC3E}">
        <p14:creationId xmlns:p14="http://schemas.microsoft.com/office/powerpoint/2010/main" val="326902421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CASE 1: successful UL MU transmission</a:t>
            </a:r>
            <a:endParaRPr lang="ko-KR" altLang="en-US"/>
          </a:p>
        </p:txBody>
      </p:sp>
      <p:sp>
        <p:nvSpPr>
          <p:cNvPr id="3" name="내용 개체 틀 2"/>
          <p:cNvSpPr>
            <a:spLocks noGrp="1"/>
          </p:cNvSpPr>
          <p:nvPr>
            <p:ph idx="1"/>
          </p:nvPr>
        </p:nvSpPr>
        <p:spPr/>
        <p:txBody>
          <a:bodyPr/>
          <a:lstStyle/>
          <a:p>
            <a:r>
              <a:rPr lang="en-GB" altLang="ko-KR" sz="1800" dirty="0"/>
              <a:t>An UL OFDMA MPDU/A-MPDU is an acknowledgement of the Trigger frame</a:t>
            </a:r>
          </a:p>
          <a:p>
            <a:r>
              <a:rPr lang="en-GB" altLang="ko-KR" sz="1800" dirty="0"/>
              <a:t>When the STA indicated by a Trigger frame sends an HE trigger based PPDU to the AP, </a:t>
            </a:r>
          </a:p>
          <a:p>
            <a:pPr lvl="1"/>
            <a:r>
              <a:rPr lang="en-GB" altLang="ko-KR" sz="1600" dirty="0"/>
              <a:t>if the AP receives UL PPDU correctly, it sends corresponding ACK to the STA</a:t>
            </a:r>
          </a:p>
          <a:p>
            <a:pPr lvl="1"/>
            <a:r>
              <a:rPr lang="en-GB" altLang="ko-KR" sz="1600" dirty="0"/>
              <a:t>In this case, the frame exchange initiated by the Trigger frame is successful</a:t>
            </a:r>
          </a:p>
          <a:p>
            <a:pPr marL="457200" lvl="1" indent="0">
              <a:buNone/>
            </a:pPr>
            <a:endParaRPr lang="en-US" altLang="ko-KR" sz="800" i="1" dirty="0"/>
          </a:p>
          <a:p>
            <a:r>
              <a:rPr lang="en-US" altLang="ko-KR" sz="1800" dirty="0"/>
              <a:t>After successful UL MU transmission how to set the EDCA </a:t>
            </a:r>
            <a:r>
              <a:rPr lang="en-US" altLang="ko-KR" sz="1800" dirty="0" err="1"/>
              <a:t>backoff</a:t>
            </a:r>
            <a:r>
              <a:rPr lang="en-US" altLang="ko-KR" sz="1800" dirty="0"/>
              <a:t> procedure?</a:t>
            </a:r>
          </a:p>
          <a:p>
            <a:pPr lvl="1"/>
            <a:r>
              <a:rPr lang="en-US" altLang="ko-KR" sz="1600" dirty="0"/>
              <a:t>For successful transmissions, the EDCA </a:t>
            </a:r>
            <a:r>
              <a:rPr lang="en-US" altLang="ko-KR" sz="1600" dirty="0" err="1"/>
              <a:t>backoff</a:t>
            </a:r>
            <a:r>
              <a:rPr lang="en-US" altLang="ko-KR" sz="1600" dirty="0"/>
              <a:t> procedure </a:t>
            </a:r>
            <a:r>
              <a:rPr lang="en-US" altLang="ko-KR" sz="1600" dirty="0" smtClean="0"/>
              <a:t>resume</a:t>
            </a:r>
            <a:r>
              <a:rPr lang="en-US" altLang="ko-KR" sz="1600" dirty="0"/>
              <a:t>s</a:t>
            </a:r>
            <a:endParaRPr lang="en-GB" altLang="ko-KR" sz="1600" dirty="0"/>
          </a:p>
          <a:p>
            <a:endParaRPr lang="ko-KR" altLang="en-US" dirty="0"/>
          </a:p>
        </p:txBody>
      </p:sp>
      <p:sp>
        <p:nvSpPr>
          <p:cNvPr id="4" name="날짜 개체 틀 3"/>
          <p:cNvSpPr>
            <a:spLocks noGrp="1"/>
          </p:cNvSpPr>
          <p:nvPr>
            <p:ph type="dt" sz="half" idx="10"/>
          </p:nvPr>
        </p:nvSpPr>
        <p:spPr/>
        <p:txBody>
          <a:bodyPr/>
          <a:lstStyle/>
          <a:p>
            <a:pPr>
              <a:defRPr/>
            </a:pPr>
            <a:r>
              <a:rPr lang="en-US" smtClean="0"/>
              <a:t>July 2016</a:t>
            </a:r>
            <a:endParaRPr lang="en-US" dirty="0"/>
          </a:p>
        </p:txBody>
      </p:sp>
      <p:sp>
        <p:nvSpPr>
          <p:cNvPr id="5" name="바닥글 개체 틀 4"/>
          <p:cNvSpPr>
            <a:spLocks noGrp="1"/>
          </p:cNvSpPr>
          <p:nvPr>
            <p:ph type="ftr" sz="quarter" idx="11"/>
          </p:nvPr>
        </p:nvSpPr>
        <p:spPr/>
        <p:txBody>
          <a:bodyPr/>
          <a:lstStyle/>
          <a:p>
            <a:pPr>
              <a:defRPr/>
            </a:pPr>
            <a:r>
              <a:rPr lang="en-US" altLang="ko-KR" smtClean="0"/>
              <a:t>Jayh H. Park, LG Electronics</a:t>
            </a:r>
            <a:endParaRPr lang="en-US" altLang="ko-KR" dirty="0"/>
          </a:p>
        </p:txBody>
      </p:sp>
      <p:sp>
        <p:nvSpPr>
          <p:cNvPr id="6" name="슬라이드 번호 개체 틀 5"/>
          <p:cNvSpPr>
            <a:spLocks noGrp="1"/>
          </p:cNvSpPr>
          <p:nvPr>
            <p:ph type="sldNum" sz="quarter" idx="12"/>
          </p:nvPr>
        </p:nvSpPr>
        <p:spPr/>
        <p:txBody>
          <a:bodyPr/>
          <a:lstStyle/>
          <a:p>
            <a:pPr>
              <a:defRPr/>
            </a:pPr>
            <a:r>
              <a:rPr lang="en-US" smtClean="0"/>
              <a:t>Slide </a:t>
            </a:r>
            <a:fld id="{C1789BC7-C074-42CC-ADF8-5107DF6BD1C1}" type="slidenum">
              <a:rPr lang="en-US" smtClean="0"/>
              <a:pPr>
                <a:defRPr/>
              </a:pPr>
              <a:t>13</a:t>
            </a:fld>
            <a:endParaRPr lang="en-US"/>
          </a:p>
        </p:txBody>
      </p:sp>
      <p:grpSp>
        <p:nvGrpSpPr>
          <p:cNvPr id="7" name="그룹 6"/>
          <p:cNvGrpSpPr/>
          <p:nvPr/>
        </p:nvGrpSpPr>
        <p:grpSpPr>
          <a:xfrm>
            <a:off x="1714500" y="5245140"/>
            <a:ext cx="5943600" cy="1043999"/>
            <a:chOff x="1608288" y="5105400"/>
            <a:chExt cx="5943600" cy="1043999"/>
          </a:xfrm>
        </p:grpSpPr>
        <p:cxnSp>
          <p:nvCxnSpPr>
            <p:cNvPr id="8" name="직선 연결선 7"/>
            <p:cNvCxnSpPr/>
            <p:nvPr/>
          </p:nvCxnSpPr>
          <p:spPr bwMode="auto">
            <a:xfrm>
              <a:off x="2016760" y="5727100"/>
              <a:ext cx="5535128" cy="0"/>
            </a:xfrm>
            <a:prstGeom prst="line">
              <a:avLst/>
            </a:prstGeom>
            <a:solidFill>
              <a:schemeClr val="accent1"/>
            </a:solidFill>
            <a:ln w="12700" cap="flat" cmpd="sng" algn="ctr">
              <a:solidFill>
                <a:schemeClr val="tx1"/>
              </a:solidFill>
              <a:prstDash val="solid"/>
              <a:round/>
              <a:headEnd type="none" w="med" len="med"/>
              <a:tailEnd type="triangle" w="med" len="med"/>
            </a:ln>
            <a:effectLst/>
          </p:spPr>
        </p:cxnSp>
        <p:sp>
          <p:nvSpPr>
            <p:cNvPr id="9" name="TextBox 8"/>
            <p:cNvSpPr txBox="1"/>
            <p:nvPr/>
          </p:nvSpPr>
          <p:spPr>
            <a:xfrm>
              <a:off x="1608288" y="5601146"/>
              <a:ext cx="416097" cy="228608"/>
            </a:xfrm>
            <a:prstGeom prst="rect">
              <a:avLst/>
            </a:prstGeom>
            <a:noFill/>
          </p:spPr>
          <p:txBody>
            <a:bodyPr wrap="none" rtlCol="0">
              <a:spAutoFit/>
            </a:bodyPr>
            <a:lstStyle/>
            <a:p>
              <a:r>
                <a:rPr lang="en-US" altLang="ko-KR" sz="1050" dirty="0" smtClean="0"/>
                <a:t>STA</a:t>
              </a:r>
              <a:endParaRPr lang="ko-KR" altLang="en-US" sz="1050"/>
            </a:p>
          </p:txBody>
        </p:sp>
        <p:sp>
          <p:nvSpPr>
            <p:cNvPr id="10" name="오른쪽 중괄호 9"/>
            <p:cNvSpPr/>
            <p:nvPr/>
          </p:nvSpPr>
          <p:spPr bwMode="auto">
            <a:xfrm rot="5400000">
              <a:off x="3154502" y="5102186"/>
              <a:ext cx="177674" cy="1471896"/>
            </a:xfrm>
            <a:prstGeom prst="rightBrace">
              <a:avLst>
                <a:gd name="adj1" fmla="val 35000"/>
                <a:gd name="adj2" fmla="val 50000"/>
              </a:avLst>
            </a:prstGeom>
            <a:noFill/>
            <a:ln w="12700" cap="flat" cmpd="sng" algn="ctr">
              <a:solidFill>
                <a:schemeClr val="tx1"/>
              </a:solidFill>
              <a:prstDash val="sysDot"/>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050" b="0" i="0" u="none" strike="noStrike" cap="none" normalizeH="0" baseline="0" smtClean="0">
                <a:ln>
                  <a:noFill/>
                </a:ln>
                <a:solidFill>
                  <a:schemeClr val="tx1"/>
                </a:solidFill>
                <a:effectLst/>
                <a:latin typeface="Times New Roman" pitchFamily="18" charset="0"/>
              </a:endParaRPr>
            </a:p>
          </p:txBody>
        </p:sp>
        <p:sp>
          <p:nvSpPr>
            <p:cNvPr id="11" name="TextBox 10"/>
            <p:cNvSpPr txBox="1"/>
            <p:nvPr/>
          </p:nvSpPr>
          <p:spPr>
            <a:xfrm>
              <a:off x="2736709" y="5884569"/>
              <a:ext cx="915943" cy="221885"/>
            </a:xfrm>
            <a:prstGeom prst="rect">
              <a:avLst/>
            </a:prstGeom>
            <a:noFill/>
          </p:spPr>
          <p:txBody>
            <a:bodyPr wrap="none" rtlCol="0">
              <a:spAutoFit/>
            </a:bodyPr>
            <a:lstStyle/>
            <a:p>
              <a:r>
                <a:rPr lang="en-US" altLang="ko-KR" sz="1050" dirty="0" smtClean="0"/>
                <a:t>EDCA </a:t>
              </a:r>
              <a:r>
                <a:rPr lang="en-US" altLang="ko-KR" sz="1050" dirty="0" err="1" smtClean="0"/>
                <a:t>backoff</a:t>
              </a:r>
              <a:endParaRPr lang="ko-KR" altLang="en-US" sz="1050"/>
            </a:p>
          </p:txBody>
        </p:sp>
        <p:sp>
          <p:nvSpPr>
            <p:cNvPr id="12" name="직사각형 11"/>
            <p:cNvSpPr/>
            <p:nvPr/>
          </p:nvSpPr>
          <p:spPr bwMode="auto">
            <a:xfrm>
              <a:off x="3983960" y="5105400"/>
              <a:ext cx="280361" cy="621699"/>
            </a:xfrm>
            <a:prstGeom prst="rect">
              <a:avLst/>
            </a:prstGeom>
            <a:solidFill>
              <a:schemeClr val="bg1">
                <a:lumMod val="8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050" b="0" i="0" u="none" strike="noStrike" cap="none" normalizeH="0" baseline="0" dirty="0" smtClean="0">
                <a:ln>
                  <a:noFill/>
                </a:ln>
                <a:solidFill>
                  <a:schemeClr val="tx1"/>
                </a:solidFill>
                <a:effectLst/>
                <a:latin typeface="Times New Roman" pitchFamily="18" charset="0"/>
              </a:endParaRPr>
            </a:p>
          </p:txBody>
        </p:sp>
        <p:sp>
          <p:nvSpPr>
            <p:cNvPr id="13" name="TextBox 12"/>
            <p:cNvSpPr txBox="1"/>
            <p:nvPr/>
          </p:nvSpPr>
          <p:spPr>
            <a:xfrm>
              <a:off x="3963079" y="5296474"/>
              <a:ext cx="321731" cy="228608"/>
            </a:xfrm>
            <a:prstGeom prst="rect">
              <a:avLst/>
            </a:prstGeom>
            <a:noFill/>
          </p:spPr>
          <p:txBody>
            <a:bodyPr wrap="none" rtlCol="0">
              <a:spAutoFit/>
            </a:bodyPr>
            <a:lstStyle/>
            <a:p>
              <a:r>
                <a:rPr lang="en-US" altLang="ko-KR" sz="1050" dirty="0" smtClean="0"/>
                <a:t>TF</a:t>
              </a:r>
              <a:endParaRPr lang="ko-KR" altLang="en-US" sz="1050"/>
            </a:p>
          </p:txBody>
        </p:sp>
        <p:sp>
          <p:nvSpPr>
            <p:cNvPr id="14" name="직사각형 13"/>
            <p:cNvSpPr/>
            <p:nvPr/>
          </p:nvSpPr>
          <p:spPr bwMode="auto">
            <a:xfrm>
              <a:off x="4390485" y="5727100"/>
              <a:ext cx="1025653" cy="377329"/>
            </a:xfrm>
            <a:prstGeom prst="rect">
              <a:avLst/>
            </a:prstGeom>
            <a:solidFill>
              <a:srgbClr val="FFFFCC"/>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050" b="0" i="0" u="none" strike="noStrike" cap="none" normalizeH="0" baseline="0" dirty="0" smtClean="0">
                  <a:ln>
                    <a:noFill/>
                  </a:ln>
                  <a:solidFill>
                    <a:schemeClr val="tx1"/>
                  </a:solidFill>
                  <a:effectLst/>
                  <a:latin typeface="Times New Roman" pitchFamily="18" charset="0"/>
                </a:rPr>
                <a:t>UL Data</a:t>
              </a:r>
              <a:endParaRPr kumimoji="0" lang="ko-KR" altLang="en-US" sz="1050" b="0" i="0" u="none" strike="noStrike" cap="none" normalizeH="0" baseline="0" dirty="0" smtClean="0">
                <a:ln>
                  <a:noFill/>
                </a:ln>
                <a:solidFill>
                  <a:schemeClr val="tx1"/>
                </a:solidFill>
                <a:effectLst/>
                <a:latin typeface="Times New Roman" pitchFamily="18" charset="0"/>
              </a:endParaRPr>
            </a:p>
          </p:txBody>
        </p:sp>
        <p:sp>
          <p:nvSpPr>
            <p:cNvPr id="15" name="직사각형 14"/>
            <p:cNvSpPr/>
            <p:nvPr/>
          </p:nvSpPr>
          <p:spPr bwMode="auto">
            <a:xfrm>
              <a:off x="5519813" y="5105400"/>
              <a:ext cx="361963" cy="621699"/>
            </a:xfrm>
            <a:prstGeom prst="rect">
              <a:avLst/>
            </a:prstGeom>
            <a:solidFill>
              <a:schemeClr val="bg1">
                <a:lumMod val="8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050" b="0" i="0" u="none" strike="noStrike" cap="none" normalizeH="0" baseline="0" dirty="0" smtClean="0">
                <a:ln>
                  <a:noFill/>
                </a:ln>
                <a:solidFill>
                  <a:schemeClr val="tx1"/>
                </a:solidFill>
                <a:effectLst/>
                <a:latin typeface="Times New Roman" pitchFamily="18" charset="0"/>
              </a:endParaRPr>
            </a:p>
          </p:txBody>
        </p:sp>
        <p:sp>
          <p:nvSpPr>
            <p:cNvPr id="16" name="TextBox 15"/>
            <p:cNvSpPr txBox="1"/>
            <p:nvPr/>
          </p:nvSpPr>
          <p:spPr>
            <a:xfrm>
              <a:off x="5481629" y="5296473"/>
              <a:ext cx="445586" cy="228608"/>
            </a:xfrm>
            <a:prstGeom prst="rect">
              <a:avLst/>
            </a:prstGeom>
            <a:noFill/>
          </p:spPr>
          <p:txBody>
            <a:bodyPr wrap="none" rtlCol="0">
              <a:spAutoFit/>
            </a:bodyPr>
            <a:lstStyle/>
            <a:p>
              <a:r>
                <a:rPr lang="en-US" altLang="ko-KR" sz="1050" dirty="0" smtClean="0"/>
                <a:t>ACK</a:t>
              </a:r>
              <a:endParaRPr lang="ko-KR" altLang="en-US" sz="1050"/>
            </a:p>
          </p:txBody>
        </p:sp>
        <p:sp>
          <p:nvSpPr>
            <p:cNvPr id="17" name="TextBox 16"/>
            <p:cNvSpPr txBox="1"/>
            <p:nvPr/>
          </p:nvSpPr>
          <p:spPr>
            <a:xfrm>
              <a:off x="5889601" y="5841622"/>
              <a:ext cx="1362617" cy="307777"/>
            </a:xfrm>
            <a:prstGeom prst="rect">
              <a:avLst/>
            </a:prstGeom>
            <a:noFill/>
          </p:spPr>
          <p:txBody>
            <a:bodyPr wrap="none" rtlCol="0">
              <a:spAutoFit/>
            </a:bodyPr>
            <a:lstStyle/>
            <a:p>
              <a:r>
                <a:rPr lang="en-US" altLang="ko-KR" sz="1400" i="1" u="sng" dirty="0" smtClean="0"/>
                <a:t>resumed </a:t>
              </a:r>
              <a:r>
                <a:rPr lang="en-US" altLang="ko-KR" sz="1400" i="1" u="sng" dirty="0" err="1" smtClean="0"/>
                <a:t>backoff</a:t>
              </a:r>
              <a:endParaRPr lang="ko-KR" altLang="en-US" sz="1400" i="1" u="sng"/>
            </a:p>
          </p:txBody>
        </p:sp>
      </p:grpSp>
    </p:spTree>
    <p:extLst>
      <p:ext uri="{BB962C8B-B14F-4D97-AF65-F5344CB8AC3E}">
        <p14:creationId xmlns:p14="http://schemas.microsoft.com/office/powerpoint/2010/main" val="63148081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CASE </a:t>
            </a:r>
            <a:r>
              <a:rPr lang="en-US" altLang="ko-KR" dirty="0" smtClean="0"/>
              <a:t>2: </a:t>
            </a:r>
            <a:r>
              <a:rPr lang="en-US" altLang="ko-KR" dirty="0"/>
              <a:t>failed UL MU transmission (</a:t>
            </a:r>
            <a:r>
              <a:rPr lang="en-US" altLang="ko-KR" dirty="0" smtClean="0"/>
              <a:t>1/3) </a:t>
            </a:r>
            <a:endParaRPr lang="ko-KR" altLang="en-US"/>
          </a:p>
        </p:txBody>
      </p:sp>
      <p:sp>
        <p:nvSpPr>
          <p:cNvPr id="3" name="내용 개체 틀 2"/>
          <p:cNvSpPr>
            <a:spLocks noGrp="1"/>
          </p:cNvSpPr>
          <p:nvPr>
            <p:ph idx="1"/>
          </p:nvPr>
        </p:nvSpPr>
        <p:spPr/>
        <p:txBody>
          <a:bodyPr/>
          <a:lstStyle/>
          <a:p>
            <a:r>
              <a:rPr lang="en-US" altLang="ko-KR" sz="1800" dirty="0"/>
              <a:t>When a STA receives the Trigger frame, an EDCA </a:t>
            </a:r>
            <a:r>
              <a:rPr lang="en-US" altLang="ko-KR" sz="1800" dirty="0" err="1"/>
              <a:t>backoff</a:t>
            </a:r>
            <a:r>
              <a:rPr lang="en-US" altLang="ko-KR" sz="1800" dirty="0"/>
              <a:t> procedure can be suspended</a:t>
            </a:r>
          </a:p>
          <a:p>
            <a:r>
              <a:rPr lang="en-US" altLang="ko-KR" sz="1800" dirty="0"/>
              <a:t>Even though the STA sends the HE trigger based PPDU, it may not receive a corresponding ACK from the AP</a:t>
            </a:r>
          </a:p>
          <a:p>
            <a:pPr lvl="1"/>
            <a:r>
              <a:rPr lang="en-US" altLang="ko-KR" sz="1600" dirty="0"/>
              <a:t>In this case, the STA should attempt to retransmit the data frame by performing the EDCA </a:t>
            </a:r>
            <a:r>
              <a:rPr lang="en-US" altLang="ko-KR" sz="1600" dirty="0" err="1"/>
              <a:t>backoff</a:t>
            </a:r>
            <a:r>
              <a:rPr lang="en-US" altLang="ko-KR" sz="1600" dirty="0"/>
              <a:t> procedure</a:t>
            </a:r>
          </a:p>
          <a:p>
            <a:endParaRPr lang="en-US" altLang="ko-KR" b="0" dirty="0" smtClean="0"/>
          </a:p>
          <a:p>
            <a:pPr marL="0" indent="0">
              <a:buNone/>
            </a:pPr>
            <a:r>
              <a:rPr lang="en-US" altLang="ko-KR" dirty="0"/>
              <a:t/>
            </a:r>
            <a:br>
              <a:rPr lang="en-US" altLang="ko-KR" dirty="0"/>
            </a:br>
            <a:endParaRPr lang="ko-KR" altLang="en-US"/>
          </a:p>
        </p:txBody>
      </p:sp>
      <p:sp>
        <p:nvSpPr>
          <p:cNvPr id="4" name="날짜 개체 틀 3"/>
          <p:cNvSpPr>
            <a:spLocks noGrp="1"/>
          </p:cNvSpPr>
          <p:nvPr>
            <p:ph type="dt" sz="half" idx="10"/>
          </p:nvPr>
        </p:nvSpPr>
        <p:spPr/>
        <p:txBody>
          <a:bodyPr/>
          <a:lstStyle/>
          <a:p>
            <a:pPr>
              <a:defRPr/>
            </a:pPr>
            <a:r>
              <a:rPr lang="en-US" smtClean="0"/>
              <a:t>July 2016</a:t>
            </a:r>
            <a:endParaRPr lang="en-US" dirty="0"/>
          </a:p>
        </p:txBody>
      </p:sp>
      <p:sp>
        <p:nvSpPr>
          <p:cNvPr id="5" name="바닥글 개체 틀 4"/>
          <p:cNvSpPr>
            <a:spLocks noGrp="1"/>
          </p:cNvSpPr>
          <p:nvPr>
            <p:ph type="ftr" sz="quarter" idx="11"/>
          </p:nvPr>
        </p:nvSpPr>
        <p:spPr/>
        <p:txBody>
          <a:bodyPr/>
          <a:lstStyle/>
          <a:p>
            <a:pPr>
              <a:defRPr/>
            </a:pPr>
            <a:r>
              <a:rPr lang="en-US" altLang="ko-KR" smtClean="0"/>
              <a:t>Jayh H. Park, LG Electronics</a:t>
            </a:r>
            <a:endParaRPr lang="en-US" altLang="ko-KR" dirty="0"/>
          </a:p>
        </p:txBody>
      </p:sp>
      <p:sp>
        <p:nvSpPr>
          <p:cNvPr id="6" name="슬라이드 번호 개체 틀 5"/>
          <p:cNvSpPr>
            <a:spLocks noGrp="1"/>
          </p:cNvSpPr>
          <p:nvPr>
            <p:ph type="sldNum" sz="quarter" idx="12"/>
          </p:nvPr>
        </p:nvSpPr>
        <p:spPr/>
        <p:txBody>
          <a:bodyPr/>
          <a:lstStyle/>
          <a:p>
            <a:pPr>
              <a:defRPr/>
            </a:pPr>
            <a:r>
              <a:rPr lang="en-US" smtClean="0"/>
              <a:t>Slide </a:t>
            </a:r>
            <a:fld id="{C1789BC7-C074-42CC-ADF8-5107DF6BD1C1}" type="slidenum">
              <a:rPr lang="en-US" smtClean="0"/>
              <a:pPr>
                <a:defRPr/>
              </a:pPr>
              <a:t>14</a:t>
            </a:fld>
            <a:endParaRPr lang="en-US"/>
          </a:p>
        </p:txBody>
      </p:sp>
      <p:grpSp>
        <p:nvGrpSpPr>
          <p:cNvPr id="7" name="그룹 6"/>
          <p:cNvGrpSpPr/>
          <p:nvPr/>
        </p:nvGrpSpPr>
        <p:grpSpPr>
          <a:xfrm>
            <a:off x="1714500" y="5245140"/>
            <a:ext cx="6743700" cy="1001054"/>
            <a:chOff x="1714500" y="5437053"/>
            <a:chExt cx="6743700" cy="1001054"/>
          </a:xfrm>
        </p:grpSpPr>
        <p:grpSp>
          <p:nvGrpSpPr>
            <p:cNvPr id="8" name="그룹 7"/>
            <p:cNvGrpSpPr/>
            <p:nvPr/>
          </p:nvGrpSpPr>
          <p:grpSpPr>
            <a:xfrm>
              <a:off x="1714500" y="5437053"/>
              <a:ext cx="6743700" cy="1001054"/>
              <a:chOff x="1608288" y="5105400"/>
              <a:chExt cx="6743700" cy="1001054"/>
            </a:xfrm>
          </p:grpSpPr>
          <p:cxnSp>
            <p:nvCxnSpPr>
              <p:cNvPr id="10" name="직선 연결선 9"/>
              <p:cNvCxnSpPr/>
              <p:nvPr/>
            </p:nvCxnSpPr>
            <p:spPr bwMode="auto">
              <a:xfrm>
                <a:off x="2016760" y="5727100"/>
                <a:ext cx="6335228" cy="0"/>
              </a:xfrm>
              <a:prstGeom prst="line">
                <a:avLst/>
              </a:prstGeom>
              <a:solidFill>
                <a:schemeClr val="accent1"/>
              </a:solidFill>
              <a:ln w="12700" cap="flat" cmpd="sng" algn="ctr">
                <a:solidFill>
                  <a:schemeClr val="tx1"/>
                </a:solidFill>
                <a:prstDash val="solid"/>
                <a:round/>
                <a:headEnd type="none" w="med" len="med"/>
                <a:tailEnd type="triangle" w="med" len="med"/>
              </a:ln>
              <a:effectLst/>
            </p:spPr>
          </p:cxnSp>
          <p:sp>
            <p:nvSpPr>
              <p:cNvPr id="11" name="TextBox 10"/>
              <p:cNvSpPr txBox="1"/>
              <p:nvPr/>
            </p:nvSpPr>
            <p:spPr>
              <a:xfrm>
                <a:off x="1608288" y="5601146"/>
                <a:ext cx="416097" cy="228608"/>
              </a:xfrm>
              <a:prstGeom prst="rect">
                <a:avLst/>
              </a:prstGeom>
              <a:noFill/>
            </p:spPr>
            <p:txBody>
              <a:bodyPr wrap="none" rtlCol="0">
                <a:spAutoFit/>
              </a:bodyPr>
              <a:lstStyle/>
              <a:p>
                <a:r>
                  <a:rPr lang="en-US" altLang="ko-KR" sz="1050" dirty="0" smtClean="0"/>
                  <a:t>STA</a:t>
                </a:r>
                <a:endParaRPr lang="ko-KR" altLang="en-US" sz="1050"/>
              </a:p>
            </p:txBody>
          </p:sp>
          <p:sp>
            <p:nvSpPr>
              <p:cNvPr id="12" name="오른쪽 중괄호 11"/>
              <p:cNvSpPr/>
              <p:nvPr/>
            </p:nvSpPr>
            <p:spPr bwMode="auto">
              <a:xfrm rot="5400000">
                <a:off x="3154502" y="5102186"/>
                <a:ext cx="177674" cy="1471896"/>
              </a:xfrm>
              <a:prstGeom prst="rightBrace">
                <a:avLst>
                  <a:gd name="adj1" fmla="val 35000"/>
                  <a:gd name="adj2" fmla="val 50000"/>
                </a:avLst>
              </a:prstGeom>
              <a:noFill/>
              <a:ln w="12700" cap="flat" cmpd="sng" algn="ctr">
                <a:solidFill>
                  <a:schemeClr val="tx1"/>
                </a:solidFill>
                <a:prstDash val="sysDot"/>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050" b="0" i="0" u="none" strike="noStrike" cap="none" normalizeH="0" baseline="0" smtClean="0">
                  <a:ln>
                    <a:noFill/>
                  </a:ln>
                  <a:solidFill>
                    <a:schemeClr val="tx1"/>
                  </a:solidFill>
                  <a:effectLst/>
                  <a:latin typeface="Times New Roman" pitchFamily="18" charset="0"/>
                </a:endParaRPr>
              </a:p>
            </p:txBody>
          </p:sp>
          <p:sp>
            <p:nvSpPr>
              <p:cNvPr id="13" name="TextBox 12"/>
              <p:cNvSpPr txBox="1"/>
              <p:nvPr/>
            </p:nvSpPr>
            <p:spPr>
              <a:xfrm>
                <a:off x="2736709" y="5884569"/>
                <a:ext cx="915943" cy="221885"/>
              </a:xfrm>
              <a:prstGeom prst="rect">
                <a:avLst/>
              </a:prstGeom>
              <a:noFill/>
            </p:spPr>
            <p:txBody>
              <a:bodyPr wrap="none" rtlCol="0">
                <a:spAutoFit/>
              </a:bodyPr>
              <a:lstStyle/>
              <a:p>
                <a:r>
                  <a:rPr lang="en-US" altLang="ko-KR" sz="1050" dirty="0" smtClean="0"/>
                  <a:t>EDCA </a:t>
                </a:r>
                <a:r>
                  <a:rPr lang="en-US" altLang="ko-KR" sz="1050" dirty="0" err="1" smtClean="0"/>
                  <a:t>backoff</a:t>
                </a:r>
                <a:endParaRPr lang="ko-KR" altLang="en-US" sz="1050"/>
              </a:p>
            </p:txBody>
          </p:sp>
          <p:sp>
            <p:nvSpPr>
              <p:cNvPr id="14" name="직사각형 13"/>
              <p:cNvSpPr/>
              <p:nvPr/>
            </p:nvSpPr>
            <p:spPr bwMode="auto">
              <a:xfrm>
                <a:off x="3983960" y="5105400"/>
                <a:ext cx="280361" cy="621699"/>
              </a:xfrm>
              <a:prstGeom prst="rect">
                <a:avLst/>
              </a:prstGeom>
              <a:solidFill>
                <a:schemeClr val="bg1">
                  <a:lumMod val="8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050" b="0" i="0" u="none" strike="noStrike" cap="none" normalizeH="0" baseline="0" dirty="0" smtClean="0">
                  <a:ln>
                    <a:noFill/>
                  </a:ln>
                  <a:solidFill>
                    <a:schemeClr val="tx1"/>
                  </a:solidFill>
                  <a:effectLst/>
                  <a:latin typeface="Times New Roman" pitchFamily="18" charset="0"/>
                </a:endParaRPr>
              </a:p>
            </p:txBody>
          </p:sp>
          <p:sp>
            <p:nvSpPr>
              <p:cNvPr id="15" name="TextBox 14"/>
              <p:cNvSpPr txBox="1"/>
              <p:nvPr/>
            </p:nvSpPr>
            <p:spPr>
              <a:xfrm>
                <a:off x="3963079" y="5296474"/>
                <a:ext cx="321731" cy="228608"/>
              </a:xfrm>
              <a:prstGeom prst="rect">
                <a:avLst/>
              </a:prstGeom>
              <a:noFill/>
            </p:spPr>
            <p:txBody>
              <a:bodyPr wrap="none" rtlCol="0">
                <a:spAutoFit/>
              </a:bodyPr>
              <a:lstStyle/>
              <a:p>
                <a:r>
                  <a:rPr lang="en-US" altLang="ko-KR" sz="1050" dirty="0" smtClean="0"/>
                  <a:t>TF</a:t>
                </a:r>
                <a:endParaRPr lang="ko-KR" altLang="en-US" sz="1050"/>
              </a:p>
            </p:txBody>
          </p:sp>
          <p:sp>
            <p:nvSpPr>
              <p:cNvPr id="16" name="직사각형 15"/>
              <p:cNvSpPr/>
              <p:nvPr/>
            </p:nvSpPr>
            <p:spPr bwMode="auto">
              <a:xfrm>
                <a:off x="4390485" y="5727100"/>
                <a:ext cx="1025653" cy="377329"/>
              </a:xfrm>
              <a:prstGeom prst="rect">
                <a:avLst/>
              </a:prstGeom>
              <a:solidFill>
                <a:srgbClr val="FFFFCC"/>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050" b="0" i="0" u="none" strike="noStrike" cap="none" normalizeH="0" baseline="0" dirty="0" smtClean="0">
                    <a:ln>
                      <a:noFill/>
                    </a:ln>
                    <a:solidFill>
                      <a:schemeClr val="tx1"/>
                    </a:solidFill>
                    <a:effectLst/>
                    <a:latin typeface="Times New Roman" pitchFamily="18" charset="0"/>
                  </a:rPr>
                  <a:t>UL Data</a:t>
                </a:r>
                <a:endParaRPr kumimoji="0" lang="ko-KR" altLang="en-US" sz="1050" b="0" i="0" u="none" strike="noStrike" cap="none" normalizeH="0" baseline="0" dirty="0" smtClean="0">
                  <a:ln>
                    <a:noFill/>
                  </a:ln>
                  <a:solidFill>
                    <a:schemeClr val="tx1"/>
                  </a:solidFill>
                  <a:effectLst/>
                  <a:latin typeface="Times New Roman" pitchFamily="18" charset="0"/>
                </a:endParaRPr>
              </a:p>
            </p:txBody>
          </p:sp>
          <p:sp>
            <p:nvSpPr>
              <p:cNvPr id="17" name="직사각형 16"/>
              <p:cNvSpPr/>
              <p:nvPr/>
            </p:nvSpPr>
            <p:spPr bwMode="auto">
              <a:xfrm>
                <a:off x="5519813" y="5105400"/>
                <a:ext cx="361963" cy="621699"/>
              </a:xfrm>
              <a:prstGeom prst="rect">
                <a:avLst/>
              </a:prstGeom>
              <a:solidFill>
                <a:schemeClr val="bg1">
                  <a:lumMod val="8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050" b="0" i="0" u="none" strike="noStrike" cap="none" normalizeH="0" baseline="0" dirty="0" smtClean="0">
                  <a:ln>
                    <a:noFill/>
                  </a:ln>
                  <a:solidFill>
                    <a:schemeClr val="tx1"/>
                  </a:solidFill>
                  <a:effectLst/>
                  <a:latin typeface="Times New Roman" pitchFamily="18" charset="0"/>
                </a:endParaRPr>
              </a:p>
            </p:txBody>
          </p:sp>
          <p:sp>
            <p:nvSpPr>
              <p:cNvPr id="18" name="TextBox 17"/>
              <p:cNvSpPr txBox="1"/>
              <p:nvPr/>
            </p:nvSpPr>
            <p:spPr>
              <a:xfrm>
                <a:off x="5481629" y="5296473"/>
                <a:ext cx="445586" cy="228608"/>
              </a:xfrm>
              <a:prstGeom prst="rect">
                <a:avLst/>
              </a:prstGeom>
              <a:noFill/>
            </p:spPr>
            <p:txBody>
              <a:bodyPr wrap="none" rtlCol="0">
                <a:spAutoFit/>
              </a:bodyPr>
              <a:lstStyle/>
              <a:p>
                <a:r>
                  <a:rPr lang="en-US" altLang="ko-KR" sz="1050" dirty="0" smtClean="0"/>
                  <a:t>ACK</a:t>
                </a:r>
                <a:endParaRPr lang="ko-KR" altLang="en-US" sz="1050"/>
              </a:p>
            </p:txBody>
          </p:sp>
        </p:grpSp>
        <p:sp>
          <p:nvSpPr>
            <p:cNvPr id="9" name="TextBox 8"/>
            <p:cNvSpPr txBox="1"/>
            <p:nvPr/>
          </p:nvSpPr>
          <p:spPr>
            <a:xfrm>
              <a:off x="5688532" y="5874343"/>
              <a:ext cx="264226" cy="295846"/>
            </a:xfrm>
            <a:prstGeom prst="rect">
              <a:avLst/>
            </a:prstGeom>
            <a:noFill/>
          </p:spPr>
          <p:txBody>
            <a:bodyPr wrap="none" rtlCol="0">
              <a:spAutoFit/>
            </a:bodyPr>
            <a:lstStyle/>
            <a:p>
              <a:r>
                <a:rPr lang="en-US" altLang="ko-KR" sz="1600" dirty="0">
                  <a:latin typeface="Arial Unicode MS" panose="020B0604020202020204" pitchFamily="50" charset="-127"/>
                  <a:ea typeface="Arial Unicode MS" panose="020B0604020202020204" pitchFamily="50" charset="-127"/>
                  <a:cs typeface="Arial Unicode MS" panose="020B0604020202020204" pitchFamily="50" charset="-127"/>
                </a:rPr>
                <a:t>x</a:t>
              </a:r>
              <a:endParaRPr lang="ko-KR" altLang="en-US" sz="1600">
                <a:latin typeface="Arial Unicode MS" panose="020B0604020202020204" pitchFamily="50" charset="-127"/>
                <a:ea typeface="Arial Unicode MS" panose="020B0604020202020204" pitchFamily="50" charset="-127"/>
                <a:cs typeface="Arial Unicode MS" panose="020B0604020202020204" pitchFamily="50" charset="-127"/>
              </a:endParaRPr>
            </a:p>
          </p:txBody>
        </p:sp>
      </p:grpSp>
      <p:sp>
        <p:nvSpPr>
          <p:cNvPr id="19" name="TextBox 18"/>
          <p:cNvSpPr txBox="1"/>
          <p:nvPr/>
        </p:nvSpPr>
        <p:spPr>
          <a:xfrm>
            <a:off x="6033427" y="6013747"/>
            <a:ext cx="1362617" cy="307777"/>
          </a:xfrm>
          <a:prstGeom prst="rect">
            <a:avLst/>
          </a:prstGeom>
          <a:noFill/>
        </p:spPr>
        <p:txBody>
          <a:bodyPr wrap="none" rtlCol="0">
            <a:spAutoFit/>
          </a:bodyPr>
          <a:lstStyle/>
          <a:p>
            <a:r>
              <a:rPr lang="en-US" altLang="ko-KR" sz="1400" i="1" u="sng" dirty="0" smtClean="0"/>
              <a:t>resumed </a:t>
            </a:r>
            <a:r>
              <a:rPr lang="en-US" altLang="ko-KR" sz="1400" i="1" u="sng" dirty="0" err="1" smtClean="0"/>
              <a:t>backoff</a:t>
            </a:r>
            <a:endParaRPr lang="en-US" altLang="ko-KR" sz="1400" i="1" u="sng" dirty="0" smtClean="0"/>
          </a:p>
        </p:txBody>
      </p:sp>
    </p:spTree>
    <p:extLst>
      <p:ext uri="{BB962C8B-B14F-4D97-AF65-F5344CB8AC3E}">
        <p14:creationId xmlns:p14="http://schemas.microsoft.com/office/powerpoint/2010/main" val="141385123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CASE 2</a:t>
            </a:r>
            <a:r>
              <a:rPr lang="en-US" altLang="ko-KR" dirty="0" smtClean="0"/>
              <a:t>-1: </a:t>
            </a:r>
            <a:r>
              <a:rPr lang="en-US" altLang="ko-KR" dirty="0"/>
              <a:t>failed UL MU transmission (</a:t>
            </a:r>
            <a:r>
              <a:rPr lang="en-US" altLang="ko-KR" dirty="0" smtClean="0"/>
              <a:t>2/3) </a:t>
            </a:r>
            <a:endParaRPr lang="ko-KR" altLang="en-US"/>
          </a:p>
        </p:txBody>
      </p:sp>
      <p:sp>
        <p:nvSpPr>
          <p:cNvPr id="3" name="내용 개체 틀 2"/>
          <p:cNvSpPr>
            <a:spLocks noGrp="1"/>
          </p:cNvSpPr>
          <p:nvPr>
            <p:ph idx="1"/>
          </p:nvPr>
        </p:nvSpPr>
        <p:spPr>
          <a:xfrm>
            <a:off x="457200" y="1752600"/>
            <a:ext cx="8229600" cy="4722812"/>
          </a:xfrm>
        </p:spPr>
        <p:txBody>
          <a:bodyPr/>
          <a:lstStyle/>
          <a:p>
            <a:pPr marL="342900" lvl="1" indent="-342900">
              <a:buFontTx/>
              <a:buChar char="•"/>
            </a:pPr>
            <a:r>
              <a:rPr lang="en-US" altLang="ko-KR" sz="1600" b="1" dirty="0"/>
              <a:t>For retransmission of failed transmission, an EDCA </a:t>
            </a:r>
            <a:r>
              <a:rPr lang="en-US" altLang="ko-KR" sz="1600" b="1" dirty="0" err="1"/>
              <a:t>backoff</a:t>
            </a:r>
            <a:r>
              <a:rPr lang="en-US" altLang="ko-KR" sz="1600" b="1" dirty="0"/>
              <a:t> procedure can be considered with two options as an exponential </a:t>
            </a:r>
            <a:r>
              <a:rPr lang="en-US" altLang="ko-KR" sz="1600" b="1" dirty="0" err="1"/>
              <a:t>backoff</a:t>
            </a:r>
            <a:r>
              <a:rPr lang="en-US" altLang="ko-KR" sz="1600" b="1" dirty="0"/>
              <a:t> and resumed one</a:t>
            </a:r>
          </a:p>
          <a:p>
            <a:pPr lvl="1"/>
            <a:r>
              <a:rPr lang="en-US" altLang="ko-KR" sz="1400" dirty="0"/>
              <a:t>Option 1: exponential </a:t>
            </a:r>
            <a:r>
              <a:rPr lang="en-US" altLang="ko-KR" sz="1400" dirty="0" err="1"/>
              <a:t>backoff</a:t>
            </a:r>
            <a:endParaRPr lang="en-US" altLang="ko-KR" sz="1400" dirty="0"/>
          </a:p>
          <a:p>
            <a:pPr lvl="2"/>
            <a:r>
              <a:rPr lang="en-US" altLang="ko-KR" sz="1300" dirty="0"/>
              <a:t>As existing definition, if the </a:t>
            </a:r>
            <a:r>
              <a:rPr lang="en-US" altLang="ko-KR" sz="1300" dirty="0" err="1"/>
              <a:t>backoff</a:t>
            </a:r>
            <a:r>
              <a:rPr lang="en-US" altLang="ko-KR" sz="1300" dirty="0"/>
              <a:t> procedure is invoked because of transmission failure, the exponential </a:t>
            </a:r>
            <a:r>
              <a:rPr lang="en-US" altLang="ko-KR" sz="1300" dirty="0" err="1"/>
              <a:t>backoff</a:t>
            </a:r>
            <a:r>
              <a:rPr lang="en-US" altLang="ko-KR" sz="1300" dirty="0"/>
              <a:t> is used</a:t>
            </a:r>
          </a:p>
          <a:p>
            <a:pPr lvl="2"/>
            <a:r>
              <a:rPr lang="en-US" altLang="ko-KR" sz="1300" u="sng" dirty="0"/>
              <a:t>Consideration 1)</a:t>
            </a:r>
            <a:r>
              <a:rPr lang="en-US" altLang="ko-KR" sz="1300" dirty="0"/>
              <a:t> Since the STA transmits HE trigger based PPDU </a:t>
            </a:r>
            <a:r>
              <a:rPr lang="en-US" altLang="ko-KR" sz="1300" i="1" dirty="0"/>
              <a:t>under granted access from the AP</a:t>
            </a:r>
            <a:r>
              <a:rPr lang="en-US" altLang="ko-KR" sz="1300" dirty="0"/>
              <a:t>, failed UL MU transmission is not occurred as a result of the STA’s </a:t>
            </a:r>
            <a:r>
              <a:rPr lang="en-US" altLang="ko-KR" sz="1300" dirty="0" err="1"/>
              <a:t>backoff</a:t>
            </a:r>
            <a:r>
              <a:rPr lang="en-US" altLang="ko-KR" sz="1300" dirty="0"/>
              <a:t> operation</a:t>
            </a:r>
          </a:p>
          <a:p>
            <a:pPr marL="857250" lvl="2" indent="0">
              <a:buNone/>
            </a:pPr>
            <a:r>
              <a:rPr lang="en-US" altLang="ko-KR" sz="1300" dirty="0"/>
              <a:t>     Exponential </a:t>
            </a:r>
            <a:r>
              <a:rPr lang="en-US" altLang="ko-KR" sz="1300" dirty="0" err="1"/>
              <a:t>backoff</a:t>
            </a:r>
            <a:r>
              <a:rPr lang="en-US" altLang="ko-KR" sz="1300" dirty="0"/>
              <a:t> may not help avoiding additional collision</a:t>
            </a:r>
          </a:p>
          <a:p>
            <a:pPr lvl="2"/>
            <a:r>
              <a:rPr lang="en-US" altLang="ko-KR" sz="1300" u="sng" dirty="0"/>
              <a:t>Consideration 2)</a:t>
            </a:r>
            <a:r>
              <a:rPr lang="en-US" altLang="ko-KR" sz="1300" dirty="0"/>
              <a:t> Failed UL MU transmission may be happened by setting inappropriate transmission parameters (e.g., MCS, TX power, etc.)</a:t>
            </a:r>
            <a:br>
              <a:rPr lang="en-US" altLang="ko-KR" sz="1300" dirty="0"/>
            </a:br>
            <a:r>
              <a:rPr lang="en-US" altLang="ko-KR" sz="1300" dirty="0"/>
              <a:t>Exponential </a:t>
            </a:r>
            <a:r>
              <a:rPr lang="en-US" altLang="ko-KR" sz="1300" dirty="0" err="1"/>
              <a:t>backoff</a:t>
            </a:r>
            <a:r>
              <a:rPr lang="en-US" altLang="ko-KR" sz="1300" dirty="0"/>
              <a:t> may not be effective for successful retransmission  </a:t>
            </a:r>
            <a:endParaRPr lang="en-US" altLang="ko-KR" sz="1300" dirty="0" smtClean="0"/>
          </a:p>
          <a:p>
            <a:pPr lvl="2"/>
            <a:endParaRPr lang="en-US" altLang="ko-KR" sz="1400" dirty="0"/>
          </a:p>
          <a:p>
            <a:pPr lvl="1"/>
            <a:r>
              <a:rPr lang="en-US" altLang="ko-KR" sz="1400" dirty="0"/>
              <a:t>Option 2: resumed </a:t>
            </a:r>
            <a:r>
              <a:rPr lang="en-US" altLang="ko-KR" sz="1400" dirty="0" err="1"/>
              <a:t>backoff</a:t>
            </a:r>
            <a:endParaRPr lang="en-US" altLang="ko-KR" sz="1400" dirty="0"/>
          </a:p>
          <a:p>
            <a:pPr lvl="2"/>
            <a:r>
              <a:rPr lang="en-US" altLang="ko-KR" sz="1300" dirty="0"/>
              <a:t>In 11ac, if the </a:t>
            </a:r>
            <a:r>
              <a:rPr lang="en-US" altLang="ko-KR" sz="1300" dirty="0" err="1"/>
              <a:t>backoff</a:t>
            </a:r>
            <a:r>
              <a:rPr lang="en-US" altLang="ko-KR" sz="1300" dirty="0"/>
              <a:t> procedure of a secondary AC occurs for failed transmission, the </a:t>
            </a:r>
            <a:r>
              <a:rPr lang="en-US" altLang="ko-KR" sz="1300" dirty="0" err="1"/>
              <a:t>backoff</a:t>
            </a:r>
            <a:r>
              <a:rPr lang="en-US" altLang="ko-KR" sz="1300" dirty="0"/>
              <a:t> for the associated EDCAF continues without change to the </a:t>
            </a:r>
            <a:r>
              <a:rPr lang="en-US" altLang="ko-KR" sz="1300" dirty="0" err="1"/>
              <a:t>backoff</a:t>
            </a:r>
            <a:r>
              <a:rPr lang="en-US" altLang="ko-KR" sz="1300" dirty="0"/>
              <a:t> counter (resumed </a:t>
            </a:r>
            <a:r>
              <a:rPr lang="en-US" altLang="ko-KR" sz="1300" dirty="0" err="1"/>
              <a:t>backoff</a:t>
            </a:r>
            <a:r>
              <a:rPr lang="en-US" altLang="ko-KR" sz="1300" dirty="0"/>
              <a:t>)</a:t>
            </a:r>
          </a:p>
          <a:p>
            <a:pPr lvl="2"/>
            <a:r>
              <a:rPr lang="en-US" altLang="ko-KR" sz="1300" dirty="0"/>
              <a:t>In 11ax, we can simply apply the resumed </a:t>
            </a:r>
            <a:r>
              <a:rPr lang="en-US" altLang="ko-KR" sz="1300" dirty="0" err="1"/>
              <a:t>backoff</a:t>
            </a:r>
            <a:r>
              <a:rPr lang="en-US" altLang="ko-KR" sz="1300" dirty="0"/>
              <a:t> to failed UL MU transmission</a:t>
            </a:r>
          </a:p>
          <a:p>
            <a:pPr lvl="2"/>
            <a:r>
              <a:rPr lang="en-US" altLang="ko-KR" sz="1300" dirty="0"/>
              <a:t>Resumed </a:t>
            </a:r>
            <a:r>
              <a:rPr lang="en-US" altLang="ko-KR" sz="1300" dirty="0" err="1"/>
              <a:t>backoff</a:t>
            </a:r>
            <a:r>
              <a:rPr lang="en-US" altLang="ko-KR" sz="1300" dirty="0"/>
              <a:t> may reduce the latency for retransmission of the failed UL MU transmission</a:t>
            </a:r>
          </a:p>
          <a:p>
            <a:pPr lvl="1"/>
            <a:endParaRPr lang="en-US" altLang="ko-KR" sz="1100" dirty="0" smtClean="0"/>
          </a:p>
          <a:p>
            <a:pPr lvl="1"/>
            <a:r>
              <a:rPr lang="en-US" altLang="ko-KR" sz="1500" dirty="0" smtClean="0"/>
              <a:t>Prefer Option 2</a:t>
            </a:r>
            <a:endParaRPr lang="en-US" altLang="ko-KR" sz="1500" dirty="0"/>
          </a:p>
          <a:p>
            <a:endParaRPr lang="ko-KR" altLang="en-US" dirty="0"/>
          </a:p>
        </p:txBody>
      </p:sp>
      <p:sp>
        <p:nvSpPr>
          <p:cNvPr id="4" name="날짜 개체 틀 3"/>
          <p:cNvSpPr>
            <a:spLocks noGrp="1"/>
          </p:cNvSpPr>
          <p:nvPr>
            <p:ph type="dt" sz="half" idx="10"/>
          </p:nvPr>
        </p:nvSpPr>
        <p:spPr/>
        <p:txBody>
          <a:bodyPr/>
          <a:lstStyle/>
          <a:p>
            <a:pPr>
              <a:defRPr/>
            </a:pPr>
            <a:r>
              <a:rPr lang="en-US" smtClean="0"/>
              <a:t>July 2016</a:t>
            </a:r>
            <a:endParaRPr lang="en-US" dirty="0"/>
          </a:p>
        </p:txBody>
      </p:sp>
      <p:sp>
        <p:nvSpPr>
          <p:cNvPr id="5" name="바닥글 개체 틀 4"/>
          <p:cNvSpPr>
            <a:spLocks noGrp="1"/>
          </p:cNvSpPr>
          <p:nvPr>
            <p:ph type="ftr" sz="quarter" idx="11"/>
          </p:nvPr>
        </p:nvSpPr>
        <p:spPr/>
        <p:txBody>
          <a:bodyPr/>
          <a:lstStyle/>
          <a:p>
            <a:pPr>
              <a:defRPr/>
            </a:pPr>
            <a:r>
              <a:rPr lang="en-US" altLang="ko-KR" smtClean="0"/>
              <a:t>Jayh H. Park, LG Electronics</a:t>
            </a:r>
            <a:endParaRPr lang="en-US" altLang="ko-KR" dirty="0"/>
          </a:p>
        </p:txBody>
      </p:sp>
      <p:sp>
        <p:nvSpPr>
          <p:cNvPr id="6" name="슬라이드 번호 개체 틀 5"/>
          <p:cNvSpPr>
            <a:spLocks noGrp="1"/>
          </p:cNvSpPr>
          <p:nvPr>
            <p:ph type="sldNum" sz="quarter" idx="12"/>
          </p:nvPr>
        </p:nvSpPr>
        <p:spPr/>
        <p:txBody>
          <a:bodyPr/>
          <a:lstStyle/>
          <a:p>
            <a:pPr>
              <a:defRPr/>
            </a:pPr>
            <a:r>
              <a:rPr lang="en-US" smtClean="0"/>
              <a:t>Slide </a:t>
            </a:r>
            <a:fld id="{C1789BC7-C074-42CC-ADF8-5107DF6BD1C1}" type="slidenum">
              <a:rPr lang="en-US" smtClean="0"/>
              <a:pPr>
                <a:defRPr/>
              </a:pPr>
              <a:t>15</a:t>
            </a:fld>
            <a:endParaRPr lang="en-US"/>
          </a:p>
        </p:txBody>
      </p:sp>
    </p:spTree>
    <p:extLst>
      <p:ext uri="{BB962C8B-B14F-4D97-AF65-F5344CB8AC3E}">
        <p14:creationId xmlns:p14="http://schemas.microsoft.com/office/powerpoint/2010/main" val="178619893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CASE 2</a:t>
            </a:r>
            <a:r>
              <a:rPr lang="en-US" altLang="ko-KR" dirty="0" smtClean="0"/>
              <a:t>-2: </a:t>
            </a:r>
            <a:r>
              <a:rPr lang="en-US" altLang="ko-KR" dirty="0"/>
              <a:t>failed UL MU transmission </a:t>
            </a:r>
            <a:r>
              <a:rPr lang="en-US" altLang="ko-KR" dirty="0" smtClean="0"/>
              <a:t>(3/3</a:t>
            </a:r>
            <a:r>
              <a:rPr lang="en-US" altLang="ko-KR" dirty="0"/>
              <a:t>) </a:t>
            </a:r>
            <a:endParaRPr lang="ko-KR" altLang="en-US"/>
          </a:p>
        </p:txBody>
      </p:sp>
      <p:sp>
        <p:nvSpPr>
          <p:cNvPr id="3" name="내용 개체 틀 2"/>
          <p:cNvSpPr>
            <a:spLocks noGrp="1"/>
          </p:cNvSpPr>
          <p:nvPr>
            <p:ph idx="1"/>
          </p:nvPr>
        </p:nvSpPr>
        <p:spPr/>
        <p:txBody>
          <a:bodyPr/>
          <a:lstStyle/>
          <a:p>
            <a:r>
              <a:rPr lang="en-US" altLang="ko-KR" sz="2200" dirty="0" smtClean="0"/>
              <a:t>Consideration of Retry Counters for UL MU Transmission</a:t>
            </a:r>
          </a:p>
          <a:p>
            <a:endParaRPr lang="en-US" altLang="ko-KR" sz="1800" dirty="0"/>
          </a:p>
          <a:p>
            <a:r>
              <a:rPr lang="en-US" altLang="ko-KR" sz="1800" dirty="0"/>
              <a:t>In SU transmission, short retry counters and long retry counters are used to reset CW to </a:t>
            </a:r>
            <a:r>
              <a:rPr lang="en-US" altLang="ko-KR" sz="1800" dirty="0" err="1"/>
              <a:t>CWmin</a:t>
            </a:r>
            <a:r>
              <a:rPr lang="en-US" altLang="ko-KR" sz="1800" dirty="0"/>
              <a:t> when short retry counters or long retry counters reach short retry limit or long retry </a:t>
            </a:r>
            <a:r>
              <a:rPr lang="en-US" altLang="ko-KR" sz="1800" dirty="0" smtClean="0"/>
              <a:t>limit</a:t>
            </a:r>
            <a:endParaRPr lang="en-US" altLang="ko-KR" sz="1800" dirty="0"/>
          </a:p>
          <a:p>
            <a:endParaRPr lang="en-US" altLang="ko-KR" sz="1800" dirty="0" smtClean="0"/>
          </a:p>
          <a:p>
            <a:r>
              <a:rPr lang="en-US" altLang="ko-KR" sz="1800" dirty="0" smtClean="0"/>
              <a:t>Following </a:t>
            </a:r>
            <a:r>
              <a:rPr lang="en-US" altLang="ko-KR" sz="1800" dirty="0"/>
              <a:t>similar concept of keeping the </a:t>
            </a:r>
            <a:r>
              <a:rPr lang="en-US" altLang="ko-KR" sz="1800" dirty="0" err="1"/>
              <a:t>backoff</a:t>
            </a:r>
            <a:r>
              <a:rPr lang="en-US" altLang="ko-KR" sz="1800" dirty="0"/>
              <a:t> counter and contention window unchanged for UL MU transmission, we propose </a:t>
            </a:r>
            <a:r>
              <a:rPr lang="en-US" altLang="ko-KR" sz="1800" dirty="0" smtClean="0"/>
              <a:t>that:</a:t>
            </a:r>
            <a:endParaRPr lang="en-US" altLang="ko-KR" sz="1800" dirty="0"/>
          </a:p>
          <a:p>
            <a:pPr lvl="1"/>
            <a:r>
              <a:rPr lang="en-US" altLang="ko-KR" sz="1600" dirty="0"/>
              <a:t>If an HE STA does not successfully receive the corresponding acknowledgement frame in response to the MPDU sent in an HE trigger based PPDU, the short retry counters and long retry counters for the associated EDCAF </a:t>
            </a:r>
            <a:r>
              <a:rPr lang="en-US" altLang="ko-KR" sz="1600" dirty="0" smtClean="0"/>
              <a:t>are </a:t>
            </a:r>
            <a:r>
              <a:rPr lang="en-US" altLang="ko-KR" sz="1600" dirty="0"/>
              <a:t>not </a:t>
            </a:r>
            <a:r>
              <a:rPr lang="en-US" altLang="ko-KR" sz="1600" dirty="0" smtClean="0"/>
              <a:t>be changed</a:t>
            </a:r>
            <a:endParaRPr lang="en-US" altLang="ko-KR" sz="1600" dirty="0"/>
          </a:p>
          <a:p>
            <a:endParaRPr lang="en-US" altLang="ko-KR" sz="1600" dirty="0"/>
          </a:p>
          <a:p>
            <a:pPr lvl="1"/>
            <a:endParaRPr lang="ko-KR" altLang="en-US" sz="2000" dirty="0"/>
          </a:p>
        </p:txBody>
      </p:sp>
      <p:sp>
        <p:nvSpPr>
          <p:cNvPr id="4" name="날짜 개체 틀 3"/>
          <p:cNvSpPr>
            <a:spLocks noGrp="1"/>
          </p:cNvSpPr>
          <p:nvPr>
            <p:ph type="dt" sz="half" idx="10"/>
          </p:nvPr>
        </p:nvSpPr>
        <p:spPr/>
        <p:txBody>
          <a:bodyPr/>
          <a:lstStyle/>
          <a:p>
            <a:pPr>
              <a:defRPr/>
            </a:pPr>
            <a:r>
              <a:rPr lang="en-US" smtClean="0"/>
              <a:t>July 2016</a:t>
            </a:r>
            <a:endParaRPr lang="en-US" dirty="0"/>
          </a:p>
        </p:txBody>
      </p:sp>
      <p:sp>
        <p:nvSpPr>
          <p:cNvPr id="5" name="바닥글 개체 틀 4"/>
          <p:cNvSpPr>
            <a:spLocks noGrp="1"/>
          </p:cNvSpPr>
          <p:nvPr>
            <p:ph type="ftr" sz="quarter" idx="11"/>
          </p:nvPr>
        </p:nvSpPr>
        <p:spPr/>
        <p:txBody>
          <a:bodyPr/>
          <a:lstStyle/>
          <a:p>
            <a:pPr>
              <a:defRPr/>
            </a:pPr>
            <a:r>
              <a:rPr lang="en-US" altLang="ko-KR" smtClean="0"/>
              <a:t>Jayh H. Park, LG Electronics</a:t>
            </a:r>
            <a:endParaRPr lang="en-US" altLang="ko-KR" dirty="0"/>
          </a:p>
        </p:txBody>
      </p:sp>
      <p:sp>
        <p:nvSpPr>
          <p:cNvPr id="6" name="슬라이드 번호 개체 틀 5"/>
          <p:cNvSpPr>
            <a:spLocks noGrp="1"/>
          </p:cNvSpPr>
          <p:nvPr>
            <p:ph type="sldNum" sz="quarter" idx="12"/>
          </p:nvPr>
        </p:nvSpPr>
        <p:spPr/>
        <p:txBody>
          <a:bodyPr/>
          <a:lstStyle/>
          <a:p>
            <a:pPr>
              <a:defRPr/>
            </a:pPr>
            <a:r>
              <a:rPr lang="en-US" smtClean="0"/>
              <a:t>Slide </a:t>
            </a:r>
            <a:fld id="{C1789BC7-C074-42CC-ADF8-5107DF6BD1C1}" type="slidenum">
              <a:rPr lang="en-US" smtClean="0"/>
              <a:pPr>
                <a:defRPr/>
              </a:pPr>
              <a:t>16</a:t>
            </a:fld>
            <a:endParaRPr lang="en-US"/>
          </a:p>
        </p:txBody>
      </p:sp>
    </p:spTree>
    <p:extLst>
      <p:ext uri="{BB962C8B-B14F-4D97-AF65-F5344CB8AC3E}">
        <p14:creationId xmlns:p14="http://schemas.microsoft.com/office/powerpoint/2010/main" val="23017396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Summary</a:t>
            </a:r>
            <a:endParaRPr lang="ko-KR" altLang="en-US"/>
          </a:p>
        </p:txBody>
      </p:sp>
      <p:sp>
        <p:nvSpPr>
          <p:cNvPr id="3" name="내용 개체 틀 2"/>
          <p:cNvSpPr>
            <a:spLocks noGrp="1"/>
          </p:cNvSpPr>
          <p:nvPr>
            <p:ph idx="1"/>
          </p:nvPr>
        </p:nvSpPr>
        <p:spPr/>
        <p:txBody>
          <a:bodyPr/>
          <a:lstStyle/>
          <a:p>
            <a:r>
              <a:rPr lang="en-US" altLang="ko-KR" dirty="0"/>
              <a:t>This presentation addresses an EDCA </a:t>
            </a:r>
            <a:r>
              <a:rPr lang="en-US" altLang="ko-KR" dirty="0" err="1"/>
              <a:t>backoff</a:t>
            </a:r>
            <a:r>
              <a:rPr lang="en-US" altLang="ko-KR" dirty="0"/>
              <a:t> procedure of UL MU transmission for clarification</a:t>
            </a:r>
          </a:p>
          <a:p>
            <a:endParaRPr lang="en-US" altLang="ko-KR" dirty="0"/>
          </a:p>
          <a:p>
            <a:pPr lvl="1"/>
            <a:r>
              <a:rPr lang="en-US" altLang="ko-KR" sz="1600" dirty="0"/>
              <a:t>Basically UL MU capable STAs should support trigger based channel access with a simple EDCA based access as a baseline</a:t>
            </a:r>
          </a:p>
          <a:p>
            <a:pPr lvl="1"/>
            <a:endParaRPr lang="en-US" altLang="ko-KR" sz="1600" dirty="0"/>
          </a:p>
          <a:p>
            <a:pPr lvl="1"/>
            <a:r>
              <a:rPr lang="en-US" altLang="ko-KR" sz="1600" dirty="0"/>
              <a:t>CASE 1) After successful UL MU transmission, the EDCA </a:t>
            </a:r>
            <a:r>
              <a:rPr lang="en-US" altLang="ko-KR" sz="1600" dirty="0" err="1" smtClean="0"/>
              <a:t>backoff</a:t>
            </a:r>
            <a:r>
              <a:rPr lang="en-US" altLang="ko-KR" sz="1600" dirty="0" smtClean="0"/>
              <a:t> resumes</a:t>
            </a:r>
            <a:endParaRPr lang="en-US" altLang="ko-KR" sz="1600" dirty="0"/>
          </a:p>
          <a:p>
            <a:pPr lvl="1"/>
            <a:r>
              <a:rPr lang="en-US" altLang="ko-KR" sz="1600" dirty="0" smtClean="0"/>
              <a:t>CASE </a:t>
            </a:r>
            <a:r>
              <a:rPr lang="en-US" altLang="ko-KR" sz="1600" dirty="0"/>
              <a:t>2</a:t>
            </a:r>
            <a:r>
              <a:rPr lang="en-US" altLang="ko-KR" sz="1600" dirty="0" smtClean="0"/>
              <a:t>-1) </a:t>
            </a:r>
            <a:r>
              <a:rPr lang="en-US" altLang="ko-KR" sz="1600" dirty="0"/>
              <a:t>After failed UL MU transmission, the EDCA </a:t>
            </a:r>
            <a:r>
              <a:rPr lang="en-US" altLang="ko-KR" sz="1600" dirty="0" err="1" smtClean="0"/>
              <a:t>backoff</a:t>
            </a:r>
            <a:r>
              <a:rPr lang="en-US" altLang="ko-KR" sz="1600" dirty="0"/>
              <a:t> </a:t>
            </a:r>
            <a:r>
              <a:rPr lang="en-US" altLang="ko-KR" sz="1600" dirty="0" smtClean="0"/>
              <a:t>resumes</a:t>
            </a:r>
            <a:endParaRPr lang="en-US" altLang="ko-KR" sz="1600" dirty="0"/>
          </a:p>
          <a:p>
            <a:pPr lvl="1"/>
            <a:r>
              <a:rPr lang="en-US" altLang="ko-KR" sz="1600" dirty="0" smtClean="0"/>
              <a:t>CASE 2-2) As similar concept of keeping the </a:t>
            </a:r>
            <a:r>
              <a:rPr lang="en-US" altLang="ko-KR" sz="1600" dirty="0" err="1" smtClean="0"/>
              <a:t>backoff</a:t>
            </a:r>
            <a:r>
              <a:rPr lang="en-US" altLang="ko-KR" sz="1600" dirty="0" smtClean="0"/>
              <a:t> counter and contention window unchanged for UL MU transmission, the short retry counters and long retry counters for HE associated EDCAF are not changed</a:t>
            </a:r>
            <a:endParaRPr lang="en-US" altLang="ko-KR" sz="1600" dirty="0"/>
          </a:p>
          <a:p>
            <a:endParaRPr lang="ko-KR" altLang="en-US" dirty="0"/>
          </a:p>
        </p:txBody>
      </p:sp>
      <p:sp>
        <p:nvSpPr>
          <p:cNvPr id="4" name="날짜 개체 틀 3"/>
          <p:cNvSpPr>
            <a:spLocks noGrp="1"/>
          </p:cNvSpPr>
          <p:nvPr>
            <p:ph type="dt" sz="half" idx="10"/>
          </p:nvPr>
        </p:nvSpPr>
        <p:spPr/>
        <p:txBody>
          <a:bodyPr/>
          <a:lstStyle/>
          <a:p>
            <a:pPr>
              <a:defRPr/>
            </a:pPr>
            <a:r>
              <a:rPr lang="en-US" smtClean="0"/>
              <a:t>July 2016</a:t>
            </a:r>
            <a:endParaRPr lang="en-US" dirty="0"/>
          </a:p>
        </p:txBody>
      </p:sp>
      <p:sp>
        <p:nvSpPr>
          <p:cNvPr id="5" name="바닥글 개체 틀 4"/>
          <p:cNvSpPr>
            <a:spLocks noGrp="1"/>
          </p:cNvSpPr>
          <p:nvPr>
            <p:ph type="ftr" sz="quarter" idx="11"/>
          </p:nvPr>
        </p:nvSpPr>
        <p:spPr/>
        <p:txBody>
          <a:bodyPr/>
          <a:lstStyle/>
          <a:p>
            <a:pPr>
              <a:defRPr/>
            </a:pPr>
            <a:r>
              <a:rPr lang="en-US" altLang="ko-KR" smtClean="0"/>
              <a:t>Jayh H. Park, LG Electronics</a:t>
            </a:r>
            <a:endParaRPr lang="en-US" altLang="ko-KR" dirty="0"/>
          </a:p>
        </p:txBody>
      </p:sp>
      <p:sp>
        <p:nvSpPr>
          <p:cNvPr id="6" name="슬라이드 번호 개체 틀 5"/>
          <p:cNvSpPr>
            <a:spLocks noGrp="1"/>
          </p:cNvSpPr>
          <p:nvPr>
            <p:ph type="sldNum" sz="quarter" idx="12"/>
          </p:nvPr>
        </p:nvSpPr>
        <p:spPr/>
        <p:txBody>
          <a:bodyPr/>
          <a:lstStyle/>
          <a:p>
            <a:pPr>
              <a:defRPr/>
            </a:pPr>
            <a:r>
              <a:rPr lang="en-US" smtClean="0"/>
              <a:t>Slide </a:t>
            </a:r>
            <a:fld id="{C1789BC7-C074-42CC-ADF8-5107DF6BD1C1}" type="slidenum">
              <a:rPr lang="en-US" smtClean="0"/>
              <a:pPr>
                <a:defRPr/>
              </a:pPr>
              <a:t>17</a:t>
            </a:fld>
            <a:endParaRPr lang="en-US"/>
          </a:p>
        </p:txBody>
      </p:sp>
    </p:spTree>
    <p:extLst>
      <p:ext uri="{BB962C8B-B14F-4D97-AF65-F5344CB8AC3E}">
        <p14:creationId xmlns:p14="http://schemas.microsoft.com/office/powerpoint/2010/main" val="257039309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Straw Poll 1</a:t>
            </a:r>
            <a:endParaRPr lang="ko-KR" altLang="en-US"/>
          </a:p>
        </p:txBody>
      </p:sp>
      <p:sp>
        <p:nvSpPr>
          <p:cNvPr id="3" name="내용 개체 틀 2"/>
          <p:cNvSpPr>
            <a:spLocks noGrp="1"/>
          </p:cNvSpPr>
          <p:nvPr>
            <p:ph idx="1"/>
          </p:nvPr>
        </p:nvSpPr>
        <p:spPr/>
        <p:txBody>
          <a:bodyPr/>
          <a:lstStyle/>
          <a:p>
            <a:r>
              <a:rPr lang="en-US" altLang="ko-KR" dirty="0"/>
              <a:t>Do you agree to add the following text to the 11ax Spec draft:</a:t>
            </a:r>
          </a:p>
          <a:p>
            <a:pPr lvl="1" latinLnBrk="1"/>
            <a:r>
              <a:rPr lang="en-US" altLang="ko-KR" i="1" dirty="0"/>
              <a:t>Insert the following at the end of 10.22.2.2:</a:t>
            </a:r>
          </a:p>
          <a:p>
            <a:pPr lvl="1" latinLnBrk="1"/>
            <a:endParaRPr lang="en-US" altLang="ko-KR" dirty="0" smtClean="0"/>
          </a:p>
          <a:p>
            <a:pPr lvl="1" latinLnBrk="1"/>
            <a:r>
              <a:rPr lang="en-US" altLang="ko-KR" dirty="0" smtClean="0"/>
              <a:t>When </a:t>
            </a:r>
            <a:r>
              <a:rPr lang="en-US" altLang="ko-KR" dirty="0"/>
              <a:t>an HE STA successfully receives the corresponding acknowledgement frame in response to the MPDU sent in HE trigger based PPDU, the </a:t>
            </a:r>
            <a:r>
              <a:rPr lang="en-US" altLang="ko-KR" dirty="0" err="1"/>
              <a:t>backoff</a:t>
            </a:r>
            <a:r>
              <a:rPr lang="en-US" altLang="ko-KR" dirty="0"/>
              <a:t> for the associated EDCAF resumes the </a:t>
            </a:r>
            <a:r>
              <a:rPr lang="en-US" altLang="ko-KR" dirty="0" err="1"/>
              <a:t>backoff</a:t>
            </a:r>
            <a:r>
              <a:rPr lang="en-US" altLang="ko-KR" dirty="0"/>
              <a:t> counter countdown</a:t>
            </a:r>
            <a:endParaRPr lang="ko-KR" altLang="ko-KR"/>
          </a:p>
        </p:txBody>
      </p:sp>
      <p:sp>
        <p:nvSpPr>
          <p:cNvPr id="4" name="날짜 개체 틀 3"/>
          <p:cNvSpPr>
            <a:spLocks noGrp="1"/>
          </p:cNvSpPr>
          <p:nvPr>
            <p:ph type="dt" sz="half" idx="10"/>
          </p:nvPr>
        </p:nvSpPr>
        <p:spPr/>
        <p:txBody>
          <a:bodyPr/>
          <a:lstStyle/>
          <a:p>
            <a:pPr>
              <a:defRPr/>
            </a:pPr>
            <a:r>
              <a:rPr lang="en-US" smtClean="0"/>
              <a:t>July 2016</a:t>
            </a:r>
            <a:endParaRPr lang="en-US" dirty="0"/>
          </a:p>
        </p:txBody>
      </p:sp>
      <p:sp>
        <p:nvSpPr>
          <p:cNvPr id="5" name="바닥글 개체 틀 4"/>
          <p:cNvSpPr>
            <a:spLocks noGrp="1"/>
          </p:cNvSpPr>
          <p:nvPr>
            <p:ph type="ftr" sz="quarter" idx="11"/>
          </p:nvPr>
        </p:nvSpPr>
        <p:spPr/>
        <p:txBody>
          <a:bodyPr/>
          <a:lstStyle/>
          <a:p>
            <a:pPr>
              <a:defRPr/>
            </a:pPr>
            <a:r>
              <a:rPr lang="en-US" altLang="ko-KR" smtClean="0"/>
              <a:t>Jayh H. Park, LG Electronics</a:t>
            </a:r>
            <a:endParaRPr lang="en-US" altLang="ko-KR" dirty="0"/>
          </a:p>
        </p:txBody>
      </p:sp>
      <p:sp>
        <p:nvSpPr>
          <p:cNvPr id="6" name="슬라이드 번호 개체 틀 5"/>
          <p:cNvSpPr>
            <a:spLocks noGrp="1"/>
          </p:cNvSpPr>
          <p:nvPr>
            <p:ph type="sldNum" sz="quarter" idx="12"/>
          </p:nvPr>
        </p:nvSpPr>
        <p:spPr/>
        <p:txBody>
          <a:bodyPr/>
          <a:lstStyle/>
          <a:p>
            <a:pPr>
              <a:defRPr/>
            </a:pPr>
            <a:r>
              <a:rPr lang="en-US" smtClean="0"/>
              <a:t>Slide </a:t>
            </a:r>
            <a:fld id="{C1789BC7-C074-42CC-ADF8-5107DF6BD1C1}" type="slidenum">
              <a:rPr lang="en-US" smtClean="0"/>
              <a:pPr>
                <a:defRPr/>
              </a:pPr>
              <a:t>18</a:t>
            </a:fld>
            <a:endParaRPr lang="en-US"/>
          </a:p>
        </p:txBody>
      </p:sp>
    </p:spTree>
    <p:extLst>
      <p:ext uri="{BB962C8B-B14F-4D97-AF65-F5344CB8AC3E}">
        <p14:creationId xmlns:p14="http://schemas.microsoft.com/office/powerpoint/2010/main" val="236826173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Straw Poll 2</a:t>
            </a:r>
            <a:endParaRPr lang="ko-KR" altLang="en-US"/>
          </a:p>
        </p:txBody>
      </p:sp>
      <p:sp>
        <p:nvSpPr>
          <p:cNvPr id="3" name="내용 개체 틀 2"/>
          <p:cNvSpPr>
            <a:spLocks noGrp="1"/>
          </p:cNvSpPr>
          <p:nvPr>
            <p:ph idx="1"/>
          </p:nvPr>
        </p:nvSpPr>
        <p:spPr/>
        <p:txBody>
          <a:bodyPr/>
          <a:lstStyle/>
          <a:p>
            <a:r>
              <a:rPr lang="en-US" altLang="ko-KR" dirty="0"/>
              <a:t>Do you agree to add the following text to the 11ax Spec draft:</a:t>
            </a:r>
          </a:p>
          <a:p>
            <a:pPr lvl="1" latinLnBrk="1"/>
            <a:r>
              <a:rPr lang="en-US" altLang="ko-KR" i="1" dirty="0" smtClean="0"/>
              <a:t>Insert the following at the end of 10.22.2.2:</a:t>
            </a:r>
          </a:p>
          <a:p>
            <a:pPr lvl="1"/>
            <a:endParaRPr lang="en-US" altLang="ko-KR" dirty="0" smtClean="0"/>
          </a:p>
          <a:p>
            <a:pPr lvl="1"/>
            <a:r>
              <a:rPr lang="en-US" altLang="ko-KR" dirty="0" smtClean="0"/>
              <a:t>When </a:t>
            </a:r>
            <a:r>
              <a:rPr lang="en-US" altLang="ko-KR" dirty="0"/>
              <a:t>an HE STA does not receive the corresponding acknowledgement frame in response to the MPDU sent in HE trigger based PPDU, the </a:t>
            </a:r>
            <a:r>
              <a:rPr lang="en-US" altLang="ko-KR" dirty="0" err="1"/>
              <a:t>backoff</a:t>
            </a:r>
            <a:r>
              <a:rPr lang="en-US" altLang="ko-KR" dirty="0"/>
              <a:t> for the associated EDCAF resumes the </a:t>
            </a:r>
            <a:r>
              <a:rPr lang="en-US" altLang="ko-KR" dirty="0" err="1"/>
              <a:t>backoff</a:t>
            </a:r>
            <a:r>
              <a:rPr lang="en-US" altLang="ko-KR" dirty="0"/>
              <a:t> counter countdown</a:t>
            </a:r>
            <a:endParaRPr lang="ko-KR" altLang="en-US" dirty="0"/>
          </a:p>
        </p:txBody>
      </p:sp>
      <p:sp>
        <p:nvSpPr>
          <p:cNvPr id="4" name="날짜 개체 틀 3"/>
          <p:cNvSpPr>
            <a:spLocks noGrp="1"/>
          </p:cNvSpPr>
          <p:nvPr>
            <p:ph type="dt" sz="half" idx="10"/>
          </p:nvPr>
        </p:nvSpPr>
        <p:spPr/>
        <p:txBody>
          <a:bodyPr/>
          <a:lstStyle/>
          <a:p>
            <a:pPr>
              <a:defRPr/>
            </a:pPr>
            <a:r>
              <a:rPr lang="en-US" smtClean="0"/>
              <a:t>July 2016</a:t>
            </a:r>
            <a:endParaRPr lang="en-US" dirty="0"/>
          </a:p>
        </p:txBody>
      </p:sp>
      <p:sp>
        <p:nvSpPr>
          <p:cNvPr id="5" name="바닥글 개체 틀 4"/>
          <p:cNvSpPr>
            <a:spLocks noGrp="1"/>
          </p:cNvSpPr>
          <p:nvPr>
            <p:ph type="ftr" sz="quarter" idx="11"/>
          </p:nvPr>
        </p:nvSpPr>
        <p:spPr/>
        <p:txBody>
          <a:bodyPr/>
          <a:lstStyle/>
          <a:p>
            <a:pPr>
              <a:defRPr/>
            </a:pPr>
            <a:r>
              <a:rPr lang="en-US" altLang="ko-KR" smtClean="0"/>
              <a:t>Jayh H. Park, LG Electronics</a:t>
            </a:r>
            <a:endParaRPr lang="en-US" altLang="ko-KR" dirty="0"/>
          </a:p>
        </p:txBody>
      </p:sp>
      <p:sp>
        <p:nvSpPr>
          <p:cNvPr id="6" name="슬라이드 번호 개체 틀 5"/>
          <p:cNvSpPr>
            <a:spLocks noGrp="1"/>
          </p:cNvSpPr>
          <p:nvPr>
            <p:ph type="sldNum" sz="quarter" idx="12"/>
          </p:nvPr>
        </p:nvSpPr>
        <p:spPr/>
        <p:txBody>
          <a:bodyPr/>
          <a:lstStyle/>
          <a:p>
            <a:pPr>
              <a:defRPr/>
            </a:pPr>
            <a:r>
              <a:rPr lang="en-US" smtClean="0"/>
              <a:t>Slide </a:t>
            </a:r>
            <a:fld id="{C1789BC7-C074-42CC-ADF8-5107DF6BD1C1}" type="slidenum">
              <a:rPr lang="en-US" smtClean="0"/>
              <a:pPr>
                <a:defRPr/>
              </a:pPr>
              <a:t>19</a:t>
            </a:fld>
            <a:endParaRPr lang="en-US"/>
          </a:p>
        </p:txBody>
      </p:sp>
    </p:spTree>
    <p:extLst>
      <p:ext uri="{BB962C8B-B14F-4D97-AF65-F5344CB8AC3E}">
        <p14:creationId xmlns:p14="http://schemas.microsoft.com/office/powerpoint/2010/main" val="23378195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灯片编号占位符 5"/>
          <p:cNvSpPr>
            <a:spLocks noGrp="1"/>
          </p:cNvSpPr>
          <p:nvPr>
            <p:ph type="sldNum" sz="quarter" idx="12"/>
          </p:nvPr>
        </p:nvSpPr>
        <p:spPr>
          <a:xfrm>
            <a:off x="4352775" y="6523038"/>
            <a:ext cx="530225" cy="182562"/>
          </a:xfrm>
        </p:spPr>
        <p:txBody>
          <a:bodyPr/>
          <a:lstStyle/>
          <a:p>
            <a:pPr>
              <a:defRPr/>
            </a:pPr>
            <a:r>
              <a:rPr lang="en-US" smtClean="0"/>
              <a:t>Slide </a:t>
            </a:r>
            <a:fld id="{E7E6215C-0148-4EB1-A390-22B113FC486F}" type="slidenum">
              <a:rPr lang="en-US" smtClean="0"/>
              <a:pPr>
                <a:defRPr/>
              </a:pPr>
              <a:t>2</a:t>
            </a:fld>
            <a:endParaRPr lang="en-US"/>
          </a:p>
        </p:txBody>
      </p:sp>
      <p:sp>
        <p:nvSpPr>
          <p:cNvPr id="19" name="标题 18"/>
          <p:cNvSpPr>
            <a:spLocks noGrp="1"/>
          </p:cNvSpPr>
          <p:nvPr>
            <p:ph type="title"/>
          </p:nvPr>
        </p:nvSpPr>
        <p:spPr>
          <a:xfrm>
            <a:off x="685800" y="762000"/>
            <a:ext cx="7772400" cy="228600"/>
          </a:xfrm>
        </p:spPr>
        <p:txBody>
          <a:bodyPr/>
          <a:lstStyle/>
          <a:p>
            <a:pPr algn="l"/>
            <a:r>
              <a:rPr lang="en-US" altLang="zh-CN" sz="2000" dirty="0" smtClean="0"/>
              <a:t>Authors (continued)</a:t>
            </a:r>
            <a:endParaRPr lang="zh-CN" altLang="en-US" sz="2000" dirty="0"/>
          </a:p>
        </p:txBody>
      </p:sp>
      <p:graphicFrame>
        <p:nvGraphicFramePr>
          <p:cNvPr id="5" name="Table 4"/>
          <p:cNvGraphicFramePr>
            <a:graphicFrameLocks noGrp="1"/>
          </p:cNvGraphicFramePr>
          <p:nvPr>
            <p:extLst/>
          </p:nvPr>
        </p:nvGraphicFramePr>
        <p:xfrm>
          <a:off x="685800" y="1524000"/>
          <a:ext cx="7239000" cy="2661948"/>
        </p:xfrm>
        <a:graphic>
          <a:graphicData uri="http://schemas.openxmlformats.org/drawingml/2006/table">
            <a:tbl>
              <a:tblPr firstRow="1" bandRow="1">
                <a:tableStyleId>{F5AB1C69-6EDB-4FF4-983F-18BD219EF322}</a:tableStyleId>
              </a:tblPr>
              <a:tblGrid>
                <a:gridCol w="1447800"/>
                <a:gridCol w="1143000"/>
                <a:gridCol w="1600200"/>
                <a:gridCol w="1295400"/>
                <a:gridCol w="1752600"/>
              </a:tblGrid>
              <a:tr h="275452">
                <a:tc>
                  <a:txBody>
                    <a:bodyPr/>
                    <a:lstStyle/>
                    <a:p>
                      <a:pPr marL="0" marR="0" algn="ctr">
                        <a:spcBef>
                          <a:spcPts val="0"/>
                        </a:spcBef>
                        <a:spcAft>
                          <a:spcPts val="0"/>
                        </a:spcAft>
                      </a:pPr>
                      <a:r>
                        <a:rPr lang="en-US" sz="1200" b="0" dirty="0">
                          <a:solidFill>
                            <a:srgbClr val="000000"/>
                          </a:solidFill>
                          <a:latin typeface="Times New Roman"/>
                          <a:ea typeface="Times New Roman"/>
                          <a:cs typeface="Arial"/>
                        </a:rPr>
                        <a:t>Robert Stacey</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0">
                  <a:txBody>
                    <a:bodyPr/>
                    <a:lstStyle/>
                    <a:p>
                      <a:pPr marL="0" marR="0" algn="ctr">
                        <a:spcBef>
                          <a:spcPts val="0"/>
                        </a:spcBef>
                        <a:spcAft>
                          <a:spcPts val="0"/>
                        </a:spcAft>
                      </a:pPr>
                      <a:r>
                        <a:rPr lang="en-US" sz="1200" b="0" dirty="0">
                          <a:solidFill>
                            <a:srgbClr val="000000"/>
                          </a:solidFill>
                          <a:latin typeface="Times New Roman"/>
                          <a:ea typeface="Times New Roman"/>
                          <a:cs typeface="Arial"/>
                        </a:rPr>
                        <a:t>Intel</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0">
                  <a:txBody>
                    <a:bodyPr/>
                    <a:lstStyle/>
                    <a:p>
                      <a:pPr marL="0" marR="0" algn="ctr">
                        <a:spcBef>
                          <a:spcPts val="0"/>
                        </a:spcBef>
                        <a:spcAft>
                          <a:spcPts val="0"/>
                        </a:spcAft>
                      </a:pPr>
                      <a:r>
                        <a:rPr lang="en-US" sz="1200" b="0" dirty="0">
                          <a:solidFill>
                            <a:srgbClr val="000000"/>
                          </a:solidFill>
                          <a:latin typeface="Times New Roman"/>
                          <a:ea typeface="Times New Roman"/>
                          <a:cs typeface="Arial"/>
                        </a:rPr>
                        <a:t>2111 NE 25th Ave, Hillsboro OR 97124, USA  </a:t>
                      </a:r>
                      <a:endParaRPr lang="en-US" sz="1200" b="0" dirty="0">
                        <a:latin typeface="Times New Roman"/>
                        <a:ea typeface="Times New Roman"/>
                        <a:cs typeface="Arial"/>
                      </a:endParaRPr>
                    </a:p>
                    <a:p>
                      <a:pPr marL="0" marR="0" algn="ctr">
                        <a:spcBef>
                          <a:spcPts val="0"/>
                        </a:spcBef>
                        <a:spcAft>
                          <a:spcPts val="0"/>
                        </a:spcAft>
                      </a:pPr>
                      <a:r>
                        <a:rPr lang="en-US" sz="1200" b="0" dirty="0">
                          <a:solidFill>
                            <a:srgbClr val="000000"/>
                          </a:solidFill>
                          <a:latin typeface="Times New Roman"/>
                          <a:ea typeface="Times New Roman"/>
                          <a:cs typeface="Arial"/>
                        </a:rPr>
                        <a:t> </a:t>
                      </a:r>
                      <a:endParaRPr lang="en-US" sz="1200" b="0" dirty="0">
                        <a:latin typeface="Times New Roman"/>
                        <a:ea typeface="Times New Roman"/>
                        <a:cs typeface="Arial"/>
                      </a:endParaRPr>
                    </a:p>
                    <a:p>
                      <a:pPr marL="0" marR="0" algn="ctr">
                        <a:spcBef>
                          <a:spcPts val="0"/>
                        </a:spcBef>
                        <a:spcAft>
                          <a:spcPts val="0"/>
                        </a:spcAft>
                      </a:pPr>
                      <a:r>
                        <a:rPr lang="en-US" sz="1200" b="0" dirty="0">
                          <a:solidFill>
                            <a:srgbClr val="000000"/>
                          </a:solidFill>
                          <a:latin typeface="Times New Roman"/>
                          <a:ea typeface="Times New Roman"/>
                          <a:cs typeface="Arial"/>
                        </a:rPr>
                        <a:t> </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0">
                  <a:txBody>
                    <a:bodyPr/>
                    <a:lstStyle/>
                    <a:p>
                      <a:pPr marL="0" marR="0" algn="ctr">
                        <a:spcBef>
                          <a:spcPts val="0"/>
                        </a:spcBef>
                        <a:spcAft>
                          <a:spcPts val="0"/>
                        </a:spcAft>
                      </a:pPr>
                      <a:r>
                        <a:rPr lang="en-US" sz="1200" b="0" dirty="0">
                          <a:solidFill>
                            <a:srgbClr val="000000"/>
                          </a:solidFill>
                          <a:latin typeface="Times New Roman"/>
                          <a:ea typeface="Times New Roman"/>
                          <a:cs typeface="Arial"/>
                        </a:rPr>
                        <a:t>+1-503-724-893  </a:t>
                      </a:r>
                      <a:endParaRPr lang="en-US" sz="1200" b="0" dirty="0">
                        <a:latin typeface="Times New Roman"/>
                        <a:ea typeface="Times New Roman"/>
                        <a:cs typeface="Arial"/>
                      </a:endParaRPr>
                    </a:p>
                    <a:p>
                      <a:pPr marL="0" marR="0" algn="ctr">
                        <a:spcBef>
                          <a:spcPts val="0"/>
                        </a:spcBef>
                        <a:spcAft>
                          <a:spcPts val="0"/>
                        </a:spcAft>
                      </a:pPr>
                      <a:r>
                        <a:rPr lang="en-US" sz="1200" b="0" dirty="0">
                          <a:solidFill>
                            <a:srgbClr val="000000"/>
                          </a:solidFill>
                          <a:latin typeface="Times New Roman"/>
                          <a:ea typeface="Times New Roman"/>
                          <a:cs typeface="Arial"/>
                        </a:rPr>
                        <a:t> </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b="0" dirty="0">
                          <a:solidFill>
                            <a:srgbClr val="000000"/>
                          </a:solidFill>
                          <a:latin typeface="Times New Roman"/>
                          <a:ea typeface="Times New Roman"/>
                          <a:cs typeface="Arial"/>
                        </a:rPr>
                        <a:t>robert.stacey@intel.com</a:t>
                      </a:r>
                      <a:endParaRPr lang="en-US" sz="11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Shahrnaz Azizi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0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0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shahrnaz.azizi@intel.com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Po-Kai Huang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po-kai.huang@intel.com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Qinghua Li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quinghua.li@intel.com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Xiaogang Chen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xiaogang.c.chen@intel.com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Chitto</a:t>
                      </a:r>
                      <a:r>
                        <a:rPr lang="en-US" sz="1200" dirty="0">
                          <a:solidFill>
                            <a:srgbClr val="000000"/>
                          </a:solidFill>
                          <a:latin typeface="Times New Roman"/>
                          <a:ea typeface="Times New Roman"/>
                          <a:cs typeface="Arial"/>
                        </a:rPr>
                        <a:t> Ghosh</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chittabrata.ghosh@intel.com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solidFill>
                            <a:srgbClr val="000000"/>
                          </a:solidFill>
                          <a:latin typeface="+mn-lt"/>
                          <a:ea typeface="Times New Roman"/>
                          <a:cs typeface="Arial"/>
                        </a:rPr>
                        <a:t>Laurent Cariou </a:t>
                      </a:r>
                      <a:endParaRPr lang="en-US" sz="12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mn-lt"/>
                          <a:ea typeface="Times New Roman"/>
                          <a:cs typeface="Arial"/>
                        </a:rPr>
                        <a:t>laurent.cariou@intel.com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algn="ctr"/>
                      <a:r>
                        <a:rPr lang="en-US" sz="1200" dirty="0" smtClean="0"/>
                        <a:t>Yaron Alpert</a:t>
                      </a:r>
                      <a:endParaRPr lang="en-US" sz="1200" dirty="0"/>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ctr"/>
                      <a:r>
                        <a:rPr lang="en-US" sz="1100" dirty="0" smtClean="0"/>
                        <a:t>yaron.alpert@intel.com</a:t>
                      </a:r>
                      <a:endParaRPr lang="en-US" sz="1100" dirty="0"/>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solidFill>
                            <a:srgbClr val="000000"/>
                          </a:solidFill>
                          <a:latin typeface="Times New Roman"/>
                          <a:ea typeface="Times New Roman"/>
                          <a:cs typeface="Arial"/>
                        </a:rPr>
                        <a:t>Assaf Gurevitz</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solidFill>
                            <a:srgbClr val="000000"/>
                          </a:solidFill>
                          <a:latin typeface="+mn-lt"/>
                          <a:ea typeface="Times New Roman"/>
                          <a:cs typeface="Arial"/>
                        </a:rPr>
                        <a:t>assaf.gurevitz@intel.com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11732">
                <a:tc>
                  <a:txBody>
                    <a:bodyPr/>
                    <a:lstStyle/>
                    <a:p>
                      <a:pPr marL="0" marR="0" algn="ctr">
                        <a:spcBef>
                          <a:spcPts val="0"/>
                        </a:spcBef>
                        <a:spcAft>
                          <a:spcPts val="0"/>
                        </a:spcAft>
                      </a:pPr>
                      <a:r>
                        <a:rPr lang="en-US" sz="1200" dirty="0" smtClean="0">
                          <a:latin typeface="Times New Roman"/>
                          <a:ea typeface="Times New Roman"/>
                          <a:cs typeface="Arial"/>
                        </a:rPr>
                        <a:t>Ilan Sutskover</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mn-lt"/>
                          <a:ea typeface="Times New Roman"/>
                          <a:cs typeface="Arial"/>
                        </a:rPr>
                        <a:t>ilan.sutskover@intel.com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7" name="날짜 개체 틀 3"/>
          <p:cNvSpPr>
            <a:spLocks noGrp="1"/>
          </p:cNvSpPr>
          <p:nvPr>
            <p:ph type="dt" sz="half" idx="10"/>
          </p:nvPr>
        </p:nvSpPr>
        <p:spPr>
          <a:xfrm>
            <a:off x="696913" y="332601"/>
            <a:ext cx="942566" cy="276999"/>
          </a:xfrm>
        </p:spPr>
        <p:txBody>
          <a:bodyPr/>
          <a:lstStyle/>
          <a:p>
            <a:pPr>
              <a:defRPr/>
            </a:pPr>
            <a:r>
              <a:rPr lang="en-US" smtClean="0"/>
              <a:t>July 2016</a:t>
            </a:r>
            <a:endParaRPr lang="en-US" dirty="0"/>
          </a:p>
        </p:txBody>
      </p:sp>
      <p:sp>
        <p:nvSpPr>
          <p:cNvPr id="8" name="바닥글 개체 틀 4"/>
          <p:cNvSpPr>
            <a:spLocks noGrp="1"/>
          </p:cNvSpPr>
          <p:nvPr>
            <p:ph type="ftr" sz="quarter" idx="11"/>
          </p:nvPr>
        </p:nvSpPr>
        <p:spPr>
          <a:xfrm>
            <a:off x="6737340" y="6475413"/>
            <a:ext cx="1806585" cy="184666"/>
          </a:xfrm>
        </p:spPr>
        <p:txBody>
          <a:bodyPr/>
          <a:lstStyle/>
          <a:p>
            <a:pPr>
              <a:defRPr/>
            </a:pPr>
            <a:r>
              <a:rPr lang="en-US" altLang="ko-KR" smtClean="0"/>
              <a:t>Jayh H. Park, LG Electronics</a:t>
            </a:r>
            <a:endParaRPr lang="en-US" altLang="ko-KR" dirty="0"/>
          </a:p>
        </p:txBody>
      </p:sp>
    </p:spTree>
    <p:extLst>
      <p:ext uri="{BB962C8B-B14F-4D97-AF65-F5344CB8AC3E}">
        <p14:creationId xmlns:p14="http://schemas.microsoft.com/office/powerpoint/2010/main" val="339286651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Straw Poll 3</a:t>
            </a:r>
            <a:endParaRPr lang="ko-KR" altLang="en-US"/>
          </a:p>
        </p:txBody>
      </p:sp>
      <p:sp>
        <p:nvSpPr>
          <p:cNvPr id="3" name="내용 개체 틀 2"/>
          <p:cNvSpPr>
            <a:spLocks noGrp="1"/>
          </p:cNvSpPr>
          <p:nvPr>
            <p:ph idx="1"/>
          </p:nvPr>
        </p:nvSpPr>
        <p:spPr/>
        <p:txBody>
          <a:bodyPr/>
          <a:lstStyle/>
          <a:p>
            <a:r>
              <a:rPr lang="en-US" altLang="ko-KR" dirty="0"/>
              <a:t>Do you agree to add the following text to the 11ax Spec draft:</a:t>
            </a:r>
          </a:p>
          <a:p>
            <a:pPr lvl="1" latinLnBrk="1"/>
            <a:r>
              <a:rPr lang="en-US" altLang="ko-KR" i="1" dirty="0"/>
              <a:t>Insert the following at the end of 10.22.2.2:</a:t>
            </a:r>
          </a:p>
          <a:p>
            <a:pPr lvl="1" latinLnBrk="1"/>
            <a:endParaRPr lang="en-US" altLang="ko-KR" dirty="0" smtClean="0"/>
          </a:p>
          <a:p>
            <a:pPr lvl="1" latinLnBrk="1"/>
            <a:r>
              <a:rPr lang="en-US" altLang="ko-KR" dirty="0" smtClean="0"/>
              <a:t>If </a:t>
            </a:r>
            <a:r>
              <a:rPr lang="en-US" altLang="ko-KR" dirty="0"/>
              <a:t>an HE STA does not successfully receive the corresponding acknowledgement frame in response to the MPDU sent in an HE trigger based PPDU, the short retry counters and long retry counters for the associated EDCAF are not </a:t>
            </a:r>
            <a:r>
              <a:rPr lang="en-US" altLang="ko-KR" dirty="0" smtClean="0"/>
              <a:t>changed</a:t>
            </a:r>
            <a:endParaRPr lang="ko-KR" altLang="ko-KR"/>
          </a:p>
          <a:p>
            <a:pPr lvl="1"/>
            <a:endParaRPr lang="ko-KR" altLang="en-US" dirty="0"/>
          </a:p>
        </p:txBody>
      </p:sp>
      <p:sp>
        <p:nvSpPr>
          <p:cNvPr id="4" name="날짜 개체 틀 3"/>
          <p:cNvSpPr>
            <a:spLocks noGrp="1"/>
          </p:cNvSpPr>
          <p:nvPr>
            <p:ph type="dt" sz="half" idx="10"/>
          </p:nvPr>
        </p:nvSpPr>
        <p:spPr/>
        <p:txBody>
          <a:bodyPr/>
          <a:lstStyle/>
          <a:p>
            <a:pPr>
              <a:defRPr/>
            </a:pPr>
            <a:r>
              <a:rPr lang="en-US" smtClean="0"/>
              <a:t>July 2016</a:t>
            </a:r>
            <a:endParaRPr lang="en-US" dirty="0"/>
          </a:p>
        </p:txBody>
      </p:sp>
      <p:sp>
        <p:nvSpPr>
          <p:cNvPr id="5" name="바닥글 개체 틀 4"/>
          <p:cNvSpPr>
            <a:spLocks noGrp="1"/>
          </p:cNvSpPr>
          <p:nvPr>
            <p:ph type="ftr" sz="quarter" idx="11"/>
          </p:nvPr>
        </p:nvSpPr>
        <p:spPr/>
        <p:txBody>
          <a:bodyPr/>
          <a:lstStyle/>
          <a:p>
            <a:pPr>
              <a:defRPr/>
            </a:pPr>
            <a:r>
              <a:rPr lang="en-US" altLang="ko-KR" smtClean="0"/>
              <a:t>Jayh H. Park, LG Electronics</a:t>
            </a:r>
            <a:endParaRPr lang="en-US" altLang="ko-KR" dirty="0"/>
          </a:p>
        </p:txBody>
      </p:sp>
      <p:sp>
        <p:nvSpPr>
          <p:cNvPr id="6" name="슬라이드 번호 개체 틀 5"/>
          <p:cNvSpPr>
            <a:spLocks noGrp="1"/>
          </p:cNvSpPr>
          <p:nvPr>
            <p:ph type="sldNum" sz="quarter" idx="12"/>
          </p:nvPr>
        </p:nvSpPr>
        <p:spPr/>
        <p:txBody>
          <a:bodyPr/>
          <a:lstStyle/>
          <a:p>
            <a:pPr>
              <a:defRPr/>
            </a:pPr>
            <a:r>
              <a:rPr lang="en-US" smtClean="0"/>
              <a:t>Slide </a:t>
            </a:r>
            <a:fld id="{C1789BC7-C074-42CC-ADF8-5107DF6BD1C1}" type="slidenum">
              <a:rPr lang="en-US" smtClean="0"/>
              <a:pPr>
                <a:defRPr/>
              </a:pPr>
              <a:t>20</a:t>
            </a:fld>
            <a:endParaRPr lang="en-US"/>
          </a:p>
        </p:txBody>
      </p:sp>
    </p:spTree>
    <p:extLst>
      <p:ext uri="{BB962C8B-B14F-4D97-AF65-F5344CB8AC3E}">
        <p14:creationId xmlns:p14="http://schemas.microsoft.com/office/powerpoint/2010/main" val="206357221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[Ref] Related </a:t>
            </a:r>
            <a:r>
              <a:rPr lang="en-US" altLang="ko-KR" dirty="0"/>
              <a:t>Definitions in the Standard</a:t>
            </a:r>
            <a:endParaRPr lang="ko-KR" altLang="en-US"/>
          </a:p>
        </p:txBody>
      </p:sp>
      <p:sp>
        <p:nvSpPr>
          <p:cNvPr id="3" name="내용 개체 틀 2"/>
          <p:cNvSpPr>
            <a:spLocks noGrp="1"/>
          </p:cNvSpPr>
          <p:nvPr>
            <p:ph idx="1"/>
          </p:nvPr>
        </p:nvSpPr>
        <p:spPr/>
        <p:txBody>
          <a:bodyPr/>
          <a:lstStyle/>
          <a:p>
            <a:r>
              <a:rPr lang="en-US" altLang="ko-KR" sz="1800" dirty="0"/>
              <a:t>9.22.2.2 EDCA </a:t>
            </a:r>
            <a:r>
              <a:rPr lang="en-US" altLang="ko-KR" sz="1800" dirty="0" err="1"/>
              <a:t>backoff</a:t>
            </a:r>
            <a:r>
              <a:rPr lang="en-US" altLang="ko-KR" sz="1800" dirty="0"/>
              <a:t> procedure in Spec P802.11REVmc </a:t>
            </a:r>
            <a:r>
              <a:rPr lang="en-US" altLang="ko-KR" sz="1800" dirty="0" smtClean="0"/>
              <a:t>D5.0</a:t>
            </a:r>
            <a:endParaRPr lang="en-US" altLang="ko-KR" sz="1800" dirty="0"/>
          </a:p>
          <a:p>
            <a:pPr lvl="1"/>
            <a:r>
              <a:rPr lang="en-US" altLang="ko-KR" sz="1500" dirty="0"/>
              <a:t>A STA shall invoke the </a:t>
            </a:r>
            <a:r>
              <a:rPr lang="en-US" altLang="ko-KR" sz="1500" dirty="0" err="1"/>
              <a:t>backoff</a:t>
            </a:r>
            <a:r>
              <a:rPr lang="en-US" altLang="ko-KR" sz="1500" dirty="0"/>
              <a:t> procedure to transfer a frame when finding the medium busy as indicated by CS mechanism</a:t>
            </a:r>
          </a:p>
          <a:p>
            <a:pPr lvl="1"/>
            <a:r>
              <a:rPr lang="en-US" altLang="ko-KR" sz="1500" dirty="0"/>
              <a:t>To begin the </a:t>
            </a:r>
            <a:r>
              <a:rPr lang="en-US" altLang="ko-KR" sz="1500" dirty="0" err="1"/>
              <a:t>backoff</a:t>
            </a:r>
            <a:r>
              <a:rPr lang="en-US" altLang="ko-KR" sz="1500" dirty="0"/>
              <a:t> procedure, the STA shall set its </a:t>
            </a:r>
            <a:r>
              <a:rPr lang="en-US" altLang="ko-KR" sz="1500" dirty="0" err="1"/>
              <a:t>Backoff</a:t>
            </a:r>
            <a:r>
              <a:rPr lang="en-US" altLang="ko-KR" sz="1500" dirty="0"/>
              <a:t> Timer to a random </a:t>
            </a:r>
            <a:r>
              <a:rPr lang="en-US" altLang="ko-KR" sz="1500" dirty="0" err="1"/>
              <a:t>backoff</a:t>
            </a:r>
            <a:r>
              <a:rPr lang="en-US" altLang="ko-KR" sz="1500" dirty="0"/>
              <a:t> time </a:t>
            </a:r>
          </a:p>
          <a:p>
            <a:pPr lvl="1"/>
            <a:r>
              <a:rPr lang="en-US" altLang="ko-KR" sz="1500" u="sng" dirty="0"/>
              <a:t>Initial </a:t>
            </a:r>
            <a:r>
              <a:rPr lang="en-US" altLang="ko-KR" sz="1500" u="sng" dirty="0" err="1"/>
              <a:t>Backoff</a:t>
            </a:r>
            <a:r>
              <a:rPr lang="en-US" altLang="ko-KR" sz="1500" dirty="0"/>
              <a:t>: Transmission shall commence when the </a:t>
            </a:r>
            <a:r>
              <a:rPr lang="en-US" altLang="ko-KR" sz="1500" dirty="0" err="1"/>
              <a:t>Backoff</a:t>
            </a:r>
            <a:r>
              <a:rPr lang="en-US" altLang="ko-KR" sz="1500" dirty="0"/>
              <a:t> Timer reaches zero</a:t>
            </a:r>
          </a:p>
          <a:p>
            <a:pPr lvl="2"/>
            <a:r>
              <a:rPr lang="en-US" altLang="ko-KR" sz="1400" dirty="0"/>
              <a:t>In the case of successful acknowledged transmissions, this </a:t>
            </a:r>
            <a:r>
              <a:rPr lang="en-US" altLang="ko-KR" sz="1400" dirty="0" err="1"/>
              <a:t>backoff</a:t>
            </a:r>
            <a:r>
              <a:rPr lang="en-US" altLang="ko-KR" sz="1400" dirty="0"/>
              <a:t> procedure shall begin at the end of the received ACK frame</a:t>
            </a:r>
          </a:p>
          <a:p>
            <a:pPr lvl="2"/>
            <a:r>
              <a:rPr lang="en-US" altLang="ko-KR" sz="1400" dirty="0"/>
              <a:t>The CW shall be reset to </a:t>
            </a:r>
            <a:r>
              <a:rPr lang="en-US" altLang="ko-KR" sz="1400" dirty="0" err="1"/>
              <a:t>aCWmin</a:t>
            </a:r>
            <a:r>
              <a:rPr lang="en-US" altLang="ko-KR" sz="1400" dirty="0"/>
              <a:t> after every successful attempt to transmit a frame</a:t>
            </a:r>
          </a:p>
          <a:p>
            <a:pPr lvl="1"/>
            <a:r>
              <a:rPr lang="en-US" altLang="ko-KR" sz="1500" u="sng" dirty="0"/>
              <a:t>Resumed </a:t>
            </a:r>
            <a:r>
              <a:rPr lang="en-US" altLang="ko-KR" sz="1500" u="sng" dirty="0" err="1"/>
              <a:t>Backoff</a:t>
            </a:r>
            <a:r>
              <a:rPr lang="en-US" altLang="ko-KR" sz="1500" dirty="0"/>
              <a:t>: If the medium is determined to be busy at any time during a </a:t>
            </a:r>
            <a:r>
              <a:rPr lang="en-US" altLang="ko-KR" sz="1500" dirty="0" err="1"/>
              <a:t>backoff</a:t>
            </a:r>
            <a:r>
              <a:rPr lang="en-US" altLang="ko-KR" sz="1500" dirty="0"/>
              <a:t> slot, then the </a:t>
            </a:r>
            <a:r>
              <a:rPr lang="en-US" altLang="ko-KR" sz="1500" dirty="0" err="1"/>
              <a:t>backoff</a:t>
            </a:r>
            <a:r>
              <a:rPr lang="en-US" altLang="ko-KR" sz="1500" dirty="0"/>
              <a:t> procedure is suspended until the end of the current transmission</a:t>
            </a:r>
          </a:p>
          <a:p>
            <a:pPr lvl="2"/>
            <a:r>
              <a:rPr lang="en-US" altLang="ko-KR" sz="1400" dirty="0"/>
              <a:t>That is, the </a:t>
            </a:r>
            <a:r>
              <a:rPr lang="en-US" altLang="ko-KR" sz="1400" dirty="0" err="1"/>
              <a:t>backoff</a:t>
            </a:r>
            <a:r>
              <a:rPr lang="en-US" altLang="ko-KR" sz="1400" dirty="0"/>
              <a:t> timer shall not decrement for that slot</a:t>
            </a:r>
          </a:p>
          <a:p>
            <a:pPr lvl="2"/>
            <a:r>
              <a:rPr lang="en-US" altLang="ko-KR" sz="1400" dirty="0"/>
              <a:t>The medium shall be determined to be idle for the duration of a appropriate IFS, before the </a:t>
            </a:r>
            <a:r>
              <a:rPr lang="en-US" altLang="ko-KR" sz="1400" dirty="0" err="1"/>
              <a:t>backoff</a:t>
            </a:r>
            <a:r>
              <a:rPr lang="en-US" altLang="ko-KR" sz="1400" dirty="0"/>
              <a:t> procedure is allowed to resume</a:t>
            </a:r>
          </a:p>
          <a:p>
            <a:pPr lvl="1"/>
            <a:r>
              <a:rPr lang="en-US" altLang="ko-KR" sz="1500" u="sng" dirty="0"/>
              <a:t>Exponential </a:t>
            </a:r>
            <a:r>
              <a:rPr lang="en-US" altLang="ko-KR" sz="1500" u="sng" dirty="0" err="1"/>
              <a:t>Backoff</a:t>
            </a:r>
            <a:r>
              <a:rPr lang="en-US" altLang="ko-KR" sz="1500" dirty="0"/>
              <a:t>: If the </a:t>
            </a:r>
            <a:r>
              <a:rPr lang="en-US" altLang="ko-KR" sz="1500" dirty="0" err="1"/>
              <a:t>backoff</a:t>
            </a:r>
            <a:r>
              <a:rPr lang="en-US" altLang="ko-KR" sz="1500" dirty="0"/>
              <a:t> procedure is invokes because of transmission failure, the value of CW shall be updated as follows before invoking the </a:t>
            </a:r>
            <a:r>
              <a:rPr lang="en-US" altLang="ko-KR" sz="1500" dirty="0" err="1"/>
              <a:t>backoff</a:t>
            </a:r>
            <a:r>
              <a:rPr lang="en-US" altLang="ko-KR" sz="1500" dirty="0"/>
              <a:t> procedure:</a:t>
            </a:r>
          </a:p>
          <a:p>
            <a:pPr lvl="2"/>
            <a:r>
              <a:rPr lang="en-US" altLang="ko-KR" sz="1400" dirty="0"/>
              <a:t>If CW is less than </a:t>
            </a:r>
            <a:r>
              <a:rPr lang="en-US" altLang="ko-KR" sz="1400" dirty="0" err="1"/>
              <a:t>CWmax</a:t>
            </a:r>
            <a:r>
              <a:rPr lang="en-US" altLang="ko-KR" sz="1400" dirty="0"/>
              <a:t>, CW shall be set to the value (CW +1) *2 -1</a:t>
            </a:r>
          </a:p>
          <a:p>
            <a:pPr lvl="2"/>
            <a:r>
              <a:rPr lang="en-US" altLang="ko-KR" sz="1400" dirty="0"/>
              <a:t>If CW is equal to </a:t>
            </a:r>
            <a:r>
              <a:rPr lang="en-US" altLang="ko-KR" sz="1400" dirty="0" err="1"/>
              <a:t>CWmax</a:t>
            </a:r>
            <a:r>
              <a:rPr lang="en-US" altLang="ko-KR" sz="1400" dirty="0"/>
              <a:t>, CW shall be left unchanged</a:t>
            </a:r>
            <a:endParaRPr lang="ko-KR" altLang="en-US" sz="1400"/>
          </a:p>
          <a:p>
            <a:endParaRPr lang="ko-KR" altLang="en-US" dirty="0"/>
          </a:p>
        </p:txBody>
      </p:sp>
      <p:sp>
        <p:nvSpPr>
          <p:cNvPr id="4" name="날짜 개체 틀 3"/>
          <p:cNvSpPr>
            <a:spLocks noGrp="1"/>
          </p:cNvSpPr>
          <p:nvPr>
            <p:ph type="dt" sz="half" idx="10"/>
          </p:nvPr>
        </p:nvSpPr>
        <p:spPr/>
        <p:txBody>
          <a:bodyPr/>
          <a:lstStyle/>
          <a:p>
            <a:pPr>
              <a:defRPr/>
            </a:pPr>
            <a:r>
              <a:rPr lang="en-US" smtClean="0"/>
              <a:t>July 2016</a:t>
            </a:r>
            <a:endParaRPr lang="en-US" dirty="0"/>
          </a:p>
        </p:txBody>
      </p:sp>
      <p:sp>
        <p:nvSpPr>
          <p:cNvPr id="5" name="바닥글 개체 틀 4"/>
          <p:cNvSpPr>
            <a:spLocks noGrp="1"/>
          </p:cNvSpPr>
          <p:nvPr>
            <p:ph type="ftr" sz="quarter" idx="11"/>
          </p:nvPr>
        </p:nvSpPr>
        <p:spPr/>
        <p:txBody>
          <a:bodyPr/>
          <a:lstStyle/>
          <a:p>
            <a:pPr>
              <a:defRPr/>
            </a:pPr>
            <a:r>
              <a:rPr lang="en-US" altLang="ko-KR" smtClean="0"/>
              <a:t>Jayh H. Park, LG Electronics</a:t>
            </a:r>
            <a:endParaRPr lang="en-US" altLang="ko-KR" dirty="0"/>
          </a:p>
        </p:txBody>
      </p:sp>
      <p:sp>
        <p:nvSpPr>
          <p:cNvPr id="6" name="슬라이드 번호 개체 틀 5"/>
          <p:cNvSpPr>
            <a:spLocks noGrp="1"/>
          </p:cNvSpPr>
          <p:nvPr>
            <p:ph type="sldNum" sz="quarter" idx="12"/>
          </p:nvPr>
        </p:nvSpPr>
        <p:spPr/>
        <p:txBody>
          <a:bodyPr/>
          <a:lstStyle/>
          <a:p>
            <a:pPr>
              <a:defRPr/>
            </a:pPr>
            <a:r>
              <a:rPr lang="en-US" smtClean="0"/>
              <a:t>Slide </a:t>
            </a:r>
            <a:fld id="{C1789BC7-C074-42CC-ADF8-5107DF6BD1C1}" type="slidenum">
              <a:rPr lang="en-US" smtClean="0"/>
              <a:pPr>
                <a:defRPr/>
              </a:pPr>
              <a:t>21</a:t>
            </a:fld>
            <a:endParaRPr lang="en-US"/>
          </a:p>
        </p:txBody>
      </p:sp>
    </p:spTree>
    <p:extLst>
      <p:ext uri="{BB962C8B-B14F-4D97-AF65-F5344CB8AC3E}">
        <p14:creationId xmlns:p14="http://schemas.microsoft.com/office/powerpoint/2010/main" val="40026792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灯片编号占位符 5"/>
          <p:cNvSpPr>
            <a:spLocks noGrp="1"/>
          </p:cNvSpPr>
          <p:nvPr>
            <p:ph type="sldNum" sz="quarter" idx="12"/>
          </p:nvPr>
        </p:nvSpPr>
        <p:spPr>
          <a:xfrm>
            <a:off x="4352775" y="6523038"/>
            <a:ext cx="530225" cy="182562"/>
          </a:xfrm>
        </p:spPr>
        <p:txBody>
          <a:bodyPr/>
          <a:lstStyle/>
          <a:p>
            <a:pPr>
              <a:defRPr/>
            </a:pPr>
            <a:r>
              <a:rPr lang="en-US" smtClean="0"/>
              <a:t>Slide </a:t>
            </a:r>
            <a:fld id="{E7E6215C-0148-4EB1-A390-22B113FC486F}" type="slidenum">
              <a:rPr lang="en-US" smtClean="0"/>
              <a:pPr>
                <a:defRPr/>
              </a:pPr>
              <a:t>3</a:t>
            </a:fld>
            <a:endParaRPr lang="en-US"/>
          </a:p>
        </p:txBody>
      </p:sp>
      <p:sp>
        <p:nvSpPr>
          <p:cNvPr id="19" name="标题 18"/>
          <p:cNvSpPr>
            <a:spLocks noGrp="1"/>
          </p:cNvSpPr>
          <p:nvPr>
            <p:ph type="title"/>
          </p:nvPr>
        </p:nvSpPr>
        <p:spPr>
          <a:xfrm>
            <a:off x="685800" y="762000"/>
            <a:ext cx="7772400" cy="228600"/>
          </a:xfrm>
        </p:spPr>
        <p:txBody>
          <a:bodyPr/>
          <a:lstStyle/>
          <a:p>
            <a:pPr algn="l"/>
            <a:r>
              <a:rPr lang="en-US" altLang="zh-CN" sz="2000" dirty="0" smtClean="0"/>
              <a:t>Authors (continued)</a:t>
            </a:r>
            <a:endParaRPr lang="zh-CN" altLang="en-US" sz="2000" dirty="0"/>
          </a:p>
        </p:txBody>
      </p:sp>
      <p:graphicFrame>
        <p:nvGraphicFramePr>
          <p:cNvPr id="9" name="Table 8"/>
          <p:cNvGraphicFramePr>
            <a:graphicFrameLocks noGrp="1"/>
          </p:cNvGraphicFramePr>
          <p:nvPr>
            <p:extLst/>
          </p:nvPr>
        </p:nvGraphicFramePr>
        <p:xfrm>
          <a:off x="762000" y="1524000"/>
          <a:ext cx="7239000" cy="4395912"/>
        </p:xfrm>
        <a:graphic>
          <a:graphicData uri="http://schemas.openxmlformats.org/drawingml/2006/table">
            <a:tbl>
              <a:tblPr firstRow="1" bandRow="1">
                <a:tableStyleId>{F5AB1C69-6EDB-4FF4-983F-18BD219EF322}</a:tableStyleId>
              </a:tblPr>
              <a:tblGrid>
                <a:gridCol w="1447800"/>
                <a:gridCol w="1143000"/>
                <a:gridCol w="1600200"/>
                <a:gridCol w="1295400"/>
                <a:gridCol w="1752600"/>
              </a:tblGrid>
              <a:tr h="264132">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Hongyuan Zhang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5">
                  <a:txBody>
                    <a:bodyPr/>
                    <a:lstStyle/>
                    <a:p>
                      <a:pPr algn="ctr"/>
                      <a:r>
                        <a:rPr lang="en-US" sz="1200" dirty="0" smtClean="0">
                          <a:solidFill>
                            <a:schemeClr val="tx1"/>
                          </a:solidFill>
                        </a:rPr>
                        <a:t>Marvell</a:t>
                      </a:r>
                      <a:endParaRPr 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5">
                  <a:txBody>
                    <a:bodyPr/>
                    <a:lstStyle/>
                    <a:p>
                      <a:pPr algn="ctr"/>
                      <a:r>
                        <a:rPr lang="en-US" sz="1200" kern="1200" dirty="0" smtClean="0">
                          <a:solidFill>
                            <a:schemeClr val="dk1"/>
                          </a:solidFill>
                          <a:latin typeface="+mn-lt"/>
                          <a:ea typeface="+mn-ea"/>
                          <a:cs typeface="+mn-cs"/>
                        </a:rPr>
                        <a:t>5488 Marvell Lane,</a:t>
                      </a:r>
                      <a:br>
                        <a:rPr lang="en-US" sz="1200" kern="1200" dirty="0" smtClean="0">
                          <a:solidFill>
                            <a:schemeClr val="dk1"/>
                          </a:solidFill>
                          <a:latin typeface="+mn-lt"/>
                          <a:ea typeface="+mn-ea"/>
                          <a:cs typeface="+mn-cs"/>
                        </a:rPr>
                      </a:br>
                      <a:r>
                        <a:rPr lang="en-US" sz="1200" kern="1200" dirty="0" smtClean="0">
                          <a:solidFill>
                            <a:schemeClr val="dk1"/>
                          </a:solidFill>
                          <a:latin typeface="+mn-lt"/>
                          <a:ea typeface="+mn-ea"/>
                          <a:cs typeface="+mn-cs"/>
                        </a:rPr>
                        <a:t>Santa Clara, CA, 95054</a:t>
                      </a:r>
                      <a:endParaRPr 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5">
                  <a:txBody>
                    <a:bodyPr/>
                    <a:lstStyle/>
                    <a:p>
                      <a:pPr algn="ctr"/>
                      <a:r>
                        <a:rPr lang="en-US" sz="1200" dirty="0" smtClean="0">
                          <a:solidFill>
                            <a:schemeClr val="tx1"/>
                          </a:solidFill>
                        </a:rPr>
                        <a:t>408-222-2500</a:t>
                      </a:r>
                      <a:endParaRPr 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a:solidFill>
                            <a:srgbClr val="000000"/>
                          </a:solidFill>
                          <a:latin typeface="Times New Roman"/>
                          <a:ea typeface="Times New Roman"/>
                          <a:cs typeface="Arial"/>
                        </a:rPr>
                        <a:t>hongyuan@marvell.com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Yakun Sun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a:solidFill>
                            <a:srgbClr val="000000"/>
                          </a:solidFill>
                          <a:latin typeface="Times New Roman"/>
                          <a:ea typeface="Times New Roman"/>
                          <a:cs typeface="Arial"/>
                        </a:rPr>
                        <a:t>yakunsun@marvell.com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Lei Wang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a:solidFill>
                            <a:srgbClr val="000000"/>
                          </a:solidFill>
                          <a:latin typeface="Times New Roman"/>
                          <a:ea typeface="Times New Roman"/>
                          <a:cs typeface="Arial"/>
                        </a:rPr>
                        <a:t>Leileiw@marvell.com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Liwen Chu</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a:solidFill>
                            <a:srgbClr val="000000"/>
                          </a:solidFill>
                          <a:latin typeface="Times New Roman"/>
                          <a:ea typeface="Times New Roman"/>
                          <a:cs typeface="Arial"/>
                        </a:rPr>
                        <a:t>liwenchu@marvell.com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Jinjing Jiang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a:solidFill>
                            <a:srgbClr val="000000"/>
                          </a:solidFill>
                          <a:latin typeface="Times New Roman"/>
                          <a:ea typeface="Times New Roman"/>
                          <a:cs typeface="Arial"/>
                        </a:rPr>
                        <a:t>jinjing@marvell.com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Yan Zhang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a:solidFill>
                            <a:srgbClr val="000000"/>
                          </a:solidFill>
                          <a:latin typeface="Times New Roman"/>
                          <a:ea typeface="Times New Roman"/>
                          <a:cs typeface="Arial"/>
                        </a:rPr>
                        <a:t>yzhang@marvell.com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Rui Cao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a:solidFill>
                            <a:srgbClr val="000000"/>
                          </a:solidFill>
                          <a:latin typeface="Times New Roman"/>
                          <a:ea typeface="Times New Roman"/>
                          <a:cs typeface="Arial"/>
                        </a:rPr>
                        <a:t>ruicao@marvell.com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Sudhir Srinivasa</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a:solidFill>
                            <a:srgbClr val="000000"/>
                          </a:solidFill>
                          <a:latin typeface="Times New Roman"/>
                          <a:ea typeface="Times New Roman"/>
                          <a:cs typeface="Arial"/>
                        </a:rPr>
                        <a:t>sudhirs@marvell.com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Times New Roman"/>
                          <a:ea typeface="Times New Roman"/>
                          <a:cs typeface="Arial"/>
                        </a:rPr>
                        <a:t>Bo Yu</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l">
                        <a:spcBef>
                          <a:spcPts val="0"/>
                        </a:spcBef>
                        <a:spcAft>
                          <a:spcPts val="0"/>
                        </a:spcAft>
                      </a:pPr>
                      <a:r>
                        <a:rPr lang="en-US" sz="1100" dirty="0" smtClean="0">
                          <a:latin typeface="Times New Roman"/>
                          <a:ea typeface="Times New Roman"/>
                          <a:cs typeface="Arial"/>
                        </a:rPr>
                        <a:t>boyu@marvell.com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Saga Tamhane</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a:solidFill>
                            <a:srgbClr val="000000"/>
                          </a:solidFill>
                          <a:latin typeface="Times New Roman"/>
                          <a:ea typeface="Times New Roman"/>
                          <a:cs typeface="Arial"/>
                        </a:rPr>
                        <a:t>sagar@marvell.com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Mao Yu</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err="1">
                          <a:solidFill>
                            <a:srgbClr val="000000"/>
                          </a:solidFill>
                          <a:latin typeface="Times New Roman"/>
                          <a:ea typeface="Times New Roman"/>
                          <a:cs typeface="Arial"/>
                        </a:rPr>
                        <a:t>my@marvel</a:t>
                      </a:r>
                      <a:r>
                        <a:rPr lang="en-US" sz="1100" dirty="0">
                          <a:solidFill>
                            <a:srgbClr val="000000"/>
                          </a:solidFill>
                          <a:latin typeface="Times New Roman"/>
                          <a:ea typeface="Times New Roman"/>
                          <a:cs typeface="Arial"/>
                        </a:rPr>
                        <a:t>..com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mn-lt"/>
                          <a:ea typeface="Times New Roman"/>
                          <a:cs typeface="Arial"/>
                        </a:rPr>
                        <a:t>Xiayu Zheng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l">
                        <a:spcBef>
                          <a:spcPts val="0"/>
                        </a:spcBef>
                        <a:spcAft>
                          <a:spcPts val="0"/>
                        </a:spcAft>
                      </a:pPr>
                      <a:r>
                        <a:rPr lang="en-US" sz="1100" smtClean="0">
                          <a:latin typeface="Times New Roman"/>
                          <a:ea typeface="Times New Roman"/>
                          <a:cs typeface="Arial"/>
                        </a:rPr>
                        <a:t>xzheng@marvell.com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mn-lt"/>
                          <a:ea typeface="Times New Roman"/>
                          <a:cs typeface="Arial"/>
                        </a:rPr>
                        <a:t>Christian Berger</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l">
                        <a:spcBef>
                          <a:spcPts val="0"/>
                        </a:spcBef>
                        <a:spcAft>
                          <a:spcPts val="0"/>
                        </a:spcAft>
                      </a:pPr>
                      <a:r>
                        <a:rPr lang="en-US" sz="1100" dirty="0" smtClean="0">
                          <a:latin typeface="Times New Roman"/>
                          <a:ea typeface="Times New Roman"/>
                          <a:cs typeface="Arial"/>
                        </a:rPr>
                        <a:t>crberger@marvell.com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mn-lt"/>
                          <a:ea typeface="Times New Roman"/>
                          <a:cs typeface="Arial"/>
                        </a:rPr>
                        <a:t>Niranjan Grandhe</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l">
                        <a:spcBef>
                          <a:spcPts val="0"/>
                        </a:spcBef>
                        <a:spcAft>
                          <a:spcPts val="0"/>
                        </a:spcAft>
                      </a:pPr>
                      <a:r>
                        <a:rPr lang="en-US" sz="1100" dirty="0" smtClean="0">
                          <a:latin typeface="+mn-lt"/>
                          <a:ea typeface="Times New Roman"/>
                          <a:cs typeface="Arial"/>
                        </a:rPr>
                        <a:t>ngrandhe@marvell.com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Hui-Ling </a:t>
                      </a:r>
                      <a:r>
                        <a:rPr lang="en-US" sz="1200" dirty="0" smtClean="0">
                          <a:solidFill>
                            <a:srgbClr val="000000"/>
                          </a:solidFill>
                          <a:latin typeface="Times New Roman"/>
                          <a:ea typeface="Times New Roman"/>
                          <a:cs typeface="Arial"/>
                        </a:rPr>
                        <a:t>Lou</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a:solidFill>
                            <a:srgbClr val="000000"/>
                          </a:solidFill>
                          <a:latin typeface="Times New Roman"/>
                          <a:ea typeface="Times New Roman"/>
                          <a:cs typeface="Arial"/>
                        </a:rPr>
                        <a:t>hlou@marvell.com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5" name="날짜 개체 틀 3"/>
          <p:cNvSpPr>
            <a:spLocks noGrp="1"/>
          </p:cNvSpPr>
          <p:nvPr>
            <p:ph type="dt" sz="half" idx="10"/>
          </p:nvPr>
        </p:nvSpPr>
        <p:spPr>
          <a:xfrm>
            <a:off x="696913" y="332601"/>
            <a:ext cx="942566" cy="276999"/>
          </a:xfrm>
        </p:spPr>
        <p:txBody>
          <a:bodyPr/>
          <a:lstStyle/>
          <a:p>
            <a:pPr>
              <a:defRPr/>
            </a:pPr>
            <a:r>
              <a:rPr lang="en-US" smtClean="0"/>
              <a:t>July 2016</a:t>
            </a:r>
            <a:endParaRPr lang="en-US" dirty="0"/>
          </a:p>
        </p:txBody>
      </p:sp>
      <p:sp>
        <p:nvSpPr>
          <p:cNvPr id="7" name="바닥글 개체 틀 4"/>
          <p:cNvSpPr>
            <a:spLocks noGrp="1"/>
          </p:cNvSpPr>
          <p:nvPr>
            <p:ph type="ftr" sz="quarter" idx="11"/>
          </p:nvPr>
        </p:nvSpPr>
        <p:spPr>
          <a:xfrm>
            <a:off x="6737340" y="6475413"/>
            <a:ext cx="1806585" cy="184666"/>
          </a:xfrm>
        </p:spPr>
        <p:txBody>
          <a:bodyPr/>
          <a:lstStyle/>
          <a:p>
            <a:pPr>
              <a:defRPr/>
            </a:pPr>
            <a:r>
              <a:rPr lang="en-US" altLang="ko-KR" smtClean="0"/>
              <a:t>Jayh H. Park, LG Electronics</a:t>
            </a:r>
            <a:endParaRPr lang="en-US" altLang="ko-KR" dirty="0"/>
          </a:p>
        </p:txBody>
      </p:sp>
    </p:spTree>
    <p:extLst>
      <p:ext uri="{BB962C8B-B14F-4D97-AF65-F5344CB8AC3E}">
        <p14:creationId xmlns:p14="http://schemas.microsoft.com/office/powerpoint/2010/main" val="7597733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灯片编号占位符 5"/>
          <p:cNvSpPr>
            <a:spLocks noGrp="1"/>
          </p:cNvSpPr>
          <p:nvPr>
            <p:ph type="sldNum" sz="quarter" idx="12"/>
          </p:nvPr>
        </p:nvSpPr>
        <p:spPr>
          <a:xfrm>
            <a:off x="4352775" y="6523038"/>
            <a:ext cx="530225" cy="182562"/>
          </a:xfrm>
        </p:spPr>
        <p:txBody>
          <a:bodyPr/>
          <a:lstStyle/>
          <a:p>
            <a:pPr>
              <a:defRPr/>
            </a:pPr>
            <a:r>
              <a:rPr lang="en-US" smtClean="0"/>
              <a:t>Slide </a:t>
            </a:r>
            <a:fld id="{E7E6215C-0148-4EB1-A390-22B113FC486F}" type="slidenum">
              <a:rPr lang="en-US" smtClean="0"/>
              <a:pPr>
                <a:defRPr/>
              </a:pPr>
              <a:t>4</a:t>
            </a:fld>
            <a:endParaRPr lang="en-US"/>
          </a:p>
        </p:txBody>
      </p:sp>
      <p:sp>
        <p:nvSpPr>
          <p:cNvPr id="19" name="标题 18"/>
          <p:cNvSpPr>
            <a:spLocks noGrp="1"/>
          </p:cNvSpPr>
          <p:nvPr>
            <p:ph type="title"/>
          </p:nvPr>
        </p:nvSpPr>
        <p:spPr>
          <a:xfrm>
            <a:off x="685800" y="609600"/>
            <a:ext cx="7772400" cy="228600"/>
          </a:xfrm>
        </p:spPr>
        <p:txBody>
          <a:bodyPr/>
          <a:lstStyle/>
          <a:p>
            <a:pPr algn="l"/>
            <a:r>
              <a:rPr lang="en-US" altLang="zh-CN" sz="2000" dirty="0" smtClean="0"/>
              <a:t>Authors (continued)</a:t>
            </a:r>
            <a:endParaRPr lang="zh-CN" altLang="en-US" sz="2000" dirty="0"/>
          </a:p>
        </p:txBody>
      </p:sp>
      <p:graphicFrame>
        <p:nvGraphicFramePr>
          <p:cNvPr id="5" name="Table 4"/>
          <p:cNvGraphicFramePr>
            <a:graphicFrameLocks noGrp="1"/>
          </p:cNvGraphicFramePr>
          <p:nvPr>
            <p:extLst/>
          </p:nvPr>
        </p:nvGraphicFramePr>
        <p:xfrm>
          <a:off x="685800" y="1066800"/>
          <a:ext cx="7772400" cy="4714212"/>
        </p:xfrm>
        <a:graphic>
          <a:graphicData uri="http://schemas.openxmlformats.org/drawingml/2006/table">
            <a:tbl>
              <a:tblPr firstRow="1" bandRow="1">
                <a:tableStyleId>{F5AB1C69-6EDB-4FF4-983F-18BD219EF322}</a:tableStyleId>
              </a:tblPr>
              <a:tblGrid>
                <a:gridCol w="1554480"/>
                <a:gridCol w="1227221"/>
                <a:gridCol w="1718110"/>
                <a:gridCol w="1390850"/>
                <a:gridCol w="1881739"/>
              </a:tblGrid>
              <a:tr h="264132">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Times New Roman"/>
                          <a:ea typeface="Times New Roman"/>
                          <a:cs typeface="Arial"/>
                        </a:rPr>
                        <a:t>Alice Chen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4">
                  <a:txBody>
                    <a:bodyPr/>
                    <a:lstStyle/>
                    <a:p>
                      <a:pPr marL="0" marR="0" algn="ctr">
                        <a:spcBef>
                          <a:spcPts val="0"/>
                        </a:spcBef>
                        <a:spcAft>
                          <a:spcPts val="0"/>
                        </a:spcAft>
                      </a:pPr>
                      <a:r>
                        <a:rPr lang="en-US" sz="1200" dirty="0" smtClean="0">
                          <a:solidFill>
                            <a:srgbClr val="000000"/>
                          </a:solidFill>
                          <a:latin typeface="Times New Roman"/>
                          <a:ea typeface="Times New Roman"/>
                          <a:cs typeface="Arial"/>
                        </a:rPr>
                        <a:t>Qualcomm</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solidFill>
                            <a:srgbClr val="000000"/>
                          </a:solidFill>
                          <a:latin typeface="+mn-lt"/>
                          <a:ea typeface="Times New Roman"/>
                          <a:cs typeface="Arial"/>
                        </a:rPr>
                        <a:t>5775 Morehouse Dr. San Diego, CA, USA</a:t>
                      </a:r>
                      <a:endParaRPr lang="en-US" sz="14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Times New Roman"/>
                          <a:ea typeface="Times New Roman"/>
                          <a:cs typeface="Arial"/>
                        </a:rPr>
                        <a:t>alicel@qti.qualcomm.com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Albert Van Zelst</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err="1">
                          <a:solidFill>
                            <a:srgbClr val="000000"/>
                          </a:solidFill>
                          <a:latin typeface="Times New Roman"/>
                          <a:ea typeface="Times New Roman"/>
                          <a:cs typeface="Arial"/>
                        </a:rPr>
                        <a:t>Straatweg</a:t>
                      </a:r>
                      <a:r>
                        <a:rPr lang="en-US" sz="1000" dirty="0">
                          <a:solidFill>
                            <a:srgbClr val="000000"/>
                          </a:solidFill>
                          <a:latin typeface="Times New Roman"/>
                          <a:ea typeface="Times New Roman"/>
                          <a:cs typeface="Arial"/>
                        </a:rPr>
                        <a:t> 66-S </a:t>
                      </a:r>
                      <a:r>
                        <a:rPr lang="en-US" sz="1000" dirty="0" err="1">
                          <a:solidFill>
                            <a:srgbClr val="000000"/>
                          </a:solidFill>
                          <a:latin typeface="Times New Roman"/>
                          <a:ea typeface="Times New Roman"/>
                          <a:cs typeface="Arial"/>
                        </a:rPr>
                        <a:t>Breukelen</a:t>
                      </a:r>
                      <a:r>
                        <a:rPr lang="en-US" sz="1000" dirty="0">
                          <a:solidFill>
                            <a:srgbClr val="000000"/>
                          </a:solidFill>
                          <a:latin typeface="Times New Roman"/>
                          <a:ea typeface="Times New Roman"/>
                          <a:cs typeface="Arial"/>
                        </a:rPr>
                        <a:t>, 3621 BR Netherlands</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allert@qti.qualcomm.com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Alfred Asterjadhi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5775 Morehouse Dr. San Diego, CA,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aasterja@qti.qualcomm.com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Bin Tian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5775 Morehouse Dr. San Diego, CA,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btian@qti.qualcomm.com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Carlos </a:t>
                      </a:r>
                      <a:r>
                        <a:rPr lang="en-US" sz="1200" dirty="0" err="1">
                          <a:solidFill>
                            <a:srgbClr val="000000"/>
                          </a:solidFill>
                          <a:latin typeface="Times New Roman"/>
                          <a:ea typeface="Times New Roman"/>
                          <a:cs typeface="Arial"/>
                        </a:rPr>
                        <a:t>Aldana</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1700 Technology Drive San Jose, CA 95110,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caldana@qca.qualcomm.com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George Cherian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5775 Morehouse Dr. San Diego, CA,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gcherian@qti.qualcomm.com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a:solidFill>
                            <a:srgbClr val="000000"/>
                          </a:solidFill>
                          <a:latin typeface="Times New Roman"/>
                          <a:ea typeface="Times New Roman"/>
                          <a:cs typeface="Arial"/>
                        </a:rPr>
                        <a:t>Gwendolyn Barriac</a:t>
                      </a:r>
                      <a:endParaRPr lang="en-US" sz="12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5775 Morehouse Dr. San Diego, CA,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gbarriac@qti.qualcomm.com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Hemanth Sampath</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5775 Morehouse Dr. San Diego, CA,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hsampath@qti.qualcomm.com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Times New Roman"/>
                          <a:ea typeface="Times New Roman"/>
                          <a:cs typeface="Arial"/>
                        </a:rPr>
                        <a:t>Lin Yang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00" dirty="0" smtClean="0">
                          <a:solidFill>
                            <a:srgbClr val="000000"/>
                          </a:solidFill>
                          <a:latin typeface="+mn-lt"/>
                          <a:ea typeface="Times New Roman"/>
                          <a:cs typeface="Arial"/>
                        </a:rPr>
                        <a:t>5775 Morehouse Dr. San Diego, CA, USA</a:t>
                      </a:r>
                      <a:endParaRPr lang="en-US" sz="1000" kern="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Times New Roman"/>
                          <a:ea typeface="Times New Roman"/>
                          <a:cs typeface="Arial"/>
                        </a:rPr>
                        <a:t>linyang@qti.qualcomm.com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Times New Roman"/>
                          <a:ea typeface="Times New Roman"/>
                          <a:cs typeface="Arial"/>
                        </a:rPr>
                        <a:t>Lochan</a:t>
                      </a:r>
                      <a:r>
                        <a:rPr lang="en-US" sz="1200" baseline="0" dirty="0" smtClean="0">
                          <a:latin typeface="Times New Roman"/>
                          <a:ea typeface="Times New Roman"/>
                          <a:cs typeface="Arial"/>
                        </a:rPr>
                        <a:t> Verma</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00" kern="1200" dirty="0" smtClean="0">
                          <a:solidFill>
                            <a:srgbClr val="000000"/>
                          </a:solidFill>
                          <a:latin typeface="Times New Roman"/>
                          <a:ea typeface="Times New Roman"/>
                          <a:cs typeface="Arial"/>
                        </a:rPr>
                        <a:t>5775</a:t>
                      </a:r>
                      <a:r>
                        <a:rPr lang="en-US" sz="1000" kern="1200" baseline="0" dirty="0" smtClean="0">
                          <a:solidFill>
                            <a:srgbClr val="000000"/>
                          </a:solidFill>
                          <a:latin typeface="Times New Roman"/>
                          <a:ea typeface="Times New Roman"/>
                          <a:cs typeface="Arial"/>
                        </a:rPr>
                        <a:t> Morehouse Dr. San Diego, CA USA</a:t>
                      </a:r>
                      <a:endParaRPr lang="en-US" sz="1000" kern="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Times New Roman"/>
                          <a:ea typeface="Times New Roman"/>
                          <a:cs typeface="Arial"/>
                        </a:rPr>
                        <a:t>lverma@qti.qualcomm.com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Menzo Wentink</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a:txBody>
                    <a:bodyPr/>
                    <a:lstStyle/>
                    <a:p>
                      <a:pPr marL="0" marR="0" algn="ctr">
                        <a:spcBef>
                          <a:spcPts val="0"/>
                        </a:spcBef>
                        <a:spcAft>
                          <a:spcPts val="0"/>
                        </a:spcAft>
                      </a:pPr>
                      <a:r>
                        <a:rPr lang="en-US" sz="1000" dirty="0" err="1">
                          <a:solidFill>
                            <a:srgbClr val="000000"/>
                          </a:solidFill>
                          <a:latin typeface="Times New Roman"/>
                          <a:ea typeface="Times New Roman"/>
                          <a:cs typeface="Arial"/>
                        </a:rPr>
                        <a:t>Straatweg</a:t>
                      </a:r>
                      <a:r>
                        <a:rPr lang="en-US" sz="1000" dirty="0">
                          <a:solidFill>
                            <a:srgbClr val="000000"/>
                          </a:solidFill>
                          <a:latin typeface="Times New Roman"/>
                          <a:ea typeface="Times New Roman"/>
                          <a:cs typeface="Arial"/>
                        </a:rPr>
                        <a:t> 66-S </a:t>
                      </a:r>
                      <a:r>
                        <a:rPr lang="en-US" sz="1000" dirty="0" err="1">
                          <a:solidFill>
                            <a:srgbClr val="000000"/>
                          </a:solidFill>
                          <a:latin typeface="Times New Roman"/>
                          <a:ea typeface="Times New Roman"/>
                          <a:cs typeface="Arial"/>
                        </a:rPr>
                        <a:t>Breukelen</a:t>
                      </a:r>
                      <a:r>
                        <a:rPr lang="en-US" sz="1000" dirty="0">
                          <a:solidFill>
                            <a:srgbClr val="000000"/>
                          </a:solidFill>
                          <a:latin typeface="Times New Roman"/>
                          <a:ea typeface="Times New Roman"/>
                          <a:cs typeface="Arial"/>
                        </a:rPr>
                        <a:t>, 3621 BR </a:t>
                      </a:r>
                      <a:r>
                        <a:rPr lang="en-US" sz="1000" kern="1200" dirty="0">
                          <a:solidFill>
                            <a:srgbClr val="000000"/>
                          </a:solidFill>
                          <a:latin typeface="Times New Roman"/>
                          <a:ea typeface="Times New Roman"/>
                          <a:cs typeface="Arial"/>
                        </a:rPr>
                        <a:t>Netherlands</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mwentink@qti.qualcomm.com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Times New Roman"/>
                          <a:ea typeface="Times New Roman"/>
                          <a:cs typeface="Arial"/>
                        </a:rPr>
                        <a:t>Naveen Kakani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a:txBody>
                    <a:bodyPr/>
                    <a:lstStyle/>
                    <a:p>
                      <a:pPr marL="0" marR="0" algn="ctr">
                        <a:spcBef>
                          <a:spcPts val="0"/>
                        </a:spcBef>
                        <a:spcAft>
                          <a:spcPts val="0"/>
                        </a:spcAft>
                      </a:pPr>
                      <a:r>
                        <a:rPr lang="fr-FR" sz="1000" kern="1200" dirty="0" smtClean="0">
                          <a:solidFill>
                            <a:schemeClr val="dk1"/>
                          </a:solidFill>
                          <a:effectLst/>
                          <a:latin typeface="+mn-lt"/>
                          <a:ea typeface="+mn-ea"/>
                          <a:cs typeface="+mn-cs"/>
                        </a:rPr>
                        <a:t>2100 </a:t>
                      </a:r>
                      <a:r>
                        <a:rPr lang="fr-FR" sz="1000" kern="1200" dirty="0" err="1" smtClean="0">
                          <a:solidFill>
                            <a:schemeClr val="dk1"/>
                          </a:solidFill>
                          <a:effectLst/>
                          <a:latin typeface="+mn-lt"/>
                          <a:ea typeface="+mn-ea"/>
                          <a:cs typeface="+mn-cs"/>
                        </a:rPr>
                        <a:t>Lakeside</a:t>
                      </a:r>
                      <a:r>
                        <a:rPr lang="fr-FR" sz="1000" kern="1200" dirty="0" smtClean="0">
                          <a:solidFill>
                            <a:schemeClr val="dk1"/>
                          </a:solidFill>
                          <a:effectLst/>
                          <a:latin typeface="+mn-lt"/>
                          <a:ea typeface="+mn-ea"/>
                          <a:cs typeface="+mn-cs"/>
                        </a:rPr>
                        <a:t> Boulevard</a:t>
                      </a:r>
                      <a:br>
                        <a:rPr lang="fr-FR" sz="1000" kern="1200" dirty="0" smtClean="0">
                          <a:solidFill>
                            <a:schemeClr val="dk1"/>
                          </a:solidFill>
                          <a:effectLst/>
                          <a:latin typeface="+mn-lt"/>
                          <a:ea typeface="+mn-ea"/>
                          <a:cs typeface="+mn-cs"/>
                        </a:rPr>
                      </a:br>
                      <a:r>
                        <a:rPr lang="fr-FR" sz="1000" kern="1200" dirty="0" smtClean="0">
                          <a:solidFill>
                            <a:schemeClr val="dk1"/>
                          </a:solidFill>
                          <a:effectLst/>
                          <a:latin typeface="+mn-lt"/>
                          <a:ea typeface="+mn-ea"/>
                          <a:cs typeface="+mn-cs"/>
                        </a:rPr>
                        <a:t>Suite 475, Richardson</a:t>
                      </a:r>
                      <a:br>
                        <a:rPr lang="fr-FR" sz="1000" kern="1200" dirty="0" smtClean="0">
                          <a:solidFill>
                            <a:schemeClr val="dk1"/>
                          </a:solidFill>
                          <a:effectLst/>
                          <a:latin typeface="+mn-lt"/>
                          <a:ea typeface="+mn-ea"/>
                          <a:cs typeface="+mn-cs"/>
                        </a:rPr>
                      </a:br>
                      <a:r>
                        <a:rPr lang="fr-FR" sz="1000" kern="1200" dirty="0" smtClean="0">
                          <a:solidFill>
                            <a:schemeClr val="dk1"/>
                          </a:solidFill>
                          <a:effectLst/>
                          <a:latin typeface="+mn-lt"/>
                          <a:ea typeface="+mn-ea"/>
                          <a:cs typeface="+mn-cs"/>
                        </a:rPr>
                        <a:t>TX 75082, USA</a:t>
                      </a:r>
                      <a:endParaRPr lang="en-US" sz="10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Times New Roman"/>
                          <a:ea typeface="Times New Roman"/>
                          <a:cs typeface="Arial"/>
                        </a:rPr>
                        <a:t>nkakani@qti.qualcomm.com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Times New Roman"/>
                          <a:ea typeface="Times New Roman"/>
                          <a:cs typeface="Arial"/>
                        </a:rPr>
                        <a:t>Raja Banerjea</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a:txBody>
                    <a:bodyPr/>
                    <a:lstStyle/>
                    <a:p>
                      <a:pPr marL="0" marR="0" algn="ctr">
                        <a:spcBef>
                          <a:spcPts val="0"/>
                        </a:spcBef>
                        <a:spcAft>
                          <a:spcPts val="0"/>
                        </a:spcAft>
                      </a:pPr>
                      <a:r>
                        <a:rPr lang="it-IT" sz="1000" kern="1200" dirty="0" smtClean="0">
                          <a:solidFill>
                            <a:schemeClr val="dk1"/>
                          </a:solidFill>
                          <a:effectLst/>
                          <a:latin typeface="+mn-lt"/>
                          <a:ea typeface="+mn-ea"/>
                          <a:cs typeface="+mn-cs"/>
                        </a:rPr>
                        <a:t>1060 Rincon Circle San Jose</a:t>
                      </a:r>
                      <a:br>
                        <a:rPr lang="it-IT" sz="1000" kern="1200" dirty="0" smtClean="0">
                          <a:solidFill>
                            <a:schemeClr val="dk1"/>
                          </a:solidFill>
                          <a:effectLst/>
                          <a:latin typeface="+mn-lt"/>
                          <a:ea typeface="+mn-ea"/>
                          <a:cs typeface="+mn-cs"/>
                        </a:rPr>
                      </a:br>
                      <a:r>
                        <a:rPr lang="it-IT" sz="1000" kern="1200" dirty="0" smtClean="0">
                          <a:solidFill>
                            <a:schemeClr val="dk1"/>
                          </a:solidFill>
                          <a:effectLst/>
                          <a:latin typeface="+mn-lt"/>
                          <a:ea typeface="+mn-ea"/>
                          <a:cs typeface="+mn-cs"/>
                        </a:rPr>
                        <a:t>CA 95131, USA</a:t>
                      </a:r>
                      <a:endParaRPr lang="en-US" sz="10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Times New Roman"/>
                          <a:ea typeface="Times New Roman"/>
                          <a:cs typeface="Arial"/>
                        </a:rPr>
                        <a:t>rajab@qit.qualcomm.com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Richard Van Nee</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err="1">
                          <a:solidFill>
                            <a:srgbClr val="000000"/>
                          </a:solidFill>
                          <a:latin typeface="Times New Roman"/>
                          <a:ea typeface="Times New Roman"/>
                          <a:cs typeface="Arial"/>
                        </a:rPr>
                        <a:t>Straatweg</a:t>
                      </a:r>
                      <a:r>
                        <a:rPr lang="en-US" sz="1000" dirty="0">
                          <a:solidFill>
                            <a:srgbClr val="000000"/>
                          </a:solidFill>
                          <a:latin typeface="Times New Roman"/>
                          <a:ea typeface="Times New Roman"/>
                          <a:cs typeface="Arial"/>
                        </a:rPr>
                        <a:t> 66-S </a:t>
                      </a:r>
                      <a:r>
                        <a:rPr lang="en-US" sz="1000" dirty="0" err="1">
                          <a:solidFill>
                            <a:srgbClr val="000000"/>
                          </a:solidFill>
                          <a:latin typeface="Times New Roman"/>
                          <a:ea typeface="Times New Roman"/>
                          <a:cs typeface="Arial"/>
                        </a:rPr>
                        <a:t>Breukelen</a:t>
                      </a:r>
                      <a:r>
                        <a:rPr lang="en-US" sz="1000" dirty="0">
                          <a:solidFill>
                            <a:srgbClr val="000000"/>
                          </a:solidFill>
                          <a:latin typeface="Times New Roman"/>
                          <a:ea typeface="Times New Roman"/>
                          <a:cs typeface="Arial"/>
                        </a:rPr>
                        <a:t>, 3621 BR Netherlands</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rvannee@qti.qualcomm.com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7" name="날짜 개체 틀 3"/>
          <p:cNvSpPr>
            <a:spLocks noGrp="1"/>
          </p:cNvSpPr>
          <p:nvPr>
            <p:ph type="dt" sz="half" idx="10"/>
          </p:nvPr>
        </p:nvSpPr>
        <p:spPr>
          <a:xfrm>
            <a:off x="696913" y="332601"/>
            <a:ext cx="942566" cy="276999"/>
          </a:xfrm>
        </p:spPr>
        <p:txBody>
          <a:bodyPr/>
          <a:lstStyle/>
          <a:p>
            <a:pPr>
              <a:defRPr/>
            </a:pPr>
            <a:r>
              <a:rPr lang="en-US" smtClean="0"/>
              <a:t>July 2016</a:t>
            </a:r>
            <a:endParaRPr lang="en-US" dirty="0"/>
          </a:p>
        </p:txBody>
      </p:sp>
      <p:sp>
        <p:nvSpPr>
          <p:cNvPr id="8" name="바닥글 개체 틀 4"/>
          <p:cNvSpPr>
            <a:spLocks noGrp="1"/>
          </p:cNvSpPr>
          <p:nvPr>
            <p:ph type="ftr" sz="quarter" idx="11"/>
          </p:nvPr>
        </p:nvSpPr>
        <p:spPr>
          <a:xfrm>
            <a:off x="6737340" y="6475413"/>
            <a:ext cx="1806585" cy="184666"/>
          </a:xfrm>
        </p:spPr>
        <p:txBody>
          <a:bodyPr/>
          <a:lstStyle/>
          <a:p>
            <a:pPr>
              <a:defRPr/>
            </a:pPr>
            <a:r>
              <a:rPr lang="en-US" altLang="ko-KR" smtClean="0"/>
              <a:t>Jayh H. Park, LG Electronics</a:t>
            </a:r>
            <a:endParaRPr lang="en-US" altLang="ko-KR" dirty="0"/>
          </a:p>
        </p:txBody>
      </p:sp>
    </p:spTree>
    <p:extLst>
      <p:ext uri="{BB962C8B-B14F-4D97-AF65-F5344CB8AC3E}">
        <p14:creationId xmlns:p14="http://schemas.microsoft.com/office/powerpoint/2010/main" val="61541140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灯片编号占位符 5"/>
          <p:cNvSpPr>
            <a:spLocks noGrp="1"/>
          </p:cNvSpPr>
          <p:nvPr>
            <p:ph type="sldNum" sz="quarter" idx="12"/>
          </p:nvPr>
        </p:nvSpPr>
        <p:spPr>
          <a:xfrm>
            <a:off x="4352775" y="6523038"/>
            <a:ext cx="530225" cy="182562"/>
          </a:xfrm>
        </p:spPr>
        <p:txBody>
          <a:bodyPr/>
          <a:lstStyle/>
          <a:p>
            <a:pPr>
              <a:defRPr/>
            </a:pPr>
            <a:r>
              <a:rPr lang="en-US" smtClean="0"/>
              <a:t>Slide </a:t>
            </a:r>
            <a:fld id="{E7E6215C-0148-4EB1-A390-22B113FC486F}" type="slidenum">
              <a:rPr lang="en-US" smtClean="0"/>
              <a:pPr>
                <a:defRPr/>
              </a:pPr>
              <a:t>5</a:t>
            </a:fld>
            <a:endParaRPr lang="en-US"/>
          </a:p>
        </p:txBody>
      </p:sp>
      <p:sp>
        <p:nvSpPr>
          <p:cNvPr id="19" name="标题 18"/>
          <p:cNvSpPr>
            <a:spLocks noGrp="1"/>
          </p:cNvSpPr>
          <p:nvPr>
            <p:ph type="title"/>
          </p:nvPr>
        </p:nvSpPr>
        <p:spPr>
          <a:xfrm>
            <a:off x="685800" y="609600"/>
            <a:ext cx="7772400" cy="228600"/>
          </a:xfrm>
        </p:spPr>
        <p:txBody>
          <a:bodyPr/>
          <a:lstStyle/>
          <a:p>
            <a:pPr algn="l"/>
            <a:r>
              <a:rPr lang="en-US" altLang="zh-CN" sz="2000" dirty="0" smtClean="0"/>
              <a:t>Authors (continued)</a:t>
            </a:r>
            <a:endParaRPr lang="zh-CN" altLang="en-US" sz="2000" dirty="0"/>
          </a:p>
        </p:txBody>
      </p:sp>
      <p:graphicFrame>
        <p:nvGraphicFramePr>
          <p:cNvPr id="13" name="Table 12"/>
          <p:cNvGraphicFramePr>
            <a:graphicFrameLocks noGrp="1"/>
          </p:cNvGraphicFramePr>
          <p:nvPr>
            <p:extLst/>
          </p:nvPr>
        </p:nvGraphicFramePr>
        <p:xfrm>
          <a:off x="731687" y="1252407"/>
          <a:ext cx="7772400" cy="2092932"/>
        </p:xfrm>
        <a:graphic>
          <a:graphicData uri="http://schemas.openxmlformats.org/drawingml/2006/table">
            <a:tbl>
              <a:tblPr firstRow="1" bandRow="1">
                <a:tableStyleId>{F5AB1C69-6EDB-4FF4-983F-18BD219EF322}</a:tableStyleId>
              </a:tblPr>
              <a:tblGrid>
                <a:gridCol w="1554480"/>
                <a:gridCol w="1227221"/>
                <a:gridCol w="1718110"/>
                <a:gridCol w="1390850"/>
                <a:gridCol w="1881739"/>
              </a:tblGrid>
              <a:tr h="264132">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Rolf De </a:t>
                      </a:r>
                      <a:r>
                        <a:rPr lang="en-US" sz="1200" dirty="0" err="1">
                          <a:solidFill>
                            <a:srgbClr val="000000"/>
                          </a:solidFill>
                          <a:latin typeface="Times New Roman"/>
                          <a:ea typeface="Times New Roman"/>
                          <a:cs typeface="Arial"/>
                        </a:rPr>
                        <a:t>Vegt</a:t>
                      </a:r>
                      <a:r>
                        <a:rPr lang="en-US" sz="1200" dirty="0">
                          <a:solidFill>
                            <a:srgbClr val="000000"/>
                          </a:solidFill>
                          <a:latin typeface="Times New Roman"/>
                          <a:ea typeface="Times New Roman"/>
                          <a:cs typeface="Arial"/>
                        </a:rPr>
                        <a:t>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6">
                  <a:txBody>
                    <a:bodyPr/>
                    <a:lstStyle/>
                    <a:p>
                      <a:pPr marL="0" marR="0" algn="ctr">
                        <a:spcBef>
                          <a:spcPts val="0"/>
                        </a:spcBef>
                        <a:spcAft>
                          <a:spcPts val="0"/>
                        </a:spcAft>
                      </a:pPr>
                      <a:r>
                        <a:rPr lang="en-US" sz="1200" dirty="0" smtClean="0">
                          <a:solidFill>
                            <a:srgbClr val="000000"/>
                          </a:solidFill>
                          <a:latin typeface="Times New Roman"/>
                          <a:ea typeface="Times New Roman"/>
                          <a:cs typeface="Arial"/>
                        </a:rPr>
                        <a:t>Qualcomm</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1700 Technology Drive San Jose, CA 95110,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a:solidFill>
                            <a:srgbClr val="000000"/>
                          </a:solidFill>
                          <a:latin typeface="Calibri"/>
                          <a:ea typeface="Times New Roman"/>
                          <a:cs typeface="Arial"/>
                        </a:rPr>
                        <a:t> </a:t>
                      </a:r>
                      <a:endParaRPr lang="en-US" sz="1100">
                        <a:latin typeface="Times New Roman"/>
                        <a:ea typeface="Times New Roman"/>
                        <a:cs typeface="Arial"/>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rolfv@qca.qualcomm.com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a:solidFill>
                            <a:srgbClr val="000000"/>
                          </a:solidFill>
                          <a:latin typeface="Times New Roman"/>
                          <a:ea typeface="Times New Roman"/>
                          <a:cs typeface="Arial"/>
                        </a:rPr>
                        <a:t>Sameer Vermani</a:t>
                      </a:r>
                      <a:endParaRPr lang="en-US" sz="12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5775 Morehouse Dr. San Diego, CA,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svverman@qti.qualcomm.com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Simone Merlin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5775 Morehouse Dr. San Diego, CA,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smerlin@qti.qualcomm.com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Tevfik Yucek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1700 Technology Drive San Jose, CA 95110,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tyucek@qca.qualcomm.com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VK Jones</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1700 Technology Drive San Jose, CA 95110,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vkjones@qca.qualcomm.com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Youhan Kim</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1700 Technology Drive San Jose, CA 95110, USA</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youhank@qca.qualcomm.com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5" name="날짜 개체 틀 3"/>
          <p:cNvSpPr>
            <a:spLocks noGrp="1"/>
          </p:cNvSpPr>
          <p:nvPr>
            <p:ph type="dt" sz="half" idx="10"/>
          </p:nvPr>
        </p:nvSpPr>
        <p:spPr>
          <a:xfrm>
            <a:off x="696913" y="332601"/>
            <a:ext cx="942566" cy="276999"/>
          </a:xfrm>
        </p:spPr>
        <p:txBody>
          <a:bodyPr/>
          <a:lstStyle/>
          <a:p>
            <a:pPr>
              <a:defRPr/>
            </a:pPr>
            <a:r>
              <a:rPr lang="en-US" smtClean="0"/>
              <a:t>July 2016</a:t>
            </a:r>
            <a:endParaRPr lang="en-US" dirty="0"/>
          </a:p>
        </p:txBody>
      </p:sp>
      <p:sp>
        <p:nvSpPr>
          <p:cNvPr id="7" name="바닥글 개체 틀 4"/>
          <p:cNvSpPr>
            <a:spLocks noGrp="1"/>
          </p:cNvSpPr>
          <p:nvPr>
            <p:ph type="ftr" sz="quarter" idx="11"/>
          </p:nvPr>
        </p:nvSpPr>
        <p:spPr>
          <a:xfrm>
            <a:off x="6737340" y="6475413"/>
            <a:ext cx="1806585" cy="184666"/>
          </a:xfrm>
        </p:spPr>
        <p:txBody>
          <a:bodyPr/>
          <a:lstStyle/>
          <a:p>
            <a:pPr>
              <a:defRPr/>
            </a:pPr>
            <a:r>
              <a:rPr lang="en-US" altLang="ko-KR" smtClean="0"/>
              <a:t>Jayh H. Park, LG Electronics</a:t>
            </a:r>
            <a:endParaRPr lang="en-US" altLang="ko-KR" dirty="0"/>
          </a:p>
        </p:txBody>
      </p:sp>
    </p:spTree>
    <p:extLst>
      <p:ext uri="{BB962C8B-B14F-4D97-AF65-F5344CB8AC3E}">
        <p14:creationId xmlns:p14="http://schemas.microsoft.com/office/powerpoint/2010/main" val="85935879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灯片编号占位符 5"/>
          <p:cNvSpPr>
            <a:spLocks noGrp="1"/>
          </p:cNvSpPr>
          <p:nvPr>
            <p:ph type="sldNum" sz="quarter" idx="12"/>
          </p:nvPr>
        </p:nvSpPr>
        <p:spPr>
          <a:xfrm>
            <a:off x="4352775" y="6523038"/>
            <a:ext cx="530225" cy="182562"/>
          </a:xfrm>
        </p:spPr>
        <p:txBody>
          <a:bodyPr/>
          <a:lstStyle/>
          <a:p>
            <a:pPr>
              <a:defRPr/>
            </a:pPr>
            <a:r>
              <a:rPr lang="en-US" smtClean="0"/>
              <a:t>Slide </a:t>
            </a:r>
            <a:fld id="{E7E6215C-0148-4EB1-A390-22B113FC486F}" type="slidenum">
              <a:rPr lang="en-US" smtClean="0"/>
              <a:pPr>
                <a:defRPr/>
              </a:pPr>
              <a:t>6</a:t>
            </a:fld>
            <a:endParaRPr lang="en-US"/>
          </a:p>
        </p:txBody>
      </p:sp>
      <p:sp>
        <p:nvSpPr>
          <p:cNvPr id="19" name="标题 18"/>
          <p:cNvSpPr>
            <a:spLocks noGrp="1"/>
          </p:cNvSpPr>
          <p:nvPr>
            <p:ph type="title"/>
          </p:nvPr>
        </p:nvSpPr>
        <p:spPr>
          <a:xfrm>
            <a:off x="685800" y="609600"/>
            <a:ext cx="7772400" cy="228600"/>
          </a:xfrm>
        </p:spPr>
        <p:txBody>
          <a:bodyPr/>
          <a:lstStyle/>
          <a:p>
            <a:pPr algn="l"/>
            <a:r>
              <a:rPr lang="en-US" altLang="zh-CN" sz="2000" dirty="0" smtClean="0"/>
              <a:t>Authors (continued)</a:t>
            </a:r>
            <a:endParaRPr lang="zh-CN" altLang="en-US" sz="2000" dirty="0"/>
          </a:p>
        </p:txBody>
      </p:sp>
      <p:graphicFrame>
        <p:nvGraphicFramePr>
          <p:cNvPr id="8" name="Table 7"/>
          <p:cNvGraphicFramePr>
            <a:graphicFrameLocks noGrp="1"/>
          </p:cNvGraphicFramePr>
          <p:nvPr>
            <p:extLst/>
          </p:nvPr>
        </p:nvGraphicFramePr>
        <p:xfrm>
          <a:off x="789972" y="4648200"/>
          <a:ext cx="7239000" cy="1377260"/>
        </p:xfrm>
        <a:graphic>
          <a:graphicData uri="http://schemas.openxmlformats.org/drawingml/2006/table">
            <a:tbl>
              <a:tblPr firstRow="1" bandRow="1">
                <a:tableStyleId>{F5AB1C69-6EDB-4FF4-983F-18BD219EF322}</a:tableStyleId>
              </a:tblPr>
              <a:tblGrid>
                <a:gridCol w="1447800"/>
                <a:gridCol w="1143000"/>
                <a:gridCol w="1600200"/>
                <a:gridCol w="1295400"/>
                <a:gridCol w="1752600"/>
              </a:tblGrid>
              <a:tr h="275452">
                <a:tc>
                  <a:txBody>
                    <a:bodyPr/>
                    <a:lstStyle/>
                    <a:p>
                      <a:pPr marL="0" marR="0" algn="ctr">
                        <a:spcBef>
                          <a:spcPts val="0"/>
                        </a:spcBef>
                        <a:spcAft>
                          <a:spcPts val="0"/>
                        </a:spcAft>
                      </a:pPr>
                      <a:r>
                        <a:rPr lang="en-US" sz="1200" b="0" dirty="0" smtClean="0">
                          <a:solidFill>
                            <a:srgbClr val="000000"/>
                          </a:solidFill>
                          <a:latin typeface="Times New Roman"/>
                          <a:ea typeface="Times New Roman"/>
                          <a:cs typeface="Arial"/>
                        </a:rPr>
                        <a:t>Joonsuk Kim</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5">
                  <a:txBody>
                    <a:bodyPr/>
                    <a:lstStyle/>
                    <a:p>
                      <a:pPr marL="0" marR="0" algn="ctr">
                        <a:spcBef>
                          <a:spcPts val="0"/>
                        </a:spcBef>
                        <a:spcAft>
                          <a:spcPts val="0"/>
                        </a:spcAft>
                      </a:pPr>
                      <a:r>
                        <a:rPr lang="en-US" sz="1200" b="0" dirty="0" smtClean="0">
                          <a:solidFill>
                            <a:srgbClr val="000000"/>
                          </a:solidFill>
                          <a:latin typeface="Times New Roman"/>
                          <a:ea typeface="Times New Roman"/>
                          <a:cs typeface="Arial"/>
                        </a:rPr>
                        <a:t>Apple</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b="0" kern="1200" dirty="0" smtClean="0">
                          <a:solidFill>
                            <a:schemeClr val="tx1"/>
                          </a:solidFill>
                          <a:latin typeface="+mn-lt"/>
                          <a:ea typeface="+mn-ea"/>
                          <a:cs typeface="+mn-cs"/>
                        </a:rPr>
                        <a:t> </a:t>
                      </a:r>
                      <a:r>
                        <a:rPr lang="en-US" sz="1200" b="0" u="sng" kern="1200" dirty="0" smtClean="0">
                          <a:solidFill>
                            <a:schemeClr val="tx1"/>
                          </a:solidFill>
                          <a:latin typeface="+mn-lt"/>
                          <a:ea typeface="+mn-ea"/>
                          <a:cs typeface="+mn-cs"/>
                          <a:hlinkClick r:id="rId2"/>
                        </a:rPr>
                        <a:t>joonsuk@apple.com</a:t>
                      </a:r>
                      <a:endParaRPr lang="en-US" sz="900" b="0" dirty="0">
                        <a:solidFill>
                          <a:schemeClr val="tx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kern="1200" dirty="0" smtClean="0">
                          <a:solidFill>
                            <a:schemeClr val="dk1"/>
                          </a:solidFill>
                          <a:latin typeface="+mn-lt"/>
                          <a:ea typeface="+mn-ea"/>
                          <a:cs typeface="+mn-cs"/>
                        </a:rPr>
                        <a:t>Aon </a:t>
                      </a:r>
                      <a:r>
                        <a:rPr lang="en-US" sz="1200" kern="1200" dirty="0" err="1" smtClean="0">
                          <a:solidFill>
                            <a:schemeClr val="dk1"/>
                          </a:solidFill>
                          <a:latin typeface="+mn-lt"/>
                          <a:ea typeface="+mn-ea"/>
                          <a:cs typeface="+mn-cs"/>
                        </a:rPr>
                        <a:t>Mujtaba</a:t>
                      </a:r>
                      <a:r>
                        <a:rPr lang="en-US" sz="1200" kern="1200" dirty="0" smtClean="0">
                          <a:solidFill>
                            <a:schemeClr val="dk1"/>
                          </a:solidFill>
                          <a:latin typeface="+mn-lt"/>
                          <a:ea typeface="+mn-ea"/>
                          <a:cs typeface="+mn-cs"/>
                        </a:rPr>
                        <a:t> </a:t>
                      </a:r>
                      <a:r>
                        <a:rPr lang="en-US" sz="1800" kern="1200" dirty="0" smtClean="0">
                          <a:solidFill>
                            <a:schemeClr val="dk1"/>
                          </a:solidFill>
                          <a:latin typeface="+mn-lt"/>
                          <a:ea typeface="+mn-ea"/>
                          <a:cs typeface="+mn-cs"/>
                        </a:rPr>
                        <a:t>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u="none" kern="1200" dirty="0" smtClean="0">
                          <a:solidFill>
                            <a:schemeClr val="tx1"/>
                          </a:solidFill>
                          <a:latin typeface="+mn-lt"/>
                          <a:ea typeface="+mn-ea"/>
                          <a:cs typeface="+mn-cs"/>
                          <a:hlinkClick r:id="rId3"/>
                        </a:rPr>
                        <a:t>mujtaba@apple.com</a:t>
                      </a:r>
                      <a:endParaRPr lang="en-US" sz="900" u="none" dirty="0">
                        <a:solidFill>
                          <a:schemeClr val="tx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err="1" smtClean="0">
                          <a:solidFill>
                            <a:srgbClr val="000000"/>
                          </a:solidFill>
                          <a:latin typeface="+mn-lt"/>
                          <a:ea typeface="Times New Roman"/>
                          <a:cs typeface="Arial"/>
                        </a:rPr>
                        <a:t>Guoqing</a:t>
                      </a:r>
                      <a:r>
                        <a:rPr lang="en-US" sz="1200" dirty="0" smtClean="0">
                          <a:solidFill>
                            <a:srgbClr val="000000"/>
                          </a:solidFill>
                          <a:latin typeface="+mn-lt"/>
                          <a:ea typeface="Times New Roman"/>
                          <a:cs typeface="Arial"/>
                        </a:rPr>
                        <a:t> Li</a:t>
                      </a:r>
                      <a:endParaRPr lang="en-US" sz="12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u="sng" kern="1200" dirty="0" smtClean="0">
                          <a:solidFill>
                            <a:schemeClr val="tx1"/>
                          </a:solidFill>
                          <a:latin typeface="+mn-lt"/>
                          <a:ea typeface="+mn-ea"/>
                          <a:cs typeface="+mn-cs"/>
                          <a:hlinkClick r:id="rId4"/>
                        </a:rPr>
                        <a:t>guoqing_li@apple.com</a:t>
                      </a:r>
                      <a:endParaRPr lang="en-US" sz="900" dirty="0">
                        <a:solidFill>
                          <a:schemeClr val="tx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solidFill>
                            <a:srgbClr val="000000"/>
                          </a:solidFill>
                          <a:latin typeface="+mn-lt"/>
                          <a:ea typeface="Times New Roman"/>
                          <a:cs typeface="Arial"/>
                        </a:rPr>
                        <a:t>Eric Wong </a:t>
                      </a:r>
                      <a:endParaRPr lang="en-US" sz="12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u="sng" kern="1200" dirty="0" smtClean="0">
                          <a:solidFill>
                            <a:schemeClr val="tx1"/>
                          </a:solidFill>
                          <a:latin typeface="+mn-lt"/>
                          <a:ea typeface="+mn-ea"/>
                          <a:cs typeface="+mn-cs"/>
                          <a:hlinkClick r:id="rId5"/>
                        </a:rPr>
                        <a:t>ericwong@apple.com</a:t>
                      </a:r>
                      <a:r>
                        <a:rPr lang="en-US" sz="900" dirty="0">
                          <a:solidFill>
                            <a:schemeClr val="tx1"/>
                          </a:solidFill>
                          <a:latin typeface="Times New Roman"/>
                          <a:ea typeface="Times New Roman"/>
                          <a:cs typeface="Arial"/>
                        </a:rPr>
                        <a:t>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Times New Roman"/>
                          <a:ea typeface="Times New Roman"/>
                          <a:cs typeface="Arial"/>
                        </a:rPr>
                        <a:t>Chris</a:t>
                      </a:r>
                      <a:r>
                        <a:rPr lang="en-US" sz="1200" baseline="0" dirty="0" smtClean="0">
                          <a:latin typeface="Times New Roman"/>
                          <a:ea typeface="Times New Roman"/>
                          <a:cs typeface="Arial"/>
                        </a:rPr>
                        <a:t> Hartman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0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00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u="none" kern="1200" dirty="0" smtClean="0">
                          <a:solidFill>
                            <a:schemeClr val="tx1"/>
                          </a:solidFill>
                          <a:latin typeface="+mn-lt"/>
                          <a:ea typeface="+mn-ea"/>
                          <a:cs typeface="+mn-cs"/>
                          <a:hlinkClick r:id="rId6"/>
                        </a:rPr>
                        <a:t>chartman@apple.com</a:t>
                      </a:r>
                      <a:endParaRPr lang="en-US" sz="900" u="none" dirty="0">
                        <a:solidFill>
                          <a:schemeClr val="tx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aphicFrame>
        <p:nvGraphicFramePr>
          <p:cNvPr id="9" name="Table 8"/>
          <p:cNvGraphicFramePr>
            <a:graphicFrameLocks noGrp="1"/>
          </p:cNvGraphicFramePr>
          <p:nvPr/>
        </p:nvGraphicFramePr>
        <p:xfrm>
          <a:off x="762000" y="1219200"/>
          <a:ext cx="7239000" cy="3043472"/>
        </p:xfrm>
        <a:graphic>
          <a:graphicData uri="http://schemas.openxmlformats.org/drawingml/2006/table">
            <a:tbl>
              <a:tblPr firstRow="1" bandRow="1">
                <a:tableStyleId>{F5AB1C69-6EDB-4FF4-983F-18BD219EF322}</a:tableStyleId>
              </a:tblPr>
              <a:tblGrid>
                <a:gridCol w="1447800"/>
                <a:gridCol w="1143000"/>
                <a:gridCol w="1600200"/>
                <a:gridCol w="1295400"/>
                <a:gridCol w="1752600"/>
              </a:tblGrid>
              <a:tr h="264132">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200" dirty="0" smtClean="0">
                          <a:latin typeface="+mn-lt"/>
                          <a:ea typeface="Times New Roman"/>
                          <a:cs typeface="Arial"/>
                        </a:rPr>
                        <a:t>Jianhan Liu</a:t>
                      </a:r>
                      <a:endParaRPr lang="en-US" sz="12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6">
                  <a:txBody>
                    <a:bodyPr/>
                    <a:lstStyle/>
                    <a:p>
                      <a:pPr marL="0" marR="0" algn="ctr">
                        <a:spcBef>
                          <a:spcPts val="0"/>
                        </a:spcBef>
                        <a:spcAft>
                          <a:spcPts val="0"/>
                        </a:spcAft>
                      </a:pPr>
                      <a:r>
                        <a:rPr lang="en-US" sz="1200" dirty="0" err="1">
                          <a:solidFill>
                            <a:srgbClr val="000000"/>
                          </a:solidFill>
                          <a:latin typeface="Times New Roman"/>
                          <a:ea typeface="Times New Roman"/>
                          <a:cs typeface="Arial"/>
                        </a:rPr>
                        <a:t>Mediatek</a:t>
                      </a:r>
                      <a:endParaRPr lang="en-US" sz="1200" dirty="0">
                        <a:latin typeface="Times New Roman"/>
                        <a:ea typeface="Times New Roman"/>
                        <a:cs typeface="Arial"/>
                      </a:endParaRPr>
                    </a:p>
                    <a:p>
                      <a:pPr marL="0" marR="0" algn="ctr">
                        <a:spcBef>
                          <a:spcPts val="0"/>
                        </a:spcBef>
                        <a:spcAft>
                          <a:spcPts val="0"/>
                        </a:spcAft>
                      </a:pPr>
                      <a:r>
                        <a:rPr lang="en-US" sz="1200" dirty="0">
                          <a:solidFill>
                            <a:srgbClr val="000000"/>
                          </a:solidFill>
                          <a:latin typeface="Times New Roman"/>
                          <a:ea typeface="Times New Roman"/>
                          <a:cs typeface="Arial"/>
                        </a:rPr>
                        <a:t>USA</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GB" sz="1200" dirty="0">
                          <a:solidFill>
                            <a:srgbClr val="000000"/>
                          </a:solidFill>
                          <a:latin typeface="Times New Roman"/>
                          <a:ea typeface="Times New Roman"/>
                          <a:cs typeface="Arial"/>
                        </a:rPr>
                        <a:t>2860 Junction Ave, San Jose, CA 95134, USA</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GB" sz="1200" dirty="0">
                          <a:solidFill>
                            <a:srgbClr val="000000"/>
                          </a:solidFill>
                          <a:latin typeface="Times New Roman"/>
                          <a:ea typeface="Times New Roman"/>
                          <a:cs typeface="Arial"/>
                        </a:rPr>
                        <a:t>+1-408-526-1899</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smtClean="0">
                          <a:solidFill>
                            <a:srgbClr val="000000"/>
                          </a:solidFill>
                          <a:latin typeface="+mn-lt"/>
                          <a:ea typeface="Times New Roman"/>
                          <a:cs typeface="Arial"/>
                        </a:rPr>
                        <a:t>jianhan.Liu@mediatek.com</a:t>
                      </a:r>
                      <a:endParaRPr lang="en-US" sz="11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solidFill>
                            <a:srgbClr val="000000"/>
                          </a:solidFill>
                          <a:latin typeface="+mn-lt"/>
                          <a:ea typeface="Times New Roman"/>
                          <a:cs typeface="Arial"/>
                        </a:rPr>
                        <a:t>Thomas Pare</a:t>
                      </a:r>
                      <a:endParaRPr lang="en-US" sz="12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solidFill>
                            <a:srgbClr val="000000"/>
                          </a:solidFill>
                          <a:latin typeface="+mn-lt"/>
                          <a:ea typeface="Times New Roman"/>
                          <a:cs typeface="Arial"/>
                        </a:rPr>
                        <a:t>thomas.pare@mediatek.com</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solidFill>
                            <a:srgbClr val="000000"/>
                          </a:solidFill>
                          <a:latin typeface="+mn-lt"/>
                          <a:ea typeface="Times New Roman"/>
                          <a:cs typeface="Arial"/>
                        </a:rPr>
                        <a:t>ChaoChun Wang</a:t>
                      </a:r>
                      <a:endParaRPr lang="en-US" sz="12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solidFill>
                            <a:srgbClr val="000000"/>
                          </a:solidFill>
                          <a:latin typeface="+mn-lt"/>
                          <a:ea typeface="Times New Roman"/>
                          <a:cs typeface="Arial"/>
                        </a:rPr>
                        <a:t>chaochun.wang@mediatek.com</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solidFill>
                            <a:srgbClr val="000000"/>
                          </a:solidFill>
                          <a:latin typeface="+mn-lt"/>
                          <a:ea typeface="Times New Roman"/>
                          <a:cs typeface="Arial"/>
                        </a:rPr>
                        <a:t>James Wang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solidFill>
                            <a:srgbClr val="000000"/>
                          </a:solidFill>
                          <a:latin typeface="+mn-lt"/>
                          <a:ea typeface="Times New Roman"/>
                          <a:cs typeface="Arial"/>
                        </a:rPr>
                        <a:t>james.wang@mediatek.com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GB" sz="1200" dirty="0">
                          <a:latin typeface="Times New Roman"/>
                          <a:ea typeface="Times New Roman"/>
                          <a:cs typeface="Arial"/>
                        </a:rPr>
                        <a:t>Tianyu Wu</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tianyu.wu@mediatek.com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GB" sz="1200" dirty="0">
                          <a:latin typeface="Times New Roman"/>
                          <a:ea typeface="Times New Roman"/>
                          <a:cs typeface="Arial"/>
                        </a:rPr>
                        <a:t>Russell Huang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russell.huang@mediatek.com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James Yee</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3">
                  <a:txBody>
                    <a:bodyPr/>
                    <a:lstStyle/>
                    <a:p>
                      <a:pPr marL="0" marR="0" algn="ctr">
                        <a:spcBef>
                          <a:spcPts val="0"/>
                        </a:spcBef>
                        <a:spcAft>
                          <a:spcPts val="0"/>
                        </a:spcAft>
                      </a:pPr>
                      <a:r>
                        <a:rPr lang="en-US" sz="1200">
                          <a:solidFill>
                            <a:srgbClr val="000000"/>
                          </a:solidFill>
                          <a:latin typeface="Times New Roman"/>
                          <a:ea typeface="Times New Roman"/>
                          <a:cs typeface="Arial"/>
                        </a:rPr>
                        <a:t>Mediatek</a:t>
                      </a:r>
                      <a:endParaRPr lang="en-US" sz="12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GB" sz="1200" dirty="0">
                          <a:solidFill>
                            <a:srgbClr val="000000"/>
                          </a:solidFill>
                          <a:latin typeface="Times New Roman"/>
                          <a:ea typeface="Times New Roman"/>
                          <a:cs typeface="Arial"/>
                        </a:rPr>
                        <a:t>No. 1 </a:t>
                      </a:r>
                      <a:r>
                        <a:rPr lang="en-GB" sz="1200" dirty="0" err="1">
                          <a:solidFill>
                            <a:srgbClr val="000000"/>
                          </a:solidFill>
                          <a:latin typeface="Times New Roman"/>
                          <a:ea typeface="Times New Roman"/>
                          <a:cs typeface="Arial"/>
                        </a:rPr>
                        <a:t>Dusing</a:t>
                      </a:r>
                      <a:r>
                        <a:rPr lang="en-GB" sz="1200" dirty="0">
                          <a:solidFill>
                            <a:srgbClr val="000000"/>
                          </a:solidFill>
                          <a:latin typeface="Times New Roman"/>
                          <a:ea typeface="Times New Roman"/>
                          <a:cs typeface="Arial"/>
                        </a:rPr>
                        <a:t> 1</a:t>
                      </a:r>
                      <a:r>
                        <a:rPr lang="en-GB" sz="1200" baseline="30000" dirty="0">
                          <a:solidFill>
                            <a:srgbClr val="000000"/>
                          </a:solidFill>
                          <a:latin typeface="Times New Roman"/>
                          <a:ea typeface="Times New Roman"/>
                          <a:cs typeface="Arial"/>
                        </a:rPr>
                        <a:t>st</a:t>
                      </a:r>
                      <a:r>
                        <a:rPr lang="en-GB" sz="1200" dirty="0">
                          <a:solidFill>
                            <a:srgbClr val="000000"/>
                          </a:solidFill>
                          <a:latin typeface="Times New Roman"/>
                          <a:ea typeface="Times New Roman"/>
                          <a:cs typeface="Arial"/>
                        </a:rPr>
                        <a:t> Road, </a:t>
                      </a:r>
                      <a:r>
                        <a:rPr lang="en-GB" sz="1200" dirty="0" err="1">
                          <a:solidFill>
                            <a:srgbClr val="000000"/>
                          </a:solidFill>
                          <a:latin typeface="Times New Roman"/>
                          <a:ea typeface="Times New Roman"/>
                          <a:cs typeface="Arial"/>
                        </a:rPr>
                        <a:t>Hsinchu</a:t>
                      </a:r>
                      <a:r>
                        <a:rPr lang="en-GB" sz="1200" dirty="0">
                          <a:solidFill>
                            <a:srgbClr val="000000"/>
                          </a:solidFill>
                          <a:latin typeface="Times New Roman"/>
                          <a:ea typeface="Times New Roman"/>
                          <a:cs typeface="Arial"/>
                        </a:rPr>
                        <a:t>, Taiwan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GB" sz="1200" dirty="0">
                          <a:solidFill>
                            <a:srgbClr val="000000"/>
                          </a:solidFill>
                          <a:latin typeface="Times New Roman"/>
                          <a:ea typeface="Times New Roman"/>
                          <a:cs typeface="Arial"/>
                        </a:rPr>
                        <a:t>+886-3-567-0766</a:t>
                      </a:r>
                      <a:r>
                        <a:rPr lang="en-US" sz="1200" dirty="0">
                          <a:solidFill>
                            <a:srgbClr val="000000"/>
                          </a:solidFill>
                          <a:latin typeface="Times New Roman"/>
                          <a:ea typeface="Times New Roman"/>
                          <a:cs typeface="Arial"/>
                        </a:rPr>
                        <a:t>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james.yee@mediatek.com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Alan </a:t>
                      </a:r>
                      <a:r>
                        <a:rPr lang="en-US" sz="1200" dirty="0" err="1">
                          <a:solidFill>
                            <a:srgbClr val="000000"/>
                          </a:solidFill>
                          <a:latin typeface="Times New Roman"/>
                          <a:ea typeface="Times New Roman"/>
                          <a:cs typeface="Arial"/>
                        </a:rPr>
                        <a:t>Jauh</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a:solidFill>
                            <a:srgbClr val="000000"/>
                          </a:solidFill>
                          <a:latin typeface="Times New Roman"/>
                          <a:ea typeface="Times New Roman"/>
                          <a:cs typeface="Arial"/>
                        </a:rPr>
                        <a:t> </a:t>
                      </a:r>
                      <a:endParaRPr lang="en-US" sz="12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alan.jauh@mediatek.com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Frank Hsu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dirty="0">
                          <a:solidFill>
                            <a:srgbClr val="000000"/>
                          </a:solidFill>
                          <a:latin typeface="Calibri"/>
                          <a:ea typeface="Times New Roman"/>
                          <a:cs typeface="Arial"/>
                        </a:rPr>
                        <a:t> </a:t>
                      </a:r>
                      <a:endParaRPr lang="en-US" sz="1200" dirty="0">
                        <a:latin typeface="Times New Roman"/>
                        <a:ea typeface="Times New Roman"/>
                        <a:cs typeface="Arial"/>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frank.hsu@mediatek.com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7" name="날짜 개체 틀 3"/>
          <p:cNvSpPr>
            <a:spLocks noGrp="1"/>
          </p:cNvSpPr>
          <p:nvPr>
            <p:ph type="dt" sz="half" idx="10"/>
          </p:nvPr>
        </p:nvSpPr>
        <p:spPr>
          <a:xfrm>
            <a:off x="696913" y="332601"/>
            <a:ext cx="942566" cy="276999"/>
          </a:xfrm>
        </p:spPr>
        <p:txBody>
          <a:bodyPr/>
          <a:lstStyle/>
          <a:p>
            <a:pPr>
              <a:defRPr/>
            </a:pPr>
            <a:r>
              <a:rPr lang="en-US" smtClean="0"/>
              <a:t>July 2016</a:t>
            </a:r>
            <a:endParaRPr lang="en-US" dirty="0"/>
          </a:p>
        </p:txBody>
      </p:sp>
      <p:sp>
        <p:nvSpPr>
          <p:cNvPr id="10" name="바닥글 개체 틀 4"/>
          <p:cNvSpPr>
            <a:spLocks noGrp="1"/>
          </p:cNvSpPr>
          <p:nvPr>
            <p:ph type="ftr" sz="quarter" idx="11"/>
          </p:nvPr>
        </p:nvSpPr>
        <p:spPr>
          <a:xfrm>
            <a:off x="6737340" y="6475413"/>
            <a:ext cx="1806585" cy="184666"/>
          </a:xfrm>
        </p:spPr>
        <p:txBody>
          <a:bodyPr/>
          <a:lstStyle/>
          <a:p>
            <a:pPr>
              <a:defRPr/>
            </a:pPr>
            <a:r>
              <a:rPr lang="en-US" altLang="ko-KR" smtClean="0"/>
              <a:t>Jayh H. Park, LG Electronics</a:t>
            </a:r>
            <a:endParaRPr lang="en-US" altLang="ko-KR" dirty="0"/>
          </a:p>
        </p:txBody>
      </p:sp>
    </p:spTree>
    <p:extLst>
      <p:ext uri="{BB962C8B-B14F-4D97-AF65-F5344CB8AC3E}">
        <p14:creationId xmlns:p14="http://schemas.microsoft.com/office/powerpoint/2010/main" val="95732671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灯片编号占位符 5"/>
          <p:cNvSpPr>
            <a:spLocks noGrp="1"/>
          </p:cNvSpPr>
          <p:nvPr>
            <p:ph type="sldNum" sz="quarter" idx="12"/>
          </p:nvPr>
        </p:nvSpPr>
        <p:spPr>
          <a:xfrm>
            <a:off x="4352775" y="6523038"/>
            <a:ext cx="530225" cy="182562"/>
          </a:xfrm>
        </p:spPr>
        <p:txBody>
          <a:bodyPr/>
          <a:lstStyle/>
          <a:p>
            <a:pPr>
              <a:defRPr/>
            </a:pPr>
            <a:r>
              <a:rPr lang="en-US" smtClean="0"/>
              <a:t>Slide </a:t>
            </a:r>
            <a:fld id="{E7E6215C-0148-4EB1-A390-22B113FC486F}" type="slidenum">
              <a:rPr lang="en-US" smtClean="0"/>
              <a:pPr>
                <a:defRPr/>
              </a:pPr>
              <a:t>7</a:t>
            </a:fld>
            <a:endParaRPr lang="en-US"/>
          </a:p>
        </p:txBody>
      </p:sp>
      <p:sp>
        <p:nvSpPr>
          <p:cNvPr id="19" name="标题 18"/>
          <p:cNvSpPr>
            <a:spLocks noGrp="1"/>
          </p:cNvSpPr>
          <p:nvPr>
            <p:ph type="title"/>
          </p:nvPr>
        </p:nvSpPr>
        <p:spPr>
          <a:xfrm>
            <a:off x="685800" y="609600"/>
            <a:ext cx="7772400" cy="228600"/>
          </a:xfrm>
        </p:spPr>
        <p:txBody>
          <a:bodyPr/>
          <a:lstStyle/>
          <a:p>
            <a:pPr algn="l"/>
            <a:r>
              <a:rPr lang="en-US" altLang="zh-CN" sz="2000" dirty="0" smtClean="0"/>
              <a:t>Authors (continued)</a:t>
            </a:r>
            <a:endParaRPr lang="zh-CN" altLang="en-US" sz="2000" dirty="0"/>
          </a:p>
        </p:txBody>
      </p:sp>
      <p:graphicFrame>
        <p:nvGraphicFramePr>
          <p:cNvPr id="13" name="Table 12"/>
          <p:cNvGraphicFramePr>
            <a:graphicFrameLocks noGrp="1"/>
          </p:cNvGraphicFramePr>
          <p:nvPr/>
        </p:nvGraphicFramePr>
        <p:xfrm>
          <a:off x="762000" y="1121576"/>
          <a:ext cx="7467600" cy="5203024"/>
        </p:xfrm>
        <a:graphic>
          <a:graphicData uri="http://schemas.openxmlformats.org/drawingml/2006/table">
            <a:tbl>
              <a:tblPr firstRow="1" bandRow="1">
                <a:tableStyleId>{F5AB1C69-6EDB-4FF4-983F-18BD219EF322}</a:tableStyleId>
              </a:tblPr>
              <a:tblGrid>
                <a:gridCol w="1600200"/>
                <a:gridCol w="1072415"/>
                <a:gridCol w="1650733"/>
                <a:gridCol w="1336307"/>
                <a:gridCol w="1807945"/>
              </a:tblGrid>
              <a:tr h="264132">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Peter Loc</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5">
                  <a:txBody>
                    <a:bodyPr/>
                    <a:lstStyle/>
                    <a:p>
                      <a:pPr marL="0" marR="0" algn="ctr">
                        <a:spcBef>
                          <a:spcPts val="0"/>
                        </a:spcBef>
                        <a:spcAft>
                          <a:spcPts val="0"/>
                        </a:spcAft>
                      </a:pPr>
                      <a:r>
                        <a:rPr lang="en-US" sz="1200" dirty="0" err="1">
                          <a:solidFill>
                            <a:srgbClr val="000000"/>
                          </a:solidFill>
                          <a:latin typeface="Times New Roman"/>
                          <a:ea typeface="Times New Roman"/>
                          <a:cs typeface="Arial"/>
                        </a:rPr>
                        <a:t>Huawei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peterloc@iwirelesstech.com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Le Liu</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F1-17, Huawei Base, Bantian, Shenzhen</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+86-18601656691</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liule@huawei.com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Jun Luo</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5B-N8, No.2222 Xinjinqiao Road, Pudong, Shanghai</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jun.l@huawei.com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Yi Luo</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F1-17, Huawei Base, Bantian, Shenzhen</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+86-18665891036</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Roy.luoyi@huawei.com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Yingpei</a:t>
                      </a:r>
                      <a:r>
                        <a:rPr lang="en-US" sz="1200" dirty="0">
                          <a:solidFill>
                            <a:srgbClr val="000000"/>
                          </a:solidFill>
                          <a:latin typeface="Times New Roman"/>
                          <a:ea typeface="Times New Roman"/>
                          <a:cs typeface="Arial"/>
                        </a:rPr>
                        <a:t> Lin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5B-N8, No.2222 Xinjinqiao Road, Pudong, Shanghai</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linyingpei@huawei.com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Jiyong</a:t>
                      </a:r>
                      <a:r>
                        <a:rPr lang="en-US" sz="1200" dirty="0">
                          <a:solidFill>
                            <a:srgbClr val="000000"/>
                          </a:solidFill>
                          <a:latin typeface="Times New Roman"/>
                          <a:ea typeface="Times New Roman"/>
                          <a:cs typeface="Arial"/>
                        </a:rPr>
                        <a:t> Pang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5B-N8, No.2222 Xinjinqiao Road, Pudong, Shanghai</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pangjiyong@huawei.com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Zhigang Rong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10180 Telesis Court, Suite 365, San Diego, CA  92121 NA</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zhigang.rong@huawei.com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Rob Sun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303 Terry Fox, Suite 400 Kanata, Ottawa, Canada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Rob.Sun@huawei.com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David X. Yang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F1-17, Huawei Base, </a:t>
                      </a:r>
                      <a:r>
                        <a:rPr lang="en-US" sz="1000" dirty="0" err="1">
                          <a:solidFill>
                            <a:srgbClr val="000000"/>
                          </a:solidFill>
                          <a:latin typeface="Times New Roman"/>
                          <a:ea typeface="Times New Roman"/>
                          <a:cs typeface="Arial"/>
                        </a:rPr>
                        <a:t>Bantian</a:t>
                      </a:r>
                      <a:r>
                        <a:rPr lang="en-US" sz="1000" dirty="0">
                          <a:solidFill>
                            <a:srgbClr val="000000"/>
                          </a:solidFill>
                          <a:latin typeface="Times New Roman"/>
                          <a:ea typeface="Times New Roman"/>
                          <a:cs typeface="Arial"/>
                        </a:rPr>
                        <a:t>, Shenzhen</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david.yangxun@huawei.com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Yunsong</a:t>
                      </a:r>
                      <a:r>
                        <a:rPr lang="en-US" sz="1200" dirty="0">
                          <a:solidFill>
                            <a:srgbClr val="000000"/>
                          </a:solidFill>
                          <a:latin typeface="Times New Roman"/>
                          <a:ea typeface="Times New Roman"/>
                          <a:cs typeface="Arial"/>
                        </a:rPr>
                        <a:t> Yang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10180 Telesis Court, Suite 365, San Diego, CA  92121 NA</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yangyunsong@huawei.com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Junghoon Suh</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303 Terry Fox, Suite 400 Kanata, Ottawa, Canada</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Junghoon.Suh@huawei.com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Jiayin</a:t>
                      </a:r>
                      <a:r>
                        <a:rPr lang="en-US" sz="1200" dirty="0">
                          <a:solidFill>
                            <a:srgbClr val="000000"/>
                          </a:solidFill>
                          <a:latin typeface="Times New Roman"/>
                          <a:ea typeface="Times New Roman"/>
                          <a:cs typeface="Arial"/>
                        </a:rPr>
                        <a:t> Zhang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5B-N8, No.2222 </a:t>
                      </a:r>
                      <a:r>
                        <a:rPr lang="en-US" sz="1000" dirty="0" err="1">
                          <a:solidFill>
                            <a:srgbClr val="000000"/>
                          </a:solidFill>
                          <a:latin typeface="Times New Roman"/>
                          <a:ea typeface="Times New Roman"/>
                          <a:cs typeface="Arial"/>
                        </a:rPr>
                        <a:t>Xinjinqiao</a:t>
                      </a:r>
                      <a:r>
                        <a:rPr lang="en-US" sz="1000" dirty="0">
                          <a:solidFill>
                            <a:srgbClr val="000000"/>
                          </a:solidFill>
                          <a:latin typeface="Times New Roman"/>
                          <a:ea typeface="Times New Roman"/>
                          <a:cs typeface="Arial"/>
                        </a:rPr>
                        <a:t> Road, </a:t>
                      </a:r>
                      <a:r>
                        <a:rPr lang="en-US" sz="1000" dirty="0" err="1">
                          <a:solidFill>
                            <a:srgbClr val="000000"/>
                          </a:solidFill>
                          <a:latin typeface="Times New Roman"/>
                          <a:ea typeface="Times New Roman"/>
                          <a:cs typeface="Arial"/>
                        </a:rPr>
                        <a:t>Pudong</a:t>
                      </a:r>
                      <a:r>
                        <a:rPr lang="en-US" sz="1000" dirty="0">
                          <a:solidFill>
                            <a:srgbClr val="000000"/>
                          </a:solidFill>
                          <a:latin typeface="Times New Roman"/>
                          <a:ea typeface="Times New Roman"/>
                          <a:cs typeface="Arial"/>
                        </a:rPr>
                        <a:t>, Shanghai</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+86-18601656691</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zhangjiayin@huawei.com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Times New Roman"/>
                          <a:ea typeface="Times New Roman"/>
                          <a:cs typeface="Arial"/>
                        </a:rPr>
                        <a:t>Edward</a:t>
                      </a:r>
                      <a:r>
                        <a:rPr lang="en-US" sz="1200" baseline="0" dirty="0" smtClean="0">
                          <a:latin typeface="Times New Roman"/>
                          <a:ea typeface="Times New Roman"/>
                          <a:cs typeface="Arial"/>
                        </a:rPr>
                        <a:t> Au</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0000"/>
                          </a:solidFill>
                          <a:latin typeface="+mn-lt"/>
                          <a:ea typeface="Times New Roman"/>
                          <a:cs typeface="Arial"/>
                        </a:rPr>
                        <a:t>303 Terry Fox, Suite 400 Kanata, Ottawa, Canada</a:t>
                      </a:r>
                      <a:endParaRPr lang="en-US" altLang="zh-CN" sz="14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mn-lt"/>
                          <a:ea typeface="Times New Roman"/>
                          <a:cs typeface="Arial"/>
                        </a:rPr>
                        <a:t>edward.ks.au@huawei.com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smtClean="0">
                          <a:latin typeface="Times New Roman"/>
                          <a:ea typeface="Times New Roman"/>
                          <a:cs typeface="Arial"/>
                        </a:rPr>
                        <a:t>Teyan</a:t>
                      </a:r>
                      <a:r>
                        <a:rPr lang="en-US" sz="1200" dirty="0" smtClean="0">
                          <a:latin typeface="Times New Roman"/>
                          <a:ea typeface="Times New Roman"/>
                          <a:cs typeface="Arial"/>
                        </a:rPr>
                        <a:t> Chen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0000"/>
                          </a:solidFill>
                          <a:latin typeface="+mn-lt"/>
                          <a:ea typeface="Times New Roman"/>
                          <a:cs typeface="Arial"/>
                        </a:rPr>
                        <a:t>F1-17, Huawei Base, </a:t>
                      </a:r>
                      <a:r>
                        <a:rPr lang="en-US" altLang="zh-CN" sz="1100" dirty="0" err="1" smtClean="0">
                          <a:solidFill>
                            <a:srgbClr val="000000"/>
                          </a:solidFill>
                          <a:latin typeface="+mn-lt"/>
                          <a:ea typeface="Times New Roman"/>
                          <a:cs typeface="Arial"/>
                        </a:rPr>
                        <a:t>Bantian</a:t>
                      </a:r>
                      <a:r>
                        <a:rPr lang="en-US" altLang="zh-CN" sz="1100" dirty="0" smtClean="0">
                          <a:solidFill>
                            <a:srgbClr val="000000"/>
                          </a:solidFill>
                          <a:latin typeface="+mn-lt"/>
                          <a:ea typeface="Times New Roman"/>
                          <a:cs typeface="Arial"/>
                        </a:rPr>
                        <a:t>, Shenzhen</a:t>
                      </a:r>
                      <a:endParaRPr lang="en-US" altLang="zh-CN" sz="14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100" dirty="0" smtClean="0">
                          <a:latin typeface="+mn-lt"/>
                          <a:ea typeface="Times New Roman"/>
                          <a:cs typeface="Arial"/>
                        </a:rPr>
                        <a:t>chenteyan@huawei.com</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smtClean="0">
                          <a:latin typeface="Times New Roman"/>
                          <a:ea typeface="Times New Roman"/>
                          <a:cs typeface="Arial"/>
                        </a:rPr>
                        <a:t>Yunbo</a:t>
                      </a:r>
                      <a:r>
                        <a:rPr lang="en-US" sz="1200" dirty="0" smtClean="0">
                          <a:latin typeface="Times New Roman"/>
                          <a:ea typeface="Times New Roman"/>
                          <a:cs typeface="Arial"/>
                        </a:rPr>
                        <a:t> Li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0000"/>
                          </a:solidFill>
                          <a:latin typeface="+mn-lt"/>
                          <a:ea typeface="Times New Roman"/>
                          <a:cs typeface="Arial"/>
                        </a:rPr>
                        <a:t>F1-17, Huawei Base, </a:t>
                      </a:r>
                      <a:r>
                        <a:rPr lang="en-US" altLang="zh-CN" sz="1100" kern="1200" dirty="0" err="1" smtClean="0">
                          <a:solidFill>
                            <a:srgbClr val="000000"/>
                          </a:solidFill>
                          <a:latin typeface="+mn-lt"/>
                          <a:ea typeface="Times New Roman"/>
                          <a:cs typeface="Arial"/>
                        </a:rPr>
                        <a:t>Bantian</a:t>
                      </a:r>
                      <a:r>
                        <a:rPr lang="en-US" altLang="zh-CN" sz="1100" kern="1200" dirty="0" smtClean="0">
                          <a:solidFill>
                            <a:srgbClr val="000000"/>
                          </a:solidFill>
                          <a:latin typeface="+mn-lt"/>
                          <a:ea typeface="Times New Roman"/>
                          <a:cs typeface="Arial"/>
                        </a:rPr>
                        <a:t>, Shenzhen</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100" dirty="0" smtClean="0">
                          <a:latin typeface="+mn-lt"/>
                          <a:ea typeface="Times New Roman"/>
                          <a:cs typeface="Arial"/>
                        </a:rPr>
                        <a:t>liyunbo@huawei.com</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5" name="날짜 개체 틀 3"/>
          <p:cNvSpPr>
            <a:spLocks noGrp="1"/>
          </p:cNvSpPr>
          <p:nvPr>
            <p:ph type="dt" sz="half" idx="10"/>
          </p:nvPr>
        </p:nvSpPr>
        <p:spPr>
          <a:xfrm>
            <a:off x="696913" y="332601"/>
            <a:ext cx="942566" cy="276999"/>
          </a:xfrm>
        </p:spPr>
        <p:txBody>
          <a:bodyPr/>
          <a:lstStyle/>
          <a:p>
            <a:pPr>
              <a:defRPr/>
            </a:pPr>
            <a:r>
              <a:rPr lang="en-US" smtClean="0"/>
              <a:t>July 2016</a:t>
            </a:r>
            <a:endParaRPr lang="en-US" dirty="0"/>
          </a:p>
        </p:txBody>
      </p:sp>
      <p:sp>
        <p:nvSpPr>
          <p:cNvPr id="7" name="바닥글 개체 틀 4"/>
          <p:cNvSpPr>
            <a:spLocks noGrp="1"/>
          </p:cNvSpPr>
          <p:nvPr>
            <p:ph type="ftr" sz="quarter" idx="11"/>
          </p:nvPr>
        </p:nvSpPr>
        <p:spPr>
          <a:xfrm>
            <a:off x="6737340" y="6475413"/>
            <a:ext cx="1806585" cy="184666"/>
          </a:xfrm>
        </p:spPr>
        <p:txBody>
          <a:bodyPr/>
          <a:lstStyle/>
          <a:p>
            <a:pPr>
              <a:defRPr/>
            </a:pPr>
            <a:r>
              <a:rPr lang="en-US" altLang="ko-KR" smtClean="0"/>
              <a:t>Jayh H. Park, LG Electronics</a:t>
            </a:r>
            <a:endParaRPr lang="en-US" altLang="ko-KR" dirty="0"/>
          </a:p>
        </p:txBody>
      </p:sp>
    </p:spTree>
    <p:extLst>
      <p:ext uri="{BB962C8B-B14F-4D97-AF65-F5344CB8AC3E}">
        <p14:creationId xmlns:p14="http://schemas.microsoft.com/office/powerpoint/2010/main" val="236880420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灯片编号占位符 5"/>
          <p:cNvSpPr>
            <a:spLocks noGrp="1"/>
          </p:cNvSpPr>
          <p:nvPr>
            <p:ph type="sldNum" sz="quarter" idx="12"/>
          </p:nvPr>
        </p:nvSpPr>
        <p:spPr>
          <a:xfrm>
            <a:off x="4352775" y="6523038"/>
            <a:ext cx="530225" cy="182562"/>
          </a:xfrm>
        </p:spPr>
        <p:txBody>
          <a:bodyPr/>
          <a:lstStyle/>
          <a:p>
            <a:pPr>
              <a:defRPr/>
            </a:pPr>
            <a:r>
              <a:rPr lang="en-US" smtClean="0"/>
              <a:t>Slide </a:t>
            </a:r>
            <a:fld id="{E7E6215C-0148-4EB1-A390-22B113FC486F}" type="slidenum">
              <a:rPr lang="en-US" smtClean="0"/>
              <a:pPr>
                <a:defRPr/>
              </a:pPr>
              <a:t>8</a:t>
            </a:fld>
            <a:endParaRPr lang="en-US"/>
          </a:p>
        </p:txBody>
      </p:sp>
      <p:sp>
        <p:nvSpPr>
          <p:cNvPr id="19" name="标题 18"/>
          <p:cNvSpPr>
            <a:spLocks noGrp="1"/>
          </p:cNvSpPr>
          <p:nvPr>
            <p:ph type="title"/>
          </p:nvPr>
        </p:nvSpPr>
        <p:spPr>
          <a:xfrm>
            <a:off x="685800" y="609600"/>
            <a:ext cx="7772400" cy="228600"/>
          </a:xfrm>
        </p:spPr>
        <p:txBody>
          <a:bodyPr/>
          <a:lstStyle/>
          <a:p>
            <a:pPr algn="l"/>
            <a:r>
              <a:rPr lang="en-US" altLang="zh-CN" sz="2000" dirty="0" smtClean="0"/>
              <a:t>Authors (continued)</a:t>
            </a:r>
            <a:endParaRPr lang="zh-CN" altLang="en-US" sz="2000" dirty="0"/>
          </a:p>
        </p:txBody>
      </p:sp>
      <p:graphicFrame>
        <p:nvGraphicFramePr>
          <p:cNvPr id="7" name="Table 6"/>
          <p:cNvGraphicFramePr>
            <a:graphicFrameLocks noGrp="1"/>
          </p:cNvGraphicFramePr>
          <p:nvPr/>
        </p:nvGraphicFramePr>
        <p:xfrm>
          <a:off x="762000" y="4387663"/>
          <a:ext cx="7620000" cy="1479737"/>
        </p:xfrm>
        <a:graphic>
          <a:graphicData uri="http://schemas.openxmlformats.org/drawingml/2006/table">
            <a:tbl>
              <a:tblPr/>
              <a:tblGrid>
                <a:gridCol w="1523999"/>
                <a:gridCol w="1219200"/>
                <a:gridCol w="1676400"/>
                <a:gridCol w="1371600"/>
                <a:gridCol w="1828801"/>
              </a:tblGrid>
              <a:tr h="341477">
                <a:tc>
                  <a:txBody>
                    <a:bodyPr/>
                    <a:lstStyle/>
                    <a:p>
                      <a:pPr algn="ctr" fontAlgn="ctr"/>
                      <a:r>
                        <a:rPr lang="en-US" sz="1000" b="0" i="0" u="none" strike="noStrike" dirty="0">
                          <a:solidFill>
                            <a:srgbClr val="000000"/>
                          </a:solidFill>
                          <a:latin typeface="Times New Roman"/>
                        </a:rPr>
                        <a:t>Bo Sun</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5">
                  <a:txBody>
                    <a:bodyPr/>
                    <a:lstStyle/>
                    <a:p>
                      <a:pPr algn="ctr" fontAlgn="ctr"/>
                      <a:r>
                        <a:rPr lang="en-US" sz="1100" b="0" i="0" u="none" strike="noStrike" dirty="0">
                          <a:solidFill>
                            <a:srgbClr val="000000"/>
                          </a:solidFill>
                          <a:latin typeface="Calibri"/>
                        </a:rPr>
                        <a:t>ZTE</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rPr>
                        <a:t>#9 Wuxingduan, Xifeng</a:t>
                      </a:r>
                      <a:br>
                        <a:rPr lang="en-US" sz="1000" b="0" i="0" u="none" strike="noStrike">
                          <a:solidFill>
                            <a:srgbClr val="000000"/>
                          </a:solidFill>
                          <a:latin typeface="Times New Roman"/>
                        </a:rPr>
                      </a:br>
                      <a:r>
                        <a:rPr lang="en-US" sz="1000" b="0" i="0" u="none" strike="noStrike">
                          <a:solidFill>
                            <a:srgbClr val="000000"/>
                          </a:solidFill>
                          <a:latin typeface="Times New Roman"/>
                        </a:rPr>
                        <a:t> Rd., Xi'an, China</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hlinkClick r:id="rId2"/>
                        </a:rPr>
                        <a:t>sun.bo1@zte.com.cn</a:t>
                      </a:r>
                      <a:endParaRPr lang="en-US" sz="1000" b="0" i="0" u="none" strike="noStrike">
                        <a:solidFill>
                          <a:srgbClr val="000000"/>
                        </a:solidFill>
                        <a:latin typeface="Times New Roman"/>
                      </a:endParaRP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9710">
                <a:tc>
                  <a:txBody>
                    <a:bodyPr/>
                    <a:lstStyle/>
                    <a:p>
                      <a:pPr algn="ctr" fontAlgn="ctr"/>
                      <a:r>
                        <a:rPr lang="en-US" sz="1000" b="0" i="0" u="none" strike="noStrike">
                          <a:solidFill>
                            <a:srgbClr val="000000"/>
                          </a:solidFill>
                          <a:latin typeface="Times New Roman"/>
                        </a:rPr>
                        <a:t>Kaiying Lv</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algn="ctr" fontAlgn="ctr"/>
                      <a:r>
                        <a:rPr lang="en-US" sz="1000" b="0" i="0" u="none" strike="noStrike">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hlinkClick r:id="rId3"/>
                        </a:rPr>
                        <a:t>lv.kaiying@zte.com.cn</a:t>
                      </a:r>
                      <a:endParaRPr lang="en-US" sz="1000" b="0" i="0" u="none" strike="noStrike">
                        <a:solidFill>
                          <a:srgbClr val="000000"/>
                        </a:solidFill>
                        <a:latin typeface="Times New Roman"/>
                      </a:endParaRP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9710">
                <a:tc>
                  <a:txBody>
                    <a:bodyPr/>
                    <a:lstStyle/>
                    <a:p>
                      <a:pPr algn="ctr" fontAlgn="ctr"/>
                      <a:r>
                        <a:rPr lang="en-US" sz="1000" b="0" i="0" u="none" strike="noStrike">
                          <a:solidFill>
                            <a:srgbClr val="000000"/>
                          </a:solidFill>
                          <a:latin typeface="Times New Roman"/>
                        </a:rPr>
                        <a:t>Yonggang Fang</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algn="ctr" fontAlgn="ctr"/>
                      <a:r>
                        <a:rPr lang="en-US" sz="1000" b="0" i="0" u="none" strike="noStrike">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hlinkClick r:id="rId4"/>
                        </a:rPr>
                        <a:t>yfang@ztetx.com</a:t>
                      </a:r>
                      <a:endParaRPr lang="en-US" sz="1000" b="0" i="0" u="none" strike="noStrike">
                        <a:solidFill>
                          <a:srgbClr val="000000"/>
                        </a:solidFill>
                        <a:latin typeface="Times New Roman"/>
                      </a:endParaRP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9710">
                <a:tc>
                  <a:txBody>
                    <a:bodyPr/>
                    <a:lstStyle/>
                    <a:p>
                      <a:pPr algn="ctr" fontAlgn="ctr"/>
                      <a:r>
                        <a:rPr lang="en-US" sz="1000" b="0" i="0" u="none" strike="noStrike">
                          <a:solidFill>
                            <a:srgbClr val="000000"/>
                          </a:solidFill>
                          <a:latin typeface="Times New Roman"/>
                        </a:rPr>
                        <a:t>Ke Yao</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algn="ctr" fontAlgn="ctr"/>
                      <a:r>
                        <a:rPr lang="en-US" sz="1000" b="0" i="0" u="none" strike="noStrike">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hlinkClick r:id="rId5"/>
                        </a:rPr>
                        <a:t>yao.ke5@zte.com.cn</a:t>
                      </a:r>
                      <a:endParaRPr lang="en-US" sz="1000" b="0" i="0" u="none" strike="noStrike">
                        <a:solidFill>
                          <a:srgbClr val="000000"/>
                        </a:solidFill>
                        <a:latin typeface="Times New Roman"/>
                      </a:endParaRP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9710">
                <a:tc>
                  <a:txBody>
                    <a:bodyPr/>
                    <a:lstStyle/>
                    <a:p>
                      <a:pPr algn="ctr" fontAlgn="ctr"/>
                      <a:r>
                        <a:rPr lang="en-US" sz="1000" b="0" i="0" u="none" strike="noStrike">
                          <a:solidFill>
                            <a:srgbClr val="000000"/>
                          </a:solidFill>
                          <a:latin typeface="Times New Roman"/>
                        </a:rPr>
                        <a:t>Weimin Xing</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algn="ctr" fontAlgn="ctr"/>
                      <a:r>
                        <a:rPr lang="en-US" sz="1000" b="0" i="0" u="none" strike="noStrike">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hlinkClick r:id="rId6"/>
                        </a:rPr>
                        <a:t>xing.weimin@zte.com.cn</a:t>
                      </a:r>
                      <a:endParaRPr lang="en-US" sz="1000" b="0" i="0" u="none" strike="noStrike">
                        <a:solidFill>
                          <a:srgbClr val="000000"/>
                        </a:solidFill>
                        <a:latin typeface="Times New Roman"/>
                      </a:endParaRP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9710">
                <a:tc>
                  <a:txBody>
                    <a:bodyPr/>
                    <a:lstStyle/>
                    <a:p>
                      <a:pPr algn="ctr" fontAlgn="ctr"/>
                      <a:r>
                        <a:rPr lang="en-US" sz="1000" b="0" i="0" u="none" strike="noStrike">
                          <a:solidFill>
                            <a:srgbClr val="000000"/>
                          </a:solidFill>
                          <a:latin typeface="Times New Roman"/>
                        </a:rPr>
                        <a:t>Brian Hart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fontAlgn="ctr"/>
                      <a:r>
                        <a:rPr lang="en-US" sz="1000" b="0" i="0" u="none" strike="noStrike">
                          <a:solidFill>
                            <a:srgbClr val="000000"/>
                          </a:solidFill>
                          <a:latin typeface="Times New Roman"/>
                        </a:rPr>
                        <a:t>Cisco Systems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fontAlgn="ctr"/>
                      <a:r>
                        <a:rPr lang="en-US" sz="1000" b="0" i="0" u="none" strike="noStrike">
                          <a:solidFill>
                            <a:srgbClr val="000000"/>
                          </a:solidFill>
                          <a:latin typeface="Times New Roman"/>
                        </a:rPr>
                        <a:t>170 W Tasman Dr, San Jose, CA 95134</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hlinkClick r:id="rId7"/>
                        </a:rPr>
                        <a:t>brianh@cisco.com</a:t>
                      </a:r>
                      <a:endParaRPr lang="en-US" sz="1000" b="0" i="0" u="none" strike="noStrike">
                        <a:solidFill>
                          <a:srgbClr val="000000"/>
                        </a:solidFill>
                        <a:latin typeface="Times New Roman"/>
                      </a:endParaRP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9710">
                <a:tc>
                  <a:txBody>
                    <a:bodyPr/>
                    <a:lstStyle/>
                    <a:p>
                      <a:pPr algn="ctr" fontAlgn="ctr"/>
                      <a:r>
                        <a:rPr lang="en-US" sz="1000" b="0" i="0" u="none" strike="noStrike" dirty="0" err="1">
                          <a:solidFill>
                            <a:srgbClr val="000000"/>
                          </a:solidFill>
                          <a:latin typeface="Times New Roman"/>
                        </a:rPr>
                        <a:t>Pooya</a:t>
                      </a:r>
                      <a:r>
                        <a:rPr lang="en-US" sz="1000" b="0" i="0" u="none" strike="noStrike" dirty="0">
                          <a:solidFill>
                            <a:srgbClr val="000000"/>
                          </a:solidFill>
                          <a:latin typeface="Times New Roman"/>
                        </a:rPr>
                        <a:t> </a:t>
                      </a:r>
                      <a:r>
                        <a:rPr lang="en-US" sz="1000" b="0" i="0" u="none" strike="noStrike" dirty="0" err="1">
                          <a:solidFill>
                            <a:srgbClr val="000000"/>
                          </a:solidFill>
                          <a:latin typeface="Times New Roman"/>
                        </a:rPr>
                        <a:t>Monajemi</a:t>
                      </a:r>
                      <a:endParaRPr lang="en-US" sz="1000" b="0" i="0" u="none" strike="noStrike" dirty="0">
                        <a:solidFill>
                          <a:srgbClr val="000000"/>
                        </a:solidFill>
                        <a:latin typeface="Times New Roman"/>
                      </a:endParaRP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a:txBody>
                    <a:bodyPr/>
                    <a:lstStyle/>
                    <a:p>
                      <a:pPr algn="ctr" fontAlgn="ctr"/>
                      <a:r>
                        <a:rPr lang="en-US" sz="1000" b="0" i="0" u="none" strike="noStrike" dirty="0">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Times New Roman"/>
                          <a:hlinkClick r:id="rId8"/>
                        </a:rPr>
                        <a:t>pmonajem@cisco.com</a:t>
                      </a:r>
                      <a:endParaRPr lang="en-US" sz="1000" b="0" i="0" u="none" strike="noStrike" dirty="0">
                        <a:solidFill>
                          <a:srgbClr val="000000"/>
                        </a:solidFill>
                        <a:latin typeface="Times New Roman"/>
                      </a:endParaRP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8" name="Table 10"/>
          <p:cNvGraphicFramePr>
            <a:graphicFrameLocks noGrp="1"/>
          </p:cNvGraphicFramePr>
          <p:nvPr>
            <p:extLst>
              <p:ext uri="{D42A27DB-BD31-4B8C-83A1-F6EECF244321}">
                <p14:modId xmlns:p14="http://schemas.microsoft.com/office/powerpoint/2010/main" val="2042648603"/>
              </p:ext>
            </p:extLst>
          </p:nvPr>
        </p:nvGraphicFramePr>
        <p:xfrm>
          <a:off x="762000" y="1371600"/>
          <a:ext cx="7620000" cy="2470113"/>
        </p:xfrm>
        <a:graphic>
          <a:graphicData uri="http://schemas.openxmlformats.org/drawingml/2006/table">
            <a:tbl>
              <a:tblPr firstRow="1" bandRow="1">
                <a:tableStyleId>{F5AB1C69-6EDB-4FF4-983F-18BD219EF322}</a:tableStyleId>
              </a:tblPr>
              <a:tblGrid>
                <a:gridCol w="1524000"/>
                <a:gridCol w="1219200"/>
                <a:gridCol w="1676400"/>
                <a:gridCol w="1355558"/>
                <a:gridCol w="1844842"/>
              </a:tblGrid>
              <a:tr h="239170">
                <a:tc>
                  <a:txBody>
                    <a:bodyPr/>
                    <a:lstStyle/>
                    <a:p>
                      <a:pPr marL="0" marR="0" algn="ctr">
                        <a:spcBef>
                          <a:spcPts val="0"/>
                        </a:spcBef>
                        <a:spcAft>
                          <a:spcPts val="0"/>
                        </a:spcAft>
                      </a:pPr>
                      <a:r>
                        <a:rPr lang="en-US" sz="1200" b="1" dirty="0" smtClean="0">
                          <a:solidFill>
                            <a:schemeClr val="tx1"/>
                          </a:solidFill>
                          <a:latin typeface="Times New Roman"/>
                          <a:ea typeface="Times New Roman"/>
                          <a:cs typeface="Arial"/>
                        </a:rPr>
                        <a:t>Name</a:t>
                      </a:r>
                      <a:endParaRPr lang="en-US" sz="1200" b="1" dirty="0">
                        <a:solidFill>
                          <a:schemeClr val="tx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b="1" dirty="0" smtClean="0">
                          <a:solidFill>
                            <a:schemeClr val="tx1"/>
                          </a:solidFill>
                          <a:latin typeface="Times New Roman"/>
                          <a:ea typeface="Times New Roman"/>
                          <a:cs typeface="Arial"/>
                        </a:rPr>
                        <a:t>Affiliation</a:t>
                      </a:r>
                      <a:endParaRPr lang="en-US" sz="1200" b="1" dirty="0">
                        <a:solidFill>
                          <a:schemeClr val="tx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solidFill>
                            <a:schemeClr val="tx1"/>
                          </a:solidFill>
                          <a:latin typeface="Times New Roman"/>
                          <a:ea typeface="Times New Roman"/>
                          <a:cs typeface="Arial"/>
                        </a:rPr>
                        <a:t>Address</a:t>
                      </a:r>
                      <a:endParaRPr lang="en-US" sz="1100" dirty="0">
                        <a:solidFill>
                          <a:schemeClr val="tx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solidFill>
                            <a:schemeClr val="tx1"/>
                          </a:solidFill>
                          <a:latin typeface="Times New Roman"/>
                          <a:ea typeface="Times New Roman"/>
                          <a:cs typeface="Arial"/>
                        </a:rPr>
                        <a:t>Phone</a:t>
                      </a:r>
                      <a:endParaRPr lang="en-US" sz="1100" dirty="0">
                        <a:solidFill>
                          <a:schemeClr val="tx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solidFill>
                            <a:schemeClr val="tx1"/>
                          </a:solidFill>
                          <a:latin typeface="Times New Roman"/>
                          <a:ea typeface="Times New Roman"/>
                          <a:cs typeface="Arial"/>
                        </a:rPr>
                        <a:t>Email</a:t>
                      </a:r>
                      <a:endParaRPr lang="en-US" sz="1100" dirty="0">
                        <a:solidFill>
                          <a:schemeClr val="tx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9170">
                <a:tc>
                  <a:txBody>
                    <a:bodyPr/>
                    <a:lstStyle/>
                    <a:p>
                      <a:pPr marL="0" marR="0" algn="ctr">
                        <a:spcBef>
                          <a:spcPts val="0"/>
                        </a:spcBef>
                        <a:spcAft>
                          <a:spcPts val="0"/>
                        </a:spcAft>
                      </a:pPr>
                      <a:r>
                        <a:rPr lang="en-US" sz="1200" b="0" dirty="0">
                          <a:solidFill>
                            <a:srgbClr val="000000"/>
                          </a:solidFill>
                          <a:latin typeface="Times New Roman"/>
                          <a:ea typeface="Times New Roman"/>
                          <a:cs typeface="Arial"/>
                        </a:rPr>
                        <a:t>Ron Porat</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9">
                  <a:txBody>
                    <a:bodyPr/>
                    <a:lstStyle/>
                    <a:p>
                      <a:pPr marL="0" marR="0" algn="ctr">
                        <a:spcBef>
                          <a:spcPts val="0"/>
                        </a:spcBef>
                        <a:spcAft>
                          <a:spcPts val="0"/>
                        </a:spcAft>
                      </a:pPr>
                      <a:r>
                        <a:rPr lang="en-US" sz="1200" b="0" dirty="0">
                          <a:solidFill>
                            <a:srgbClr val="000000"/>
                          </a:solidFill>
                          <a:latin typeface="Times New Roman"/>
                          <a:ea typeface="Times New Roman"/>
                          <a:cs typeface="Arial"/>
                        </a:rPr>
                        <a:t>Broadcom</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9">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9">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hlinkClick r:id="rId9"/>
                        </a:rPr>
                        <a:t>rporat@broadcom.com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17583">
                <a:tc>
                  <a:txBody>
                    <a:bodyPr/>
                    <a:lstStyle/>
                    <a:p>
                      <a:pPr marL="0" marR="0" algn="ctr">
                        <a:spcBef>
                          <a:spcPts val="0"/>
                        </a:spcBef>
                        <a:spcAft>
                          <a:spcPts val="0"/>
                        </a:spcAft>
                      </a:pPr>
                      <a:r>
                        <a:rPr lang="en-US" sz="1200" dirty="0" smtClean="0">
                          <a:solidFill>
                            <a:srgbClr val="000000"/>
                          </a:solidFill>
                          <a:latin typeface="+mn-lt"/>
                          <a:ea typeface="Times New Roman"/>
                          <a:cs typeface="Arial"/>
                        </a:rPr>
                        <a:t>Sriram Venkateswaran </a:t>
                      </a:r>
                      <a:endParaRPr lang="en-US" sz="12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9170">
                <a:tc>
                  <a:txBody>
                    <a:bodyPr/>
                    <a:lstStyle/>
                    <a:p>
                      <a:pPr marL="0" marR="0" algn="ctr">
                        <a:spcBef>
                          <a:spcPts val="0"/>
                        </a:spcBef>
                        <a:spcAft>
                          <a:spcPts val="0"/>
                        </a:spcAft>
                      </a:pPr>
                      <a:r>
                        <a:rPr lang="en-US" sz="1200" dirty="0" smtClean="0">
                          <a:latin typeface="Times New Roman"/>
                          <a:ea typeface="Times New Roman"/>
                          <a:cs typeface="Arial"/>
                        </a:rPr>
                        <a:t>Matthew Fischer</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solidFill>
                            <a:srgbClr val="000000"/>
                          </a:solidFill>
                          <a:latin typeface="+mn-lt"/>
                          <a:ea typeface="Times New Roman"/>
                          <a:cs typeface="Arial"/>
                        </a:rPr>
                        <a:t>mfischer@broadcom.com</a:t>
                      </a:r>
                      <a:endParaRPr lang="en-US" sz="11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9170">
                <a:tc>
                  <a:txBody>
                    <a:bodyPr/>
                    <a:lstStyle/>
                    <a:p>
                      <a:pPr marL="0" marR="0" algn="ctr">
                        <a:spcBef>
                          <a:spcPts val="0"/>
                        </a:spcBef>
                        <a:spcAft>
                          <a:spcPts val="0"/>
                        </a:spcAft>
                      </a:pPr>
                      <a:r>
                        <a:rPr lang="en-US" sz="1200" dirty="0" smtClean="0">
                          <a:latin typeface="Times New Roman"/>
                          <a:ea typeface="Times New Roman"/>
                          <a:cs typeface="Arial"/>
                        </a:rPr>
                        <a:t>Zhou Lan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9170">
                <a:tc>
                  <a:txBody>
                    <a:bodyPr/>
                    <a:lstStyle/>
                    <a:p>
                      <a:pPr marL="0" marR="0" algn="ctr">
                        <a:spcBef>
                          <a:spcPts val="0"/>
                        </a:spcBef>
                        <a:spcAft>
                          <a:spcPts val="0"/>
                        </a:spcAft>
                      </a:pPr>
                      <a:r>
                        <a:rPr lang="en-US" sz="1200" dirty="0" smtClean="0">
                          <a:solidFill>
                            <a:srgbClr val="000000"/>
                          </a:solidFill>
                          <a:latin typeface="Times New Roman"/>
                          <a:ea typeface="Times New Roman"/>
                          <a:cs typeface="Arial"/>
                        </a:rPr>
                        <a:t>Leo Montreuil</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0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0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917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latin typeface="+mn-lt"/>
                          <a:ea typeface="Times New Roman"/>
                          <a:cs typeface="Arial"/>
                        </a:rPr>
                        <a:t>Andrew Blanksby</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ctr">
                        <a:spcBef>
                          <a:spcPts val="0"/>
                        </a:spcBef>
                        <a:spcAft>
                          <a:spcPts val="0"/>
                        </a:spcAft>
                      </a:pPr>
                      <a:endParaRPr lang="en-US" sz="11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917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solidFill>
                            <a:srgbClr val="000000"/>
                          </a:solidFill>
                          <a:latin typeface="+mn-lt"/>
                          <a:ea typeface="Times New Roman"/>
                          <a:cs typeface="Arial"/>
                        </a:rPr>
                        <a:t>Vinko Erceg</a:t>
                      </a:r>
                      <a:endParaRPr lang="en-US" sz="12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ctr">
                        <a:spcBef>
                          <a:spcPts val="0"/>
                        </a:spcBef>
                        <a:spcAft>
                          <a:spcPts val="0"/>
                        </a:spcAft>
                      </a:pPr>
                      <a:endParaRPr lang="en-US" sz="11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917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latin typeface="+mn-lt"/>
                          <a:ea typeface="Times New Roman"/>
                          <a:cs typeface="Arial"/>
                        </a:rPr>
                        <a:t>Thomas Derham</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917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latin typeface="+mn-lt"/>
                          <a:ea typeface="Times New Roman"/>
                          <a:cs typeface="Arial"/>
                        </a:rPr>
                        <a:t>Mingyue Ji</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b="1"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9" name="날짜 개체 틀 3"/>
          <p:cNvSpPr>
            <a:spLocks noGrp="1"/>
          </p:cNvSpPr>
          <p:nvPr>
            <p:ph type="dt" sz="half" idx="10"/>
          </p:nvPr>
        </p:nvSpPr>
        <p:spPr>
          <a:xfrm>
            <a:off x="696913" y="332601"/>
            <a:ext cx="942566" cy="276999"/>
          </a:xfrm>
        </p:spPr>
        <p:txBody>
          <a:bodyPr/>
          <a:lstStyle/>
          <a:p>
            <a:pPr>
              <a:defRPr/>
            </a:pPr>
            <a:r>
              <a:rPr lang="en-US" smtClean="0"/>
              <a:t>July 2016</a:t>
            </a:r>
            <a:endParaRPr lang="en-US" dirty="0"/>
          </a:p>
        </p:txBody>
      </p:sp>
      <p:sp>
        <p:nvSpPr>
          <p:cNvPr id="10" name="바닥글 개체 틀 4"/>
          <p:cNvSpPr>
            <a:spLocks noGrp="1"/>
          </p:cNvSpPr>
          <p:nvPr>
            <p:ph type="ftr" sz="quarter" idx="11"/>
          </p:nvPr>
        </p:nvSpPr>
        <p:spPr>
          <a:xfrm>
            <a:off x="6737340" y="6475413"/>
            <a:ext cx="1806585" cy="184666"/>
          </a:xfrm>
        </p:spPr>
        <p:txBody>
          <a:bodyPr/>
          <a:lstStyle/>
          <a:p>
            <a:pPr>
              <a:defRPr/>
            </a:pPr>
            <a:r>
              <a:rPr lang="en-US" altLang="ko-KR" smtClean="0"/>
              <a:t>Jayh H. Park, LG Electronics</a:t>
            </a:r>
            <a:endParaRPr lang="en-US" altLang="ko-KR" dirty="0"/>
          </a:p>
        </p:txBody>
      </p:sp>
    </p:spTree>
    <p:extLst>
      <p:ext uri="{BB962C8B-B14F-4D97-AF65-F5344CB8AC3E}">
        <p14:creationId xmlns:p14="http://schemas.microsoft.com/office/powerpoint/2010/main" val="244158452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灯片编号占位符 5"/>
          <p:cNvSpPr>
            <a:spLocks noGrp="1"/>
          </p:cNvSpPr>
          <p:nvPr>
            <p:ph type="sldNum" sz="quarter" idx="12"/>
          </p:nvPr>
        </p:nvSpPr>
        <p:spPr>
          <a:xfrm>
            <a:off x="4352775" y="6523038"/>
            <a:ext cx="530225" cy="182562"/>
          </a:xfrm>
        </p:spPr>
        <p:txBody>
          <a:bodyPr/>
          <a:lstStyle/>
          <a:p>
            <a:pPr>
              <a:defRPr/>
            </a:pPr>
            <a:r>
              <a:rPr lang="en-US" smtClean="0"/>
              <a:t>Slide </a:t>
            </a:r>
            <a:fld id="{E7E6215C-0148-4EB1-A390-22B113FC486F}" type="slidenum">
              <a:rPr lang="en-US" smtClean="0"/>
              <a:pPr>
                <a:defRPr/>
              </a:pPr>
              <a:t>9</a:t>
            </a:fld>
            <a:endParaRPr lang="en-US"/>
          </a:p>
        </p:txBody>
      </p:sp>
      <p:sp>
        <p:nvSpPr>
          <p:cNvPr id="19" name="标题 18"/>
          <p:cNvSpPr>
            <a:spLocks noGrp="1"/>
          </p:cNvSpPr>
          <p:nvPr>
            <p:ph type="title"/>
          </p:nvPr>
        </p:nvSpPr>
        <p:spPr>
          <a:xfrm>
            <a:off x="685800" y="609600"/>
            <a:ext cx="7772400" cy="228600"/>
          </a:xfrm>
        </p:spPr>
        <p:txBody>
          <a:bodyPr/>
          <a:lstStyle/>
          <a:p>
            <a:pPr algn="l"/>
            <a:r>
              <a:rPr lang="en-US" altLang="zh-CN" sz="2000" dirty="0" smtClean="0"/>
              <a:t>Authors (continued)</a:t>
            </a:r>
            <a:endParaRPr lang="zh-CN" altLang="en-US" sz="2000" dirty="0"/>
          </a:p>
        </p:txBody>
      </p:sp>
      <p:graphicFrame>
        <p:nvGraphicFramePr>
          <p:cNvPr id="13" name="Table 12"/>
          <p:cNvGraphicFramePr>
            <a:graphicFrameLocks noGrp="1"/>
          </p:cNvGraphicFramePr>
          <p:nvPr>
            <p:extLst/>
          </p:nvPr>
        </p:nvGraphicFramePr>
        <p:xfrm>
          <a:off x="381000" y="1193248"/>
          <a:ext cx="8153400" cy="3745644"/>
        </p:xfrm>
        <a:graphic>
          <a:graphicData uri="http://schemas.openxmlformats.org/drawingml/2006/table">
            <a:tbl>
              <a:tblPr firstRow="1" bandRow="1">
                <a:tableStyleId>{F5AB1C69-6EDB-4FF4-983F-18BD219EF322}</a:tableStyleId>
              </a:tblPr>
              <a:tblGrid>
                <a:gridCol w="1630680"/>
                <a:gridCol w="1287379"/>
                <a:gridCol w="1802331"/>
                <a:gridCol w="1459029"/>
                <a:gridCol w="1973981"/>
              </a:tblGrid>
              <a:tr h="264132">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Fei Tong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6">
                  <a:txBody>
                    <a:bodyPr/>
                    <a:lstStyle/>
                    <a:p>
                      <a:pPr marL="0" marR="0" algn="ctr">
                        <a:spcBef>
                          <a:spcPts val="0"/>
                        </a:spcBef>
                        <a:spcAft>
                          <a:spcPts val="0"/>
                        </a:spcAft>
                      </a:pPr>
                      <a:r>
                        <a:rPr lang="en-US" sz="1200" dirty="0">
                          <a:solidFill>
                            <a:srgbClr val="000000"/>
                          </a:solidFill>
                          <a:latin typeface="Times New Roman"/>
                          <a:ea typeface="Times New Roman"/>
                          <a:cs typeface="Arial"/>
                        </a:rPr>
                        <a:t>Samsung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Innovation Park, </a:t>
                      </a:r>
                      <a:br>
                        <a:rPr lang="en-US" sz="1000">
                          <a:solidFill>
                            <a:srgbClr val="000000"/>
                          </a:solidFill>
                          <a:latin typeface="Times New Roman"/>
                          <a:ea typeface="Times New Roman"/>
                          <a:cs typeface="Arial"/>
                        </a:rPr>
                      </a:br>
                      <a:r>
                        <a:rPr lang="en-US" sz="1000">
                          <a:solidFill>
                            <a:srgbClr val="000000"/>
                          </a:solidFill>
                          <a:latin typeface="Times New Roman"/>
                          <a:ea typeface="Times New Roman"/>
                          <a:cs typeface="Arial"/>
                        </a:rPr>
                        <a:t>Cambridge CB4 0DS   (U.K.)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+44 1223 434633</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f.tong@samsung.com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Hyunjeong</a:t>
                      </a:r>
                      <a:r>
                        <a:rPr lang="en-US" sz="1200" dirty="0">
                          <a:solidFill>
                            <a:srgbClr val="000000"/>
                          </a:solidFill>
                          <a:latin typeface="Times New Roman"/>
                          <a:ea typeface="Times New Roman"/>
                          <a:cs typeface="Arial"/>
                        </a:rPr>
                        <a:t> Kang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Maetan 3-dong; Yongtong-Gu</a:t>
                      </a:r>
                      <a:br>
                        <a:rPr lang="en-US" sz="1000">
                          <a:solidFill>
                            <a:srgbClr val="000000"/>
                          </a:solidFill>
                          <a:latin typeface="Times New Roman"/>
                          <a:ea typeface="Times New Roman"/>
                          <a:cs typeface="Arial"/>
                        </a:rPr>
                      </a:br>
                      <a:r>
                        <a:rPr lang="en-US" sz="1000">
                          <a:solidFill>
                            <a:srgbClr val="000000"/>
                          </a:solidFill>
                          <a:latin typeface="Times New Roman"/>
                          <a:ea typeface="Times New Roman"/>
                          <a:cs typeface="Arial"/>
                        </a:rPr>
                        <a:t>Suwon; South Korea</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+82-31-279-9028</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hyunjeong.kang@samsung.com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Kaushik Josiam</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1301, E. Lookout Dr, </a:t>
                      </a:r>
                      <a:br>
                        <a:rPr lang="en-US" sz="1000">
                          <a:solidFill>
                            <a:srgbClr val="000000"/>
                          </a:solidFill>
                          <a:latin typeface="Times New Roman"/>
                          <a:ea typeface="Times New Roman"/>
                          <a:cs typeface="Arial"/>
                        </a:rPr>
                      </a:br>
                      <a:r>
                        <a:rPr lang="en-US" sz="1000">
                          <a:solidFill>
                            <a:srgbClr val="000000"/>
                          </a:solidFill>
                          <a:latin typeface="Times New Roman"/>
                          <a:ea typeface="Times New Roman"/>
                          <a:cs typeface="Arial"/>
                        </a:rPr>
                        <a:t>Richardson TX 75070</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(972) 761 7437</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k.josiam@samsung.com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Mark Rison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Innovation Park, </a:t>
                      </a:r>
                      <a:br>
                        <a:rPr lang="en-US" sz="1000">
                          <a:solidFill>
                            <a:srgbClr val="000000"/>
                          </a:solidFill>
                          <a:latin typeface="Times New Roman"/>
                          <a:ea typeface="Times New Roman"/>
                          <a:cs typeface="Arial"/>
                        </a:rPr>
                      </a:br>
                      <a:r>
                        <a:rPr lang="en-US" sz="1000">
                          <a:solidFill>
                            <a:srgbClr val="000000"/>
                          </a:solidFill>
                          <a:latin typeface="Times New Roman"/>
                          <a:ea typeface="Times New Roman"/>
                          <a:cs typeface="Arial"/>
                        </a:rPr>
                        <a:t>Cambridge CB4 0DS   (U.K.)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+44 1223  434600</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m.rison@samsung.com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Rakesh Taori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1301, E. Lookout Dr, </a:t>
                      </a:r>
                      <a:br>
                        <a:rPr lang="en-US" sz="1000">
                          <a:solidFill>
                            <a:srgbClr val="000000"/>
                          </a:solidFill>
                          <a:latin typeface="Times New Roman"/>
                          <a:ea typeface="Times New Roman"/>
                          <a:cs typeface="Arial"/>
                        </a:rPr>
                      </a:br>
                      <a:r>
                        <a:rPr lang="en-US" sz="1000">
                          <a:solidFill>
                            <a:srgbClr val="000000"/>
                          </a:solidFill>
                          <a:latin typeface="Times New Roman"/>
                          <a:ea typeface="Times New Roman"/>
                          <a:cs typeface="Arial"/>
                        </a:rPr>
                        <a:t>Richardson TX 75070</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(972) 761 7470</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rakesh.taori@samsung.com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Sanghyun</a:t>
                      </a:r>
                      <a:r>
                        <a:rPr lang="en-US" sz="1200" dirty="0">
                          <a:solidFill>
                            <a:srgbClr val="000000"/>
                          </a:solidFill>
                          <a:latin typeface="Times New Roman"/>
                          <a:ea typeface="Times New Roman"/>
                          <a:cs typeface="Arial"/>
                        </a:rPr>
                        <a:t> Chang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Maetan 3-dong; Yongtong-Gu</a:t>
                      </a:r>
                      <a:br>
                        <a:rPr lang="en-US" sz="1000">
                          <a:solidFill>
                            <a:srgbClr val="000000"/>
                          </a:solidFill>
                          <a:latin typeface="Times New Roman"/>
                          <a:ea typeface="Times New Roman"/>
                          <a:cs typeface="Arial"/>
                        </a:rPr>
                      </a:br>
                      <a:r>
                        <a:rPr lang="en-US" sz="1000">
                          <a:solidFill>
                            <a:srgbClr val="000000"/>
                          </a:solidFill>
                          <a:latin typeface="Times New Roman"/>
                          <a:ea typeface="Times New Roman"/>
                          <a:cs typeface="Arial"/>
                        </a:rPr>
                        <a:t>Suwon; South Korea</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+82-10-8864-1751</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s29.chang@samsung.com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Yasushi </a:t>
                      </a:r>
                      <a:r>
                        <a:rPr lang="en-US" sz="1200" dirty="0" err="1">
                          <a:solidFill>
                            <a:srgbClr val="000000"/>
                          </a:solidFill>
                          <a:latin typeface="Times New Roman"/>
                          <a:ea typeface="Times New Roman"/>
                          <a:cs typeface="Arial"/>
                        </a:rPr>
                        <a:t>Takatori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6">
                  <a:txBody>
                    <a:bodyPr/>
                    <a:lstStyle/>
                    <a:p>
                      <a:pPr marL="0" marR="0" algn="ctr">
                        <a:spcBef>
                          <a:spcPts val="0"/>
                        </a:spcBef>
                        <a:spcAft>
                          <a:spcPts val="0"/>
                        </a:spcAft>
                      </a:pPr>
                      <a:r>
                        <a:rPr lang="en-US" sz="1200" dirty="0">
                          <a:solidFill>
                            <a:srgbClr val="000000"/>
                          </a:solidFill>
                          <a:latin typeface="Times New Roman"/>
                          <a:ea typeface="Times New Roman"/>
                          <a:cs typeface="Arial"/>
                        </a:rPr>
                        <a:t>NTT</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6">
                  <a:txBody>
                    <a:bodyPr/>
                    <a:lstStyle/>
                    <a:p>
                      <a:pPr marL="0" marR="0" algn="ctr">
                        <a:spcBef>
                          <a:spcPts val="0"/>
                        </a:spcBef>
                        <a:spcAft>
                          <a:spcPts val="0"/>
                        </a:spcAft>
                      </a:pPr>
                      <a:r>
                        <a:rPr lang="en-US" sz="1000" dirty="0">
                          <a:solidFill>
                            <a:srgbClr val="000000"/>
                          </a:solidFill>
                          <a:latin typeface="Times New Roman"/>
                          <a:ea typeface="Times New Roman"/>
                          <a:cs typeface="Arial"/>
                        </a:rPr>
                        <a:t>1-1 </a:t>
                      </a:r>
                      <a:r>
                        <a:rPr lang="en-US" sz="1000" dirty="0" err="1">
                          <a:solidFill>
                            <a:srgbClr val="000000"/>
                          </a:solidFill>
                          <a:latin typeface="Times New Roman"/>
                          <a:ea typeface="Times New Roman"/>
                          <a:cs typeface="Arial"/>
                        </a:rPr>
                        <a:t>Hikari</a:t>
                      </a:r>
                      <a:r>
                        <a:rPr lang="en-US" sz="1000" dirty="0">
                          <a:solidFill>
                            <a:srgbClr val="000000"/>
                          </a:solidFill>
                          <a:latin typeface="Times New Roman"/>
                          <a:ea typeface="Times New Roman"/>
                          <a:cs typeface="Arial"/>
                        </a:rPr>
                        <a:t>-no-</a:t>
                      </a:r>
                      <a:r>
                        <a:rPr lang="en-US" sz="1000" dirty="0" err="1">
                          <a:solidFill>
                            <a:srgbClr val="000000"/>
                          </a:solidFill>
                          <a:latin typeface="Times New Roman"/>
                          <a:ea typeface="Times New Roman"/>
                          <a:cs typeface="Arial"/>
                        </a:rPr>
                        <a:t>oka</a:t>
                      </a:r>
                      <a:r>
                        <a:rPr lang="en-US" sz="1000" dirty="0">
                          <a:solidFill>
                            <a:srgbClr val="000000"/>
                          </a:solidFill>
                          <a:latin typeface="Times New Roman"/>
                          <a:ea typeface="Times New Roman"/>
                          <a:cs typeface="Arial"/>
                        </a:rPr>
                        <a:t>, Yokosuka, Kanagawa 239-0847 </a:t>
                      </a:r>
                      <a:r>
                        <a:rPr lang="en-US" sz="1000" dirty="0" smtClean="0">
                          <a:solidFill>
                            <a:srgbClr val="000000"/>
                          </a:solidFill>
                          <a:latin typeface="Times New Roman"/>
                          <a:ea typeface="Times New Roman"/>
                          <a:cs typeface="Arial"/>
                        </a:rPr>
                        <a:t>Japan</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smtClean="0">
                          <a:solidFill>
                            <a:srgbClr val="000000"/>
                          </a:solidFill>
                          <a:latin typeface="Times New Roman"/>
                          <a:ea typeface="Times New Roman"/>
                          <a:cs typeface="Arial"/>
                        </a:rPr>
                        <a:t>+81 46 859 3135</a:t>
                      </a: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takatori.yasushi@lab.ntt.co.jp</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Yasuhiko Inoue</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smtClean="0">
                          <a:solidFill>
                            <a:srgbClr val="000000"/>
                          </a:solidFill>
                          <a:latin typeface="Times New Roman"/>
                          <a:ea typeface="Times New Roman"/>
                          <a:cs typeface="Arial"/>
                        </a:rPr>
                        <a:t>+81 46 859 5097</a:t>
                      </a: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inoue.yasuhiko@lab.ntt.co.jp</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Times New Roman"/>
                          <a:ea typeface="Times New Roman"/>
                          <a:cs typeface="Arial"/>
                        </a:rPr>
                        <a:t>Shoko Shinohara</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kumimoji="1" lang="ja-JP" altLang="en-US"/>
                    </a:p>
                  </a:txBody>
                  <a:tcPr/>
                </a:tc>
                <a:tc vMerge="1">
                  <a:txBody>
                    <a:bodyPr/>
                    <a:lstStyle/>
                    <a:p>
                      <a:endParaRPr kumimoji="1" lang="ja-JP" altLang="en-US"/>
                    </a:p>
                  </a:txBody>
                  <a:tcPr/>
                </a:tc>
                <a:tc>
                  <a:txBody>
                    <a:bodyPr/>
                    <a:lstStyle/>
                    <a:p>
                      <a:pPr marL="0" marR="0" algn="ctr">
                        <a:spcBef>
                          <a:spcPts val="0"/>
                        </a:spcBef>
                        <a:spcAft>
                          <a:spcPts val="0"/>
                        </a:spcAft>
                      </a:pPr>
                      <a:r>
                        <a:rPr lang="en-US" sz="1000" dirty="0" smtClean="0">
                          <a:latin typeface="Times New Roman"/>
                          <a:ea typeface="Times New Roman"/>
                          <a:cs typeface="Arial"/>
                        </a:rPr>
                        <a:t>+81 46 859 5107</a:t>
                      </a:r>
                      <a:endParaRPr lang="en-US" sz="10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Times New Roman"/>
                          <a:ea typeface="Times New Roman"/>
                          <a:cs typeface="Arial"/>
                        </a:rPr>
                        <a:t>Shinohara.shoko@lab.ntt.co.jp</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altLang="ja-JP" sz="1200" dirty="0" smtClean="0">
                          <a:solidFill>
                            <a:srgbClr val="000000"/>
                          </a:solidFill>
                          <a:latin typeface="Times New Roman"/>
                          <a:ea typeface="Times New Roman"/>
                          <a:cs typeface="Arial"/>
                        </a:rPr>
                        <a:t>Yusuke </a:t>
                      </a:r>
                      <a:r>
                        <a:rPr lang="en-US" altLang="ja-JP" sz="1200" dirty="0" err="1" smtClean="0">
                          <a:solidFill>
                            <a:srgbClr val="000000"/>
                          </a:solidFill>
                          <a:latin typeface="Times New Roman"/>
                          <a:ea typeface="Times New Roman"/>
                          <a:cs typeface="Arial"/>
                        </a:rPr>
                        <a:t>Asai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r>
                        <a:rPr lang="en-US" sz="1000" dirty="0" smtClean="0">
                          <a:solidFill>
                            <a:srgbClr val="000000"/>
                          </a:solidFill>
                          <a:latin typeface="Times New Roman"/>
                          <a:ea typeface="Times New Roman"/>
                          <a:cs typeface="Arial"/>
                        </a:rPr>
                        <a:t>+81</a:t>
                      </a:r>
                      <a:r>
                        <a:rPr lang="en-US" sz="1000" baseline="0" dirty="0" smtClean="0">
                          <a:solidFill>
                            <a:srgbClr val="000000"/>
                          </a:solidFill>
                          <a:latin typeface="Times New Roman"/>
                          <a:ea typeface="Times New Roman"/>
                          <a:cs typeface="Arial"/>
                        </a:rPr>
                        <a:t> 46 859 3494</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asai.yusuke@lab.ntt.co.jp</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Koichi Ishihara</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smtClean="0">
                          <a:solidFill>
                            <a:srgbClr val="000000"/>
                          </a:solidFill>
                          <a:latin typeface="Times New Roman"/>
                          <a:ea typeface="Times New Roman"/>
                          <a:cs typeface="Arial"/>
                        </a:rPr>
                        <a:t>+81 46 859 4233</a:t>
                      </a: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ishihara.koichi@lab.ntt.co.jp</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altLang="ja-JP" sz="1200" dirty="0" smtClean="0">
                          <a:latin typeface="Times New Roman"/>
                          <a:ea typeface="Times New Roman"/>
                          <a:cs typeface="Arial"/>
                        </a:rPr>
                        <a:t>Junichi Iwatani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r>
                        <a:rPr lang="en-US" sz="1000" dirty="0" smtClean="0">
                          <a:solidFill>
                            <a:srgbClr val="000000"/>
                          </a:solidFill>
                          <a:latin typeface="Times New Roman"/>
                          <a:ea typeface="Times New Roman"/>
                          <a:cs typeface="Arial"/>
                        </a:rPr>
                        <a:t>+81 46 859 4222</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solidFill>
                            <a:srgbClr val="000000"/>
                          </a:solidFill>
                          <a:latin typeface="Times New Roman"/>
                          <a:ea typeface="Times New Roman"/>
                          <a:cs typeface="Arial"/>
                        </a:rPr>
                        <a:t>Iwatani.junichi@lab.ntt.co.jp</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5" name="날짜 개체 틀 3"/>
          <p:cNvSpPr>
            <a:spLocks noGrp="1"/>
          </p:cNvSpPr>
          <p:nvPr>
            <p:ph type="dt" sz="half" idx="10"/>
          </p:nvPr>
        </p:nvSpPr>
        <p:spPr>
          <a:xfrm>
            <a:off x="696913" y="332601"/>
            <a:ext cx="942566" cy="276999"/>
          </a:xfrm>
        </p:spPr>
        <p:txBody>
          <a:bodyPr/>
          <a:lstStyle/>
          <a:p>
            <a:pPr>
              <a:defRPr/>
            </a:pPr>
            <a:r>
              <a:rPr lang="en-US" smtClean="0"/>
              <a:t>July 2016</a:t>
            </a:r>
            <a:endParaRPr lang="en-US" dirty="0"/>
          </a:p>
        </p:txBody>
      </p:sp>
      <p:sp>
        <p:nvSpPr>
          <p:cNvPr id="7" name="바닥글 개체 틀 4"/>
          <p:cNvSpPr>
            <a:spLocks noGrp="1"/>
          </p:cNvSpPr>
          <p:nvPr>
            <p:ph type="ftr" sz="quarter" idx="11"/>
          </p:nvPr>
        </p:nvSpPr>
        <p:spPr>
          <a:xfrm>
            <a:off x="6737340" y="6475413"/>
            <a:ext cx="1806585" cy="184666"/>
          </a:xfrm>
        </p:spPr>
        <p:txBody>
          <a:bodyPr/>
          <a:lstStyle/>
          <a:p>
            <a:pPr>
              <a:defRPr/>
            </a:pPr>
            <a:r>
              <a:rPr lang="en-US" altLang="ko-KR" smtClean="0"/>
              <a:t>Jayh H. Park, LG Electronics</a:t>
            </a:r>
            <a:endParaRPr lang="en-US" altLang="ko-KR" dirty="0"/>
          </a:p>
        </p:txBody>
      </p:sp>
    </p:spTree>
    <p:extLst>
      <p:ext uri="{BB962C8B-B14F-4D97-AF65-F5344CB8AC3E}">
        <p14:creationId xmlns:p14="http://schemas.microsoft.com/office/powerpoint/2010/main" val="2670861984"/>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99942</TotalTime>
  <Words>2351</Words>
  <Application>Microsoft Office PowerPoint</Application>
  <PresentationFormat>화면 슬라이드 쇼(4:3)</PresentationFormat>
  <Paragraphs>629</Paragraphs>
  <Slides>21</Slides>
  <Notes>1</Notes>
  <HiddenSlides>0</HiddenSlides>
  <MMClips>0</MMClips>
  <ScaleCrop>false</ScaleCrop>
  <HeadingPairs>
    <vt:vector size="6" baseType="variant">
      <vt:variant>
        <vt:lpstr>사용한 글꼴</vt:lpstr>
      </vt:variant>
      <vt:variant>
        <vt:i4>4</vt:i4>
      </vt:variant>
      <vt:variant>
        <vt:lpstr>테마</vt:lpstr>
      </vt:variant>
      <vt:variant>
        <vt:i4>1</vt:i4>
      </vt:variant>
      <vt:variant>
        <vt:lpstr>슬라이드 제목</vt:lpstr>
      </vt:variant>
      <vt:variant>
        <vt:i4>21</vt:i4>
      </vt:variant>
    </vt:vector>
  </HeadingPairs>
  <TitlesOfParts>
    <vt:vector size="26" baseType="lpstr">
      <vt:lpstr>Arial Unicode MS</vt:lpstr>
      <vt:lpstr>Arial</vt:lpstr>
      <vt:lpstr>Calibri</vt:lpstr>
      <vt:lpstr>Times New Roman</vt:lpstr>
      <vt:lpstr>802-11-Submission</vt:lpstr>
      <vt:lpstr>UL MU Transmission Rules – EDCA Backoff</vt:lpstr>
      <vt:lpstr>Authors (continued)</vt:lpstr>
      <vt:lpstr>Authors (continued)</vt:lpstr>
      <vt:lpstr>Authors (continued)</vt:lpstr>
      <vt:lpstr>Authors (continued)</vt:lpstr>
      <vt:lpstr>Authors (continued)</vt:lpstr>
      <vt:lpstr>Authors (continued)</vt:lpstr>
      <vt:lpstr>Authors (continued)</vt:lpstr>
      <vt:lpstr>Authors (continued)</vt:lpstr>
      <vt:lpstr>Authors (continued)</vt:lpstr>
      <vt:lpstr>Introduction</vt:lpstr>
      <vt:lpstr>STA behavior – in response to a Trigger frame </vt:lpstr>
      <vt:lpstr>CASE 1: successful UL MU transmission</vt:lpstr>
      <vt:lpstr>CASE 2: failed UL MU transmission (1/3) </vt:lpstr>
      <vt:lpstr>CASE 2-1: failed UL MU transmission (2/3) </vt:lpstr>
      <vt:lpstr>CASE 2-2: failed UL MU transmission (3/3) </vt:lpstr>
      <vt:lpstr>Summary</vt:lpstr>
      <vt:lpstr>Straw Poll 1</vt:lpstr>
      <vt:lpstr>Straw Poll 2</vt:lpstr>
      <vt:lpstr>Straw Poll 3</vt:lpstr>
      <vt:lpstr>[Ref] Related Definitions in the Standard</vt:lpstr>
    </vt:vector>
  </TitlesOfParts>
  <Company>AT&amp;T Labs Research</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Ron Porat</dc:creator>
  <cp:lastModifiedBy>박현희/선임연구원/차세대표준(연)IoT팀(hyunh.park@lge.com)</cp:lastModifiedBy>
  <cp:revision>1316</cp:revision>
  <cp:lastPrinted>1998-02-10T13:28:06Z</cp:lastPrinted>
  <dcterms:created xsi:type="dcterms:W3CDTF">2007-05-21T21:00:37Z</dcterms:created>
  <dcterms:modified xsi:type="dcterms:W3CDTF">2016-07-26T20:52:27Z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ies>
</file>