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506" r:id="rId3"/>
    <p:sldId id="507" r:id="rId4"/>
    <p:sldId id="508" r:id="rId5"/>
    <p:sldId id="509" r:id="rId6"/>
    <p:sldId id="510" r:id="rId7"/>
    <p:sldId id="511" r:id="rId8"/>
    <p:sldId id="512" r:id="rId9"/>
    <p:sldId id="513" r:id="rId10"/>
    <p:sldId id="514" r:id="rId11"/>
    <p:sldId id="490" r:id="rId12"/>
    <p:sldId id="493" r:id="rId13"/>
    <p:sldId id="494" r:id="rId14"/>
    <p:sldId id="496" r:id="rId15"/>
    <p:sldId id="497" r:id="rId16"/>
    <p:sldId id="505" r:id="rId17"/>
    <p:sldId id="498" r:id="rId18"/>
    <p:sldId id="503" r:id="rId19"/>
    <p:sldId id="501" r:id="rId20"/>
    <p:sldId id="504" r:id="rId21"/>
    <p:sldId id="492"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72" autoAdjust="0"/>
    <p:restoredTop sz="99548" autoAdjust="0"/>
  </p:normalViewPr>
  <p:slideViewPr>
    <p:cSldViewPr>
      <p:cViewPr varScale="1">
        <p:scale>
          <a:sx n="82" d="100"/>
          <a:sy n="82" d="100"/>
        </p:scale>
        <p:origin x="108" y="2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81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737340" y="6475413"/>
            <a:ext cx="1806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Jayh</a:t>
            </a:r>
            <a:r>
              <a:rPr lang="en-US" altLang="ko-KR" dirty="0" smtClean="0"/>
              <a:t> H. Park,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802.11-16/0880r1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2.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rporat@broadcom.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p:spPr>
        <p:txBody>
          <a:bodyPr/>
          <a:lstStyle/>
          <a:p>
            <a:pPr>
              <a:defRPr/>
            </a:pPr>
            <a:r>
              <a:rPr lang="en-US" dirty="0" smtClean="0"/>
              <a:t>July 2016</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UL MU Transmission Rules – EDCA </a:t>
            </a:r>
            <a:r>
              <a:rPr lang="en-US" dirty="0" err="1" smtClean="0"/>
              <a:t>Backoff</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2016-07-25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graphicFrame>
        <p:nvGraphicFramePr>
          <p:cNvPr id="11" name="Table 12"/>
          <p:cNvGraphicFramePr>
            <a:graphicFrameLocks noGrp="1"/>
          </p:cNvGraphicFramePr>
          <p:nvPr>
            <p:extLst>
              <p:ext uri="{D42A27DB-BD31-4B8C-83A1-F6EECF244321}">
                <p14:modId xmlns:p14="http://schemas.microsoft.com/office/powerpoint/2010/main" val="1531778311"/>
              </p:ext>
            </p:extLst>
          </p:nvPr>
        </p:nvGraphicFramePr>
        <p:xfrm>
          <a:off x="838200" y="3048000"/>
          <a:ext cx="7620000" cy="2743200"/>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Jayh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nvPr>
        </p:nvGraphicFramePr>
        <p:xfrm>
          <a:off x="381000" y="2834640"/>
          <a:ext cx="8153400" cy="55090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graphicFrame>
        <p:nvGraphicFramePr>
          <p:cNvPr id="2" name="표 1"/>
          <p:cNvGraphicFramePr>
            <a:graphicFrameLocks noGrp="1"/>
          </p:cNvGraphicFramePr>
          <p:nvPr>
            <p:extLst>
              <p:ext uri="{D42A27DB-BD31-4B8C-83A1-F6EECF244321}">
                <p14:modId xmlns:p14="http://schemas.microsoft.com/office/powerpoint/2010/main" val="2113009279"/>
              </p:ext>
            </p:extLst>
          </p:nvPr>
        </p:nvGraphicFramePr>
        <p:xfrm>
          <a:off x="380999" y="3733800"/>
          <a:ext cx="8162926" cy="2085975"/>
        </p:xfrm>
        <a:graphic>
          <a:graphicData uri="http://schemas.openxmlformats.org/drawingml/2006/table">
            <a:tbl>
              <a:tblPr firstRow="1" firstCol="1" bandRow="1">
                <a:tableStyleId>{5940675A-B579-460E-94D1-54222C63F5DA}</a:tableStyleId>
              </a:tblPr>
              <a:tblGrid>
                <a:gridCol w="1600201"/>
                <a:gridCol w="1295400"/>
                <a:gridCol w="1828800"/>
                <a:gridCol w="1371600"/>
                <a:gridCol w="2066925"/>
              </a:tblGrid>
              <a:tr h="180975">
                <a:tc>
                  <a:txBody>
                    <a:bodyPr/>
                    <a:lstStyle/>
                    <a:p>
                      <a:pPr algn="ctr" latinLnBrk="0">
                        <a:spcAft>
                          <a:spcPts val="0"/>
                        </a:spcAft>
                      </a:pPr>
                      <a:r>
                        <a:rPr lang="en-US" sz="1000" dirty="0">
                          <a:effectLst/>
                          <a:latin typeface="Times New Roman" panose="02020603050405020304" pitchFamily="18" charset="0"/>
                          <a:ea typeface="+mj-ea"/>
                          <a:cs typeface="Times New Roman" panose="02020603050405020304" pitchFamily="18" charset="0"/>
                        </a:rPr>
                        <a:t>Name</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sz="1000">
                          <a:effectLst/>
                          <a:latin typeface="Times New Roman" panose="02020603050405020304" pitchFamily="18" charset="0"/>
                          <a:ea typeface="+mj-ea"/>
                          <a:cs typeface="Times New Roman" panose="02020603050405020304" pitchFamily="18" charset="0"/>
                        </a:rPr>
                        <a:t>Affiliation</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altLang="ko-KR" sz="1000" dirty="0" smtClean="0">
                          <a:effectLst/>
                          <a:latin typeface="Times New Roman" panose="02020603050405020304" pitchFamily="18" charset="0"/>
                          <a:ea typeface="+mj-ea"/>
                          <a:cs typeface="Times New Roman" panose="02020603050405020304" pitchFamily="18" charset="0"/>
                        </a:rPr>
                        <a:t>Address</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altLang="ko-KR" sz="1000" dirty="0" smtClean="0">
                          <a:effectLst/>
                          <a:latin typeface="Times New Roman" panose="02020603050405020304" pitchFamily="18" charset="0"/>
                          <a:ea typeface="+mj-ea"/>
                          <a:cs typeface="Times New Roman" panose="02020603050405020304" pitchFamily="18" charset="0"/>
                        </a:rPr>
                        <a:t>Phone</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ctr" latinLnBrk="0">
                        <a:spcAft>
                          <a:spcPts val="0"/>
                        </a:spcAft>
                      </a:pPr>
                      <a:r>
                        <a:rPr lang="en-US" sz="1000">
                          <a:effectLst/>
                          <a:latin typeface="Times New Roman" panose="02020603050405020304" pitchFamily="18" charset="0"/>
                          <a:ea typeface="+mj-ea"/>
                          <a:cs typeface="Times New Roman" panose="02020603050405020304" pitchFamily="18" charset="0"/>
                        </a:rPr>
                        <a:t>email</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Tomoko Adachi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rowSpan="10">
                  <a:txBody>
                    <a:bodyPr/>
                    <a:lstStyle/>
                    <a:p>
                      <a:pPr algn="ctr" latinLnBrk="0">
                        <a:spcAft>
                          <a:spcPts val="0"/>
                        </a:spcAft>
                      </a:pPr>
                      <a:r>
                        <a:rPr lang="en-US" sz="1000" dirty="0">
                          <a:effectLst/>
                          <a:latin typeface="Times New Roman" panose="02020603050405020304" pitchFamily="18" charset="0"/>
                          <a:ea typeface="+mj-ea"/>
                          <a:cs typeface="Times New Roman" panose="02020603050405020304" pitchFamily="18" charset="0"/>
                        </a:rPr>
                        <a:t>Toshiba</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ctr"/>
                </a:tc>
                <a:tc rowSpan="10">
                  <a:txBody>
                    <a:bodyPr/>
                    <a:lstStyle/>
                    <a:p>
                      <a:pPr algn="ctr" latinLnBrk="0">
                        <a:spcAft>
                          <a:spcPts val="0"/>
                        </a:spcAft>
                      </a:pPr>
                      <a:endParaRPr lang="ko-KR" sz="1000" dirty="0">
                        <a:effectLst/>
                        <a:latin typeface="Times New Roman" panose="02020603050405020304" pitchFamily="18" charset="0"/>
                        <a:ea typeface="+mj-ea"/>
                        <a:cs typeface="Times New Roman" panose="02020603050405020304" pitchFamily="18" charset="0"/>
                      </a:endParaRPr>
                    </a:p>
                  </a:txBody>
                  <a:tcPr marL="62865" marR="62865" marT="0" marB="0" anchor="ctr"/>
                </a:tc>
                <a:tc rowSpan="10">
                  <a:txBody>
                    <a:bodyPr/>
                    <a:lstStyle/>
                    <a:p>
                      <a:pPr algn="ctr" latinLnBrk="0">
                        <a:spcAft>
                          <a:spcPts val="0"/>
                        </a:spcAft>
                      </a:pPr>
                      <a:endParaRPr lang="ko-KR" sz="1000" dirty="0">
                        <a:effectLst/>
                        <a:latin typeface="Times New Roman" panose="02020603050405020304" pitchFamily="18" charset="0"/>
                        <a:ea typeface="+mj-ea"/>
                        <a:cs typeface="Times New Roman" panose="02020603050405020304" pitchFamily="18" charset="0"/>
                      </a:endParaRPr>
                    </a:p>
                  </a:txBody>
                  <a:tcPr marL="62865" marR="62865" marT="0" marB="0" anchor="ct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2"/>
                        </a:rPr>
                        <a:t>tomo.adachi@toshiba.co.jp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Narendar</a:t>
                      </a:r>
                      <a:r>
                        <a:rPr lang="en-US" sz="1000" dirty="0">
                          <a:effectLst/>
                          <a:latin typeface="Times New Roman" panose="02020603050405020304" pitchFamily="18" charset="0"/>
                          <a:ea typeface="+mj-ea"/>
                          <a:cs typeface="Times New Roman" panose="02020603050405020304" pitchFamily="18" charset="0"/>
                        </a:rPr>
                        <a:t> </a:t>
                      </a:r>
                      <a:r>
                        <a:rPr lang="en-US" sz="1000" dirty="0" err="1">
                          <a:effectLst/>
                          <a:latin typeface="Times New Roman" panose="02020603050405020304" pitchFamily="18" charset="0"/>
                          <a:ea typeface="+mj-ea"/>
                          <a:cs typeface="Times New Roman" panose="02020603050405020304" pitchFamily="18" charset="0"/>
                        </a:rPr>
                        <a:t>Madhavan</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3"/>
                        </a:rPr>
                        <a:t>narendar.madhavan@toshiba.co.jp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Kentaro</a:t>
                      </a:r>
                      <a:r>
                        <a:rPr lang="en-US" sz="1000" dirty="0">
                          <a:effectLst/>
                          <a:latin typeface="Times New Roman" panose="02020603050405020304" pitchFamily="18" charset="0"/>
                          <a:ea typeface="+mj-ea"/>
                          <a:cs typeface="Times New Roman" panose="02020603050405020304" pitchFamily="18" charset="0"/>
                        </a:rPr>
                        <a:t> Taniguchi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4"/>
                        </a:rPr>
                        <a:t>kentaro.taniguchi@toshiba.co.jp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Toshihisa</a:t>
                      </a:r>
                      <a:r>
                        <a:rPr lang="en-US" sz="1000" dirty="0">
                          <a:effectLst/>
                          <a:latin typeface="Times New Roman" panose="02020603050405020304" pitchFamily="18" charset="0"/>
                          <a:ea typeface="+mj-ea"/>
                          <a:cs typeface="Times New Roman" panose="02020603050405020304" pitchFamily="18" charset="0"/>
                        </a:rPr>
                        <a:t> </a:t>
                      </a:r>
                      <a:r>
                        <a:rPr lang="en-US" sz="1000" dirty="0" err="1">
                          <a:effectLst/>
                          <a:latin typeface="Times New Roman" panose="02020603050405020304" pitchFamily="18" charset="0"/>
                          <a:ea typeface="+mj-ea"/>
                          <a:cs typeface="Times New Roman" panose="02020603050405020304" pitchFamily="18" charset="0"/>
                        </a:rPr>
                        <a:t>Nabetani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5"/>
                        </a:rPr>
                        <a:t>toshihisa.nabetani@toshiba.co.jp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Tsuguhide</a:t>
                      </a:r>
                      <a:r>
                        <a:rPr lang="en-US" sz="1000" dirty="0">
                          <a:effectLst/>
                          <a:latin typeface="Times New Roman" panose="02020603050405020304" pitchFamily="18" charset="0"/>
                          <a:ea typeface="+mj-ea"/>
                          <a:cs typeface="Times New Roman" panose="02020603050405020304" pitchFamily="18" charset="0"/>
                        </a:rPr>
                        <a:t> Aoki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6"/>
                        </a:rPr>
                        <a:t>tsuguhide.aoki@toshiba.co.jp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Koji </a:t>
                      </a:r>
                      <a:r>
                        <a:rPr lang="en-US" sz="1000" dirty="0" err="1">
                          <a:effectLst/>
                          <a:latin typeface="Times New Roman" panose="02020603050405020304" pitchFamily="18" charset="0"/>
                          <a:ea typeface="+mj-ea"/>
                          <a:cs typeface="Times New Roman" panose="02020603050405020304" pitchFamily="18" charset="0"/>
                        </a:rPr>
                        <a:t>Horisaki</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a:effectLst/>
                          <a:latin typeface="Times New Roman" panose="02020603050405020304" pitchFamily="18" charset="0"/>
                          <a:ea typeface="+mj-ea"/>
                          <a:cs typeface="Times New Roman" panose="02020603050405020304" pitchFamily="18" charset="0"/>
                          <a:hlinkClick r:id="rId7"/>
                        </a:rPr>
                        <a:t>kouji.horisaki@toshiba.co.jp</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David Halls</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8"/>
                        </a:rPr>
                        <a:t>david.halls@toshiba-trel.com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a:effectLst/>
                          <a:latin typeface="Times New Roman" panose="02020603050405020304" pitchFamily="18" charset="0"/>
                          <a:ea typeface="+mj-ea"/>
                          <a:cs typeface="Times New Roman" panose="02020603050405020304" pitchFamily="18" charset="0"/>
                        </a:rPr>
                        <a:t>Filippo </a:t>
                      </a:r>
                      <a:r>
                        <a:rPr lang="en-US" sz="1000" dirty="0" err="1">
                          <a:effectLst/>
                          <a:latin typeface="Times New Roman" panose="02020603050405020304" pitchFamily="18" charset="0"/>
                          <a:ea typeface="+mj-ea"/>
                          <a:cs typeface="Times New Roman" panose="02020603050405020304" pitchFamily="18" charset="0"/>
                        </a:rPr>
                        <a:t>Tosato</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9"/>
                        </a:rPr>
                        <a:t>filippo.tosato@toshiba-trel.com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Zubeir</a:t>
                      </a:r>
                      <a:r>
                        <a:rPr lang="en-US" sz="1000" dirty="0">
                          <a:effectLst/>
                          <a:latin typeface="Times New Roman" panose="02020603050405020304" pitchFamily="18" charset="0"/>
                          <a:ea typeface="+mj-ea"/>
                          <a:cs typeface="Times New Roman" panose="02020603050405020304" pitchFamily="18" charset="0"/>
                        </a:rPr>
                        <a:t> </a:t>
                      </a:r>
                      <a:r>
                        <a:rPr lang="en-US" sz="1000" dirty="0" err="1">
                          <a:effectLst/>
                          <a:latin typeface="Times New Roman" panose="02020603050405020304" pitchFamily="18" charset="0"/>
                          <a:ea typeface="+mj-ea"/>
                          <a:cs typeface="Times New Roman" panose="02020603050405020304" pitchFamily="18" charset="0"/>
                        </a:rPr>
                        <a:t>Bocus</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10"/>
                        </a:rPr>
                        <a:t>zubeir.bocus@toshiba-trel.com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r h="190500">
                <a:tc>
                  <a:txBody>
                    <a:bodyPr/>
                    <a:lstStyle/>
                    <a:p>
                      <a:pPr algn="l" latinLnBrk="0">
                        <a:spcAft>
                          <a:spcPts val="0"/>
                        </a:spcAft>
                      </a:pPr>
                      <a:r>
                        <a:rPr lang="en-US" sz="1000" dirty="0" err="1">
                          <a:effectLst/>
                          <a:latin typeface="Times New Roman" panose="02020603050405020304" pitchFamily="18" charset="0"/>
                          <a:ea typeface="+mj-ea"/>
                          <a:cs typeface="Times New Roman" panose="02020603050405020304" pitchFamily="18" charset="0"/>
                        </a:rPr>
                        <a:t>Fengming</a:t>
                      </a:r>
                      <a:r>
                        <a:rPr lang="en-US" sz="1000" dirty="0">
                          <a:effectLst/>
                          <a:latin typeface="Times New Roman" panose="02020603050405020304" pitchFamily="18" charset="0"/>
                          <a:ea typeface="+mj-ea"/>
                          <a:cs typeface="Times New Roman" panose="02020603050405020304" pitchFamily="18" charset="0"/>
                        </a:rPr>
                        <a:t> Cao</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l" latinLnBrk="0">
                        <a:spcAft>
                          <a:spcPts val="0"/>
                        </a:spcAft>
                      </a:pPr>
                      <a:r>
                        <a:rPr lang="en-US" sz="1000" u="sng" dirty="0">
                          <a:effectLst/>
                          <a:latin typeface="Times New Roman" panose="02020603050405020304" pitchFamily="18" charset="0"/>
                          <a:ea typeface="+mj-ea"/>
                          <a:cs typeface="Times New Roman" panose="02020603050405020304" pitchFamily="18" charset="0"/>
                          <a:hlinkClick r:id="rId11"/>
                        </a:rPr>
                        <a:t>fengming.cao@toshiba-trel.com</a:t>
                      </a:r>
                      <a:endParaRPr lang="ko-KR" sz="1000">
                        <a:effectLst/>
                        <a:latin typeface="Times New Roman" panose="02020603050405020304" pitchFamily="18" charset="0"/>
                        <a:ea typeface="+mj-ea"/>
                        <a:cs typeface="Times New Roman" panose="02020603050405020304" pitchFamily="18" charset="0"/>
                      </a:endParaRPr>
                    </a:p>
                  </a:txBody>
                  <a:tcPr marL="62865" marR="62865" marT="0" marB="0" anchor="b"/>
                </a:tc>
              </a:tr>
            </a:tbl>
          </a:graphicData>
        </a:graphic>
      </p:graphicFrame>
    </p:spTree>
    <p:extLst>
      <p:ext uri="{BB962C8B-B14F-4D97-AF65-F5344CB8AC3E}">
        <p14:creationId xmlns:p14="http://schemas.microsoft.com/office/powerpoint/2010/main" val="1943517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dirty="0" smtClean="0"/>
              <a:t>UL MU operation is defined for 11ax</a:t>
            </a:r>
          </a:p>
          <a:p>
            <a:pPr lvl="1"/>
            <a:r>
              <a:rPr lang="en-US" altLang="ko-KR" dirty="0" smtClean="0"/>
              <a:t>11ax STAs transmit in response to trigger frames sent by the AP</a:t>
            </a:r>
            <a:endParaRPr lang="en-US" altLang="ko-KR" dirty="0"/>
          </a:p>
          <a:p>
            <a:pPr lvl="1"/>
            <a:r>
              <a:rPr lang="en-US" altLang="ko-KR" dirty="0"/>
              <a:t>B</a:t>
            </a:r>
            <a:r>
              <a:rPr lang="en-US" altLang="ko-KR" dirty="0" smtClean="0"/>
              <a:t>asically 11ax </a:t>
            </a:r>
            <a:r>
              <a:rPr lang="en-US" altLang="ko-KR" dirty="0"/>
              <a:t>STAs are allowed for an EDCA based channel access as a </a:t>
            </a:r>
            <a:r>
              <a:rPr lang="en-US" altLang="ko-KR" dirty="0" smtClean="0"/>
              <a:t>baseline, </a:t>
            </a:r>
            <a:r>
              <a:rPr lang="en-US" altLang="ko-KR" dirty="0"/>
              <a:t>even when trigger based channel access is in place</a:t>
            </a:r>
          </a:p>
          <a:p>
            <a:pPr lvl="1"/>
            <a:r>
              <a:rPr lang="en-US" altLang="ko-KR" dirty="0"/>
              <a:t>which may have the following issues:</a:t>
            </a:r>
          </a:p>
          <a:p>
            <a:pPr lvl="2"/>
            <a:r>
              <a:rPr lang="en-US" altLang="ko-KR" dirty="0"/>
              <a:t>When STAs receives a Trigger frame for UL MU scheduling, STAs may suspend existing EDCA </a:t>
            </a:r>
            <a:r>
              <a:rPr lang="en-US" altLang="ko-KR" dirty="0" err="1"/>
              <a:t>backoff</a:t>
            </a:r>
            <a:r>
              <a:rPr lang="en-US" altLang="ko-KR" dirty="0"/>
              <a:t> procedure</a:t>
            </a:r>
          </a:p>
          <a:p>
            <a:pPr lvl="2"/>
            <a:r>
              <a:rPr lang="en-US" altLang="ko-KR" dirty="0"/>
              <a:t>After </a:t>
            </a:r>
            <a:r>
              <a:rPr lang="en-US" altLang="ko-KR" dirty="0" smtClean="0"/>
              <a:t>responding </a:t>
            </a:r>
            <a:r>
              <a:rPr lang="en-US" altLang="ko-KR" dirty="0"/>
              <a:t>the Trigger </a:t>
            </a:r>
            <a:r>
              <a:rPr lang="en-US" altLang="ko-KR" dirty="0" smtClean="0"/>
              <a:t>frame with UL MU transmission, </a:t>
            </a:r>
            <a:r>
              <a:rPr lang="en-US" altLang="ko-KR" dirty="0"/>
              <a:t>STAs may </a:t>
            </a:r>
            <a:r>
              <a:rPr lang="en-US" altLang="ko-KR" dirty="0" smtClean="0"/>
              <a:t>continue </a:t>
            </a:r>
            <a:r>
              <a:rPr lang="en-US" altLang="ko-KR" dirty="0"/>
              <a:t>the EDCA </a:t>
            </a:r>
            <a:r>
              <a:rPr lang="en-US" altLang="ko-KR" dirty="0" err="1"/>
              <a:t>backoff</a:t>
            </a:r>
            <a:r>
              <a:rPr lang="en-US" altLang="ko-KR" dirty="0"/>
              <a:t> </a:t>
            </a:r>
            <a:r>
              <a:rPr lang="en-US" altLang="ko-KR" dirty="0" smtClean="0"/>
              <a:t>procedure</a:t>
            </a:r>
            <a:endParaRPr lang="en-US" altLang="ko-KR" u="sng" dirty="0"/>
          </a:p>
          <a:p>
            <a:pPr lvl="2"/>
            <a:endParaRPr lang="en-US" altLang="ko-KR" sz="1800" dirty="0"/>
          </a:p>
          <a:p>
            <a:r>
              <a:rPr lang="en-US" altLang="ko-KR" dirty="0"/>
              <a:t>In this contribution, we focus on STA behavior how a STA preforms an appropriate EDCA </a:t>
            </a:r>
            <a:r>
              <a:rPr lang="en-US" altLang="ko-KR" dirty="0" err="1"/>
              <a:t>backoff</a:t>
            </a:r>
            <a:r>
              <a:rPr lang="en-US" altLang="ko-KR" dirty="0"/>
              <a:t> procedure as a baseline after receiving a Trigger frame</a:t>
            </a:r>
            <a:endParaRPr lang="ko-KR" altLang="en-US"/>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405628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t>STA behavior – in response to a Trigger frame </a:t>
            </a:r>
            <a:endParaRPr lang="ko-KR" altLang="en-US" sz="2800"/>
          </a:p>
        </p:txBody>
      </p:sp>
      <p:sp>
        <p:nvSpPr>
          <p:cNvPr id="3" name="내용 개체 틀 2"/>
          <p:cNvSpPr>
            <a:spLocks noGrp="1"/>
          </p:cNvSpPr>
          <p:nvPr>
            <p:ph idx="1"/>
          </p:nvPr>
        </p:nvSpPr>
        <p:spPr/>
        <p:txBody>
          <a:bodyPr/>
          <a:lstStyle/>
          <a:p>
            <a:r>
              <a:rPr lang="en-US" altLang="ko-KR" dirty="0"/>
              <a:t>Behavior of STAs responding to a Trigger frame</a:t>
            </a:r>
          </a:p>
          <a:p>
            <a:pPr lvl="1"/>
            <a:r>
              <a:rPr lang="en-US" altLang="ko-KR" dirty="0"/>
              <a:t>A STA operates an EDCA </a:t>
            </a:r>
            <a:r>
              <a:rPr lang="en-US" altLang="ko-KR" dirty="0" err="1"/>
              <a:t>backoff</a:t>
            </a:r>
            <a:r>
              <a:rPr lang="en-US" altLang="ko-KR" dirty="0"/>
              <a:t> procedure as a baseline</a:t>
            </a:r>
          </a:p>
          <a:p>
            <a:pPr lvl="1"/>
            <a:r>
              <a:rPr lang="en-US" altLang="ko-KR" dirty="0"/>
              <a:t>A STA may defer EDCA </a:t>
            </a:r>
            <a:r>
              <a:rPr lang="en-US" altLang="ko-KR" dirty="0" err="1"/>
              <a:t>backoff</a:t>
            </a:r>
            <a:r>
              <a:rPr lang="en-US" altLang="ko-KR" dirty="0"/>
              <a:t> procedure when it is scheduled by the Trigger frame from the AP</a:t>
            </a:r>
          </a:p>
          <a:p>
            <a:pPr lvl="1"/>
            <a:r>
              <a:rPr lang="en-US" altLang="ko-KR" dirty="0"/>
              <a:t>After receiving the Trigger frame from the AP, STA behavior can be divided into </a:t>
            </a:r>
            <a:r>
              <a:rPr lang="en-US" altLang="ko-KR" dirty="0" smtClean="0"/>
              <a:t>two </a:t>
            </a:r>
            <a:r>
              <a:rPr lang="en-US" altLang="ko-KR" dirty="0"/>
              <a:t>cases below:</a:t>
            </a:r>
          </a:p>
          <a:p>
            <a:pPr lvl="2"/>
            <a:r>
              <a:rPr lang="en-US" altLang="ko-KR" dirty="0"/>
              <a:t>CASE 1 </a:t>
            </a:r>
          </a:p>
          <a:p>
            <a:pPr lvl="3"/>
            <a:r>
              <a:rPr lang="en-US" altLang="ko-KR" dirty="0"/>
              <a:t>The STA sends an HE trigger based PPDU, then it receives an corresponding ACK from the AP</a:t>
            </a:r>
          </a:p>
          <a:p>
            <a:pPr lvl="2"/>
            <a:r>
              <a:rPr lang="en-US" altLang="ko-KR" dirty="0" smtClean="0"/>
              <a:t>CASE </a:t>
            </a:r>
            <a:r>
              <a:rPr lang="en-US" altLang="ko-KR" dirty="0"/>
              <a:t>2</a:t>
            </a:r>
          </a:p>
          <a:p>
            <a:pPr lvl="3"/>
            <a:r>
              <a:rPr lang="en-US" altLang="ko-KR" dirty="0"/>
              <a:t>The STA sends an HE trigger based PPDU, but it may not receive an corresponding ACK from the AP</a:t>
            </a:r>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269024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1: successful UL MU transmission</a:t>
            </a:r>
            <a:endParaRPr lang="ko-KR" altLang="en-US"/>
          </a:p>
        </p:txBody>
      </p:sp>
      <p:sp>
        <p:nvSpPr>
          <p:cNvPr id="3" name="내용 개체 틀 2"/>
          <p:cNvSpPr>
            <a:spLocks noGrp="1"/>
          </p:cNvSpPr>
          <p:nvPr>
            <p:ph idx="1"/>
          </p:nvPr>
        </p:nvSpPr>
        <p:spPr/>
        <p:txBody>
          <a:bodyPr/>
          <a:lstStyle/>
          <a:p>
            <a:r>
              <a:rPr lang="en-GB" altLang="ko-KR" sz="1800" dirty="0"/>
              <a:t>An UL OFDMA MPDU/A-MPDU is an acknowledgement of the Trigger frame</a:t>
            </a:r>
          </a:p>
          <a:p>
            <a:r>
              <a:rPr lang="en-GB" altLang="ko-KR" sz="1800" dirty="0"/>
              <a:t>When the STA indicated by a Trigger frame sends an HE trigger based PPDU to the AP, </a:t>
            </a:r>
          </a:p>
          <a:p>
            <a:pPr lvl="1"/>
            <a:r>
              <a:rPr lang="en-GB" altLang="ko-KR" sz="1600" dirty="0"/>
              <a:t>if the AP receives UL PPDU correctly, it sends corresponding ACK to the STA</a:t>
            </a:r>
          </a:p>
          <a:p>
            <a:pPr lvl="1"/>
            <a:r>
              <a:rPr lang="en-GB" altLang="ko-KR" sz="1600" dirty="0"/>
              <a:t>In this case, the frame exchange initiated by the Trigger frame is successful</a:t>
            </a:r>
          </a:p>
          <a:p>
            <a:pPr marL="457200" lvl="1" indent="0">
              <a:buNone/>
            </a:pPr>
            <a:endParaRPr lang="en-US" altLang="ko-KR" sz="800" i="1" dirty="0"/>
          </a:p>
          <a:p>
            <a:r>
              <a:rPr lang="en-US" altLang="ko-KR" sz="1800" dirty="0"/>
              <a:t>After successful UL MU transmission how to set the EDCA </a:t>
            </a:r>
            <a:r>
              <a:rPr lang="en-US" altLang="ko-KR" sz="1800" dirty="0" err="1"/>
              <a:t>backoff</a:t>
            </a:r>
            <a:r>
              <a:rPr lang="en-US" altLang="ko-KR" sz="1800" dirty="0"/>
              <a:t> procedure?</a:t>
            </a:r>
          </a:p>
          <a:p>
            <a:pPr lvl="1"/>
            <a:r>
              <a:rPr lang="en-US" altLang="ko-KR" sz="1600" dirty="0"/>
              <a:t>For successful transmissions, the EDCA </a:t>
            </a:r>
            <a:r>
              <a:rPr lang="en-US" altLang="ko-KR" sz="1600" dirty="0" err="1"/>
              <a:t>backoff</a:t>
            </a:r>
            <a:r>
              <a:rPr lang="en-US" altLang="ko-KR" sz="1600" dirty="0"/>
              <a:t> procedure should </a:t>
            </a:r>
            <a:r>
              <a:rPr lang="en-US" altLang="ko-KR" sz="1600" dirty="0" smtClean="0"/>
              <a:t>resume</a:t>
            </a:r>
            <a:endParaRPr lang="en-GB"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grpSp>
        <p:nvGrpSpPr>
          <p:cNvPr id="7" name="그룹 6"/>
          <p:cNvGrpSpPr/>
          <p:nvPr/>
        </p:nvGrpSpPr>
        <p:grpSpPr>
          <a:xfrm>
            <a:off x="1714500" y="5245140"/>
            <a:ext cx="5943600" cy="1043999"/>
            <a:chOff x="1608288" y="5105400"/>
            <a:chExt cx="5943600" cy="1043999"/>
          </a:xfrm>
        </p:grpSpPr>
        <p:cxnSp>
          <p:nvCxnSpPr>
            <p:cNvPr id="8" name="직선 연결선 7"/>
            <p:cNvCxnSpPr/>
            <p:nvPr/>
          </p:nvCxnSpPr>
          <p:spPr bwMode="auto">
            <a:xfrm>
              <a:off x="2016760" y="5727100"/>
              <a:ext cx="553512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TextBox 8"/>
            <p:cNvSpPr txBox="1"/>
            <p:nvPr/>
          </p:nvSpPr>
          <p:spPr>
            <a:xfrm>
              <a:off x="1608288" y="5601146"/>
              <a:ext cx="416097" cy="228608"/>
            </a:xfrm>
            <a:prstGeom prst="rect">
              <a:avLst/>
            </a:prstGeom>
            <a:noFill/>
          </p:spPr>
          <p:txBody>
            <a:bodyPr wrap="none" rtlCol="0">
              <a:spAutoFit/>
            </a:bodyPr>
            <a:lstStyle/>
            <a:p>
              <a:r>
                <a:rPr lang="en-US" altLang="ko-KR" sz="1050" dirty="0" smtClean="0"/>
                <a:t>STA</a:t>
              </a:r>
              <a:endParaRPr lang="ko-KR" altLang="en-US" sz="1050"/>
            </a:p>
          </p:txBody>
        </p:sp>
        <p:sp>
          <p:nvSpPr>
            <p:cNvPr id="10" name="오른쪽 중괄호 9"/>
            <p:cNvSpPr/>
            <p:nvPr/>
          </p:nvSpPr>
          <p:spPr bwMode="auto">
            <a:xfrm rot="5400000">
              <a:off x="3154502" y="5102186"/>
              <a:ext cx="177674" cy="1471896"/>
            </a:xfrm>
            <a:prstGeom prst="rightBrace">
              <a:avLst>
                <a:gd name="adj1" fmla="val 35000"/>
                <a:gd name="adj2" fmla="val 50000"/>
              </a:avLst>
            </a:prstGeom>
            <a:no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2736709" y="5884569"/>
              <a:ext cx="915943" cy="221885"/>
            </a:xfrm>
            <a:prstGeom prst="rect">
              <a:avLst/>
            </a:prstGeom>
            <a:noFill/>
          </p:spPr>
          <p:txBody>
            <a:bodyPr wrap="none" rtlCol="0">
              <a:spAutoFit/>
            </a:bodyPr>
            <a:lstStyle/>
            <a:p>
              <a:r>
                <a:rPr lang="en-US" altLang="ko-KR" sz="1050" dirty="0" smtClean="0"/>
                <a:t>EDCA </a:t>
              </a:r>
              <a:r>
                <a:rPr lang="en-US" altLang="ko-KR" sz="1050" dirty="0" err="1" smtClean="0"/>
                <a:t>backoff</a:t>
              </a:r>
              <a:endParaRPr lang="ko-KR" altLang="en-US" sz="1050"/>
            </a:p>
          </p:txBody>
        </p:sp>
        <p:sp>
          <p:nvSpPr>
            <p:cNvPr id="12" name="직사각형 11"/>
            <p:cNvSpPr/>
            <p:nvPr/>
          </p:nvSpPr>
          <p:spPr bwMode="auto">
            <a:xfrm>
              <a:off x="3983960" y="5105400"/>
              <a:ext cx="280361"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3" name="TextBox 12"/>
            <p:cNvSpPr txBox="1"/>
            <p:nvPr/>
          </p:nvSpPr>
          <p:spPr>
            <a:xfrm>
              <a:off x="3963079" y="5296474"/>
              <a:ext cx="321731" cy="228608"/>
            </a:xfrm>
            <a:prstGeom prst="rect">
              <a:avLst/>
            </a:prstGeom>
            <a:noFill/>
          </p:spPr>
          <p:txBody>
            <a:bodyPr wrap="none" rtlCol="0">
              <a:spAutoFit/>
            </a:bodyPr>
            <a:lstStyle/>
            <a:p>
              <a:r>
                <a:rPr lang="en-US" altLang="ko-KR" sz="1050" dirty="0" smtClean="0"/>
                <a:t>TF</a:t>
              </a:r>
              <a:endParaRPr lang="ko-KR" altLang="en-US" sz="1050"/>
            </a:p>
          </p:txBody>
        </p:sp>
        <p:sp>
          <p:nvSpPr>
            <p:cNvPr id="14" name="직사각형 13"/>
            <p:cNvSpPr/>
            <p:nvPr/>
          </p:nvSpPr>
          <p:spPr bwMode="auto">
            <a:xfrm>
              <a:off x="4390485" y="5727100"/>
              <a:ext cx="1025653" cy="377329"/>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50" b="0" i="0" u="none" strike="noStrike" cap="none" normalizeH="0" baseline="0" dirty="0" smtClean="0">
                  <a:ln>
                    <a:noFill/>
                  </a:ln>
                  <a:solidFill>
                    <a:schemeClr val="tx1"/>
                  </a:solidFill>
                  <a:effectLst/>
                  <a:latin typeface="Times New Roman" pitchFamily="18" charset="0"/>
                </a:rPr>
                <a:t>UL Data</a:t>
              </a: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5" name="직사각형 14"/>
            <p:cNvSpPr/>
            <p:nvPr/>
          </p:nvSpPr>
          <p:spPr bwMode="auto">
            <a:xfrm>
              <a:off x="5519813" y="5105400"/>
              <a:ext cx="361963"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6" name="TextBox 15"/>
            <p:cNvSpPr txBox="1"/>
            <p:nvPr/>
          </p:nvSpPr>
          <p:spPr>
            <a:xfrm>
              <a:off x="5481629" y="5296473"/>
              <a:ext cx="445586" cy="228608"/>
            </a:xfrm>
            <a:prstGeom prst="rect">
              <a:avLst/>
            </a:prstGeom>
            <a:noFill/>
          </p:spPr>
          <p:txBody>
            <a:bodyPr wrap="none" rtlCol="0">
              <a:spAutoFit/>
            </a:bodyPr>
            <a:lstStyle/>
            <a:p>
              <a:r>
                <a:rPr lang="en-US" altLang="ko-KR" sz="1050" dirty="0" smtClean="0"/>
                <a:t>ACK</a:t>
              </a:r>
              <a:endParaRPr lang="ko-KR" altLang="en-US" sz="1050"/>
            </a:p>
          </p:txBody>
        </p:sp>
        <p:sp>
          <p:nvSpPr>
            <p:cNvPr id="17" name="TextBox 16"/>
            <p:cNvSpPr txBox="1"/>
            <p:nvPr/>
          </p:nvSpPr>
          <p:spPr>
            <a:xfrm>
              <a:off x="5889601" y="5841622"/>
              <a:ext cx="1362617" cy="307777"/>
            </a:xfrm>
            <a:prstGeom prst="rect">
              <a:avLst/>
            </a:prstGeom>
            <a:noFill/>
          </p:spPr>
          <p:txBody>
            <a:bodyPr wrap="none" rtlCol="0">
              <a:spAutoFit/>
            </a:bodyPr>
            <a:lstStyle/>
            <a:p>
              <a:r>
                <a:rPr lang="en-US" altLang="ko-KR" sz="1400" i="1" u="sng" dirty="0" smtClean="0"/>
                <a:t>resumed </a:t>
              </a:r>
              <a:r>
                <a:rPr lang="en-US" altLang="ko-KR" sz="1400" i="1" u="sng" dirty="0" err="1" smtClean="0"/>
                <a:t>backoff</a:t>
              </a:r>
              <a:endParaRPr lang="ko-KR" altLang="en-US" sz="1400" i="1" u="sng"/>
            </a:p>
          </p:txBody>
        </p:sp>
      </p:grpSp>
    </p:spTree>
    <p:extLst>
      <p:ext uri="{BB962C8B-B14F-4D97-AF65-F5344CB8AC3E}">
        <p14:creationId xmlns:p14="http://schemas.microsoft.com/office/powerpoint/2010/main" val="631480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a:t>
            </a:r>
            <a:r>
              <a:rPr lang="en-US" altLang="ko-KR" dirty="0" smtClean="0"/>
              <a:t>2: </a:t>
            </a:r>
            <a:r>
              <a:rPr lang="en-US" altLang="ko-KR" dirty="0"/>
              <a:t>failed UL MU transmission (</a:t>
            </a:r>
            <a:r>
              <a:rPr lang="en-US" altLang="ko-KR" dirty="0" smtClean="0"/>
              <a:t>1/3) </a:t>
            </a:r>
            <a:endParaRPr lang="ko-KR" altLang="en-US"/>
          </a:p>
        </p:txBody>
      </p:sp>
      <p:sp>
        <p:nvSpPr>
          <p:cNvPr id="3" name="내용 개체 틀 2"/>
          <p:cNvSpPr>
            <a:spLocks noGrp="1"/>
          </p:cNvSpPr>
          <p:nvPr>
            <p:ph idx="1"/>
          </p:nvPr>
        </p:nvSpPr>
        <p:spPr/>
        <p:txBody>
          <a:bodyPr/>
          <a:lstStyle/>
          <a:p>
            <a:r>
              <a:rPr lang="en-US" altLang="ko-KR" sz="1800" dirty="0"/>
              <a:t>When a STA receives the Trigger frame, an EDCA </a:t>
            </a:r>
            <a:r>
              <a:rPr lang="en-US" altLang="ko-KR" sz="1800" dirty="0" err="1"/>
              <a:t>backoff</a:t>
            </a:r>
            <a:r>
              <a:rPr lang="en-US" altLang="ko-KR" sz="1800" dirty="0"/>
              <a:t> procedure can be suspended</a:t>
            </a:r>
          </a:p>
          <a:p>
            <a:r>
              <a:rPr lang="en-US" altLang="ko-KR" sz="1800" dirty="0"/>
              <a:t>Even though the STA sends the HE trigger based PPDU, it may not receive a corresponding ACK from the AP</a:t>
            </a:r>
          </a:p>
          <a:p>
            <a:pPr lvl="1"/>
            <a:r>
              <a:rPr lang="en-US" altLang="ko-KR" sz="1600" dirty="0"/>
              <a:t>In this case, the STA should attempt to retransmit the data frame by performing the EDCA </a:t>
            </a:r>
            <a:r>
              <a:rPr lang="en-US" altLang="ko-KR" sz="1600" dirty="0" err="1"/>
              <a:t>backoff</a:t>
            </a:r>
            <a:r>
              <a:rPr lang="en-US" altLang="ko-KR" sz="1600" dirty="0"/>
              <a:t> procedure</a:t>
            </a:r>
          </a:p>
          <a:p>
            <a:endParaRPr lang="en-US" altLang="ko-KR" b="0" dirty="0" smtClean="0"/>
          </a:p>
          <a:p>
            <a:pPr marL="0" indent="0">
              <a:buNone/>
            </a:pPr>
            <a:r>
              <a:rPr lang="en-US" altLang="ko-KR" dirty="0"/>
              <a:t/>
            </a:r>
            <a:br>
              <a:rPr lang="en-US" altLang="ko-KR" dirty="0"/>
            </a:br>
            <a:endParaRPr lang="ko-KR" altLang="en-US"/>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grpSp>
        <p:nvGrpSpPr>
          <p:cNvPr id="7" name="그룹 6"/>
          <p:cNvGrpSpPr/>
          <p:nvPr/>
        </p:nvGrpSpPr>
        <p:grpSpPr>
          <a:xfrm>
            <a:off x="1714500" y="5245140"/>
            <a:ext cx="6743700" cy="1001054"/>
            <a:chOff x="1714500" y="5437053"/>
            <a:chExt cx="6743700" cy="1001054"/>
          </a:xfrm>
        </p:grpSpPr>
        <p:grpSp>
          <p:nvGrpSpPr>
            <p:cNvPr id="8" name="그룹 7"/>
            <p:cNvGrpSpPr/>
            <p:nvPr/>
          </p:nvGrpSpPr>
          <p:grpSpPr>
            <a:xfrm>
              <a:off x="1714500" y="5437053"/>
              <a:ext cx="6743700" cy="1001054"/>
              <a:chOff x="1608288" y="5105400"/>
              <a:chExt cx="6743700" cy="1001054"/>
            </a:xfrm>
          </p:grpSpPr>
          <p:cxnSp>
            <p:nvCxnSpPr>
              <p:cNvPr id="10" name="직선 연결선 9"/>
              <p:cNvCxnSpPr/>
              <p:nvPr/>
            </p:nvCxnSpPr>
            <p:spPr bwMode="auto">
              <a:xfrm>
                <a:off x="2016760" y="5727100"/>
                <a:ext cx="6335228"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11" name="TextBox 10"/>
              <p:cNvSpPr txBox="1"/>
              <p:nvPr/>
            </p:nvSpPr>
            <p:spPr>
              <a:xfrm>
                <a:off x="1608288" y="5601146"/>
                <a:ext cx="416097" cy="228608"/>
              </a:xfrm>
              <a:prstGeom prst="rect">
                <a:avLst/>
              </a:prstGeom>
              <a:noFill/>
            </p:spPr>
            <p:txBody>
              <a:bodyPr wrap="none" rtlCol="0">
                <a:spAutoFit/>
              </a:bodyPr>
              <a:lstStyle/>
              <a:p>
                <a:r>
                  <a:rPr lang="en-US" altLang="ko-KR" sz="1050" dirty="0" smtClean="0"/>
                  <a:t>STA</a:t>
                </a:r>
                <a:endParaRPr lang="ko-KR" altLang="en-US" sz="1050"/>
              </a:p>
            </p:txBody>
          </p:sp>
          <p:sp>
            <p:nvSpPr>
              <p:cNvPr id="12" name="오른쪽 중괄호 11"/>
              <p:cNvSpPr/>
              <p:nvPr/>
            </p:nvSpPr>
            <p:spPr bwMode="auto">
              <a:xfrm rot="5400000">
                <a:off x="3154502" y="5102186"/>
                <a:ext cx="177674" cy="1471896"/>
              </a:xfrm>
              <a:prstGeom prst="rightBrace">
                <a:avLst>
                  <a:gd name="adj1" fmla="val 35000"/>
                  <a:gd name="adj2" fmla="val 50000"/>
                </a:avLst>
              </a:prstGeom>
              <a:noFill/>
              <a:ln w="12700" cap="flat" cmpd="sng" algn="ctr">
                <a:solidFill>
                  <a:schemeClr val="tx1"/>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2736709" y="5884569"/>
                <a:ext cx="915943" cy="221885"/>
              </a:xfrm>
              <a:prstGeom prst="rect">
                <a:avLst/>
              </a:prstGeom>
              <a:noFill/>
            </p:spPr>
            <p:txBody>
              <a:bodyPr wrap="none" rtlCol="0">
                <a:spAutoFit/>
              </a:bodyPr>
              <a:lstStyle/>
              <a:p>
                <a:r>
                  <a:rPr lang="en-US" altLang="ko-KR" sz="1050" dirty="0" smtClean="0"/>
                  <a:t>EDCA </a:t>
                </a:r>
                <a:r>
                  <a:rPr lang="en-US" altLang="ko-KR" sz="1050" dirty="0" err="1" smtClean="0"/>
                  <a:t>backoff</a:t>
                </a:r>
                <a:endParaRPr lang="ko-KR" altLang="en-US" sz="1050"/>
              </a:p>
            </p:txBody>
          </p:sp>
          <p:sp>
            <p:nvSpPr>
              <p:cNvPr id="14" name="직사각형 13"/>
              <p:cNvSpPr/>
              <p:nvPr/>
            </p:nvSpPr>
            <p:spPr bwMode="auto">
              <a:xfrm>
                <a:off x="3983960" y="5105400"/>
                <a:ext cx="280361"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3963079" y="5296474"/>
                <a:ext cx="321731" cy="228608"/>
              </a:xfrm>
              <a:prstGeom prst="rect">
                <a:avLst/>
              </a:prstGeom>
              <a:noFill/>
            </p:spPr>
            <p:txBody>
              <a:bodyPr wrap="none" rtlCol="0">
                <a:spAutoFit/>
              </a:bodyPr>
              <a:lstStyle/>
              <a:p>
                <a:r>
                  <a:rPr lang="en-US" altLang="ko-KR" sz="1050" dirty="0" smtClean="0"/>
                  <a:t>TF</a:t>
                </a:r>
                <a:endParaRPr lang="ko-KR" altLang="en-US" sz="1050"/>
              </a:p>
            </p:txBody>
          </p:sp>
          <p:sp>
            <p:nvSpPr>
              <p:cNvPr id="16" name="직사각형 15"/>
              <p:cNvSpPr/>
              <p:nvPr/>
            </p:nvSpPr>
            <p:spPr bwMode="auto">
              <a:xfrm>
                <a:off x="4390485" y="5727100"/>
                <a:ext cx="1025653" cy="377329"/>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50" b="0" i="0" u="none" strike="noStrike" cap="none" normalizeH="0" baseline="0" dirty="0" smtClean="0">
                    <a:ln>
                      <a:noFill/>
                    </a:ln>
                    <a:solidFill>
                      <a:schemeClr val="tx1"/>
                    </a:solidFill>
                    <a:effectLst/>
                    <a:latin typeface="Times New Roman" pitchFamily="18" charset="0"/>
                  </a:rPr>
                  <a:t>UL Data</a:t>
                </a: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7" name="직사각형 16"/>
              <p:cNvSpPr/>
              <p:nvPr/>
            </p:nvSpPr>
            <p:spPr bwMode="auto">
              <a:xfrm>
                <a:off x="5519813" y="5105400"/>
                <a:ext cx="361963" cy="621699"/>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50" b="0" i="0" u="none" strike="noStrike" cap="none" normalizeH="0" baseline="0" dirty="0" smtClean="0">
                  <a:ln>
                    <a:noFill/>
                  </a:ln>
                  <a:solidFill>
                    <a:schemeClr val="tx1"/>
                  </a:solidFill>
                  <a:effectLst/>
                  <a:latin typeface="Times New Roman" pitchFamily="18" charset="0"/>
                </a:endParaRPr>
              </a:p>
            </p:txBody>
          </p:sp>
          <p:sp>
            <p:nvSpPr>
              <p:cNvPr id="18" name="TextBox 17"/>
              <p:cNvSpPr txBox="1"/>
              <p:nvPr/>
            </p:nvSpPr>
            <p:spPr>
              <a:xfrm>
                <a:off x="5481629" y="5296473"/>
                <a:ext cx="445586" cy="228608"/>
              </a:xfrm>
              <a:prstGeom prst="rect">
                <a:avLst/>
              </a:prstGeom>
              <a:noFill/>
            </p:spPr>
            <p:txBody>
              <a:bodyPr wrap="none" rtlCol="0">
                <a:spAutoFit/>
              </a:bodyPr>
              <a:lstStyle/>
              <a:p>
                <a:r>
                  <a:rPr lang="en-US" altLang="ko-KR" sz="1050" dirty="0" smtClean="0"/>
                  <a:t>ACK</a:t>
                </a:r>
                <a:endParaRPr lang="ko-KR" altLang="en-US" sz="1050"/>
              </a:p>
            </p:txBody>
          </p:sp>
        </p:grpSp>
        <p:sp>
          <p:nvSpPr>
            <p:cNvPr id="9" name="TextBox 8"/>
            <p:cNvSpPr txBox="1"/>
            <p:nvPr/>
          </p:nvSpPr>
          <p:spPr>
            <a:xfrm>
              <a:off x="5688532" y="5874343"/>
              <a:ext cx="264226" cy="295846"/>
            </a:xfrm>
            <a:prstGeom prst="rect">
              <a:avLst/>
            </a:prstGeom>
            <a:noFill/>
          </p:spPr>
          <p:txBody>
            <a:bodyPr wrap="none" rtlCol="0">
              <a:spAutoFit/>
            </a:bodyPr>
            <a:lstStyle/>
            <a:p>
              <a:r>
                <a:rPr lang="en-US" altLang="ko-KR" sz="1600" dirty="0">
                  <a:latin typeface="Arial Unicode MS" panose="020B0604020202020204" pitchFamily="50" charset="-127"/>
                  <a:ea typeface="Arial Unicode MS" panose="020B0604020202020204" pitchFamily="50" charset="-127"/>
                  <a:cs typeface="Arial Unicode MS" panose="020B0604020202020204" pitchFamily="50" charset="-127"/>
                </a:rPr>
                <a:t>x</a:t>
              </a:r>
              <a:endParaRPr lang="ko-KR" altLang="en-US" sz="1600">
                <a:latin typeface="Arial Unicode MS" panose="020B0604020202020204" pitchFamily="50" charset="-127"/>
                <a:ea typeface="Arial Unicode MS" panose="020B0604020202020204" pitchFamily="50" charset="-127"/>
                <a:cs typeface="Arial Unicode MS" panose="020B0604020202020204" pitchFamily="50" charset="-127"/>
              </a:endParaRPr>
            </a:p>
          </p:txBody>
        </p:sp>
      </p:grpSp>
      <p:sp>
        <p:nvSpPr>
          <p:cNvPr id="19" name="TextBox 18"/>
          <p:cNvSpPr txBox="1"/>
          <p:nvPr/>
        </p:nvSpPr>
        <p:spPr>
          <a:xfrm>
            <a:off x="6033427" y="6013747"/>
            <a:ext cx="1362617" cy="307777"/>
          </a:xfrm>
          <a:prstGeom prst="rect">
            <a:avLst/>
          </a:prstGeom>
          <a:noFill/>
        </p:spPr>
        <p:txBody>
          <a:bodyPr wrap="none" rtlCol="0">
            <a:spAutoFit/>
          </a:bodyPr>
          <a:lstStyle/>
          <a:p>
            <a:r>
              <a:rPr lang="en-US" altLang="ko-KR" sz="1400" i="1" u="sng" dirty="0" smtClean="0"/>
              <a:t>resumed </a:t>
            </a:r>
            <a:r>
              <a:rPr lang="en-US" altLang="ko-KR" sz="1400" i="1" u="sng" dirty="0" err="1" smtClean="0"/>
              <a:t>backoff</a:t>
            </a:r>
            <a:endParaRPr lang="en-US" altLang="ko-KR" sz="1400" i="1" u="sng" dirty="0" smtClean="0"/>
          </a:p>
        </p:txBody>
      </p:sp>
    </p:spTree>
    <p:extLst>
      <p:ext uri="{BB962C8B-B14F-4D97-AF65-F5344CB8AC3E}">
        <p14:creationId xmlns:p14="http://schemas.microsoft.com/office/powerpoint/2010/main" val="1413851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2</a:t>
            </a:r>
            <a:r>
              <a:rPr lang="en-US" altLang="ko-KR" dirty="0" smtClean="0"/>
              <a:t>-1: </a:t>
            </a:r>
            <a:r>
              <a:rPr lang="en-US" altLang="ko-KR" dirty="0"/>
              <a:t>failed UL MU transmission (</a:t>
            </a:r>
            <a:r>
              <a:rPr lang="en-US" altLang="ko-KR" dirty="0" smtClean="0"/>
              <a:t>2/3) </a:t>
            </a:r>
            <a:endParaRPr lang="ko-KR" altLang="en-US"/>
          </a:p>
        </p:txBody>
      </p:sp>
      <p:sp>
        <p:nvSpPr>
          <p:cNvPr id="3" name="내용 개체 틀 2"/>
          <p:cNvSpPr>
            <a:spLocks noGrp="1"/>
          </p:cNvSpPr>
          <p:nvPr>
            <p:ph idx="1"/>
          </p:nvPr>
        </p:nvSpPr>
        <p:spPr>
          <a:xfrm>
            <a:off x="457200" y="1752600"/>
            <a:ext cx="8229600" cy="4722812"/>
          </a:xfrm>
        </p:spPr>
        <p:txBody>
          <a:bodyPr/>
          <a:lstStyle/>
          <a:p>
            <a:pPr marL="342900" lvl="1" indent="-342900">
              <a:buFontTx/>
              <a:buChar char="•"/>
            </a:pPr>
            <a:r>
              <a:rPr lang="en-US" altLang="ko-KR" sz="1600" b="1" dirty="0"/>
              <a:t>For retransmission of failed transmission, an EDCA </a:t>
            </a:r>
            <a:r>
              <a:rPr lang="en-US" altLang="ko-KR" sz="1600" b="1" dirty="0" err="1"/>
              <a:t>backoff</a:t>
            </a:r>
            <a:r>
              <a:rPr lang="en-US" altLang="ko-KR" sz="1600" b="1" dirty="0"/>
              <a:t> procedure can be considered with two options as an exponential </a:t>
            </a:r>
            <a:r>
              <a:rPr lang="en-US" altLang="ko-KR" sz="1600" b="1" dirty="0" err="1"/>
              <a:t>backoff</a:t>
            </a:r>
            <a:r>
              <a:rPr lang="en-US" altLang="ko-KR" sz="1600" b="1" dirty="0"/>
              <a:t> and resumed one</a:t>
            </a:r>
          </a:p>
          <a:p>
            <a:pPr lvl="1"/>
            <a:r>
              <a:rPr lang="en-US" altLang="ko-KR" sz="1400" dirty="0"/>
              <a:t>Option 1: exponential </a:t>
            </a:r>
            <a:r>
              <a:rPr lang="en-US" altLang="ko-KR" sz="1400" dirty="0" err="1"/>
              <a:t>backoff</a:t>
            </a:r>
            <a:endParaRPr lang="en-US" altLang="ko-KR" sz="1400" dirty="0"/>
          </a:p>
          <a:p>
            <a:pPr lvl="2"/>
            <a:r>
              <a:rPr lang="en-US" altLang="ko-KR" sz="1300" dirty="0"/>
              <a:t>As existing definition, if the </a:t>
            </a:r>
            <a:r>
              <a:rPr lang="en-US" altLang="ko-KR" sz="1300" dirty="0" err="1"/>
              <a:t>backoff</a:t>
            </a:r>
            <a:r>
              <a:rPr lang="en-US" altLang="ko-KR" sz="1300" dirty="0"/>
              <a:t> procedure is invoked because of transmission failure, the exponential </a:t>
            </a:r>
            <a:r>
              <a:rPr lang="en-US" altLang="ko-KR" sz="1300" dirty="0" err="1"/>
              <a:t>backoff</a:t>
            </a:r>
            <a:r>
              <a:rPr lang="en-US" altLang="ko-KR" sz="1300" dirty="0"/>
              <a:t> is used</a:t>
            </a:r>
          </a:p>
          <a:p>
            <a:pPr lvl="2"/>
            <a:r>
              <a:rPr lang="en-US" altLang="ko-KR" sz="1300" u="sng" dirty="0"/>
              <a:t>Consideration 1)</a:t>
            </a:r>
            <a:r>
              <a:rPr lang="en-US" altLang="ko-KR" sz="1300" dirty="0"/>
              <a:t> Since the STA transmits HE trigger based PPDU </a:t>
            </a:r>
            <a:r>
              <a:rPr lang="en-US" altLang="ko-KR" sz="1300" i="1" dirty="0"/>
              <a:t>under granted access from the AP</a:t>
            </a:r>
            <a:r>
              <a:rPr lang="en-US" altLang="ko-KR" sz="1300" dirty="0"/>
              <a:t>, failed UL MU transmission is not occurred as a result of the STA’s </a:t>
            </a:r>
            <a:r>
              <a:rPr lang="en-US" altLang="ko-KR" sz="1300" dirty="0" err="1"/>
              <a:t>backoff</a:t>
            </a:r>
            <a:r>
              <a:rPr lang="en-US" altLang="ko-KR" sz="1300" dirty="0"/>
              <a:t> operation</a:t>
            </a:r>
          </a:p>
          <a:p>
            <a:pPr marL="857250" lvl="2" indent="0">
              <a:buNone/>
            </a:pPr>
            <a:r>
              <a:rPr lang="en-US" altLang="ko-KR" sz="1300" dirty="0"/>
              <a:t>     Exponential </a:t>
            </a:r>
            <a:r>
              <a:rPr lang="en-US" altLang="ko-KR" sz="1300" dirty="0" err="1"/>
              <a:t>backoff</a:t>
            </a:r>
            <a:r>
              <a:rPr lang="en-US" altLang="ko-KR" sz="1300" dirty="0"/>
              <a:t> may not help avoiding additional collision</a:t>
            </a:r>
          </a:p>
          <a:p>
            <a:pPr lvl="2"/>
            <a:r>
              <a:rPr lang="en-US" altLang="ko-KR" sz="1300" u="sng" dirty="0"/>
              <a:t>Consideration 2)</a:t>
            </a:r>
            <a:r>
              <a:rPr lang="en-US" altLang="ko-KR" sz="1300" dirty="0"/>
              <a:t> Failed UL MU transmission may be happened by setting inappropriate transmission parameters (e.g., MCS, TX power, etc.)</a:t>
            </a:r>
            <a:br>
              <a:rPr lang="en-US" altLang="ko-KR" sz="1300" dirty="0"/>
            </a:br>
            <a:r>
              <a:rPr lang="en-US" altLang="ko-KR" sz="1300" dirty="0"/>
              <a:t>Exponential </a:t>
            </a:r>
            <a:r>
              <a:rPr lang="en-US" altLang="ko-KR" sz="1300" dirty="0" err="1"/>
              <a:t>backoff</a:t>
            </a:r>
            <a:r>
              <a:rPr lang="en-US" altLang="ko-KR" sz="1300" dirty="0"/>
              <a:t> may not be effective for successful retransmission  </a:t>
            </a:r>
            <a:endParaRPr lang="en-US" altLang="ko-KR" sz="1300" dirty="0" smtClean="0"/>
          </a:p>
          <a:p>
            <a:pPr lvl="2"/>
            <a:endParaRPr lang="en-US" altLang="ko-KR" sz="1400" dirty="0"/>
          </a:p>
          <a:p>
            <a:pPr lvl="1"/>
            <a:r>
              <a:rPr lang="en-US" altLang="ko-KR" sz="1400" dirty="0"/>
              <a:t>Option 2: resumed </a:t>
            </a:r>
            <a:r>
              <a:rPr lang="en-US" altLang="ko-KR" sz="1400" dirty="0" err="1"/>
              <a:t>backoff</a:t>
            </a:r>
            <a:endParaRPr lang="en-US" altLang="ko-KR" sz="1400" dirty="0"/>
          </a:p>
          <a:p>
            <a:pPr lvl="2"/>
            <a:r>
              <a:rPr lang="en-US" altLang="ko-KR" sz="1300" dirty="0"/>
              <a:t>In 11ac, if the </a:t>
            </a:r>
            <a:r>
              <a:rPr lang="en-US" altLang="ko-KR" sz="1300" dirty="0" err="1"/>
              <a:t>backoff</a:t>
            </a:r>
            <a:r>
              <a:rPr lang="en-US" altLang="ko-KR" sz="1300" dirty="0"/>
              <a:t> procedure of a secondary AC occurs for failed transmission, the </a:t>
            </a:r>
            <a:r>
              <a:rPr lang="en-US" altLang="ko-KR" sz="1300" dirty="0" err="1"/>
              <a:t>backoff</a:t>
            </a:r>
            <a:r>
              <a:rPr lang="en-US" altLang="ko-KR" sz="1300" dirty="0"/>
              <a:t> for the associated EDCAF continues without change to the </a:t>
            </a:r>
            <a:r>
              <a:rPr lang="en-US" altLang="ko-KR" sz="1300" dirty="0" err="1"/>
              <a:t>backoff</a:t>
            </a:r>
            <a:r>
              <a:rPr lang="en-US" altLang="ko-KR" sz="1300" dirty="0"/>
              <a:t> counter (resumed </a:t>
            </a:r>
            <a:r>
              <a:rPr lang="en-US" altLang="ko-KR" sz="1300" dirty="0" err="1"/>
              <a:t>backoff</a:t>
            </a:r>
            <a:r>
              <a:rPr lang="en-US" altLang="ko-KR" sz="1300" dirty="0"/>
              <a:t>)</a:t>
            </a:r>
          </a:p>
          <a:p>
            <a:pPr lvl="2"/>
            <a:r>
              <a:rPr lang="en-US" altLang="ko-KR" sz="1300" dirty="0"/>
              <a:t>In 11ax, we can simply apply the resumed </a:t>
            </a:r>
            <a:r>
              <a:rPr lang="en-US" altLang="ko-KR" sz="1300" dirty="0" err="1"/>
              <a:t>backoff</a:t>
            </a:r>
            <a:r>
              <a:rPr lang="en-US" altLang="ko-KR" sz="1300" dirty="0"/>
              <a:t> to failed UL MU transmission</a:t>
            </a:r>
          </a:p>
          <a:p>
            <a:pPr lvl="2"/>
            <a:r>
              <a:rPr lang="en-US" altLang="ko-KR" sz="1300" dirty="0"/>
              <a:t>Resumed </a:t>
            </a:r>
            <a:r>
              <a:rPr lang="en-US" altLang="ko-KR" sz="1300" dirty="0" err="1"/>
              <a:t>backoff</a:t>
            </a:r>
            <a:r>
              <a:rPr lang="en-US" altLang="ko-KR" sz="1300" dirty="0"/>
              <a:t> may reduce the latency for retransmission of the failed UL MU transmission</a:t>
            </a:r>
          </a:p>
          <a:p>
            <a:pPr lvl="1"/>
            <a:endParaRPr lang="en-US" altLang="ko-KR" sz="1100" dirty="0" smtClean="0"/>
          </a:p>
          <a:p>
            <a:pPr lvl="1"/>
            <a:r>
              <a:rPr lang="en-US" altLang="ko-KR" sz="1500" dirty="0" smtClean="0"/>
              <a:t>Prefer Option 2</a:t>
            </a:r>
            <a:endParaRPr lang="en-US" altLang="ko-KR" sz="1500" dirty="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178619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CASE 2</a:t>
            </a:r>
            <a:r>
              <a:rPr lang="en-US" altLang="ko-KR" dirty="0" smtClean="0"/>
              <a:t>-2: </a:t>
            </a:r>
            <a:r>
              <a:rPr lang="en-US" altLang="ko-KR" dirty="0"/>
              <a:t>failed UL MU transmission </a:t>
            </a:r>
            <a:r>
              <a:rPr lang="en-US" altLang="ko-KR" dirty="0" smtClean="0"/>
              <a:t>(3/3</a:t>
            </a:r>
            <a:r>
              <a:rPr lang="en-US" altLang="ko-KR" dirty="0"/>
              <a:t>) </a:t>
            </a:r>
            <a:endParaRPr lang="ko-KR" altLang="en-US"/>
          </a:p>
        </p:txBody>
      </p:sp>
      <p:sp>
        <p:nvSpPr>
          <p:cNvPr id="3" name="내용 개체 틀 2"/>
          <p:cNvSpPr>
            <a:spLocks noGrp="1"/>
          </p:cNvSpPr>
          <p:nvPr>
            <p:ph idx="1"/>
          </p:nvPr>
        </p:nvSpPr>
        <p:spPr/>
        <p:txBody>
          <a:bodyPr/>
          <a:lstStyle/>
          <a:p>
            <a:r>
              <a:rPr lang="en-US" altLang="ko-KR" dirty="0" smtClean="0"/>
              <a:t>Consideration of Retry Counters for UL MU Transmission</a:t>
            </a:r>
          </a:p>
          <a:p>
            <a:endParaRPr lang="en-US" altLang="ko-KR" sz="1800" dirty="0"/>
          </a:p>
          <a:p>
            <a:r>
              <a:rPr lang="en-US" altLang="ko-KR" sz="1800" dirty="0"/>
              <a:t>In SU transmission, short retry counters and long retry counters are used to reset CW to </a:t>
            </a:r>
            <a:r>
              <a:rPr lang="en-US" altLang="ko-KR" sz="1800" dirty="0" err="1"/>
              <a:t>CWmin</a:t>
            </a:r>
            <a:r>
              <a:rPr lang="en-US" altLang="ko-KR" sz="1800" dirty="0"/>
              <a:t> when short retry counters or long retry counters reach short retry limit or long retry </a:t>
            </a:r>
            <a:r>
              <a:rPr lang="en-US" altLang="ko-KR" sz="1800" dirty="0" smtClean="0"/>
              <a:t>limit</a:t>
            </a:r>
            <a:endParaRPr lang="en-US" altLang="ko-KR" sz="1800" dirty="0"/>
          </a:p>
          <a:p>
            <a:endParaRPr lang="en-US" altLang="ko-KR" sz="1800" dirty="0" smtClean="0"/>
          </a:p>
          <a:p>
            <a:r>
              <a:rPr lang="en-US" altLang="ko-KR" sz="1800" dirty="0" smtClean="0"/>
              <a:t>Following </a:t>
            </a:r>
            <a:r>
              <a:rPr lang="en-US" altLang="ko-KR" sz="1800" dirty="0"/>
              <a:t>similar concept of keeping the </a:t>
            </a:r>
            <a:r>
              <a:rPr lang="en-US" altLang="ko-KR" sz="1800" dirty="0" err="1"/>
              <a:t>backoff</a:t>
            </a:r>
            <a:r>
              <a:rPr lang="en-US" altLang="ko-KR" sz="1800" dirty="0"/>
              <a:t> counter and contention window unchanged for UL MU transmission, we propose </a:t>
            </a:r>
            <a:r>
              <a:rPr lang="en-US" altLang="ko-KR" sz="1800" dirty="0" smtClean="0"/>
              <a:t>that:</a:t>
            </a:r>
            <a:endParaRPr lang="en-US" altLang="ko-KR" sz="1800" dirty="0"/>
          </a:p>
          <a:p>
            <a:pPr lvl="1"/>
            <a:r>
              <a:rPr lang="en-US" altLang="ko-KR" sz="1600" dirty="0"/>
              <a:t>If an HE STA does not successfully receive the corresponding acknowledgement frame in response to the MPDU sent in an HE trigger based PPDU, the short retry counters and long retry counters for the associated EDCAF </a:t>
            </a:r>
            <a:r>
              <a:rPr lang="en-US" altLang="ko-KR" sz="1600" dirty="0" smtClean="0"/>
              <a:t>shall </a:t>
            </a:r>
            <a:r>
              <a:rPr lang="en-US" altLang="ko-KR" sz="1600" dirty="0"/>
              <a:t>not </a:t>
            </a:r>
            <a:r>
              <a:rPr lang="en-US" altLang="ko-KR" sz="1600" dirty="0" smtClean="0"/>
              <a:t>be changed</a:t>
            </a:r>
            <a:endParaRPr lang="en-US" altLang="ko-KR" sz="1600" dirty="0"/>
          </a:p>
          <a:p>
            <a:endParaRPr lang="en-US" altLang="ko-KR" sz="1600" dirty="0"/>
          </a:p>
          <a:p>
            <a:pPr lvl="1"/>
            <a:endParaRPr lang="ko-KR" altLang="en-US" sz="2000"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230173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a:p>
        </p:txBody>
      </p:sp>
      <p:sp>
        <p:nvSpPr>
          <p:cNvPr id="3" name="내용 개체 틀 2"/>
          <p:cNvSpPr>
            <a:spLocks noGrp="1"/>
          </p:cNvSpPr>
          <p:nvPr>
            <p:ph idx="1"/>
          </p:nvPr>
        </p:nvSpPr>
        <p:spPr/>
        <p:txBody>
          <a:bodyPr/>
          <a:lstStyle/>
          <a:p>
            <a:r>
              <a:rPr lang="en-US" altLang="ko-KR" dirty="0"/>
              <a:t>This presentation addresses an EDCA </a:t>
            </a:r>
            <a:r>
              <a:rPr lang="en-US" altLang="ko-KR" dirty="0" err="1"/>
              <a:t>backoff</a:t>
            </a:r>
            <a:r>
              <a:rPr lang="en-US" altLang="ko-KR" dirty="0"/>
              <a:t> procedure of UL MU transmission for clarification</a:t>
            </a:r>
          </a:p>
          <a:p>
            <a:endParaRPr lang="en-US" altLang="ko-KR" dirty="0"/>
          </a:p>
          <a:p>
            <a:pPr lvl="1"/>
            <a:r>
              <a:rPr lang="en-US" altLang="ko-KR" sz="1600" dirty="0"/>
              <a:t>Basically UL MU capable STAs should support trigger based channel access with a simple EDCA based access as a baseline</a:t>
            </a:r>
          </a:p>
          <a:p>
            <a:pPr lvl="1"/>
            <a:endParaRPr lang="en-US" altLang="ko-KR" sz="1600" dirty="0"/>
          </a:p>
          <a:p>
            <a:pPr lvl="1"/>
            <a:r>
              <a:rPr lang="en-US" altLang="ko-KR" sz="1600" dirty="0"/>
              <a:t>CASE 1) After successful UL MU transmission, the EDCA </a:t>
            </a:r>
            <a:r>
              <a:rPr lang="en-US" altLang="ko-KR" sz="1600" dirty="0" err="1" smtClean="0"/>
              <a:t>backoff</a:t>
            </a:r>
            <a:r>
              <a:rPr lang="en-US" altLang="ko-KR" sz="1600" dirty="0" smtClean="0"/>
              <a:t> resumes</a:t>
            </a:r>
            <a:endParaRPr lang="en-US" altLang="ko-KR" sz="1600" dirty="0"/>
          </a:p>
          <a:p>
            <a:pPr lvl="1"/>
            <a:r>
              <a:rPr lang="en-US" altLang="ko-KR" sz="1600" dirty="0" smtClean="0"/>
              <a:t>CASE </a:t>
            </a:r>
            <a:r>
              <a:rPr lang="en-US" altLang="ko-KR" sz="1600" dirty="0"/>
              <a:t>2</a:t>
            </a:r>
            <a:r>
              <a:rPr lang="en-US" altLang="ko-KR" sz="1600" dirty="0" smtClean="0"/>
              <a:t>-1) </a:t>
            </a:r>
            <a:r>
              <a:rPr lang="en-US" altLang="ko-KR" sz="1600" dirty="0"/>
              <a:t>After failed UL MU transmission, the EDCA </a:t>
            </a:r>
            <a:r>
              <a:rPr lang="en-US" altLang="ko-KR" sz="1600" dirty="0" err="1" smtClean="0"/>
              <a:t>backoff</a:t>
            </a:r>
            <a:r>
              <a:rPr lang="en-US" altLang="ko-KR" sz="1600" dirty="0"/>
              <a:t> </a:t>
            </a:r>
            <a:r>
              <a:rPr lang="en-US" altLang="ko-KR" sz="1600" dirty="0" smtClean="0"/>
              <a:t>resumes</a:t>
            </a:r>
            <a:endParaRPr lang="en-US" altLang="ko-KR" sz="1600" dirty="0"/>
          </a:p>
          <a:p>
            <a:pPr lvl="1"/>
            <a:r>
              <a:rPr lang="en-US" altLang="ko-KR" sz="1600" dirty="0" smtClean="0"/>
              <a:t>CASE 2-2) As similar concept of keeping the </a:t>
            </a:r>
            <a:r>
              <a:rPr lang="en-US" altLang="ko-KR" sz="1600" dirty="0" err="1" smtClean="0"/>
              <a:t>backoff</a:t>
            </a:r>
            <a:r>
              <a:rPr lang="en-US" altLang="ko-KR" sz="1600" dirty="0" smtClean="0"/>
              <a:t> counter and contention window unchanged for UL MU transmission, the short retry counters and long retry counters for HE associated EDCAF are not changed</a:t>
            </a:r>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2570393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1</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11ax Spec draft:</a:t>
            </a:r>
          </a:p>
          <a:p>
            <a:pPr lvl="1" latinLnBrk="1"/>
            <a:r>
              <a:rPr lang="en-US" altLang="ko-KR" i="1" dirty="0"/>
              <a:t>Insert the following at the end of 10.22.2.2:</a:t>
            </a:r>
          </a:p>
          <a:p>
            <a:pPr lvl="1" latinLnBrk="1"/>
            <a:endParaRPr lang="en-US" altLang="ko-KR" dirty="0" smtClean="0"/>
          </a:p>
          <a:p>
            <a:pPr lvl="1" latinLnBrk="1"/>
            <a:r>
              <a:rPr lang="en-US" altLang="ko-KR" dirty="0" smtClean="0"/>
              <a:t>When </a:t>
            </a:r>
            <a:r>
              <a:rPr lang="en-US" altLang="ko-KR" dirty="0"/>
              <a:t>an HE STA successfully receives the corresponding acknowledgement frame in response to the MPDU sent in HE trigger based PPDU, the </a:t>
            </a:r>
            <a:r>
              <a:rPr lang="en-US" altLang="ko-KR" dirty="0" err="1"/>
              <a:t>backoff</a:t>
            </a:r>
            <a:r>
              <a:rPr lang="en-US" altLang="ko-KR" dirty="0"/>
              <a:t> for the associated EDCAF resumes the </a:t>
            </a:r>
            <a:r>
              <a:rPr lang="en-US" altLang="ko-KR" dirty="0" err="1"/>
              <a:t>backoff</a:t>
            </a:r>
            <a:r>
              <a:rPr lang="en-US" altLang="ko-KR" dirty="0"/>
              <a:t> counter countdown</a:t>
            </a:r>
            <a:endParaRPr lang="ko-KR" altLang="ko-KR"/>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2368261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11ax Spec draft:</a:t>
            </a:r>
          </a:p>
          <a:p>
            <a:pPr lvl="1" latinLnBrk="1"/>
            <a:r>
              <a:rPr lang="en-US" altLang="ko-KR" i="1" dirty="0" smtClean="0"/>
              <a:t>Insert the following at the end of 10.22.2.2:</a:t>
            </a:r>
          </a:p>
          <a:p>
            <a:pPr lvl="1"/>
            <a:endParaRPr lang="en-US" altLang="ko-KR" dirty="0" smtClean="0"/>
          </a:p>
          <a:p>
            <a:pPr lvl="1"/>
            <a:r>
              <a:rPr lang="en-US" altLang="ko-KR" dirty="0" smtClean="0"/>
              <a:t>When </a:t>
            </a:r>
            <a:r>
              <a:rPr lang="en-US" altLang="ko-KR" dirty="0"/>
              <a:t>an HE STA does not receive the corresponding acknowledgement frame in response to the MPDU sent in HE trigger based PPDU, the </a:t>
            </a:r>
            <a:r>
              <a:rPr lang="en-US" altLang="ko-KR" dirty="0" err="1"/>
              <a:t>backoff</a:t>
            </a:r>
            <a:r>
              <a:rPr lang="en-US" altLang="ko-KR" dirty="0"/>
              <a:t> for the associated EDCAF resumes the </a:t>
            </a:r>
            <a:r>
              <a:rPr lang="en-US" altLang="ko-KR" dirty="0" err="1"/>
              <a:t>backoff</a:t>
            </a:r>
            <a:r>
              <a:rPr lang="en-US" altLang="ko-KR" dirty="0"/>
              <a:t> counter countdown</a:t>
            </a:r>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Tree>
    <p:extLst>
      <p:ext uri="{BB962C8B-B14F-4D97-AF65-F5344CB8AC3E}">
        <p14:creationId xmlns:p14="http://schemas.microsoft.com/office/powerpoint/2010/main" val="2337819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524000"/>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33928665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3</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11ax Spec draft:</a:t>
            </a:r>
          </a:p>
          <a:p>
            <a:pPr lvl="1" latinLnBrk="1"/>
            <a:r>
              <a:rPr lang="en-US" altLang="ko-KR" i="1" dirty="0"/>
              <a:t>Insert the following at the end of 10.22.2.2:</a:t>
            </a:r>
          </a:p>
          <a:p>
            <a:pPr lvl="1" latinLnBrk="1"/>
            <a:endParaRPr lang="en-US" altLang="ko-KR" dirty="0" smtClean="0"/>
          </a:p>
          <a:p>
            <a:pPr lvl="1" latinLnBrk="1"/>
            <a:r>
              <a:rPr lang="en-US" altLang="ko-KR" dirty="0" smtClean="0"/>
              <a:t>If </a:t>
            </a:r>
            <a:r>
              <a:rPr lang="en-US" altLang="ko-KR" dirty="0"/>
              <a:t>an HE STA does not successfully receive the corresponding acknowledgement frame in response to the MPDU sent in an HE trigger based PPDU, the short retry counters and long retry counters for the associated EDCAF are not </a:t>
            </a:r>
            <a:r>
              <a:rPr lang="en-US" altLang="ko-KR" dirty="0" smtClean="0"/>
              <a:t>changed</a:t>
            </a:r>
            <a:endParaRPr lang="ko-KR" altLang="ko-K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Tree>
    <p:extLst>
      <p:ext uri="{BB962C8B-B14F-4D97-AF65-F5344CB8AC3E}">
        <p14:creationId xmlns:p14="http://schemas.microsoft.com/office/powerpoint/2010/main" val="2063572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 Related </a:t>
            </a:r>
            <a:r>
              <a:rPr lang="en-US" altLang="ko-KR" dirty="0"/>
              <a:t>Definitions in the Standard</a:t>
            </a:r>
            <a:endParaRPr lang="ko-KR" altLang="en-US"/>
          </a:p>
        </p:txBody>
      </p:sp>
      <p:sp>
        <p:nvSpPr>
          <p:cNvPr id="3" name="내용 개체 틀 2"/>
          <p:cNvSpPr>
            <a:spLocks noGrp="1"/>
          </p:cNvSpPr>
          <p:nvPr>
            <p:ph idx="1"/>
          </p:nvPr>
        </p:nvSpPr>
        <p:spPr/>
        <p:txBody>
          <a:bodyPr/>
          <a:lstStyle/>
          <a:p>
            <a:r>
              <a:rPr lang="en-US" altLang="ko-KR" sz="1800" dirty="0"/>
              <a:t>9.22.2.2 EDCA </a:t>
            </a:r>
            <a:r>
              <a:rPr lang="en-US" altLang="ko-KR" sz="1800" dirty="0" err="1"/>
              <a:t>backoff</a:t>
            </a:r>
            <a:r>
              <a:rPr lang="en-US" altLang="ko-KR" sz="1800" dirty="0"/>
              <a:t> procedure in Spec P802.11REVmc </a:t>
            </a:r>
            <a:r>
              <a:rPr lang="en-US" altLang="ko-KR" sz="1800" dirty="0" smtClean="0"/>
              <a:t>D5.0</a:t>
            </a:r>
            <a:endParaRPr lang="en-US" altLang="ko-KR" sz="1800" dirty="0"/>
          </a:p>
          <a:p>
            <a:pPr lvl="1"/>
            <a:r>
              <a:rPr lang="en-US" altLang="ko-KR" sz="1500" dirty="0"/>
              <a:t>A STA shall invoke the </a:t>
            </a:r>
            <a:r>
              <a:rPr lang="en-US" altLang="ko-KR" sz="1500" dirty="0" err="1"/>
              <a:t>backoff</a:t>
            </a:r>
            <a:r>
              <a:rPr lang="en-US" altLang="ko-KR" sz="1500" dirty="0"/>
              <a:t> procedure to transfer a frame when finding the medium busy as indicated by CS mechanism</a:t>
            </a:r>
          </a:p>
          <a:p>
            <a:pPr lvl="1"/>
            <a:r>
              <a:rPr lang="en-US" altLang="ko-KR" sz="1500" dirty="0"/>
              <a:t>To begin the </a:t>
            </a:r>
            <a:r>
              <a:rPr lang="en-US" altLang="ko-KR" sz="1500" dirty="0" err="1"/>
              <a:t>backoff</a:t>
            </a:r>
            <a:r>
              <a:rPr lang="en-US" altLang="ko-KR" sz="1500" dirty="0"/>
              <a:t> procedure, the STA shall set its </a:t>
            </a:r>
            <a:r>
              <a:rPr lang="en-US" altLang="ko-KR" sz="1500" dirty="0" err="1"/>
              <a:t>Backoff</a:t>
            </a:r>
            <a:r>
              <a:rPr lang="en-US" altLang="ko-KR" sz="1500" dirty="0"/>
              <a:t> Timer to a random </a:t>
            </a:r>
            <a:r>
              <a:rPr lang="en-US" altLang="ko-KR" sz="1500" dirty="0" err="1"/>
              <a:t>backoff</a:t>
            </a:r>
            <a:r>
              <a:rPr lang="en-US" altLang="ko-KR" sz="1500" dirty="0"/>
              <a:t> time </a:t>
            </a:r>
          </a:p>
          <a:p>
            <a:pPr lvl="1"/>
            <a:r>
              <a:rPr lang="en-US" altLang="ko-KR" sz="1500" u="sng" dirty="0"/>
              <a:t>Initial </a:t>
            </a:r>
            <a:r>
              <a:rPr lang="en-US" altLang="ko-KR" sz="1500" u="sng" dirty="0" err="1"/>
              <a:t>Backoff</a:t>
            </a:r>
            <a:r>
              <a:rPr lang="en-US" altLang="ko-KR" sz="1500" dirty="0"/>
              <a:t>: Transmission shall commence when the </a:t>
            </a:r>
            <a:r>
              <a:rPr lang="en-US" altLang="ko-KR" sz="1500" dirty="0" err="1"/>
              <a:t>Backoff</a:t>
            </a:r>
            <a:r>
              <a:rPr lang="en-US" altLang="ko-KR" sz="1500" dirty="0"/>
              <a:t> Timer reaches zero</a:t>
            </a:r>
          </a:p>
          <a:p>
            <a:pPr lvl="2"/>
            <a:r>
              <a:rPr lang="en-US" altLang="ko-KR" sz="1400" dirty="0"/>
              <a:t>In the case of successful acknowledged transmissions, this </a:t>
            </a:r>
            <a:r>
              <a:rPr lang="en-US" altLang="ko-KR" sz="1400" dirty="0" err="1"/>
              <a:t>backoff</a:t>
            </a:r>
            <a:r>
              <a:rPr lang="en-US" altLang="ko-KR" sz="1400" dirty="0"/>
              <a:t> procedure shall begin at the end of the received ACK frame</a:t>
            </a:r>
          </a:p>
          <a:p>
            <a:pPr lvl="2"/>
            <a:r>
              <a:rPr lang="en-US" altLang="ko-KR" sz="1400" dirty="0"/>
              <a:t>The CW shall be reset to </a:t>
            </a:r>
            <a:r>
              <a:rPr lang="en-US" altLang="ko-KR" sz="1400" dirty="0" err="1"/>
              <a:t>aCWmin</a:t>
            </a:r>
            <a:r>
              <a:rPr lang="en-US" altLang="ko-KR" sz="1400" dirty="0"/>
              <a:t> after every successful attempt to transmit a frame</a:t>
            </a:r>
          </a:p>
          <a:p>
            <a:pPr lvl="1"/>
            <a:r>
              <a:rPr lang="en-US" altLang="ko-KR" sz="1500" u="sng" dirty="0"/>
              <a:t>Resumed </a:t>
            </a:r>
            <a:r>
              <a:rPr lang="en-US" altLang="ko-KR" sz="1500" u="sng" dirty="0" err="1"/>
              <a:t>Backoff</a:t>
            </a:r>
            <a:r>
              <a:rPr lang="en-US" altLang="ko-KR" sz="1500" dirty="0"/>
              <a:t>: If the medium is determined to be busy at any time during a </a:t>
            </a:r>
            <a:r>
              <a:rPr lang="en-US" altLang="ko-KR" sz="1500" dirty="0" err="1"/>
              <a:t>backoff</a:t>
            </a:r>
            <a:r>
              <a:rPr lang="en-US" altLang="ko-KR" sz="1500" dirty="0"/>
              <a:t> slot, then the </a:t>
            </a:r>
            <a:r>
              <a:rPr lang="en-US" altLang="ko-KR" sz="1500" dirty="0" err="1"/>
              <a:t>backoff</a:t>
            </a:r>
            <a:r>
              <a:rPr lang="en-US" altLang="ko-KR" sz="1500" dirty="0"/>
              <a:t> procedure is suspended until the end of the current transmission</a:t>
            </a:r>
          </a:p>
          <a:p>
            <a:pPr lvl="2"/>
            <a:r>
              <a:rPr lang="en-US" altLang="ko-KR" sz="1400" dirty="0"/>
              <a:t>That is, the </a:t>
            </a:r>
            <a:r>
              <a:rPr lang="en-US" altLang="ko-KR" sz="1400" dirty="0" err="1"/>
              <a:t>backoff</a:t>
            </a:r>
            <a:r>
              <a:rPr lang="en-US" altLang="ko-KR" sz="1400" dirty="0"/>
              <a:t> timer shall not decrement for that slot</a:t>
            </a:r>
          </a:p>
          <a:p>
            <a:pPr lvl="2"/>
            <a:r>
              <a:rPr lang="en-US" altLang="ko-KR" sz="1400" dirty="0"/>
              <a:t>The medium shall be determined to be idle for the duration of a appropriate IFS, before the </a:t>
            </a:r>
            <a:r>
              <a:rPr lang="en-US" altLang="ko-KR" sz="1400" dirty="0" err="1"/>
              <a:t>backoff</a:t>
            </a:r>
            <a:r>
              <a:rPr lang="en-US" altLang="ko-KR" sz="1400" dirty="0"/>
              <a:t> procedure is allowed to resume</a:t>
            </a:r>
          </a:p>
          <a:p>
            <a:pPr lvl="1"/>
            <a:r>
              <a:rPr lang="en-US" altLang="ko-KR" sz="1500" u="sng" dirty="0"/>
              <a:t>Exponential </a:t>
            </a:r>
            <a:r>
              <a:rPr lang="en-US" altLang="ko-KR" sz="1500" u="sng" dirty="0" err="1"/>
              <a:t>Backoff</a:t>
            </a:r>
            <a:r>
              <a:rPr lang="en-US" altLang="ko-KR" sz="1500" dirty="0"/>
              <a:t>: If the </a:t>
            </a:r>
            <a:r>
              <a:rPr lang="en-US" altLang="ko-KR" sz="1500" dirty="0" err="1"/>
              <a:t>backoff</a:t>
            </a:r>
            <a:r>
              <a:rPr lang="en-US" altLang="ko-KR" sz="1500" dirty="0"/>
              <a:t> procedure is invokes because of transmission failure, the value of CW shall be updated as follows before invoking the </a:t>
            </a:r>
            <a:r>
              <a:rPr lang="en-US" altLang="ko-KR" sz="1500" dirty="0" err="1"/>
              <a:t>backoff</a:t>
            </a:r>
            <a:r>
              <a:rPr lang="en-US" altLang="ko-KR" sz="1500" dirty="0"/>
              <a:t> procedure:</a:t>
            </a:r>
          </a:p>
          <a:p>
            <a:pPr lvl="2"/>
            <a:r>
              <a:rPr lang="en-US" altLang="ko-KR" sz="1400" dirty="0"/>
              <a:t>If CW is less than </a:t>
            </a:r>
            <a:r>
              <a:rPr lang="en-US" altLang="ko-KR" sz="1400" dirty="0" err="1"/>
              <a:t>CWmax</a:t>
            </a:r>
            <a:r>
              <a:rPr lang="en-US" altLang="ko-KR" sz="1400" dirty="0"/>
              <a:t>, CW shall be set to the value (CW +1) *2 -1</a:t>
            </a:r>
          </a:p>
          <a:p>
            <a:pPr lvl="2"/>
            <a:r>
              <a:rPr lang="en-US" altLang="ko-KR" sz="1400" dirty="0"/>
              <a:t>If CW is equal to </a:t>
            </a:r>
            <a:r>
              <a:rPr lang="en-US" altLang="ko-KR" sz="1400" dirty="0" err="1"/>
              <a:t>CWmax</a:t>
            </a:r>
            <a:r>
              <a:rPr lang="en-US" altLang="ko-KR" sz="1400" dirty="0"/>
              <a:t>, CW shall be left unchanged</a:t>
            </a:r>
            <a:endParaRPr lang="ko-KR" altLang="en-US" sz="1400"/>
          </a:p>
          <a:p>
            <a:endParaRPr lang="ko-KR" altLang="en-US" dirty="0"/>
          </a:p>
        </p:txBody>
      </p:sp>
      <p:sp>
        <p:nvSpPr>
          <p:cNvPr id="4" name="날짜 개체 틀 3"/>
          <p:cNvSpPr>
            <a:spLocks noGrp="1"/>
          </p:cNvSpPr>
          <p:nvPr>
            <p:ph type="dt" sz="half" idx="10"/>
          </p:nvPr>
        </p:nvSpPr>
        <p:spPr/>
        <p:txBody>
          <a:bodyPr/>
          <a:lstStyle/>
          <a:p>
            <a:pPr>
              <a:defRPr/>
            </a:pPr>
            <a:r>
              <a:rPr lang="en-US" smtClean="0"/>
              <a:t>July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Tree>
    <p:extLst>
      <p:ext uri="{BB962C8B-B14F-4D97-AF65-F5344CB8AC3E}">
        <p14:creationId xmlns:p14="http://schemas.microsoft.com/office/powerpoint/2010/main" val="4002679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75977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nvPr>
        </p:nvGraphicFramePr>
        <p:xfrm>
          <a:off x="685800" y="106680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615411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859358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tx1"/>
                          </a:solidFill>
                          <a:latin typeface="+mn-lt"/>
                          <a:ea typeface="+mn-ea"/>
                          <a:cs typeface="+mn-cs"/>
                        </a:rPr>
                        <a:t> </a:t>
                      </a:r>
                      <a:r>
                        <a:rPr lang="en-US" sz="1200" b="0" u="sng" kern="1200" dirty="0" smtClean="0">
                          <a:solidFill>
                            <a:schemeClr val="tx1"/>
                          </a:solidFill>
                          <a:latin typeface="+mn-lt"/>
                          <a:ea typeface="+mn-ea"/>
                          <a:cs typeface="+mn-cs"/>
                          <a:hlinkClick r:id="rId2"/>
                        </a:rPr>
                        <a:t>joonsuk@apple.com</a:t>
                      </a:r>
                      <a:endParaRPr lang="en-US" sz="9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hlinkClick r:id="rId3"/>
                        </a:rPr>
                        <a:t>mujtaba@apple.com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hlinkClick r:id="rId4"/>
                        </a:rPr>
                        <a:t>guoqing_li@apple.com</a:t>
                      </a:r>
                      <a:endParaRPr lang="en-US" sz="9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hlinkClick r:id="rId5"/>
                        </a:rPr>
                        <a:t>ericwong@apple.com</a:t>
                      </a:r>
                      <a:r>
                        <a:rPr lang="en-US" sz="9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hlinkClick r:id="rId6"/>
                        </a:rPr>
                        <a:t>chartman@apple.com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10"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957326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121576"/>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2368804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nvPr>
        </p:nvGraphicFramePr>
        <p:xfrm>
          <a:off x="762000" y="1371600"/>
          <a:ext cx="7620000" cy="2470113"/>
        </p:xfrm>
        <a:graphic>
          <a:graphicData uri="http://schemas.openxmlformats.org/drawingml/2006/table">
            <a:tbl>
              <a:tblPr firstRow="1" bandRow="1">
                <a:tableStyleId>{F5AB1C69-6EDB-4FF4-983F-18BD219EF322}</a:tableStyleId>
              </a:tblPr>
              <a:tblGrid>
                <a:gridCol w="1524000"/>
                <a:gridCol w="1219200"/>
                <a:gridCol w="1676400"/>
                <a:gridCol w="1355558"/>
                <a:gridCol w="1844842"/>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9"/>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10"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2441584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nvPr>
        </p:nvGraphicFramePr>
        <p:xfrm>
          <a:off x="381000" y="1193248"/>
          <a:ext cx="8153400" cy="37456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날짜 개체 틀 3"/>
          <p:cNvSpPr>
            <a:spLocks noGrp="1"/>
          </p:cNvSpPr>
          <p:nvPr>
            <p:ph type="dt" sz="half" idx="10"/>
          </p:nvPr>
        </p:nvSpPr>
        <p:spPr>
          <a:xfrm>
            <a:off x="696913" y="332601"/>
            <a:ext cx="942566" cy="276999"/>
          </a:xfrm>
        </p:spPr>
        <p:txBody>
          <a:bodyPr/>
          <a:lstStyle/>
          <a:p>
            <a:pPr>
              <a:defRPr/>
            </a:pPr>
            <a:r>
              <a:rPr lang="en-US" smtClean="0"/>
              <a:t>July 2016</a:t>
            </a:r>
            <a:endParaRPr lang="en-US" dirty="0"/>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Jayh H. Park, LG Electronics</a:t>
            </a:r>
            <a:endParaRPr lang="en-US" altLang="ko-KR" dirty="0"/>
          </a:p>
        </p:txBody>
      </p:sp>
    </p:spTree>
    <p:extLst>
      <p:ext uri="{BB962C8B-B14F-4D97-AF65-F5344CB8AC3E}">
        <p14:creationId xmlns:p14="http://schemas.microsoft.com/office/powerpoint/2010/main" val="2670861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99937</TotalTime>
  <Words>2352</Words>
  <Application>Microsoft Office PowerPoint</Application>
  <PresentationFormat>화면 슬라이드 쇼(4:3)</PresentationFormat>
  <Paragraphs>629</Paragraphs>
  <Slides>21</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21</vt:i4>
      </vt:variant>
    </vt:vector>
  </HeadingPairs>
  <TitlesOfParts>
    <vt:vector size="26" baseType="lpstr">
      <vt:lpstr>Arial Unicode MS</vt:lpstr>
      <vt:lpstr>Arial</vt:lpstr>
      <vt:lpstr>Calibri</vt:lpstr>
      <vt:lpstr>Times New Roman</vt:lpstr>
      <vt:lpstr>802-11-Submission</vt:lpstr>
      <vt:lpstr>UL MU Transmission Rules – EDCA Backoff</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STA behavior – in response to a Trigger frame </vt:lpstr>
      <vt:lpstr>CASE 1: successful UL MU transmission</vt:lpstr>
      <vt:lpstr>CASE 2: failed UL MU transmission (1/3) </vt:lpstr>
      <vt:lpstr>CASE 2-1: failed UL MU transmission (2/3) </vt:lpstr>
      <vt:lpstr>CASE 2-2: failed UL MU transmission (3/3) </vt:lpstr>
      <vt:lpstr>Summary</vt:lpstr>
      <vt:lpstr>Straw Poll 1</vt:lpstr>
      <vt:lpstr>Straw Poll 2</vt:lpstr>
      <vt:lpstr>Straw Poll 3</vt:lpstr>
      <vt:lpstr>[Ref] Related Definitions in the Standard</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박현희/선임연구원/차세대표준(연)IoT팀(hyunh.park@lge.com)</cp:lastModifiedBy>
  <cp:revision>1312</cp:revision>
  <cp:lastPrinted>1998-02-10T13:28:06Z</cp:lastPrinted>
  <dcterms:created xsi:type="dcterms:W3CDTF">2007-05-21T21:00:37Z</dcterms:created>
  <dcterms:modified xsi:type="dcterms:W3CDTF">2016-07-25T17:57:49Z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