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529" r:id="rId2"/>
    <p:sldId id="514" r:id="rId3"/>
    <p:sldId id="539" r:id="rId4"/>
    <p:sldId id="540" r:id="rId5"/>
    <p:sldId id="544" r:id="rId6"/>
    <p:sldId id="545" r:id="rId7"/>
    <p:sldId id="536" r:id="rId8"/>
    <p:sldId id="546" r:id="rId9"/>
    <p:sldId id="547" r:id="rId10"/>
    <p:sldId id="53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7" autoAdjust="0"/>
    <p:restoredTop sz="95501" autoAdjust="0"/>
  </p:normalViewPr>
  <p:slideViewPr>
    <p:cSldViewPr>
      <p:cViewPr varScale="1">
        <p:scale>
          <a:sx n="88" d="100"/>
          <a:sy n="88" d="100"/>
        </p:scale>
        <p:origin x="13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7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563433" y="240268"/>
            <a:ext cx="32574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11-16/0856r3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230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July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Pascal </a:t>
            </a:r>
            <a:r>
              <a:rPr lang="en-US" baseline="0" dirty="0" err="1" smtClean="0"/>
              <a:t>Viger</a:t>
            </a:r>
            <a:r>
              <a:rPr lang="en-US" baseline="0" dirty="0" smtClean="0"/>
              <a:t> et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Issue of Buffer Status reporting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</a:t>
            </a:r>
            <a:r>
              <a:rPr lang="en-US" sz="2000" b="0" dirty="0" smtClean="0">
                <a:latin typeface="+mn-lt"/>
              </a:rPr>
              <a:t>2016-07-26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94488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</a:t>
            </a:r>
            <a:r>
              <a:rPr lang="en-US" dirty="0" smtClean="0"/>
              <a:t>] 11-15/0132r15 “Tgax </a:t>
            </a:r>
            <a:r>
              <a:rPr lang="en-US" dirty="0"/>
              <a:t>Specification Framework”, </a:t>
            </a:r>
          </a:p>
          <a:p>
            <a:r>
              <a:rPr lang="en-US" dirty="0" smtClean="0"/>
              <a:t>[2] 11-16/0628r1 “</a:t>
            </a:r>
            <a:r>
              <a:rPr lang="en-US" altLang="ko-KR" dirty="0"/>
              <a:t>Buffer Status Report in HE Control field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[3] 11-14/0571r10 “</a:t>
            </a:r>
            <a:r>
              <a:rPr lang="en-GB" dirty="0" smtClean="0"/>
              <a:t>Evaluation </a:t>
            </a:r>
            <a:r>
              <a:rPr lang="en-GB" dirty="0"/>
              <a:t>Methodology </a:t>
            </a:r>
            <a:r>
              <a:rPr lang="en-GB" dirty="0" smtClean="0"/>
              <a:t>Document”,       	Appendix 2 </a:t>
            </a:r>
            <a:r>
              <a:rPr lang="en-GB" dirty="0"/>
              <a:t>– Traffic model </a:t>
            </a:r>
            <a:r>
              <a:rPr lang="en-GB" dirty="0" smtClean="0"/>
              <a:t>descriptions</a:t>
            </a:r>
          </a:p>
          <a:p>
            <a:r>
              <a:rPr lang="en-GB" dirty="0"/>
              <a:t>[4] IEEE </a:t>
            </a:r>
            <a:r>
              <a:rPr lang="en-GB" dirty="0" smtClean="0"/>
              <a:t>P802.11-REVmc/D5.3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atin typeface="+mj-lt"/>
                <a:cs typeface="+mj-cs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One of the main features introduced in 11ax is UL MU operation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AP allocates UL resources used by multiple STAs to transmit their data</a:t>
            </a:r>
          </a:p>
          <a:p>
            <a:pPr marL="2686050" lvl="6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For an efficient allocation the AP needs to know UL buffer status (BS) of its STAs. The BS knowledge allows the AP to: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Allocate resources to those STAs that have something to transmit in UL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Calculate correctly the UL resources needed by the </a:t>
            </a:r>
            <a:r>
              <a:rPr lang="en-US" sz="1800" kern="0" dirty="0" smtClean="0"/>
              <a:t>STAs.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GB" sz="1000" dirty="0" smtClean="0">
              <a:solidFill>
                <a:schemeClr val="tx1"/>
              </a:solidFill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this contribution, we suggest addressing the unmanaged P2P flows </a:t>
            </a:r>
            <a:r>
              <a:rPr lang="en-US" sz="2000" b="0" dirty="0" smtClean="0"/>
              <a:t>in order to increase efficiency of </a:t>
            </a:r>
            <a:r>
              <a:rPr lang="en-US" sz="2000" b="0" kern="0" dirty="0" smtClean="0"/>
              <a:t>buffer status reporting. 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kern="0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 smtClean="0"/>
              <a:t>This contribution </a:t>
            </a:r>
            <a:r>
              <a:rPr lang="en-US" sz="2000" b="0" kern="0" dirty="0" smtClean="0"/>
              <a:t>is linked with two </a:t>
            </a:r>
            <a:r>
              <a:rPr lang="en-US" sz="2000" b="0" kern="0" dirty="0" smtClean="0"/>
              <a:t>CIDS: #178, #1066.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6"/>
          <p:cNvGrpSpPr/>
          <p:nvPr/>
        </p:nvGrpSpPr>
        <p:grpSpPr>
          <a:xfrm>
            <a:off x="1524000" y="1828800"/>
            <a:ext cx="6400800" cy="2516187"/>
            <a:chOff x="1480028" y="2144232"/>
            <a:chExt cx="6166800" cy="2263872"/>
          </a:xfrm>
        </p:grpSpPr>
        <p:pic>
          <p:nvPicPr>
            <p:cNvPr id="6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90662" y="2590800"/>
              <a:ext cx="6156000" cy="1817304"/>
            </a:xfrm>
            <a:prstGeom prst="rect">
              <a:avLst/>
            </a:prstGeom>
          </p:spPr>
        </p:pic>
        <p:pic>
          <p:nvPicPr>
            <p:cNvPr id="7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0028" y="2144232"/>
              <a:ext cx="6166800" cy="45814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8120649" y="3901985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“BS Report”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7620000" y="3200400"/>
            <a:ext cx="528952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 flipV="1">
            <a:off x="7620000" y="4038600"/>
            <a:ext cx="528952" cy="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QoS Control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371600"/>
            <a:ext cx="8603381" cy="4724400"/>
          </a:xfrm>
        </p:spPr>
        <p:txBody>
          <a:bodyPr/>
          <a:lstStyle/>
          <a:p>
            <a:r>
              <a:rPr lang="en-US" altLang="ko-KR" sz="2000" dirty="0" smtClean="0"/>
              <a:t>QoS </a:t>
            </a:r>
            <a:r>
              <a:rPr lang="en-US" altLang="ko-KR" sz="2000" dirty="0"/>
              <a:t>Control </a:t>
            </a:r>
            <a:r>
              <a:rPr lang="en-US" altLang="ko-KR" sz="2000" dirty="0" smtClean="0"/>
              <a:t>field  </a:t>
            </a:r>
            <a:r>
              <a:rPr lang="en-US" altLang="ko-KR" sz="2000" b="0" dirty="0" smtClean="0"/>
              <a:t>([4] table 9-6)</a:t>
            </a:r>
            <a:endParaRPr lang="en-US" altLang="ko-KR" sz="2000" b="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sz="14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600" dirty="0" smtClean="0"/>
              <a:t>BS information is only related to the </a:t>
            </a:r>
            <a:r>
              <a:rPr lang="en-US" altLang="ko-KR" sz="1600" dirty="0"/>
              <a:t>TID of the current data </a:t>
            </a:r>
            <a:r>
              <a:rPr lang="en-US" altLang="ko-KR" sz="1600" dirty="0" smtClean="0"/>
              <a:t>frame.</a:t>
            </a:r>
          </a:p>
          <a:p>
            <a:pPr lvl="1"/>
            <a:r>
              <a:rPr lang="en-US" altLang="en-US" sz="1600" dirty="0" smtClean="0"/>
              <a:t>“The </a:t>
            </a:r>
            <a:r>
              <a:rPr lang="en-US" altLang="en-US" sz="1600" dirty="0"/>
              <a:t>Queue Size </a:t>
            </a:r>
            <a:r>
              <a:rPr lang="en-US" altLang="en-US" sz="1600" dirty="0" smtClean="0"/>
              <a:t>subfield… indicates </a:t>
            </a:r>
            <a:r>
              <a:rPr lang="en-US" altLang="ko-KR" sz="1600" dirty="0" smtClean="0"/>
              <a:t>the </a:t>
            </a:r>
            <a:r>
              <a:rPr lang="en-US" altLang="ko-KR" sz="1600" u="sng" dirty="0" smtClean="0"/>
              <a:t>amount of buffered traffic </a:t>
            </a:r>
            <a:r>
              <a:rPr lang="en-US" altLang="ko-KR" sz="1600" dirty="0" smtClean="0"/>
              <a:t>at the STA sending this frame.”</a:t>
            </a:r>
            <a:endParaRPr lang="en-US" sz="2800" dirty="0" smtClean="0"/>
          </a:p>
          <a:p>
            <a:endParaRPr lang="en-US" sz="2000" dirty="0" smtClean="0"/>
          </a:p>
          <a:p>
            <a:r>
              <a:rPr lang="en-US" sz="2000" dirty="0" smtClean="0"/>
              <a:t>BSR A-Control, in HE Control field [2]</a:t>
            </a:r>
          </a:p>
          <a:p>
            <a:pPr lvl="1"/>
            <a:r>
              <a:rPr lang="en-GB" altLang="ko-KR" sz="1600" dirty="0" smtClean="0"/>
              <a:t>Used to </a:t>
            </a:r>
            <a:r>
              <a:rPr lang="en-GB" altLang="ko-KR" sz="1600" dirty="0"/>
              <a:t>allow HE STA to send a buffer status information for multiple TIDs/ACs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562600" y="5288120"/>
            <a:ext cx="3293494" cy="760413"/>
            <a:chOff x="-818553" y="3584574"/>
            <a:chExt cx="3293494" cy="76041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/>
            <a:srcRect b="10749"/>
            <a:stretch/>
          </p:blipFill>
          <p:spPr>
            <a:xfrm>
              <a:off x="-818553" y="3584574"/>
              <a:ext cx="3293494" cy="760413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-30769" y="3836095"/>
              <a:ext cx="88530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r>
                <a:rPr lang="en-GB" altLang="ko-KR" b="1" dirty="0"/>
                <a:t>Control ID: 3</a:t>
              </a:r>
              <a:endParaRPr lang="en-US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52555" y="3853934"/>
              <a:ext cx="13795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altLang="ko-KR" dirty="0" smtClean="0"/>
                <a:t>Buffer Status Report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42446" y="4124861"/>
              <a:ext cx="8514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0" rIns="36000" bIns="0">
              <a:spAutoFit/>
            </a:bodyPr>
            <a:lstStyle/>
            <a:p>
              <a:pPr algn="ctr"/>
              <a:r>
                <a:rPr lang="en-GB" altLang="ko-KR" b="1" dirty="0" smtClean="0"/>
                <a:t>TBD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334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P2P transmissions in between </a:t>
            </a:r>
            <a:r>
              <a:rPr lang="en-US" altLang="zh-CN" sz="2000" dirty="0">
                <a:ea typeface="Arial Unicode MS" pitchFamily="34" charset="-122"/>
                <a:cs typeface="Arial Unicode MS" pitchFamily="34" charset="-122"/>
              </a:rPr>
              <a:t>non-AP STAs </a:t>
            </a:r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Example protocols: Direct Link (DLS), or </a:t>
            </a:r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Tunneled Direct Link Setup (TDLS), </a:t>
            </a:r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or </a:t>
            </a:r>
            <a:r>
              <a:rPr lang="en-US" sz="1800" dirty="0" err="1" smtClean="0">
                <a:ea typeface="Arial Unicode MS" pitchFamily="34" charset="-122"/>
                <a:cs typeface="Arial Unicode MS" pitchFamily="34" charset="-122"/>
              </a:rPr>
              <a:t>WiFi</a:t>
            </a:r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-Miracast</a:t>
            </a:r>
          </a:p>
          <a:p>
            <a:pPr lvl="1"/>
            <a:r>
              <a:rPr lang="en-US" sz="1800" dirty="0"/>
              <a:t>Wireless Display </a:t>
            </a:r>
            <a:r>
              <a:rPr lang="en-US" sz="1800" dirty="0" smtClean="0"/>
              <a:t>scenario, from </a:t>
            </a:r>
            <a:r>
              <a:rPr lang="en-GB" sz="1800" i="1" dirty="0"/>
              <a:t>Evaluation Methodology Document</a:t>
            </a:r>
            <a:r>
              <a:rPr lang="en-US" sz="1800" i="1" dirty="0" smtClean="0"/>
              <a:t> </a:t>
            </a:r>
            <a:r>
              <a:rPr lang="en-US" sz="1800" dirty="0" smtClean="0"/>
              <a:t>[3]:</a:t>
            </a:r>
          </a:p>
          <a:p>
            <a:pPr lvl="2"/>
            <a:r>
              <a:rPr lang="en-US" sz="1600" dirty="0" smtClean="0"/>
              <a:t>typically </a:t>
            </a:r>
            <a:r>
              <a:rPr lang="en-US" sz="1600" dirty="0"/>
              <a:t>low-compressed video, which requires huge </a:t>
            </a:r>
            <a:r>
              <a:rPr lang="en-US" sz="1600" dirty="0" smtClean="0"/>
              <a:t>bandwidth (from </a:t>
            </a:r>
            <a:r>
              <a:rPr lang="fr-FR" sz="1600" dirty="0" smtClean="0"/>
              <a:t>1080p60 HD </a:t>
            </a:r>
            <a:r>
              <a:rPr lang="fr-FR" sz="1600" dirty="0" smtClean="0"/>
              <a:t>up to </a:t>
            </a:r>
            <a:r>
              <a:rPr lang="fr-FR" sz="1600" dirty="0"/>
              <a:t>8K </a:t>
            </a:r>
            <a:r>
              <a:rPr lang="fr-FR" sz="1600" dirty="0" smtClean="0"/>
              <a:t>UHD)</a:t>
            </a:r>
            <a:r>
              <a:rPr lang="en-US" sz="1600" dirty="0" smtClean="0"/>
              <a:t>.</a:t>
            </a:r>
          </a:p>
          <a:p>
            <a:pPr lvl="2"/>
            <a:endParaRPr lang="en-US" sz="1600" dirty="0" smtClean="0"/>
          </a:p>
          <a:p>
            <a:r>
              <a:rPr lang="en-US" sz="2000" dirty="0" smtClean="0"/>
              <a:t>Issue :</a:t>
            </a:r>
          </a:p>
          <a:p>
            <a:pPr lvl="1"/>
            <a:r>
              <a:rPr lang="en-US" sz="1800" dirty="0"/>
              <a:t>Even if </a:t>
            </a:r>
            <a:r>
              <a:rPr lang="en-US" sz="1800" dirty="0" smtClean="0"/>
              <a:t>such flows are not numerous, the amount of data per flow is huge.</a:t>
            </a:r>
            <a:endParaRPr lang="en-US" sz="1800" dirty="0"/>
          </a:p>
          <a:p>
            <a:pPr lvl="1"/>
            <a:r>
              <a:rPr lang="en-US" sz="1800" dirty="0" smtClean="0"/>
              <a:t>At the minimum, the AP, which is the central </a:t>
            </a:r>
            <a:r>
              <a:rPr lang="en-US" sz="1800" dirty="0"/>
              <a:t>control </a:t>
            </a:r>
            <a:r>
              <a:rPr lang="en-US" sz="1800" dirty="0" smtClean="0"/>
              <a:t>entity for UL MU allocation, </a:t>
            </a:r>
            <a:r>
              <a:rPr lang="en-US" sz="1800" u="sng" dirty="0" smtClean="0"/>
              <a:t>should not be misinformed by such amount of data </a:t>
            </a:r>
            <a:r>
              <a:rPr lang="en-US" sz="1800" dirty="0" smtClean="0"/>
              <a:t>waiting in STA queue(s).</a:t>
            </a:r>
          </a:p>
          <a:p>
            <a:pPr lvl="1"/>
            <a:r>
              <a:rPr lang="en-US" sz="1800" dirty="0" smtClean="0"/>
              <a:t>Otherwise, AP grants UL resources to a STA … which finally is not able to use the offered resource ! (because </a:t>
            </a:r>
            <a:r>
              <a:rPr lang="en-US" sz="1800" dirty="0" smtClean="0"/>
              <a:t>its pending data is </a:t>
            </a:r>
            <a:r>
              <a:rPr lang="en-US" sz="1800" dirty="0" smtClean="0"/>
              <a:t>not uplink data)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4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/>
              <a:t>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r>
              <a:rPr lang="en-US" sz="2000" dirty="0" smtClean="0"/>
              <a:t>Specify that a HE STA avoids counting P2P traffic for its Buffer Status Report</a:t>
            </a:r>
          </a:p>
          <a:p>
            <a:endParaRPr lang="en-US" sz="2000" b="0" dirty="0" smtClean="0"/>
          </a:p>
          <a:p>
            <a:r>
              <a:rPr lang="en-US" sz="2000" b="0" dirty="0"/>
              <a:t>Add into </a:t>
            </a:r>
            <a:r>
              <a:rPr lang="en-US" sz="2000" b="0" dirty="0" smtClean="0"/>
              <a:t>Draft spec 0.2:</a:t>
            </a:r>
            <a:endParaRPr lang="en-US" b="0" i="1" dirty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25.5.2.5 </a:t>
            </a:r>
            <a:r>
              <a:rPr lang="en-US" dirty="0">
                <a:solidFill>
                  <a:srgbClr val="00B0F0"/>
                </a:solidFill>
              </a:rPr>
              <a:t>HE buffer status feedback operation for UL </a:t>
            </a:r>
            <a:r>
              <a:rPr lang="en-US" dirty="0" smtClean="0">
                <a:solidFill>
                  <a:srgbClr val="00B0F0"/>
                </a:solidFill>
              </a:rPr>
              <a:t>MU </a:t>
            </a:r>
            <a:r>
              <a:rPr lang="en-US" dirty="0" smtClean="0"/>
              <a:t>:</a:t>
            </a:r>
            <a:endParaRPr lang="en-US" b="0" dirty="0"/>
          </a:p>
          <a:p>
            <a:pPr marL="857250" lvl="2" indent="0">
              <a:buNone/>
            </a:pPr>
            <a:r>
              <a:rPr lang="en-US" dirty="0"/>
              <a:t>The Buffer Status Report of HE STA shall only indicate the amount of buffered data that the HE STA needs to transmit to the AP it is registered with</a:t>
            </a:r>
            <a:r>
              <a:rPr lang="en-US" dirty="0" smtClean="0"/>
              <a:t>.</a:t>
            </a:r>
          </a:p>
          <a:p>
            <a:pPr marL="857250" lvl="2" indent="0">
              <a:buNone/>
            </a:pPr>
            <a:endParaRPr lang="en-US" dirty="0"/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/>
              <a:t>For example, this report does not include transmissions from HE STA to a peer non-AP STA once a direct link transmission is established in between. </a:t>
            </a:r>
          </a:p>
          <a:p>
            <a:pPr marL="857250" lvl="2" indent="0">
              <a:buNone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r="12780"/>
          <a:stretch/>
        </p:blipFill>
        <p:spPr>
          <a:xfrm>
            <a:off x="4419600" y="1066800"/>
            <a:ext cx="4572000" cy="22523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596696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 smtClean="0"/>
              <a:t>(2/2)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4055833" cy="2362200"/>
          </a:xfrm>
        </p:spPr>
        <p:txBody>
          <a:bodyPr/>
          <a:lstStyle/>
          <a:p>
            <a:r>
              <a:rPr lang="en-US" sz="2000" b="0" dirty="0" smtClean="0"/>
              <a:t>“QoS </a:t>
            </a:r>
            <a:r>
              <a:rPr lang="en-US" sz="2000" b="0" dirty="0"/>
              <a:t>Control field” </a:t>
            </a:r>
            <a:r>
              <a:rPr lang="en-US" sz="2000" b="0" dirty="0" smtClean="0"/>
              <a:t>usage for HE STA :</a:t>
            </a:r>
          </a:p>
          <a:p>
            <a:pPr lvl="1"/>
            <a:r>
              <a:rPr lang="en-US" sz="1600" dirty="0" smtClean="0"/>
              <a:t>Legacy BSR inside Q</a:t>
            </a:r>
            <a:r>
              <a:rPr lang="en-US" sz="1600" b="0" dirty="0" smtClean="0"/>
              <a:t>oS Data/Null frames</a:t>
            </a:r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84433" y="6520934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28600" y="2912332"/>
            <a:ext cx="8839200" cy="356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 smtClean="0"/>
              <a:t>Add into Draft spec 0.2: </a:t>
            </a:r>
            <a:endParaRPr lang="en-US" b="0" kern="0" dirty="0" smtClean="0"/>
          </a:p>
          <a:p>
            <a:pPr lvl="1"/>
            <a:r>
              <a:rPr lang="en-US" kern="0" dirty="0" smtClean="0">
                <a:solidFill>
                  <a:srgbClr val="00B0F0"/>
                </a:solidFill>
              </a:rPr>
              <a:t>clause 9.2.4.5.6 : Queue Size subfield </a:t>
            </a:r>
          </a:p>
          <a:p>
            <a:pPr lvl="2"/>
            <a:r>
              <a:rPr lang="en-US" sz="1800" u="sng" kern="0" dirty="0" smtClean="0"/>
              <a:t>Note</a:t>
            </a:r>
            <a:r>
              <a:rPr lang="en-US" sz="1800" kern="0" dirty="0"/>
              <a:t>: for MU </a:t>
            </a:r>
            <a:r>
              <a:rPr lang="en-US" sz="1800" kern="0" dirty="0" smtClean="0"/>
              <a:t>operation, a HE STA shall only indicate the amount of buffered data </a:t>
            </a:r>
            <a:r>
              <a:rPr lang="en-US" sz="1800" dirty="0" smtClean="0"/>
              <a:t>that </a:t>
            </a:r>
            <a:r>
              <a:rPr lang="en-US" sz="1800" dirty="0"/>
              <a:t>the HE STA needs to transmit to the AP it is registered with</a:t>
            </a:r>
            <a:r>
              <a:rPr lang="en-US" sz="1800" dirty="0" smtClean="0"/>
              <a:t> </a:t>
            </a:r>
            <a:r>
              <a:rPr lang="en-US" sz="1800" dirty="0"/>
              <a:t>(refer to </a:t>
            </a:r>
            <a:r>
              <a:rPr lang="en-US" sz="1800" dirty="0" smtClean="0"/>
              <a:t>25.5.2.5).</a:t>
            </a:r>
            <a:endParaRPr lang="en-US" sz="1800" kern="0" dirty="0" smtClean="0"/>
          </a:p>
          <a:p>
            <a:pPr lvl="1">
              <a:spcBef>
                <a:spcPts val="0"/>
              </a:spcBef>
            </a:pPr>
            <a:r>
              <a:rPr lang="en-US" kern="0" dirty="0" smtClean="0"/>
              <a:t> </a:t>
            </a:r>
            <a:r>
              <a:rPr lang="en-US" kern="0" dirty="0" smtClean="0">
                <a:solidFill>
                  <a:srgbClr val="00B0F0"/>
                </a:solidFill>
              </a:rPr>
              <a:t>clause 9.2.4.5.7 : TXOP Duration Requested subfield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“TXOP </a:t>
            </a:r>
            <a:r>
              <a:rPr lang="en-US" sz="1800" dirty="0"/>
              <a:t>Duration </a:t>
            </a:r>
            <a:r>
              <a:rPr lang="en-US" sz="1800" dirty="0" smtClean="0"/>
              <a:t>Requested” is used by a STA to indicate its need for </a:t>
            </a:r>
            <a:r>
              <a:rPr lang="en-US" sz="1800" dirty="0"/>
              <a:t>its </a:t>
            </a:r>
            <a:r>
              <a:rPr lang="en-US" sz="1800" dirty="0" smtClean="0"/>
              <a:t>next SU TXOP</a:t>
            </a:r>
            <a:r>
              <a:rPr lang="en-US" sz="1800" dirty="0"/>
              <a:t>. </a:t>
            </a:r>
            <a:endParaRPr lang="en-US" sz="1800" dirty="0" smtClean="0"/>
          </a:p>
          <a:p>
            <a:pPr lvl="2">
              <a:spcBef>
                <a:spcPts val="0"/>
              </a:spcBef>
            </a:pPr>
            <a:r>
              <a:rPr lang="en-US" sz="1800" dirty="0"/>
              <a:t>TXOP Duration </a:t>
            </a:r>
            <a:r>
              <a:rPr lang="en-US" sz="1800" dirty="0" smtClean="0"/>
              <a:t>is useless for the AP for UL MU since it cannot determine the associated amount of buffered data. </a:t>
            </a:r>
          </a:p>
          <a:p>
            <a:pPr lvl="2">
              <a:spcBef>
                <a:spcPts val="0"/>
              </a:spcBef>
            </a:pPr>
            <a:r>
              <a:rPr lang="en-US" sz="1800" b="1" u="sng" kern="0" dirty="0" smtClean="0"/>
              <a:t>Proposal</a:t>
            </a:r>
            <a:r>
              <a:rPr lang="en-US" sz="1800" kern="0" dirty="0" smtClean="0"/>
              <a:t>: forbid usage of “TXOP Duration” format for </a:t>
            </a:r>
            <a:r>
              <a:rPr lang="en-US" sz="1800" dirty="0" smtClean="0"/>
              <a:t>HE STA </a:t>
            </a:r>
            <a:r>
              <a:rPr lang="en-US" sz="1800" dirty="0"/>
              <a:t>for UL </a:t>
            </a:r>
            <a:r>
              <a:rPr lang="en-US" sz="1800" dirty="0" smtClean="0"/>
              <a:t>MU (</a:t>
            </a:r>
            <a:r>
              <a:rPr lang="en-US" sz="1800" dirty="0"/>
              <a:t>in </a:t>
            </a:r>
            <a:r>
              <a:rPr lang="en-US" sz="1800" dirty="0" smtClean="0"/>
              <a:t>favor of only using </a:t>
            </a:r>
            <a:r>
              <a:rPr lang="en-US" sz="1800" dirty="0"/>
              <a:t>the “queue size</a:t>
            </a:r>
            <a:r>
              <a:rPr lang="en-US" sz="1800" dirty="0" smtClean="0"/>
              <a:t>” format).</a:t>
            </a:r>
            <a:endParaRPr lang="en-US" sz="1800" kern="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7467600" y="1997932"/>
            <a:ext cx="855433" cy="34873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467600" y="2912332"/>
            <a:ext cx="855433" cy="30217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543800" y="2531332"/>
            <a:ext cx="1524000" cy="27516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Bent-Up Arrow 18"/>
          <p:cNvSpPr/>
          <p:nvPr/>
        </p:nvSpPr>
        <p:spPr bwMode="auto">
          <a:xfrm rot="5400000" flipV="1">
            <a:off x="7083217" y="2845501"/>
            <a:ext cx="443098" cy="1181100"/>
          </a:xfrm>
          <a:prstGeom prst="bentUpArrow">
            <a:avLst>
              <a:gd name="adj1" fmla="val 9778"/>
              <a:gd name="adj2" fmla="val 19292"/>
              <a:gd name="adj3" fmla="val 2880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Bent-Up Arrow 19"/>
          <p:cNvSpPr/>
          <p:nvPr/>
        </p:nvSpPr>
        <p:spPr bwMode="auto">
          <a:xfrm rot="5400000" flipV="1">
            <a:off x="7562849" y="3067052"/>
            <a:ext cx="1828801" cy="1181100"/>
          </a:xfrm>
          <a:prstGeom prst="bentUpArrow">
            <a:avLst>
              <a:gd name="adj1" fmla="val 9778"/>
              <a:gd name="adj2" fmla="val 9390"/>
              <a:gd name="adj3" fmla="val 20704"/>
            </a:avLst>
          </a:prstGeom>
          <a:solidFill>
            <a:schemeClr val="bg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467600" y="1464532"/>
            <a:ext cx="1524000" cy="29189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9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j-lt"/>
                <a:cs typeface="+mj-cs"/>
              </a:rPr>
              <a:t>Conclusion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0" hangingPunct="0"/>
            <a:r>
              <a:rPr lang="en-US" sz="2000" b="0" kern="0" dirty="0">
                <a:solidFill>
                  <a:srgbClr val="000000"/>
                </a:solidFill>
                <a:latin typeface="Times New Roman"/>
                <a:cs typeface="+mn-cs"/>
              </a:rPr>
              <a:t>We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note that a HE STA should build a buffer status information only with regards to uplink transmissions (that is to say, directed towards or relayed by the AP).</a:t>
            </a:r>
          </a:p>
          <a:p>
            <a:pPr lvl="0" eaLnBrk="0" hangingPunct="0"/>
            <a:endParaRPr lang="en-US" sz="20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The direct link transmissions (also called unmanaged P2P) must not be considered in BSR once the direct link session is established.</a:t>
            </a:r>
            <a:endParaRPr lang="en-US" sz="2000" b="0" kern="0" dirty="0">
              <a:solidFill>
                <a:srgbClr val="000000"/>
              </a:solidFill>
              <a:latin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1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amend to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 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with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following text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/>
              <a:t>9.2.4.5.6 Queue Size subfield</a:t>
            </a:r>
            <a:r>
              <a:rPr lang="en-US" b="1" dirty="0" smtClean="0"/>
              <a:t>	</a:t>
            </a:r>
          </a:p>
          <a:p>
            <a:pPr marL="457200" lvl="1" indent="0">
              <a:buNone/>
            </a:pPr>
            <a:endParaRPr lang="en-US" altLang="en-US" sz="1800" dirty="0" smtClean="0"/>
          </a:p>
          <a:p>
            <a:pPr marL="457200" lvl="1" indent="0">
              <a:buNone/>
            </a:pPr>
            <a:r>
              <a:rPr lang="en-US" altLang="en-US" dirty="0" smtClean="0"/>
              <a:t>The </a:t>
            </a:r>
            <a:r>
              <a:rPr lang="en-US" altLang="en-US" dirty="0"/>
              <a:t>Queue Size subfield is an 8-bit field that indicates the amount of buffered </a:t>
            </a:r>
            <a:r>
              <a:rPr lang="en-US" altLang="en-US" dirty="0" smtClean="0"/>
              <a:t>traffic, </a:t>
            </a:r>
            <a:r>
              <a:rPr lang="en-US" altLang="en-US" i="1" dirty="0" smtClean="0">
                <a:solidFill>
                  <a:srgbClr val="FF0000"/>
                </a:solidFill>
              </a:rPr>
              <a:t>for </a:t>
            </a:r>
            <a:r>
              <a:rPr lang="en-US" altLang="en-US" i="1" dirty="0">
                <a:solidFill>
                  <a:srgbClr val="FF0000"/>
                </a:solidFill>
              </a:rPr>
              <a:t>which the receiver address (RA) matches the MAC address of the STA receiving this </a:t>
            </a:r>
            <a:r>
              <a:rPr lang="en-US" altLang="en-US" i="1" dirty="0" smtClean="0">
                <a:solidFill>
                  <a:srgbClr val="FF0000"/>
                </a:solidFill>
              </a:rPr>
              <a:t>frame,</a:t>
            </a:r>
            <a:r>
              <a:rPr lang="en-US" altLang="en-US" dirty="0" smtClean="0"/>
              <a:t> for </a:t>
            </a:r>
            <a:r>
              <a:rPr lang="en-US" altLang="en-US" dirty="0"/>
              <a:t>a given TC or TS at the STA sending this </a:t>
            </a:r>
            <a:r>
              <a:rPr lang="en-US" altLang="en-US" dirty="0" smtClean="0"/>
              <a:t>frame.</a:t>
            </a:r>
            <a:endParaRPr lang="en-US" altLang="en-US" dirty="0" smtClean="0"/>
          </a:p>
          <a:p>
            <a:pPr marL="457200" lvl="1" indent="0" algn="just">
              <a:buNone/>
            </a:pPr>
            <a:endParaRPr lang="en-US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42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2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</a:t>
            </a:r>
            <a:r>
              <a:rPr lang="en-GB" altLang="zh-CN" sz="2000" kern="0" dirty="0">
                <a:solidFill>
                  <a:srgbClr val="000000"/>
                </a:solidFill>
              </a:rPr>
              <a:t>the following </a:t>
            </a:r>
            <a:r>
              <a:rPr lang="en-GB" altLang="zh-CN" sz="2000" kern="0" dirty="0" smtClean="0">
                <a:solidFill>
                  <a:srgbClr val="000000"/>
                </a:solidFill>
              </a:rPr>
              <a:t>text to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 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/>
            <a:r>
              <a:rPr lang="en-US" dirty="0"/>
              <a:t>25.5.2.5 </a:t>
            </a:r>
            <a:r>
              <a:rPr lang="en-US" dirty="0" smtClean="0"/>
              <a:t> HE </a:t>
            </a:r>
            <a:r>
              <a:rPr lang="en-US" dirty="0"/>
              <a:t>buffer status feedback operation for UL MU :</a:t>
            </a:r>
          </a:p>
          <a:p>
            <a:pPr marL="857250" lvl="2" indent="0">
              <a:buNone/>
            </a:pPr>
            <a:endParaRPr lang="en-US" sz="1800" i="1" dirty="0" smtClean="0"/>
          </a:p>
          <a:p>
            <a:pPr marL="857250" lvl="2" indent="0">
              <a:buNone/>
            </a:pPr>
            <a:r>
              <a:rPr lang="en-US" sz="2000" i="1" dirty="0"/>
              <a:t>To report the buffer status for UL MU </a:t>
            </a:r>
            <a:r>
              <a:rPr lang="en-US" sz="2000" i="1" dirty="0" smtClean="0"/>
              <a:t>operation with a </a:t>
            </a:r>
            <a:r>
              <a:rPr lang="en-US" sz="2000" i="1" dirty="0"/>
              <a:t>QoS Control </a:t>
            </a:r>
            <a:r>
              <a:rPr lang="en-US" sz="2000" i="1" dirty="0" smtClean="0"/>
              <a:t>field in a QoS </a:t>
            </a:r>
            <a:r>
              <a:rPr lang="en-US" sz="2000" i="1" dirty="0"/>
              <a:t>Data </a:t>
            </a:r>
            <a:r>
              <a:rPr lang="en-US" sz="2000" i="1" dirty="0" smtClean="0"/>
              <a:t>or QoS Null frame, an </a:t>
            </a:r>
            <a:r>
              <a:rPr lang="en-US" sz="2000" i="1" dirty="0"/>
              <a:t>HE STA shall not use </a:t>
            </a:r>
            <a:r>
              <a:rPr lang="en-US" sz="2000" i="1" dirty="0" smtClean="0"/>
              <a:t>the “TXOP Duration Requested” subfield (9.2.4.5.7), but shall use the “Queue Size” subfield (9.2.4.5.6) 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641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74789</TotalTime>
  <Words>826</Words>
  <Application>Microsoft Office PowerPoint</Application>
  <PresentationFormat>On-screen Show (4:3)</PresentationFormat>
  <Paragraphs>115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Gulim</vt:lpstr>
      <vt:lpstr>SimSun</vt:lpstr>
      <vt:lpstr>Arial</vt:lpstr>
      <vt:lpstr>Calibri</vt:lpstr>
      <vt:lpstr>Times New Roman</vt:lpstr>
      <vt:lpstr>1_Extend Submission Template</vt:lpstr>
      <vt:lpstr>Issue of Buffer Status reporting</vt:lpstr>
      <vt:lpstr>Introduction</vt:lpstr>
      <vt:lpstr>QoS Control field</vt:lpstr>
      <vt:lpstr>Problem Statement</vt:lpstr>
      <vt:lpstr>Proposal (1/2)</vt:lpstr>
      <vt:lpstr>Proposal (2/2)</vt:lpstr>
      <vt:lpstr>Conclusion</vt:lpstr>
      <vt:lpstr>PowerPoint Presentation</vt:lpstr>
      <vt:lpstr>PowerPoint Presentation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VIGER Pascal</cp:lastModifiedBy>
  <cp:revision>3009</cp:revision>
  <cp:lastPrinted>1998-02-10T13:28:06Z</cp:lastPrinted>
  <dcterms:created xsi:type="dcterms:W3CDTF">2009-12-02T19:05:24Z</dcterms:created>
  <dcterms:modified xsi:type="dcterms:W3CDTF">2016-07-26T21:38:27Z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