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Default Extension="doc" ContentType="application/msword"/>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Default Extension="pict" ContentType="image/pict"/>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Default Extension="vml" ContentType="application/vnd.openxmlformats-officedocument.vmlDrawing"/>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57" r:id="rId3"/>
    <p:sldId id="270" r:id="rId4"/>
    <p:sldId id="271" r:id="rId5"/>
    <p:sldId id="272" r:id="rId6"/>
    <p:sldId id="273" r:id="rId7"/>
    <p:sldId id="274" r:id="rId8"/>
    <p:sldId id="275" r:id="rId9"/>
    <p:sldId id="276" r:id="rId10"/>
    <p:sldId id="27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09"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09"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09"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09"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09" charset="0"/>
        <a:ea typeface="+mn-ea"/>
        <a:cs typeface="+mn-cs"/>
      </a:defRPr>
    </a:lvl5pPr>
    <a:lvl6pPr marL="2286000" algn="l" defTabSz="457200" rtl="0" eaLnBrk="1" latinLnBrk="0" hangingPunct="1">
      <a:defRPr sz="1200" kern="1200">
        <a:solidFill>
          <a:schemeClr val="tx1"/>
        </a:solidFill>
        <a:latin typeface="Times New Roman" pitchFamily="-109" charset="0"/>
        <a:ea typeface="+mn-ea"/>
        <a:cs typeface="+mn-cs"/>
      </a:defRPr>
    </a:lvl6pPr>
    <a:lvl7pPr marL="2743200" algn="l" defTabSz="457200" rtl="0" eaLnBrk="1" latinLnBrk="0" hangingPunct="1">
      <a:defRPr sz="1200" kern="1200">
        <a:solidFill>
          <a:schemeClr val="tx1"/>
        </a:solidFill>
        <a:latin typeface="Times New Roman" pitchFamily="-109" charset="0"/>
        <a:ea typeface="+mn-ea"/>
        <a:cs typeface="+mn-cs"/>
      </a:defRPr>
    </a:lvl7pPr>
    <a:lvl8pPr marL="3200400" algn="l" defTabSz="457200" rtl="0" eaLnBrk="1" latinLnBrk="0" hangingPunct="1">
      <a:defRPr sz="1200" kern="1200">
        <a:solidFill>
          <a:schemeClr val="tx1"/>
        </a:solidFill>
        <a:latin typeface="Times New Roman" pitchFamily="-109" charset="0"/>
        <a:ea typeface="+mn-ea"/>
        <a:cs typeface="+mn-cs"/>
      </a:defRPr>
    </a:lvl8pPr>
    <a:lvl9pPr marL="3657600" algn="l" defTabSz="457200" rtl="0" eaLnBrk="1" latinLnBrk="0" hangingPunct="1">
      <a:defRPr sz="1200" kern="1200">
        <a:solidFill>
          <a:schemeClr val="tx1"/>
        </a:solidFill>
        <a:latin typeface="Times New Roman" pitchFamily="-109"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802.11-yy/xxxxr0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atin typeface="Times New Roman" charset="0"/>
              </a:defRPr>
            </a:lvl1pPr>
          </a:lstStyle>
          <a:p>
            <a:pPr>
              <a:defRPr/>
            </a:pPr>
            <a:r>
              <a:rPr lang="de-DE"/>
              <a:t>Marc Emmelmann, SELF</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Page </a:t>
            </a:r>
            <a:fld id="{AF22A318-8F9F-A145-BB49-04A54B54CA54}" type="slidenum">
              <a:rPr lang="en-US"/>
              <a:pPr>
                <a:defRPr/>
              </a:pPr>
              <a:t>‹Nr.›</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latin typeface="Times New Roman"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atin typeface="Times New Roman" charset="0"/>
              </a:defRPr>
            </a:lvl1pPr>
          </a:lstStyle>
          <a:p>
            <a:pPr>
              <a:defRPr/>
            </a:pPr>
            <a:r>
              <a:rPr lang="de-DE" smtClean="0"/>
              <a:t>doc.: IEEE 802.11-yy/xxxxr0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atin typeface="Times New Roman" charset="0"/>
              </a:defRPr>
            </a:lvl1pPr>
          </a:lstStyle>
          <a:p>
            <a:pPr>
              <a:defRPr/>
            </a:pPr>
            <a:r>
              <a:rPr lang="de-DE" smtClean="0"/>
              <a:t>Month Year</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atin typeface="Times New Roman" charset="0"/>
              </a:defRPr>
            </a:lvl5pPr>
          </a:lstStyle>
          <a:p>
            <a:pPr lvl="4">
              <a:defRPr/>
            </a:pPr>
            <a:r>
              <a:rPr lang="de-DE"/>
              <a:t>Marc Emmelmann, SELF</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t>Page </a:t>
            </a:r>
            <a:fld id="{C0F6FF77-F6A3-3645-8C65-AB25437BDD8B}" type="slidenum">
              <a:rPr lang="en-US"/>
              <a:pPr>
                <a:defRPr/>
              </a:pPr>
              <a:t>‹Nr.›</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smtClean="0">
                <a:latin typeface="Times New Roman" pitchFamily="-109" charset="0"/>
              </a:rPr>
              <a:t>doc.: IEEE 802.11-yy/xxxxr0</a:t>
            </a:r>
            <a:endParaRPr lang="en-US">
              <a:latin typeface="Times New Roman" pitchFamily="-109" charset="0"/>
            </a:endParaRPr>
          </a:p>
        </p:txBody>
      </p:sp>
      <p:sp>
        <p:nvSpPr>
          <p:cNvPr id="16387" name="Rectangle 3"/>
          <p:cNvSpPr>
            <a:spLocks noGrp="1" noChangeArrowheads="1"/>
          </p:cNvSpPr>
          <p:nvPr>
            <p:ph type="dt" sz="quarter" idx="1"/>
          </p:nvPr>
        </p:nvSpPr>
        <p:spPr>
          <a:noFill/>
        </p:spPr>
        <p:txBody>
          <a:bodyPr/>
          <a:lstStyle/>
          <a:p>
            <a:r>
              <a:rPr lang="de-DE" smtClean="0">
                <a:latin typeface="Times New Roman" pitchFamily="-109" charset="0"/>
              </a:rPr>
              <a:t>Month Year</a:t>
            </a:r>
            <a:endParaRPr lang="en-US">
              <a:latin typeface="Times New Roman" pitchFamily="-109" charset="0"/>
            </a:endParaRPr>
          </a:p>
        </p:txBody>
      </p:sp>
      <p:sp>
        <p:nvSpPr>
          <p:cNvPr id="16388" name="Rectangle 6"/>
          <p:cNvSpPr>
            <a:spLocks noGrp="1" noChangeArrowheads="1"/>
          </p:cNvSpPr>
          <p:nvPr>
            <p:ph type="ftr" sz="quarter" idx="4"/>
          </p:nvPr>
        </p:nvSpPr>
        <p:spPr>
          <a:noFill/>
        </p:spPr>
        <p:txBody>
          <a:bodyPr/>
          <a:lstStyle/>
          <a:p>
            <a:pPr lvl="4"/>
            <a:r>
              <a:rPr lang="de-DE">
                <a:latin typeface="Times New Roman" pitchFamily="-109" charset="0"/>
              </a:rPr>
              <a:t>Marc Emmelmann, SELF</a:t>
            </a:r>
            <a:endParaRPr lang="en-US">
              <a:latin typeface="Times New Roman" pitchFamily="-109" charset="0"/>
            </a:endParaRPr>
          </a:p>
        </p:txBody>
      </p:sp>
      <p:sp>
        <p:nvSpPr>
          <p:cNvPr id="16389" name="Rectangle 7"/>
          <p:cNvSpPr>
            <a:spLocks noGrp="1" noChangeArrowheads="1"/>
          </p:cNvSpPr>
          <p:nvPr>
            <p:ph type="sldNum" sz="quarter" idx="5"/>
          </p:nvPr>
        </p:nvSpPr>
        <p:spPr>
          <a:noFill/>
        </p:spPr>
        <p:txBody>
          <a:bodyPr/>
          <a:lstStyle/>
          <a:p>
            <a:r>
              <a:rPr lang="en-US">
                <a:latin typeface="Times New Roman" pitchFamily="-109" charset="0"/>
              </a:rPr>
              <a:t>Page </a:t>
            </a:r>
            <a:fld id="{6AF14527-278A-7846-802E-A49D072E0E84}" type="slidenum">
              <a:rPr lang="en-US">
                <a:latin typeface="Times New Roman" pitchFamily="-109" charset="0"/>
              </a:rPr>
              <a:pPr/>
              <a:t>1</a:t>
            </a:fld>
            <a:endParaRPr lang="en-US">
              <a:latin typeface="Times New Roman" pitchFamily="-109"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latin typeface="Times New Roman" pitchFamily="-109" charset="0"/>
              <a:ea typeface="ＭＳ Ｐゴシック" pitchFamily="-109" charset="-128"/>
              <a:cs typeface="ＭＳ Ｐゴシック" pitchFamily="-10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smtClean="0">
                <a:latin typeface="Times New Roman" pitchFamily="-109" charset="0"/>
              </a:rPr>
              <a:t>doc.: IEEE 802.11-yy/xxxxr0</a:t>
            </a:r>
            <a:endParaRPr lang="en-US">
              <a:latin typeface="Times New Roman" pitchFamily="-109" charset="0"/>
            </a:endParaRPr>
          </a:p>
        </p:txBody>
      </p:sp>
      <p:sp>
        <p:nvSpPr>
          <p:cNvPr id="18435" name="Rectangle 3"/>
          <p:cNvSpPr>
            <a:spLocks noGrp="1" noChangeArrowheads="1"/>
          </p:cNvSpPr>
          <p:nvPr>
            <p:ph type="dt" sz="quarter" idx="1"/>
          </p:nvPr>
        </p:nvSpPr>
        <p:spPr>
          <a:noFill/>
        </p:spPr>
        <p:txBody>
          <a:bodyPr/>
          <a:lstStyle/>
          <a:p>
            <a:r>
              <a:rPr lang="de-DE" smtClean="0">
                <a:latin typeface="Times New Roman" pitchFamily="-109" charset="0"/>
              </a:rPr>
              <a:t>Month Year</a:t>
            </a:r>
            <a:endParaRPr lang="en-US">
              <a:latin typeface="Times New Roman" pitchFamily="-109" charset="0"/>
            </a:endParaRPr>
          </a:p>
        </p:txBody>
      </p:sp>
      <p:sp>
        <p:nvSpPr>
          <p:cNvPr id="18436" name="Rectangle 6"/>
          <p:cNvSpPr>
            <a:spLocks noGrp="1" noChangeArrowheads="1"/>
          </p:cNvSpPr>
          <p:nvPr>
            <p:ph type="ftr" sz="quarter" idx="4"/>
          </p:nvPr>
        </p:nvSpPr>
        <p:spPr>
          <a:noFill/>
        </p:spPr>
        <p:txBody>
          <a:bodyPr/>
          <a:lstStyle/>
          <a:p>
            <a:pPr lvl="4"/>
            <a:r>
              <a:rPr lang="de-DE">
                <a:latin typeface="Times New Roman" pitchFamily="-109" charset="0"/>
              </a:rPr>
              <a:t>Marc Emmelmann, SELF</a:t>
            </a:r>
            <a:endParaRPr lang="en-US">
              <a:latin typeface="Times New Roman" pitchFamily="-109" charset="0"/>
            </a:endParaRPr>
          </a:p>
        </p:txBody>
      </p:sp>
      <p:sp>
        <p:nvSpPr>
          <p:cNvPr id="18437" name="Rectangle 7"/>
          <p:cNvSpPr>
            <a:spLocks noGrp="1" noChangeArrowheads="1"/>
          </p:cNvSpPr>
          <p:nvPr>
            <p:ph type="sldNum" sz="quarter" idx="5"/>
          </p:nvPr>
        </p:nvSpPr>
        <p:spPr>
          <a:noFill/>
        </p:spPr>
        <p:txBody>
          <a:bodyPr/>
          <a:lstStyle/>
          <a:p>
            <a:r>
              <a:rPr lang="en-US">
                <a:latin typeface="Times New Roman" pitchFamily="-109" charset="0"/>
              </a:rPr>
              <a:t>Page </a:t>
            </a:r>
            <a:fld id="{C14F7C8D-BA46-5947-AECA-D6E2312DE4E6}" type="slidenum">
              <a:rPr lang="en-US">
                <a:latin typeface="Times New Roman" pitchFamily="-109" charset="0"/>
              </a:rPr>
              <a:pPr/>
              <a:t>2</a:t>
            </a:fld>
            <a:endParaRPr lang="en-US">
              <a:latin typeface="Times New Roman" pitchFamily="-109"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lang="en-US">
              <a:latin typeface="Times New Roman"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FA2EFE8-7DDE-ED45-AF22-780D15D1E47B}" type="slidenum">
              <a:rPr lang="en-US"/>
              <a:pPr>
                <a:defRPr/>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F6F7B92-C0AA-7247-8757-1833D953880C}" type="slidenum">
              <a:rPr lang="en-US"/>
              <a:pPr>
                <a:defRPr/>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79B19EE-EF2D-3749-A683-BB2BDC1CD5A4}" type="slidenum">
              <a:rPr lang="en-US"/>
              <a:pPr>
                <a:defRPr/>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C4736CF-4548-394F-B8E0-5266EB107F8E}" type="slidenum">
              <a:rPr lang="en-US"/>
              <a:pPr>
                <a:defRPr/>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0906FC-EAAE-794C-8E87-136B3C3D047E}" type="slidenum">
              <a:rPr lang="en-US"/>
              <a:pPr>
                <a:defRPr/>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25A320C-D06F-234A-AD53-6A5B4F023FB3}" type="slidenum">
              <a:rPr lang="en-US"/>
              <a:pPr>
                <a:defRPr/>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E4FA023-9B7C-BB4D-90B5-65351BD5A76E}" type="slidenum">
              <a:rPr lang="en-US"/>
              <a:pPr>
                <a:defRPr/>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D808619-6300-BD4F-AB1B-9E6C66E16400}" type="slidenum">
              <a:rPr lang="en-US"/>
              <a:pPr>
                <a:defRPr/>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D3E3F53-2E56-0B4D-88C3-35C92581F2B2}" type="slidenum">
              <a:rPr lang="en-US"/>
              <a:pPr>
                <a:defRPr/>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E91863B-7D9B-AA4D-8176-8D9B8ADD9D4A}" type="slidenum">
              <a:rPr lang="en-US"/>
              <a:pPr>
                <a:defRPr/>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smtClean="0"/>
              <a:t>July 2016</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de-DE" smtClean="0"/>
              <a:t>Marc Emmelmann, SELF</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8F4707-60EB-F84D-987F-7008144C5765}" type="slidenum">
              <a:rPr lang="en-US"/>
              <a:pPr>
                <a:defRPr/>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charset="0"/>
              </a:defRPr>
            </a:lvl1pPr>
          </a:lstStyle>
          <a:p>
            <a:pPr>
              <a:defRPr/>
            </a:pPr>
            <a:r>
              <a:rPr lang="de-DE"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charset="0"/>
              </a:defRPr>
            </a:lvl1pPr>
          </a:lstStyle>
          <a:p>
            <a:pPr>
              <a:defRPr/>
            </a:pPr>
            <a:r>
              <a:rPr lang="de-DE" smtClean="0"/>
              <a:t>Marc Emmelmann, SELF</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t>Slide </a:t>
            </a:r>
            <a:fld id="{32DA315C-FEDD-8844-879C-8D4452FF4979}" type="slidenum">
              <a:rPr lang="en-US"/>
              <a:pPr>
                <a:defRPr/>
              </a:pPr>
              <a:t>‹Nr.›</a:t>
            </a:fld>
            <a:endParaRPr lang="en-US"/>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latin typeface="Times New Roman" charset="0"/>
              </a:rPr>
              <a:t>doc.: IEEE 802.11</a:t>
            </a:r>
            <a:r>
              <a:rPr lang="en-US" sz="1800" b="1" dirty="0" smtClean="0">
                <a:latin typeface="Times New Roman" charset="0"/>
              </a:rPr>
              <a:t>-14/</a:t>
            </a:r>
            <a:r>
              <a:rPr lang="en-US" sz="1800" b="1" dirty="0" smtClean="0">
                <a:latin typeface="Times New Roman" charset="0"/>
              </a:rPr>
              <a:t>0853r3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latin typeface="Times New Roman"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2004-Dokument1.doc"/><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852-00-00ai-tgai-comments-from-sb-2nd-recirc.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0874-00-00ai-resolution-for-cid-30001.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Datumsplatzhalter 3"/>
          <p:cNvSpPr>
            <a:spLocks noGrp="1"/>
          </p:cNvSpPr>
          <p:nvPr>
            <p:ph type="dt" sz="quarter" idx="10"/>
          </p:nvPr>
        </p:nvSpPr>
        <p:spPr>
          <a:noFill/>
        </p:spPr>
        <p:txBody>
          <a:bodyPr/>
          <a:lstStyle/>
          <a:p>
            <a:r>
              <a:rPr lang="de-DE" smtClean="0">
                <a:latin typeface="Times New Roman" pitchFamily="-109" charset="0"/>
              </a:rPr>
              <a:t>July 2016</a:t>
            </a:r>
            <a:endParaRPr lang="en-US">
              <a:latin typeface="Times New Roman" pitchFamily="-109" charset="0"/>
            </a:endParaRPr>
          </a:p>
        </p:txBody>
      </p:sp>
      <p:sp>
        <p:nvSpPr>
          <p:cNvPr id="15364" name="Fußzeilenplatzhalter 4"/>
          <p:cNvSpPr>
            <a:spLocks noGrp="1"/>
          </p:cNvSpPr>
          <p:nvPr>
            <p:ph type="ftr" sz="quarter" idx="11"/>
          </p:nvPr>
        </p:nvSpPr>
        <p:spPr>
          <a:noFill/>
        </p:spPr>
        <p:txBody>
          <a:bodyPr/>
          <a:lstStyle/>
          <a:p>
            <a:r>
              <a:rPr lang="de-DE" smtClean="0">
                <a:latin typeface="Times New Roman" pitchFamily="-109" charset="0"/>
              </a:rPr>
              <a:t>Marc Emmelmann, SELF</a:t>
            </a:r>
            <a:endParaRPr lang="en-US">
              <a:latin typeface="Times New Roman" pitchFamily="-109" charset="0"/>
            </a:endParaRPr>
          </a:p>
        </p:txBody>
      </p:sp>
      <p:sp>
        <p:nvSpPr>
          <p:cNvPr id="15365" name="Foliennummernplatzhalter 5"/>
          <p:cNvSpPr>
            <a:spLocks noGrp="1"/>
          </p:cNvSpPr>
          <p:nvPr>
            <p:ph type="sldNum" sz="quarter" idx="12"/>
          </p:nvPr>
        </p:nvSpPr>
        <p:spPr>
          <a:noFill/>
        </p:spPr>
        <p:txBody>
          <a:bodyPr/>
          <a:lstStyle/>
          <a:p>
            <a:r>
              <a:rPr lang="en-US" smtClean="0">
                <a:latin typeface="Times New Roman" pitchFamily="-109" charset="0"/>
              </a:rPr>
              <a:t>Slide </a:t>
            </a:r>
            <a:fld id="{CE25AF44-5E1B-ED4A-9372-40A9D2751B5A}" type="slidenum">
              <a:rPr lang="en-US" smtClean="0">
                <a:latin typeface="Times New Roman" pitchFamily="-109" charset="0"/>
              </a:rPr>
              <a:pPr/>
              <a:t>1</a:t>
            </a:fld>
            <a:endParaRPr lang="en-US" smtClean="0">
              <a:latin typeface="Times New Roman" pitchFamily="-109" charset="0"/>
            </a:endParaRPr>
          </a:p>
        </p:txBody>
      </p:sp>
      <p:sp>
        <p:nvSpPr>
          <p:cNvPr id="15366" name="Rectangle 2"/>
          <p:cNvSpPr>
            <a:spLocks noGrp="1" noChangeArrowheads="1"/>
          </p:cNvSpPr>
          <p:nvPr>
            <p:ph type="title"/>
          </p:nvPr>
        </p:nvSpPr>
        <p:spPr>
          <a:noFill/>
        </p:spPr>
        <p:txBody>
          <a:bodyPr/>
          <a:lstStyle/>
          <a:p>
            <a:r>
              <a:rPr lang="en-US" dirty="0" err="1" smtClean="0">
                <a:ea typeface="ＭＳ Ｐゴシック" pitchFamily="-109" charset="-128"/>
                <a:cs typeface="ＭＳ Ｐゴシック" pitchFamily="-109" charset="-128"/>
              </a:rPr>
              <a:t>TGai</a:t>
            </a:r>
            <a:r>
              <a:rPr lang="en-US" dirty="0" smtClean="0">
                <a:ea typeface="ＭＳ Ｐゴシック" pitchFamily="-109" charset="-128"/>
                <a:cs typeface="ＭＳ Ｐゴシック" pitchFamily="-109" charset="-128"/>
              </a:rPr>
              <a:t> SB3000 Comment Overview</a:t>
            </a:r>
            <a:endParaRPr lang="en-US" dirty="0">
              <a:ea typeface="ＭＳ Ｐゴシック" pitchFamily="-109" charset="-128"/>
              <a:cs typeface="ＭＳ Ｐゴシック" pitchFamily="-109" charset="-128"/>
            </a:endParaRPr>
          </a:p>
        </p:txBody>
      </p:sp>
      <p:sp>
        <p:nvSpPr>
          <p:cNvPr id="15367"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ea typeface="ＭＳ Ｐゴシック" pitchFamily="-109" charset="-128"/>
                <a:cs typeface="ＭＳ Ｐゴシック" pitchFamily="-109" charset="-128"/>
              </a:rPr>
              <a:t>Date:</a:t>
            </a:r>
            <a:r>
              <a:rPr lang="en-US" sz="2000" b="0" dirty="0" smtClean="0">
                <a:ea typeface="ＭＳ Ｐゴシック" pitchFamily="-109" charset="-128"/>
                <a:cs typeface="ＭＳ Ｐゴシック" pitchFamily="-109" charset="-128"/>
              </a:rPr>
              <a:t> 2016-07-19</a:t>
            </a:r>
            <a:endParaRPr lang="en-US" sz="2000" b="0" dirty="0">
              <a:ea typeface="ＭＳ Ｐゴシック" pitchFamily="-109" charset="-128"/>
              <a:cs typeface="ＭＳ Ｐゴシック" pitchFamily="-109" charset="-128"/>
            </a:endParaRPr>
          </a:p>
        </p:txBody>
      </p:sp>
      <p:graphicFrame>
        <p:nvGraphicFramePr>
          <p:cNvPr id="15362" name="Object 2"/>
          <p:cNvGraphicFramePr>
            <a:graphicFrameLocks noChangeAspect="1"/>
          </p:cNvGraphicFramePr>
          <p:nvPr/>
        </p:nvGraphicFramePr>
        <p:xfrm>
          <a:off x="508000" y="2314575"/>
          <a:ext cx="8156575" cy="2428875"/>
        </p:xfrm>
        <a:graphic>
          <a:graphicData uri="http://schemas.openxmlformats.org/presentationml/2006/ole">
            <p:oleObj spid="_x0000_s15362" name="Dokument" r:id="rId4" imgW="8255000" imgH="2463800" progId="Word.Document.8">
              <p:embed/>
            </p:oleObj>
          </a:graphicData>
        </a:graphic>
      </p:graphicFrame>
      <p:sp>
        <p:nvSpPr>
          <p:cNvPr id="15368"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Suggested order of discussion</a:t>
            </a:r>
            <a:endParaRPr lang="en-US" dirty="0"/>
          </a:p>
        </p:txBody>
      </p:sp>
      <p:sp>
        <p:nvSpPr>
          <p:cNvPr id="3" name="Inhaltsplatzhalter 2"/>
          <p:cNvSpPr>
            <a:spLocks noGrp="1"/>
          </p:cNvSpPr>
          <p:nvPr>
            <p:ph idx="1"/>
          </p:nvPr>
        </p:nvSpPr>
        <p:spPr/>
        <p:txBody>
          <a:bodyPr/>
          <a:lstStyle/>
          <a:p>
            <a:r>
              <a:rPr lang="en-US" dirty="0" smtClean="0"/>
              <a:t>Monday</a:t>
            </a:r>
          </a:p>
          <a:p>
            <a:pPr lvl="1"/>
            <a:r>
              <a:rPr lang="en-US" dirty="0" smtClean="0"/>
              <a:t>Information of PAR extension documents</a:t>
            </a:r>
          </a:p>
          <a:p>
            <a:pPr lvl="1"/>
            <a:r>
              <a:rPr lang="en-US" dirty="0" smtClean="0"/>
              <a:t>Discussion of CIDs 30003 &amp; 30004</a:t>
            </a:r>
          </a:p>
          <a:p>
            <a:pPr lvl="1"/>
            <a:r>
              <a:rPr lang="en-US" dirty="0" smtClean="0"/>
              <a:t>DILS – 15 minute discussion &amp; straw poll on how to proceed</a:t>
            </a:r>
          </a:p>
          <a:p>
            <a:pPr lvl="1"/>
            <a:r>
              <a:rPr lang="en-US" dirty="0" smtClean="0"/>
              <a:t>MLME technical discussion</a:t>
            </a:r>
          </a:p>
          <a:p>
            <a:pPr lvl="1"/>
            <a:r>
              <a:rPr lang="de-DE" dirty="0" smtClean="0"/>
              <a:t>Annex (CID 300001)</a:t>
            </a:r>
            <a:r>
              <a:rPr lang="en-US" dirty="0" smtClean="0"/>
              <a:t>, if </a:t>
            </a:r>
            <a:r>
              <a:rPr lang="en-US" smtClean="0"/>
              <a:t>time permits</a:t>
            </a:r>
          </a:p>
          <a:p>
            <a:r>
              <a:rPr lang="en-US" dirty="0" smtClean="0"/>
              <a:t>Tuesday PM-1</a:t>
            </a:r>
          </a:p>
          <a:p>
            <a:pPr lvl="1"/>
            <a:r>
              <a:rPr lang="en-US" dirty="0" smtClean="0"/>
              <a:t>Motions related to extending the PAR</a:t>
            </a:r>
          </a:p>
          <a:p>
            <a:pPr lvl="1"/>
            <a:r>
              <a:rPr lang="en-US" dirty="0" smtClean="0"/>
              <a:t>Motion to approve resolutions discussed in former slot</a:t>
            </a:r>
          </a:p>
          <a:p>
            <a:pPr lvl="1"/>
            <a:r>
              <a:rPr lang="en-US" dirty="0" smtClean="0"/>
              <a:t>DILS (CID 30002)</a:t>
            </a:r>
          </a:p>
          <a:p>
            <a:pPr lvl="1"/>
            <a:r>
              <a:rPr lang="en-US" dirty="0" smtClean="0"/>
              <a:t>MLME (CIDs </a:t>
            </a:r>
            <a:r>
              <a:rPr lang="de-DE" dirty="0" smtClean="0"/>
              <a:t>30005 &amp; 30006)</a:t>
            </a:r>
          </a:p>
          <a:p>
            <a:pPr lvl="1"/>
            <a:r>
              <a:rPr lang="de-DE" dirty="0" smtClean="0"/>
              <a:t>Annex (CID 300001)</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umsplatzhalter 3"/>
          <p:cNvSpPr>
            <a:spLocks noGrp="1"/>
          </p:cNvSpPr>
          <p:nvPr>
            <p:ph type="dt" sz="quarter" idx="10"/>
          </p:nvPr>
        </p:nvSpPr>
        <p:spPr>
          <a:noFill/>
        </p:spPr>
        <p:txBody>
          <a:bodyPr/>
          <a:lstStyle/>
          <a:p>
            <a:r>
              <a:rPr lang="de-DE" smtClean="0">
                <a:latin typeface="Times New Roman" pitchFamily="-109" charset="0"/>
              </a:rPr>
              <a:t>July 2016</a:t>
            </a:r>
            <a:endParaRPr lang="en-US">
              <a:latin typeface="Times New Roman" pitchFamily="-109" charset="0"/>
            </a:endParaRPr>
          </a:p>
        </p:txBody>
      </p:sp>
      <p:sp>
        <p:nvSpPr>
          <p:cNvPr id="17411" name="Fußzeilenplatzhalter 4"/>
          <p:cNvSpPr>
            <a:spLocks noGrp="1"/>
          </p:cNvSpPr>
          <p:nvPr>
            <p:ph type="ftr" sz="quarter" idx="11"/>
          </p:nvPr>
        </p:nvSpPr>
        <p:spPr>
          <a:noFill/>
        </p:spPr>
        <p:txBody>
          <a:bodyPr/>
          <a:lstStyle/>
          <a:p>
            <a:r>
              <a:rPr lang="de-DE" smtClean="0">
                <a:latin typeface="Times New Roman" pitchFamily="-109" charset="0"/>
              </a:rPr>
              <a:t>Marc Emmelmann, SELF</a:t>
            </a:r>
            <a:endParaRPr lang="en-US">
              <a:latin typeface="Times New Roman" pitchFamily="-109" charset="0"/>
            </a:endParaRPr>
          </a:p>
        </p:txBody>
      </p:sp>
      <p:sp>
        <p:nvSpPr>
          <p:cNvPr id="17412" name="Foliennummernplatzhalter 5"/>
          <p:cNvSpPr>
            <a:spLocks noGrp="1"/>
          </p:cNvSpPr>
          <p:nvPr>
            <p:ph type="sldNum" sz="quarter" idx="12"/>
          </p:nvPr>
        </p:nvSpPr>
        <p:spPr>
          <a:noFill/>
        </p:spPr>
        <p:txBody>
          <a:bodyPr/>
          <a:lstStyle/>
          <a:p>
            <a:r>
              <a:rPr lang="en-US" smtClean="0">
                <a:latin typeface="Times New Roman" pitchFamily="-109" charset="0"/>
              </a:rPr>
              <a:t>Slide </a:t>
            </a:r>
            <a:fld id="{4B5603B4-619F-8C49-99A2-3B47C74DDB11}" type="slidenum">
              <a:rPr lang="en-US" smtClean="0">
                <a:latin typeface="Times New Roman" pitchFamily="-109" charset="0"/>
              </a:rPr>
              <a:pPr/>
              <a:t>2</a:t>
            </a:fld>
            <a:endParaRPr lang="en-US" smtClean="0">
              <a:latin typeface="Times New Roman" pitchFamily="-109" charset="0"/>
            </a:endParaRPr>
          </a:p>
        </p:txBody>
      </p:sp>
      <p:sp>
        <p:nvSpPr>
          <p:cNvPr id="17413" name="Rectangle 2"/>
          <p:cNvSpPr>
            <a:spLocks noGrp="1" noChangeArrowheads="1"/>
          </p:cNvSpPr>
          <p:nvPr>
            <p:ph type="title"/>
          </p:nvPr>
        </p:nvSpPr>
        <p:spPr>
          <a:noFill/>
        </p:spPr>
        <p:txBody>
          <a:bodyPr/>
          <a:lstStyle/>
          <a:p>
            <a:r>
              <a:rPr lang="en-US">
                <a:ea typeface="ＭＳ Ｐゴシック" pitchFamily="-109" charset="-128"/>
                <a:cs typeface="ＭＳ Ｐゴシック" pitchFamily="-109" charset="-128"/>
              </a:rPr>
              <a:t>Abstract</a:t>
            </a:r>
          </a:p>
        </p:txBody>
      </p:sp>
      <p:sp>
        <p:nvSpPr>
          <p:cNvPr id="17414" name="Rectangle 3"/>
          <p:cNvSpPr>
            <a:spLocks noGrp="1" noChangeArrowheads="1"/>
          </p:cNvSpPr>
          <p:nvPr>
            <p:ph type="body" idx="1"/>
          </p:nvPr>
        </p:nvSpPr>
        <p:spPr>
          <a:noFill/>
        </p:spPr>
        <p:txBody>
          <a:bodyPr/>
          <a:lstStyle/>
          <a:p>
            <a:pPr>
              <a:buFontTx/>
              <a:buNone/>
            </a:pPr>
            <a:r>
              <a:rPr lang="en-US" dirty="0" smtClean="0">
                <a:ea typeface="ＭＳ Ｐゴシック" pitchFamily="-109" charset="-128"/>
                <a:cs typeface="ＭＳ Ｐゴシック" pitchFamily="-109" charset="-128"/>
              </a:rPr>
              <a:t>Overview on comments received during SB3000 (2</a:t>
            </a:r>
            <a:r>
              <a:rPr lang="en-US" baseline="30000" dirty="0" smtClean="0">
                <a:ea typeface="ＭＳ Ｐゴシック" pitchFamily="-109" charset="-128"/>
                <a:cs typeface="ＭＳ Ｐゴシック" pitchFamily="-109" charset="-128"/>
              </a:rPr>
              <a:t>nd</a:t>
            </a:r>
            <a:r>
              <a:rPr lang="en-US" dirty="0" smtClean="0">
                <a:ea typeface="ＭＳ Ｐゴシック" pitchFamily="-109" charset="-128"/>
                <a:cs typeface="ＭＳ Ｐゴシック" pitchFamily="-109" charset="-128"/>
              </a:rPr>
              <a:t> SB </a:t>
            </a:r>
            <a:r>
              <a:rPr lang="en-US" dirty="0" err="1" smtClean="0">
                <a:ea typeface="ＭＳ Ｐゴシック" pitchFamily="-109" charset="-128"/>
                <a:cs typeface="ＭＳ Ｐゴシック" pitchFamily="-109" charset="-128"/>
              </a:rPr>
              <a:t>recirc</a:t>
            </a:r>
            <a:r>
              <a:rPr lang="en-US" dirty="0" smtClean="0">
                <a:ea typeface="ＭＳ Ｐゴシック" pitchFamily="-109" charset="-128"/>
                <a:cs typeface="ＭＳ Ｐゴシック" pitchFamily="-109" charset="-128"/>
              </a:rPr>
              <a:t>).</a:t>
            </a:r>
            <a:endParaRPr lang="en-US" dirty="0">
              <a:ea typeface="ＭＳ Ｐゴシック" pitchFamily="-109" charset="-128"/>
              <a:cs typeface="ＭＳ Ｐゴシック" pitchFamily="-109"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6 comments received</a:t>
            </a:r>
          </a:p>
          <a:p>
            <a:r>
              <a:rPr lang="en-US" dirty="0" smtClean="0"/>
              <a:t>XL comment spread sheet: </a:t>
            </a:r>
            <a:r>
              <a:rPr lang="en-US" u="sng" dirty="0" smtClean="0">
                <a:hlinkClick r:id="rId2"/>
              </a:rPr>
              <a:t>https://mentor.ieee.org/802.11/dcn/16/11-16-0852-00-00ai-tgai-comments-from-sb-2nd-recirc.xlsx</a:t>
            </a:r>
            <a:endParaRPr lang="en-US" u="sng" dirty="0" smtClean="0"/>
          </a:p>
          <a:p>
            <a:r>
              <a:rPr lang="en-US" dirty="0" smtClean="0"/>
              <a:t>Comment breakdown</a:t>
            </a:r>
          </a:p>
          <a:p>
            <a:pPr lvl="1"/>
            <a:r>
              <a:rPr lang="en-US" dirty="0" smtClean="0"/>
              <a:t>1 comment identifies unsatisfied comments from previous ballots</a:t>
            </a:r>
          </a:p>
          <a:p>
            <a:pPr lvl="1"/>
            <a:r>
              <a:rPr lang="en-US" dirty="0" smtClean="0"/>
              <a:t>2 comments </a:t>
            </a:r>
            <a:r>
              <a:rPr lang="en-US" dirty="0" err="1" smtClean="0"/>
              <a:t>wrt</a:t>
            </a:r>
            <a:r>
              <a:rPr lang="en-US" dirty="0" smtClean="0"/>
              <a:t>. deleted MLME FILS container section</a:t>
            </a:r>
          </a:p>
          <a:p>
            <a:pPr lvl="1"/>
            <a:r>
              <a:rPr lang="en-US" dirty="0" smtClean="0"/>
              <a:t>1 comment asking to remove DILS feature</a:t>
            </a:r>
          </a:p>
          <a:p>
            <a:pPr lvl="1"/>
            <a:r>
              <a:rPr lang="en-US" dirty="0" smtClean="0"/>
              <a:t>1 against Annex C (dot11CacheIdentifier is not listed in Dot11FILSConfigEntry.)</a:t>
            </a:r>
          </a:p>
          <a:p>
            <a:pPr lvl="1"/>
            <a:r>
              <a:rPr lang="en-US" dirty="0" smtClean="0"/>
              <a:t>1 comment (editorial) regarding missing / misplaced minus sign in formula</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Annex C comment (CID 30001)</a:t>
            </a:r>
            <a:endParaRPr lang="en-US" dirty="0"/>
          </a:p>
        </p:txBody>
      </p:sp>
      <p:sp>
        <p:nvSpPr>
          <p:cNvPr id="3" name="Inhaltsplatzhalter 2"/>
          <p:cNvSpPr>
            <a:spLocks noGrp="1"/>
          </p:cNvSpPr>
          <p:nvPr>
            <p:ph idx="1"/>
          </p:nvPr>
        </p:nvSpPr>
        <p:spPr/>
        <p:txBody>
          <a:bodyPr/>
          <a:lstStyle/>
          <a:p>
            <a:r>
              <a:rPr lang="en-US" dirty="0" smtClean="0"/>
              <a:t>Comment: dot11CacheIdentifier is not listed in Dot11FILSConfigEntry.</a:t>
            </a:r>
          </a:p>
          <a:p>
            <a:r>
              <a:rPr lang="en-US" dirty="0" smtClean="0"/>
              <a:t>Proposed resolution: Include dot11CacheIdentifier.</a:t>
            </a:r>
          </a:p>
          <a:p>
            <a:endParaRPr lang="en-US" dirty="0" smtClean="0"/>
          </a:p>
          <a:p>
            <a:r>
              <a:rPr lang="en-US" dirty="0" smtClean="0"/>
              <a:t>Submission: </a:t>
            </a:r>
            <a:r>
              <a:rPr lang="en-US" u="sng" dirty="0" smtClean="0">
                <a:hlinkClick r:id="rId2"/>
              </a:rPr>
              <a:t>https://mentor.ieee.org/802.11/dcn/16/11-16-0874-00-00ai-resolution-for-cid-30001.xlsx</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DILS comment (CID 30002)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1800" dirty="0" smtClean="0"/>
              <a:t>Comment: DILS functionally does not work because non-AP </a:t>
            </a:r>
            <a:r>
              <a:rPr lang="en-US" sz="1800" dirty="0" err="1" smtClean="0"/>
              <a:t>STAs</a:t>
            </a:r>
            <a:r>
              <a:rPr lang="en-US" sz="1800" dirty="0" smtClean="0"/>
              <a:t> can just claim they have priority ignore any indication by the AP to wait. They can also easily change their MAC address to pass whatever filter the AP is indicating.</a:t>
            </a:r>
          </a:p>
          <a:p>
            <a:r>
              <a:rPr lang="en-US" sz="1800" dirty="0" smtClean="0"/>
              <a:t>Proposed resolution: Get rid of Differentiated Link Setup. Strike section 11.47.5 in its entirety and remove all the related components in section 9 and elsewhere in the draft.</a:t>
            </a:r>
          </a:p>
          <a:p>
            <a:endParaRPr lang="en-US" sz="1800" dirty="0" smtClean="0"/>
          </a:p>
          <a:p>
            <a:r>
              <a:rPr lang="en-US" sz="1800" dirty="0" smtClean="0"/>
              <a:t>Note: DILS-related comments have been discussed in </a:t>
            </a:r>
            <a:r>
              <a:rPr lang="en-US" sz="1800" dirty="0" err="1" smtClean="0"/>
              <a:t>Tgai</a:t>
            </a:r>
            <a:r>
              <a:rPr lang="en-US" sz="1800" dirty="0" smtClean="0"/>
              <a:t> before.</a:t>
            </a:r>
          </a:p>
          <a:p>
            <a:r>
              <a:rPr lang="en-US" sz="1800" dirty="0" smtClean="0"/>
              <a:t>Related comment asking to delete DILS were rejected.</a:t>
            </a:r>
          </a:p>
          <a:p>
            <a:endParaRPr lang="en-US" sz="1800" dirty="0" smtClean="0"/>
          </a:p>
          <a:p>
            <a:r>
              <a:rPr lang="en-US" sz="1800" dirty="0" smtClean="0"/>
              <a:t>CID 30002 was discussed in </a:t>
            </a:r>
            <a:r>
              <a:rPr lang="en-US" sz="1800" dirty="0" err="1" smtClean="0"/>
              <a:t>Tgai</a:t>
            </a:r>
            <a:r>
              <a:rPr lang="en-US" sz="1800" dirty="0" smtClean="0"/>
              <a:t> </a:t>
            </a:r>
            <a:r>
              <a:rPr lang="en-US" sz="1800" dirty="0" err="1" smtClean="0"/>
              <a:t>telco</a:t>
            </a:r>
            <a:r>
              <a:rPr lang="en-US" sz="1800" dirty="0" smtClean="0"/>
              <a:t>.</a:t>
            </a:r>
          </a:p>
          <a:p>
            <a:pPr lvl="1"/>
            <a:r>
              <a:rPr lang="en-US" sz="1400" dirty="0" smtClean="0"/>
              <a:t>Dedicate specific session in San Diego to it.</a:t>
            </a:r>
          </a:p>
          <a:p>
            <a:pPr lvl="1"/>
            <a:r>
              <a:rPr lang="en-US" sz="1400" dirty="0" smtClean="0"/>
              <a:t>Discuss on how to resolve, i.e.</a:t>
            </a:r>
          </a:p>
          <a:p>
            <a:pPr lvl="2"/>
            <a:r>
              <a:rPr lang="en-US" sz="1200" dirty="0" smtClean="0"/>
              <a:t>Reject based on the fact that the kind of comment was discussed </a:t>
            </a:r>
            <a:r>
              <a:rPr lang="en-US" sz="1200" dirty="0" err="1" smtClean="0"/>
              <a:t>befroe</a:t>
            </a:r>
            <a:endParaRPr lang="en-US" sz="1200" dirty="0" smtClean="0"/>
          </a:p>
          <a:p>
            <a:pPr lvl="2"/>
            <a:r>
              <a:rPr lang="en-US" sz="1200" dirty="0" smtClean="0"/>
              <a:t>Action on it, e.g., by deleting DILS</a:t>
            </a:r>
          </a:p>
          <a:p>
            <a:r>
              <a:rPr lang="en-US" sz="1800" dirty="0" smtClean="0"/>
              <a:t>Discussion will start on Monday PM-1 and will continue on Tuesday PM-1</a:t>
            </a:r>
            <a:endParaRPr lang="en-US" sz="1800"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Unsatisfied comments (CID 30003)</a:t>
            </a:r>
            <a:endParaRPr lang="en-US" dirty="0"/>
          </a:p>
        </p:txBody>
      </p:sp>
      <p:sp>
        <p:nvSpPr>
          <p:cNvPr id="3" name="Inhaltsplatzhalter 2"/>
          <p:cNvSpPr>
            <a:spLocks noGrp="1"/>
          </p:cNvSpPr>
          <p:nvPr>
            <p:ph idx="1"/>
          </p:nvPr>
        </p:nvSpPr>
        <p:spPr/>
        <p:txBody>
          <a:bodyPr/>
          <a:lstStyle/>
          <a:p>
            <a:r>
              <a:rPr lang="en-US" dirty="0" smtClean="0"/>
              <a:t>Commenter does not provide new feedback but identifies unsatisfied comments.</a:t>
            </a:r>
          </a:p>
          <a:p>
            <a:endParaRPr lang="en-US" dirty="0" smtClean="0"/>
          </a:p>
          <a:p>
            <a:r>
              <a:rPr lang="en-US" dirty="0" smtClean="0"/>
              <a:t>Comment should be rejected with the following reason:</a:t>
            </a:r>
          </a:p>
          <a:p>
            <a:pPr lvl="1"/>
            <a:r>
              <a:rPr lang="en-US" dirty="0" smtClean="0"/>
              <a:t>Reject. The comment does not identify a specific technical remedy but is submitted to identify unsatisfied comments from the previous ballot.  The BRC thanks the commenter for providing his feedback.  The cited unsatisfied comments are marked as such in the comment database.</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Error or type in Formula (CID 30004)</a:t>
            </a:r>
            <a:endParaRPr lang="en-US" dirty="0"/>
          </a:p>
        </p:txBody>
      </p:sp>
      <p:sp>
        <p:nvSpPr>
          <p:cNvPr id="3" name="Inhaltsplatzhalter 2"/>
          <p:cNvSpPr>
            <a:spLocks noGrp="1"/>
          </p:cNvSpPr>
          <p:nvPr>
            <p:ph idx="1"/>
          </p:nvPr>
        </p:nvSpPr>
        <p:spPr/>
        <p:txBody>
          <a:bodyPr/>
          <a:lstStyle/>
          <a:p>
            <a:r>
              <a:rPr lang="en-US" dirty="0" err="1" smtClean="0"/>
              <a:t>Cls</a:t>
            </a:r>
            <a:r>
              <a:rPr lang="en-US" dirty="0" smtClean="0"/>
              <a:t>.: </a:t>
            </a:r>
            <a:r>
              <a:rPr lang="de-DE" dirty="0" smtClean="0"/>
              <a:t>12.7.12.2  P140L58</a:t>
            </a:r>
            <a:endParaRPr lang="en-US" dirty="0" smtClean="0"/>
          </a:p>
          <a:p>
            <a:r>
              <a:rPr lang="en-US" dirty="0" smtClean="0"/>
              <a:t>Comment: </a:t>
            </a:r>
            <a:r>
              <a:rPr lang="de-DE" dirty="0" err="1" smtClean="0"/>
              <a:t>spurious</a:t>
            </a:r>
            <a:r>
              <a:rPr lang="de-DE" dirty="0" smtClean="0"/>
              <a:t> negative </a:t>
            </a:r>
            <a:r>
              <a:rPr lang="de-DE" dirty="0" err="1" smtClean="0"/>
              <a:t>sign</a:t>
            </a:r>
            <a:r>
              <a:rPr lang="de-DE" dirty="0" smtClean="0"/>
              <a:t> in front of </a:t>
            </a:r>
            <a:r>
              <a:rPr lang="de-DE" dirty="0" err="1" smtClean="0"/>
              <a:t>inverse(Q</a:t>
            </a:r>
            <a:r>
              <a:rPr lang="de-DE" dirty="0" smtClean="0"/>
              <a:t>).</a:t>
            </a:r>
          </a:p>
          <a:p>
            <a:r>
              <a:rPr lang="de-DE" dirty="0" err="1" smtClean="0"/>
              <a:t>Proposed</a:t>
            </a:r>
            <a:r>
              <a:rPr lang="de-DE" dirty="0" smtClean="0"/>
              <a:t> </a:t>
            </a:r>
            <a:r>
              <a:rPr lang="de-DE" dirty="0" err="1" smtClean="0"/>
              <a:t>resolution</a:t>
            </a:r>
            <a:r>
              <a:rPr lang="de-DE" dirty="0" smtClean="0"/>
              <a:t>: </a:t>
            </a:r>
            <a:r>
              <a:rPr lang="de-DE" dirty="0" err="1" smtClean="0"/>
              <a:t>Make</a:t>
            </a:r>
            <a:r>
              <a:rPr lang="de-DE" dirty="0" smtClean="0"/>
              <a:t> </a:t>
            </a:r>
            <a:r>
              <a:rPr lang="de-DE" dirty="0" err="1" smtClean="0"/>
              <a:t>it</a:t>
            </a:r>
            <a:r>
              <a:rPr lang="de-DE" dirty="0" smtClean="0"/>
              <a:t> "P = D(C) = </a:t>
            </a:r>
            <a:r>
              <a:rPr lang="de-DE" dirty="0" err="1" smtClean="0"/>
              <a:t>elem-op(C</a:t>
            </a:r>
            <a:r>
              <a:rPr lang="de-DE" dirty="0" smtClean="0"/>
              <a:t>, </a:t>
            </a:r>
            <a:r>
              <a:rPr lang="de-DE" dirty="0" err="1" smtClean="0"/>
              <a:t>inverse(Q</a:t>
            </a:r>
            <a:r>
              <a:rPr lang="de-DE" dirty="0" smtClean="0"/>
              <a:t>))“</a:t>
            </a:r>
          </a:p>
          <a:p>
            <a:endParaRPr lang="de-DE" dirty="0" smtClean="0"/>
          </a:p>
          <a:p>
            <a:r>
              <a:rPr lang="de-DE" dirty="0" err="1" smtClean="0"/>
              <a:t>Review</a:t>
            </a:r>
            <a:r>
              <a:rPr lang="de-DE" dirty="0" smtClean="0"/>
              <a:t> </a:t>
            </a:r>
            <a:r>
              <a:rPr lang="de-DE" dirty="0" err="1" smtClean="0"/>
              <a:t>comment</a:t>
            </a:r>
            <a:r>
              <a:rPr lang="de-DE" dirty="0" smtClean="0"/>
              <a:t> in </a:t>
            </a:r>
            <a:r>
              <a:rPr lang="de-DE" dirty="0" err="1" smtClean="0"/>
              <a:t>session</a:t>
            </a:r>
            <a:r>
              <a:rPr lang="de-DE" dirty="0" smtClean="0"/>
              <a:t> and </a:t>
            </a:r>
            <a:r>
              <a:rPr lang="de-DE" dirty="0" err="1" smtClean="0"/>
              <a:t>decide</a:t>
            </a:r>
            <a:r>
              <a:rPr lang="de-DE" dirty="0" smtClean="0"/>
              <a:t> </a:t>
            </a:r>
            <a:r>
              <a:rPr lang="de-DE" dirty="0" err="1" smtClean="0"/>
              <a:t>if</a:t>
            </a:r>
            <a:r>
              <a:rPr lang="de-DE" dirty="0" smtClean="0"/>
              <a:t> </a:t>
            </a:r>
            <a:r>
              <a:rPr lang="de-DE" dirty="0" err="1" smtClean="0"/>
              <a:t>it</a:t>
            </a:r>
            <a:r>
              <a:rPr lang="de-DE" dirty="0" smtClean="0"/>
              <a:t> </a:t>
            </a:r>
            <a:r>
              <a:rPr lang="de-DE" dirty="0" err="1" smtClean="0"/>
              <a:t>can</a:t>
            </a:r>
            <a:r>
              <a:rPr lang="de-DE" dirty="0" smtClean="0"/>
              <a:t> </a:t>
            </a:r>
            <a:r>
              <a:rPr lang="de-DE" dirty="0" err="1" smtClean="0"/>
              <a:t>be</a:t>
            </a:r>
            <a:r>
              <a:rPr lang="de-DE" dirty="0" smtClean="0"/>
              <a:t> </a:t>
            </a:r>
            <a:r>
              <a:rPr lang="de-DE" dirty="0" err="1" smtClean="0"/>
              <a:t>accepted</a:t>
            </a:r>
            <a:r>
              <a:rPr lang="de-DE" dirty="0" smtClean="0"/>
              <a:t>.</a:t>
            </a:r>
            <a:endParaRPr lang="en-US"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MLME </a:t>
            </a:r>
            <a:r>
              <a:rPr lang="en-US" dirty="0" err="1" smtClean="0"/>
              <a:t>FIlS</a:t>
            </a:r>
            <a:r>
              <a:rPr lang="en-US" dirty="0" smtClean="0"/>
              <a:t> container primitives (CIDs 30005 &amp; 30006)</a:t>
            </a:r>
            <a:endParaRPr lang="en-US" dirty="0"/>
          </a:p>
        </p:txBody>
      </p:sp>
      <p:sp>
        <p:nvSpPr>
          <p:cNvPr id="3" name="Inhaltsplatzhalter 2"/>
          <p:cNvSpPr>
            <a:spLocks noGrp="1"/>
          </p:cNvSpPr>
          <p:nvPr>
            <p:ph idx="1"/>
          </p:nvPr>
        </p:nvSpPr>
        <p:spPr/>
        <p:txBody>
          <a:bodyPr/>
          <a:lstStyle/>
          <a:p>
            <a:r>
              <a:rPr lang="en-US" sz="2000" dirty="0" smtClean="0"/>
              <a:t>Issue: Since we deleted the FILS-container MLME section, there is no means to trigger the creation of a FILS-MLME</a:t>
            </a:r>
          </a:p>
          <a:p>
            <a:r>
              <a:rPr lang="en-US" sz="2000" dirty="0" smtClean="0"/>
              <a:t>Suggested resolution: reestablish the deleted text or delete all references / clauses relating to FILS container.</a:t>
            </a:r>
          </a:p>
          <a:p>
            <a:endParaRPr lang="en-US" sz="2000" dirty="0" smtClean="0"/>
          </a:p>
          <a:p>
            <a:r>
              <a:rPr lang="en-US" sz="2000" dirty="0" smtClean="0"/>
              <a:t>Note: Reestablishing text means also looking at comments that were against the (currently) deleted text, i.e., comments against </a:t>
            </a:r>
            <a:r>
              <a:rPr lang="en-US" sz="2000" dirty="0" err="1" smtClean="0"/>
              <a:t>Cls</a:t>
            </a:r>
            <a:r>
              <a:rPr lang="en-US" sz="2000" dirty="0" smtClean="0"/>
              <a:t>. 6.3.105 which are CIDs 20175 and 20176</a:t>
            </a:r>
          </a:p>
          <a:p>
            <a:endParaRPr lang="en-US" sz="2000" dirty="0" smtClean="0"/>
          </a:p>
          <a:p>
            <a:r>
              <a:rPr lang="en-US" sz="2000" dirty="0" smtClean="0"/>
              <a:t>Related submission to address CIDs 30005 and 30006 pending</a:t>
            </a:r>
          </a:p>
          <a:p>
            <a:endParaRPr lang="en-US" sz="2000" dirty="0" smtClean="0"/>
          </a:p>
          <a:p>
            <a:r>
              <a:rPr lang="en-US" sz="2000" dirty="0" smtClean="0"/>
              <a:t>Technical discussion will start Monday PM1</a:t>
            </a:r>
          </a:p>
          <a:p>
            <a:pPr lvl="1"/>
            <a:endParaRPr lang="en-US" sz="1800"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and resolutions from last SB</a:t>
            </a:r>
            <a:endParaRPr lang="en-US" dirty="0"/>
          </a:p>
        </p:txBody>
      </p:sp>
      <p:sp>
        <p:nvSpPr>
          <p:cNvPr id="3" name="Inhaltsplatzhalter 2"/>
          <p:cNvSpPr>
            <a:spLocks noGrp="1"/>
          </p:cNvSpPr>
          <p:nvPr>
            <p:ph idx="1"/>
          </p:nvPr>
        </p:nvSpPr>
        <p:spPr/>
        <p:txBody>
          <a:bodyPr/>
          <a:lstStyle/>
          <a:p>
            <a:r>
              <a:rPr lang="de-DE" sz="1600" dirty="0" smtClean="0"/>
              <a:t>CID 20175 </a:t>
            </a:r>
          </a:p>
          <a:p>
            <a:pPr lvl="1"/>
            <a:r>
              <a:rPr lang="de-DE" sz="1400" dirty="0" err="1" smtClean="0"/>
              <a:t>Comment</a:t>
            </a:r>
            <a:r>
              <a:rPr lang="de-DE" sz="1400" dirty="0" smtClean="0"/>
              <a:t>: </a:t>
            </a:r>
            <a:r>
              <a:rPr lang="de-DE" sz="1400" dirty="0" err="1" smtClean="0"/>
              <a:t>Why</a:t>
            </a:r>
            <a:r>
              <a:rPr lang="de-DE" sz="1400" dirty="0" smtClean="0"/>
              <a:t> </a:t>
            </a:r>
            <a:r>
              <a:rPr lang="de-DE" sz="1400" dirty="0" err="1" smtClean="0"/>
              <a:t>is</a:t>
            </a:r>
            <a:r>
              <a:rPr lang="de-DE" sz="1400" dirty="0" smtClean="0"/>
              <a:t> </a:t>
            </a:r>
            <a:r>
              <a:rPr lang="de-DE" sz="1400" dirty="0" err="1" smtClean="0"/>
              <a:t>FILSIPAddressAssignment</a:t>
            </a:r>
            <a:r>
              <a:rPr lang="de-DE" sz="1400" dirty="0" smtClean="0"/>
              <a:t> an optional </a:t>
            </a:r>
            <a:r>
              <a:rPr lang="de-DE" sz="1400" dirty="0" err="1" smtClean="0"/>
              <a:t>parameter</a:t>
            </a:r>
            <a:r>
              <a:rPr lang="de-DE" sz="1400" dirty="0" smtClean="0"/>
              <a:t> to </a:t>
            </a:r>
            <a:r>
              <a:rPr lang="de-DE" sz="1400" dirty="0" err="1" smtClean="0"/>
              <a:t>this</a:t>
            </a:r>
            <a:r>
              <a:rPr lang="de-DE" sz="1400" dirty="0" smtClean="0"/>
              <a:t> primitive?  </a:t>
            </a:r>
            <a:r>
              <a:rPr lang="de-DE" sz="1400" dirty="0" err="1" smtClean="0"/>
              <a:t>What's</a:t>
            </a:r>
            <a:r>
              <a:rPr lang="de-DE" sz="1400" dirty="0" smtClean="0"/>
              <a:t> </a:t>
            </a:r>
            <a:r>
              <a:rPr lang="de-DE" sz="1400" dirty="0" err="1" smtClean="0"/>
              <a:t>the</a:t>
            </a:r>
            <a:r>
              <a:rPr lang="de-DE" sz="1400" dirty="0" smtClean="0"/>
              <a:t> point of </a:t>
            </a:r>
            <a:r>
              <a:rPr lang="de-DE" sz="1400" dirty="0" err="1" smtClean="0"/>
              <a:t>the</a:t>
            </a:r>
            <a:r>
              <a:rPr lang="de-DE" sz="1400" dirty="0" smtClean="0"/>
              <a:t> primitive </a:t>
            </a:r>
            <a:r>
              <a:rPr lang="de-DE" sz="1400" dirty="0" err="1" smtClean="0"/>
              <a:t>ever</a:t>
            </a:r>
            <a:r>
              <a:rPr lang="de-DE" sz="1400" dirty="0" smtClean="0"/>
              <a:t> </a:t>
            </a:r>
            <a:r>
              <a:rPr lang="de-DE" sz="1400" dirty="0" err="1" smtClean="0"/>
              <a:t>being</a:t>
            </a:r>
            <a:r>
              <a:rPr lang="de-DE" sz="1400" dirty="0" smtClean="0"/>
              <a:t> </a:t>
            </a:r>
            <a:r>
              <a:rPr lang="de-DE" sz="1400" dirty="0" err="1" smtClean="0"/>
              <a:t>used</a:t>
            </a:r>
            <a:r>
              <a:rPr lang="de-DE" sz="1400" dirty="0" smtClean="0"/>
              <a:t> </a:t>
            </a:r>
            <a:r>
              <a:rPr lang="de-DE" sz="1400" dirty="0" err="1" smtClean="0"/>
              <a:t>without</a:t>
            </a:r>
            <a:r>
              <a:rPr lang="de-DE" sz="1400" dirty="0" smtClean="0"/>
              <a:t> </a:t>
            </a:r>
            <a:r>
              <a:rPr lang="de-DE" sz="1400" dirty="0" err="1" smtClean="0"/>
              <a:t>this</a:t>
            </a:r>
            <a:r>
              <a:rPr lang="de-DE" sz="1400" dirty="0" smtClean="0"/>
              <a:t> </a:t>
            </a:r>
            <a:r>
              <a:rPr lang="de-DE" sz="1400" dirty="0" err="1" smtClean="0"/>
              <a:t>parameter</a:t>
            </a:r>
            <a:r>
              <a:rPr lang="de-DE" sz="1400" dirty="0" smtClean="0"/>
              <a:t>?</a:t>
            </a:r>
          </a:p>
          <a:p>
            <a:pPr lvl="1"/>
            <a:r>
              <a:rPr lang="de-DE" sz="1400" dirty="0" err="1" smtClean="0"/>
              <a:t>Proposed</a:t>
            </a:r>
            <a:r>
              <a:rPr lang="de-DE" sz="1400" dirty="0" smtClean="0"/>
              <a:t> </a:t>
            </a:r>
            <a:r>
              <a:rPr lang="de-DE" sz="1400" dirty="0" err="1" smtClean="0"/>
              <a:t>resolution</a:t>
            </a:r>
            <a:r>
              <a:rPr lang="de-DE" sz="1400" dirty="0" smtClean="0"/>
              <a:t> (</a:t>
            </a:r>
            <a:r>
              <a:rPr lang="de-DE" sz="1400" dirty="0" err="1" smtClean="0"/>
              <a:t>by</a:t>
            </a:r>
            <a:r>
              <a:rPr lang="de-DE" sz="1400" dirty="0" smtClean="0"/>
              <a:t> </a:t>
            </a:r>
            <a:r>
              <a:rPr lang="de-DE" sz="1400" dirty="0" err="1" smtClean="0"/>
              <a:t>commenter</a:t>
            </a:r>
            <a:r>
              <a:rPr lang="de-DE" sz="1400" dirty="0" smtClean="0"/>
              <a:t>): </a:t>
            </a:r>
            <a:r>
              <a:rPr lang="de-DE" sz="1400" dirty="0" err="1" smtClean="0"/>
              <a:t>Delete</a:t>
            </a:r>
            <a:r>
              <a:rPr lang="de-DE" sz="1400" dirty="0" smtClean="0"/>
              <a:t> </a:t>
            </a:r>
            <a:r>
              <a:rPr lang="de-DE" sz="1400" dirty="0" err="1" smtClean="0"/>
              <a:t>the</a:t>
            </a:r>
            <a:r>
              <a:rPr lang="de-DE" sz="1400" dirty="0" smtClean="0"/>
              <a:t> </a:t>
            </a:r>
            <a:r>
              <a:rPr lang="de-DE" sz="1400" dirty="0" err="1" smtClean="0"/>
              <a:t>sentence</a:t>
            </a:r>
            <a:r>
              <a:rPr lang="de-DE" sz="1400" dirty="0" smtClean="0"/>
              <a:t> </a:t>
            </a:r>
            <a:r>
              <a:rPr lang="de-DE" sz="1400" dirty="0" err="1" smtClean="0"/>
              <a:t>starting</a:t>
            </a:r>
            <a:r>
              <a:rPr lang="de-DE" sz="1400" dirty="0" smtClean="0"/>
              <a:t>, "</a:t>
            </a:r>
            <a:r>
              <a:rPr lang="de-DE" sz="1400" dirty="0" err="1" smtClean="0"/>
              <a:t>The</a:t>
            </a:r>
            <a:r>
              <a:rPr lang="de-DE" sz="1400" dirty="0" smtClean="0"/>
              <a:t> </a:t>
            </a:r>
            <a:r>
              <a:rPr lang="de-DE" sz="1400" dirty="0" err="1" smtClean="0"/>
              <a:t>parameter</a:t>
            </a:r>
            <a:r>
              <a:rPr lang="de-DE" sz="1400" dirty="0" smtClean="0"/>
              <a:t> </a:t>
            </a:r>
            <a:r>
              <a:rPr lang="de-DE" sz="1400" dirty="0" err="1" smtClean="0"/>
              <a:t>is</a:t>
            </a:r>
            <a:r>
              <a:rPr lang="de-DE" sz="1400" dirty="0" smtClean="0"/>
              <a:t> </a:t>
            </a:r>
            <a:r>
              <a:rPr lang="de-DE" sz="1400" dirty="0" err="1" smtClean="0"/>
              <a:t>optionally</a:t>
            </a:r>
            <a:r>
              <a:rPr lang="de-DE" sz="1400" dirty="0" smtClean="0"/>
              <a:t> </a:t>
            </a:r>
            <a:r>
              <a:rPr lang="de-DE" sz="1400" dirty="0" err="1" smtClean="0"/>
              <a:t>present</a:t>
            </a:r>
            <a:r>
              <a:rPr lang="de-DE" sz="1400" dirty="0" smtClean="0"/>
              <a:t> ..."</a:t>
            </a:r>
          </a:p>
          <a:p>
            <a:endParaRPr lang="de-DE" sz="1600" dirty="0" smtClean="0"/>
          </a:p>
          <a:p>
            <a:r>
              <a:rPr lang="de-DE" sz="1600" dirty="0" smtClean="0"/>
              <a:t>CID 20176</a:t>
            </a:r>
          </a:p>
          <a:p>
            <a:pPr lvl="1"/>
            <a:r>
              <a:rPr lang="de-DE" sz="1400" dirty="0" err="1" smtClean="0"/>
              <a:t>Comment</a:t>
            </a:r>
            <a:r>
              <a:rPr lang="de-DE" sz="1400" dirty="0" smtClean="0"/>
              <a:t>:  </a:t>
            </a:r>
            <a:r>
              <a:rPr lang="de-DE" sz="1400" dirty="0" err="1" smtClean="0"/>
              <a:t>The</a:t>
            </a:r>
            <a:r>
              <a:rPr lang="de-DE" sz="1400" dirty="0" smtClean="0"/>
              <a:t> </a:t>
            </a:r>
            <a:r>
              <a:rPr lang="de-DE" sz="1400" dirty="0" err="1" smtClean="0"/>
              <a:t>FILSContainerTimeLimit</a:t>
            </a:r>
            <a:r>
              <a:rPr lang="de-DE" sz="1400" dirty="0" smtClean="0"/>
              <a:t> </a:t>
            </a:r>
            <a:r>
              <a:rPr lang="de-DE" sz="1400" dirty="0" err="1" smtClean="0"/>
              <a:t>appears</a:t>
            </a:r>
            <a:r>
              <a:rPr lang="de-DE" sz="1400" dirty="0" smtClean="0"/>
              <a:t> to </a:t>
            </a:r>
            <a:r>
              <a:rPr lang="de-DE" sz="1400" dirty="0" err="1" smtClean="0"/>
              <a:t>be</a:t>
            </a:r>
            <a:r>
              <a:rPr lang="de-DE" sz="1400" dirty="0" smtClean="0"/>
              <a:t> </a:t>
            </a:r>
            <a:r>
              <a:rPr lang="de-DE" sz="1400" dirty="0" err="1" smtClean="0"/>
              <a:t>purely</a:t>
            </a:r>
            <a:r>
              <a:rPr lang="de-DE" sz="1400" dirty="0" smtClean="0"/>
              <a:t> a </a:t>
            </a:r>
            <a:r>
              <a:rPr lang="de-DE" sz="1400" dirty="0" err="1" smtClean="0"/>
              <a:t>local</a:t>
            </a:r>
            <a:r>
              <a:rPr lang="de-DE" sz="1400" dirty="0" smtClean="0"/>
              <a:t> </a:t>
            </a:r>
            <a:r>
              <a:rPr lang="de-DE" sz="1400" dirty="0" err="1" smtClean="0"/>
              <a:t>process</a:t>
            </a:r>
            <a:r>
              <a:rPr lang="de-DE" sz="1400" dirty="0" smtClean="0"/>
              <a:t> (</a:t>
            </a:r>
            <a:r>
              <a:rPr lang="de-DE" sz="1400" dirty="0" err="1" smtClean="0"/>
              <a:t>nothing</a:t>
            </a:r>
            <a:r>
              <a:rPr lang="de-DE" sz="1400" dirty="0" smtClean="0"/>
              <a:t> </a:t>
            </a:r>
            <a:r>
              <a:rPr lang="de-DE" sz="1400" dirty="0" err="1" smtClean="0"/>
              <a:t>is</a:t>
            </a:r>
            <a:r>
              <a:rPr lang="de-DE" sz="1400" dirty="0" smtClean="0"/>
              <a:t> </a:t>
            </a:r>
            <a:r>
              <a:rPr lang="de-DE" sz="1400" dirty="0" err="1" smtClean="0"/>
              <a:t>exchanged</a:t>
            </a:r>
            <a:r>
              <a:rPr lang="de-DE" sz="1400" dirty="0" smtClean="0"/>
              <a:t> </a:t>
            </a:r>
            <a:r>
              <a:rPr lang="de-DE" sz="1400" dirty="0" err="1" smtClean="0"/>
              <a:t>with</a:t>
            </a:r>
            <a:r>
              <a:rPr lang="de-DE" sz="1400" dirty="0" smtClean="0"/>
              <a:t> </a:t>
            </a:r>
            <a:r>
              <a:rPr lang="de-DE" sz="1400" dirty="0" err="1" smtClean="0"/>
              <a:t>the</a:t>
            </a:r>
            <a:r>
              <a:rPr lang="de-DE" sz="1400" dirty="0" smtClean="0"/>
              <a:t> </a:t>
            </a:r>
            <a:r>
              <a:rPr lang="de-DE" sz="1400" dirty="0" err="1" smtClean="0"/>
              <a:t>peer</a:t>
            </a:r>
            <a:r>
              <a:rPr lang="de-DE" sz="1400" dirty="0" smtClean="0"/>
              <a:t>, no </a:t>
            </a:r>
            <a:r>
              <a:rPr lang="de-DE" sz="1400" dirty="0" err="1" smtClean="0"/>
              <a:t>other</a:t>
            </a:r>
            <a:r>
              <a:rPr lang="de-DE" sz="1400" dirty="0" smtClean="0"/>
              <a:t> </a:t>
            </a:r>
            <a:r>
              <a:rPr lang="de-DE" sz="1400" dirty="0" err="1" smtClean="0"/>
              <a:t>behavior</a:t>
            </a:r>
            <a:r>
              <a:rPr lang="de-DE" sz="1400" dirty="0" smtClean="0"/>
              <a:t> </a:t>
            </a:r>
            <a:r>
              <a:rPr lang="de-DE" sz="1400" dirty="0" err="1" smtClean="0"/>
              <a:t>is</a:t>
            </a:r>
            <a:r>
              <a:rPr lang="de-DE" sz="1400" dirty="0" smtClean="0"/>
              <a:t> </a:t>
            </a:r>
            <a:r>
              <a:rPr lang="de-DE" sz="1400" dirty="0" err="1" smtClean="0"/>
              <a:t>linked</a:t>
            </a:r>
            <a:r>
              <a:rPr lang="de-DE" sz="1400" dirty="0" smtClean="0"/>
              <a:t> to </a:t>
            </a:r>
            <a:r>
              <a:rPr lang="de-DE" sz="1400" dirty="0" err="1" smtClean="0"/>
              <a:t>this</a:t>
            </a:r>
            <a:r>
              <a:rPr lang="de-DE" sz="1400" dirty="0" smtClean="0"/>
              <a:t> </a:t>
            </a:r>
            <a:r>
              <a:rPr lang="de-DE" sz="1400" dirty="0" err="1" smtClean="0"/>
              <a:t>timeout</a:t>
            </a:r>
            <a:r>
              <a:rPr lang="de-DE" sz="1400" dirty="0" smtClean="0"/>
              <a:t>).  Such </a:t>
            </a:r>
            <a:r>
              <a:rPr lang="de-DE" sz="1400" dirty="0" err="1" smtClean="0"/>
              <a:t>local</a:t>
            </a:r>
            <a:r>
              <a:rPr lang="de-DE" sz="1400" dirty="0" smtClean="0"/>
              <a:t> </a:t>
            </a:r>
            <a:r>
              <a:rPr lang="de-DE" sz="1400" dirty="0" err="1" smtClean="0"/>
              <a:t>timeout</a:t>
            </a:r>
            <a:r>
              <a:rPr lang="de-DE" sz="1400" dirty="0" smtClean="0"/>
              <a:t> </a:t>
            </a:r>
            <a:r>
              <a:rPr lang="de-DE" sz="1400" dirty="0" err="1" smtClean="0"/>
              <a:t>processing</a:t>
            </a:r>
            <a:r>
              <a:rPr lang="de-DE" sz="1400" dirty="0" smtClean="0"/>
              <a:t> </a:t>
            </a:r>
            <a:r>
              <a:rPr lang="de-DE" sz="1400" dirty="0" err="1" smtClean="0"/>
              <a:t>does</a:t>
            </a:r>
            <a:r>
              <a:rPr lang="de-DE" sz="1400" dirty="0" smtClean="0"/>
              <a:t> </a:t>
            </a:r>
            <a:r>
              <a:rPr lang="de-DE" sz="1400" dirty="0" err="1" smtClean="0"/>
              <a:t>not</a:t>
            </a:r>
            <a:r>
              <a:rPr lang="de-DE" sz="1400" dirty="0" smtClean="0"/>
              <a:t> </a:t>
            </a:r>
            <a:r>
              <a:rPr lang="de-DE" sz="1400" dirty="0" err="1" smtClean="0"/>
              <a:t>need</a:t>
            </a:r>
            <a:r>
              <a:rPr lang="de-DE" sz="1400" dirty="0" smtClean="0"/>
              <a:t> to </a:t>
            </a:r>
            <a:r>
              <a:rPr lang="de-DE" sz="1400" dirty="0" err="1" smtClean="0"/>
              <a:t>be</a:t>
            </a:r>
            <a:r>
              <a:rPr lang="de-DE" sz="1400" dirty="0" smtClean="0"/>
              <a:t> </a:t>
            </a:r>
            <a:r>
              <a:rPr lang="de-DE" sz="1400" dirty="0" err="1" smtClean="0"/>
              <a:t>specified</a:t>
            </a:r>
            <a:r>
              <a:rPr lang="de-DE" sz="1400" dirty="0" smtClean="0"/>
              <a:t> in </a:t>
            </a:r>
            <a:r>
              <a:rPr lang="de-DE" sz="1400" dirty="0" err="1" smtClean="0"/>
              <a:t>the</a:t>
            </a:r>
            <a:r>
              <a:rPr lang="de-DE" sz="1400" dirty="0" smtClean="0"/>
              <a:t> Standard.</a:t>
            </a:r>
          </a:p>
          <a:p>
            <a:pPr lvl="1"/>
            <a:r>
              <a:rPr lang="de-DE" sz="1400" dirty="0" err="1" smtClean="0"/>
              <a:t>Proposed</a:t>
            </a:r>
            <a:r>
              <a:rPr lang="de-DE" sz="1400" dirty="0" smtClean="0"/>
              <a:t> </a:t>
            </a:r>
            <a:r>
              <a:rPr lang="de-DE" sz="1400" dirty="0" err="1" smtClean="0"/>
              <a:t>resolution</a:t>
            </a:r>
            <a:r>
              <a:rPr lang="de-DE" sz="1400" dirty="0" smtClean="0"/>
              <a:t> (</a:t>
            </a:r>
            <a:r>
              <a:rPr lang="de-DE" sz="1400" dirty="0" err="1" smtClean="0"/>
              <a:t>by</a:t>
            </a:r>
            <a:r>
              <a:rPr lang="de-DE" sz="1400" dirty="0" smtClean="0"/>
              <a:t> </a:t>
            </a:r>
            <a:r>
              <a:rPr lang="de-DE" sz="1400" dirty="0" err="1" smtClean="0"/>
              <a:t>commenter</a:t>
            </a:r>
            <a:r>
              <a:rPr lang="de-DE" sz="1400" dirty="0" smtClean="0"/>
              <a:t>):  </a:t>
            </a:r>
            <a:r>
              <a:rPr lang="de-DE" sz="1400" dirty="0" err="1" smtClean="0"/>
              <a:t>Remove</a:t>
            </a:r>
            <a:r>
              <a:rPr lang="de-DE" sz="1400" dirty="0" smtClean="0"/>
              <a:t> </a:t>
            </a:r>
            <a:r>
              <a:rPr lang="de-DE" sz="1400" dirty="0" err="1" smtClean="0"/>
              <a:t>the</a:t>
            </a:r>
            <a:r>
              <a:rPr lang="de-DE" sz="1400" dirty="0" smtClean="0"/>
              <a:t> </a:t>
            </a:r>
            <a:r>
              <a:rPr lang="de-DE" sz="1400" dirty="0" err="1" smtClean="0"/>
              <a:t>FILSContainerTimeLimit</a:t>
            </a:r>
            <a:r>
              <a:rPr lang="de-DE" sz="1400" dirty="0" smtClean="0"/>
              <a:t> </a:t>
            </a:r>
            <a:r>
              <a:rPr lang="de-DE" sz="1400" dirty="0" err="1" smtClean="0"/>
              <a:t>argument</a:t>
            </a:r>
            <a:r>
              <a:rPr lang="de-DE" sz="1400" dirty="0" smtClean="0"/>
              <a:t>.</a:t>
            </a:r>
          </a:p>
          <a:p>
            <a:endParaRPr lang="de-DE" sz="1600" dirty="0" smtClean="0"/>
          </a:p>
          <a:p>
            <a:r>
              <a:rPr lang="de-DE" sz="1600" dirty="0" err="1" smtClean="0"/>
              <a:t>Approved</a:t>
            </a:r>
            <a:r>
              <a:rPr lang="de-DE" sz="1600" dirty="0" smtClean="0"/>
              <a:t> Resolution </a:t>
            </a:r>
            <a:r>
              <a:rPr lang="de-DE" sz="1600" dirty="0" err="1" smtClean="0"/>
              <a:t>for</a:t>
            </a:r>
            <a:r>
              <a:rPr lang="de-DE" sz="1600" dirty="0" smtClean="0"/>
              <a:t> </a:t>
            </a:r>
            <a:r>
              <a:rPr lang="de-DE" sz="1600" dirty="0" err="1" smtClean="0"/>
              <a:t>both</a:t>
            </a:r>
            <a:r>
              <a:rPr lang="de-DE" sz="1600" dirty="0" smtClean="0"/>
              <a:t> </a:t>
            </a:r>
            <a:r>
              <a:rPr lang="de-DE" sz="1600" dirty="0" err="1" smtClean="0"/>
              <a:t>CIDs</a:t>
            </a:r>
            <a:r>
              <a:rPr lang="de-DE" sz="1600" dirty="0" smtClean="0"/>
              <a:t>:</a:t>
            </a:r>
          </a:p>
          <a:p>
            <a:pPr lvl="1"/>
            <a:r>
              <a:rPr lang="de-DE" sz="1400" dirty="0" smtClean="0"/>
              <a:t>REVISED (</a:t>
            </a:r>
            <a:r>
              <a:rPr lang="de-DE" sz="1400" dirty="0" err="1" smtClean="0"/>
              <a:t>TGai</a:t>
            </a:r>
            <a:r>
              <a:rPr lang="de-DE" sz="1400" dirty="0" smtClean="0"/>
              <a:t> General: 2016-04-19 14:42:39Z)</a:t>
            </a:r>
          </a:p>
          <a:p>
            <a:pPr lvl="1"/>
            <a:r>
              <a:rPr lang="de-DE" sz="1400" dirty="0" err="1" smtClean="0"/>
              <a:t>The</a:t>
            </a:r>
            <a:r>
              <a:rPr lang="de-DE" sz="1400" dirty="0" smtClean="0"/>
              <a:t> </a:t>
            </a:r>
            <a:r>
              <a:rPr lang="de-DE" sz="1400" dirty="0" err="1" smtClean="0"/>
              <a:t>MLME-FILSContainer</a:t>
            </a:r>
            <a:r>
              <a:rPr lang="de-DE" sz="1400" dirty="0" smtClean="0"/>
              <a:t> primitives </a:t>
            </a:r>
            <a:r>
              <a:rPr lang="de-DE" sz="1400" dirty="0" err="1" smtClean="0"/>
              <a:t>are</a:t>
            </a:r>
            <a:r>
              <a:rPr lang="de-DE" sz="1400" dirty="0" smtClean="0"/>
              <a:t> </a:t>
            </a:r>
            <a:r>
              <a:rPr lang="de-DE" sz="1400" dirty="0" err="1" smtClean="0"/>
              <a:t>not</a:t>
            </a:r>
            <a:r>
              <a:rPr lang="de-DE" sz="1400" dirty="0" smtClean="0"/>
              <a:t> </a:t>
            </a:r>
            <a:r>
              <a:rPr lang="de-DE" sz="1400" dirty="0" err="1" smtClean="0"/>
              <a:t>actually</a:t>
            </a:r>
            <a:r>
              <a:rPr lang="de-DE" sz="1400" dirty="0" smtClean="0"/>
              <a:t> </a:t>
            </a:r>
            <a:r>
              <a:rPr lang="de-DE" sz="1400" dirty="0" err="1" smtClean="0"/>
              <a:t>used</a:t>
            </a:r>
            <a:r>
              <a:rPr lang="de-DE" sz="1400" dirty="0" smtClean="0"/>
              <a:t> at all.</a:t>
            </a:r>
          </a:p>
          <a:p>
            <a:pPr lvl="1"/>
            <a:r>
              <a:rPr lang="de-DE" sz="1400" dirty="0" err="1" smtClean="0"/>
              <a:t>Delete</a:t>
            </a:r>
            <a:r>
              <a:rPr lang="de-DE" sz="1400" dirty="0" smtClean="0"/>
              <a:t>: 6.3.105 and all </a:t>
            </a:r>
            <a:r>
              <a:rPr lang="de-DE" sz="1400" dirty="0" err="1" smtClean="0"/>
              <a:t>its</a:t>
            </a:r>
            <a:r>
              <a:rPr lang="de-DE" sz="1400" dirty="0" smtClean="0"/>
              <a:t> </a:t>
            </a:r>
            <a:r>
              <a:rPr lang="de-DE" sz="1400" dirty="0" err="1" smtClean="0"/>
              <a:t>subclauses</a:t>
            </a:r>
            <a:r>
              <a:rPr lang="de-DE" sz="1400" dirty="0" smtClean="0"/>
              <a:t>.</a:t>
            </a:r>
            <a:endParaRPr lang="en-US" sz="1400" dirty="0"/>
          </a:p>
        </p:txBody>
      </p:sp>
      <p:sp>
        <p:nvSpPr>
          <p:cNvPr id="4" name="Datumsplatzhalter 3"/>
          <p:cNvSpPr>
            <a:spLocks noGrp="1"/>
          </p:cNvSpPr>
          <p:nvPr>
            <p:ph type="dt" sz="half" idx="10"/>
          </p:nvPr>
        </p:nvSpPr>
        <p:spPr/>
        <p:txBody>
          <a:bodyPr/>
          <a:lstStyle/>
          <a:p>
            <a:pPr>
              <a:defRPr/>
            </a:pPr>
            <a:r>
              <a:rPr lang="de-DE" smtClean="0"/>
              <a:t>July 2016</a:t>
            </a:r>
            <a:endParaRPr lang="en-US"/>
          </a:p>
        </p:txBody>
      </p:sp>
      <p:sp>
        <p:nvSpPr>
          <p:cNvPr id="5" name="Fußzeilenplatzhalter 4"/>
          <p:cNvSpPr>
            <a:spLocks noGrp="1"/>
          </p:cNvSpPr>
          <p:nvPr>
            <p:ph type="ftr" sz="quarter" idx="11"/>
          </p:nvPr>
        </p:nvSpPr>
        <p:spPr/>
        <p:txBody>
          <a:bodyPr/>
          <a:lstStyle/>
          <a:p>
            <a:pPr>
              <a:defRPr/>
            </a:pPr>
            <a:r>
              <a:rPr lang="de-DE"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smtClean="0"/>
              <a:t>Slide </a:t>
            </a:r>
            <a:fld id="{BC4736CF-4548-394F-B8E0-5266EB107F8E}"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emmelmann-SELF">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802-11-Submission-emmelmann-SELF.pot</Template>
  <TotalTime>0</TotalTime>
  <Words>922</Words>
  <Application>Microsoft Macintosh PowerPoint</Application>
  <PresentationFormat>Bildschirmpräsentation (4:3)</PresentationFormat>
  <Paragraphs>116</Paragraphs>
  <Slides>10</Slides>
  <Notes>2</Notes>
  <HiddenSlides>0</HiddenSlides>
  <MMClips>0</MMClips>
  <ScaleCrop>false</ScaleCrop>
  <HeadingPairs>
    <vt:vector size="6" baseType="variant">
      <vt:variant>
        <vt:lpstr>Entwurfsvorlage</vt:lpstr>
      </vt:variant>
      <vt:variant>
        <vt:i4>1</vt:i4>
      </vt:variant>
      <vt:variant>
        <vt:lpstr>Eingebettete OLE-Server</vt:lpstr>
      </vt:variant>
      <vt:variant>
        <vt:i4>1</vt:i4>
      </vt:variant>
      <vt:variant>
        <vt:lpstr>Folientitel</vt:lpstr>
      </vt:variant>
      <vt:variant>
        <vt:i4>10</vt:i4>
      </vt:variant>
    </vt:vector>
  </HeadingPairs>
  <TitlesOfParts>
    <vt:vector size="12" baseType="lpstr">
      <vt:lpstr>802-11-Submission-emmelmann-SELF</vt:lpstr>
      <vt:lpstr>Dokument</vt:lpstr>
      <vt:lpstr>TGai SB3000 Comment Overview</vt:lpstr>
      <vt:lpstr>Abstract</vt:lpstr>
      <vt:lpstr>Summary</vt:lpstr>
      <vt:lpstr>Annex C comment (CID 30001)</vt:lpstr>
      <vt:lpstr>DILS comment (CID 30002)</vt:lpstr>
      <vt:lpstr>Unsatisfied comments (CID 30003)</vt:lpstr>
      <vt:lpstr>Error or type in Formula (CID 30004)</vt:lpstr>
      <vt:lpstr>MLME FIlS container primitives (CIDs 30005 &amp; 30006)</vt:lpstr>
      <vt:lpstr>Comment and resolutions from last SB</vt:lpstr>
      <vt:lpstr>Suggested order of discussion</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July 2014 Ad-Hoc Straw Polls</dc:title>
  <dc:subject/>
  <dc:creator>Marc Emmelmann</dc:creator>
  <cp:keywords/>
  <dc:description/>
  <cp:lastModifiedBy>Marc Emmelmann</cp:lastModifiedBy>
  <cp:revision>11</cp:revision>
  <cp:lastPrinted>1998-02-10T13:28:06Z</cp:lastPrinted>
  <dcterms:created xsi:type="dcterms:W3CDTF">2016-07-25T20:49:23Z</dcterms:created>
  <dcterms:modified xsi:type="dcterms:W3CDTF">2016-07-25T20:50:00Z</dcterms:modified>
  <cp:category/>
</cp:coreProperties>
</file>