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59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359" r:id="rId5"/>
    <p:sldId id="355" r:id="rId6"/>
    <p:sldId id="357" r:id="rId7"/>
    <p:sldId id="365" r:id="rId8"/>
    <p:sldId id="364" r:id="rId9"/>
    <p:sldId id="353" r:id="rId10"/>
    <p:sldId id="352" r:id="rId11"/>
    <p:sldId id="356" r:id="rId12"/>
    <p:sldId id="360" r:id="rId13"/>
    <p:sldId id="363" r:id="rId14"/>
    <p:sldId id="326" r:id="rId15"/>
    <p:sldId id="323" r:id="rId16"/>
    <p:sldId id="325" r:id="rId17"/>
    <p:sldId id="327" r:id="rId18"/>
    <p:sldId id="330" r:id="rId19"/>
    <p:sldId id="362" r:id="rId20"/>
    <p:sldId id="361" r:id="rId21"/>
    <p:sldId id="358" r:id="rId22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7F00"/>
    <a:srgbClr val="A2142F"/>
    <a:srgbClr val="76AB2F"/>
    <a:srgbClr val="7E2F8E"/>
    <a:srgbClr val="4CBDED"/>
    <a:srgbClr val="FFFFFF"/>
    <a:srgbClr val="FF3AFF"/>
    <a:srgbClr val="BF00BF"/>
    <a:srgbClr val="CC3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797083-F9EE-4C0E-ABDD-26BC668D070A}">
  <a:tblStyle styleId="{7C797083-F9EE-4C0E-ABDD-26BC668D070A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FAF5"/>
          </a:solidFill>
        </a:fill>
      </a:tcStyle>
    </a:wholeTbl>
    <a:band1H>
      <a:tcStyle>
        <a:tcBdr/>
        <a:fill>
          <a:solidFill>
            <a:srgbClr val="CBF4EA"/>
          </a:solidFill>
        </a:fill>
      </a:tcStyle>
    </a:band1H>
    <a:band1V>
      <a:tcStyle>
        <a:tcBdr/>
        <a:fill>
          <a:solidFill>
            <a:srgbClr val="CBF4EA"/>
          </a:solidFill>
        </a:fill>
      </a:tcStyle>
    </a:band1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7DEFE1F0-23D1-467C-B1D0-CCCE52E34E7B}" styleName="Table_1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FAF5"/>
          </a:solidFill>
        </a:fill>
      </a:tcStyle>
    </a:wholeTbl>
    <a:band1H>
      <a:tcStyle>
        <a:tcBdr/>
        <a:fill>
          <a:solidFill>
            <a:srgbClr val="CBF4EA"/>
          </a:solidFill>
        </a:fill>
      </a:tcStyle>
    </a:band1H>
    <a:band1V>
      <a:tcStyle>
        <a:tcBdr/>
        <a:fill>
          <a:solidFill>
            <a:srgbClr val="CBF4EA"/>
          </a:solidFill>
        </a:fill>
      </a:tcStyle>
    </a:band1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76D8E0FC-F2F0-4C2D-AB19-AB96CCA464D3}" styleName="Table_2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03C6F5E2-FF9E-4968-86D7-54FDBC47BEC5}" styleName="Table_3"/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6529" autoAdjust="0"/>
  </p:normalViewPr>
  <p:slideViewPr>
    <p:cSldViewPr snapToGrid="0">
      <p:cViewPr varScale="1">
        <p:scale>
          <a:sx n="115" d="100"/>
          <a:sy n="115" d="100"/>
        </p:scale>
        <p:origin x="4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067" y="91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161" cy="465934"/>
          </a:xfrm>
          <a:prstGeom prst="rect">
            <a:avLst/>
          </a:prstGeom>
        </p:spPr>
        <p:txBody>
          <a:bodyPr vert="horz" lIns="91943" tIns="45972" rIns="91943" bIns="459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6" y="0"/>
            <a:ext cx="3038161" cy="465934"/>
          </a:xfrm>
          <a:prstGeom prst="rect">
            <a:avLst/>
          </a:prstGeom>
        </p:spPr>
        <p:txBody>
          <a:bodyPr vert="horz" lIns="91943" tIns="45972" rIns="91943" bIns="45972" rtlCol="0"/>
          <a:lstStyle>
            <a:lvl1pPr algn="r">
              <a:defRPr sz="1200"/>
            </a:lvl1pPr>
          </a:lstStyle>
          <a:p>
            <a:fld id="{8CB733E2-7CAD-465B-A296-40591105F131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467"/>
            <a:ext cx="3038161" cy="465933"/>
          </a:xfrm>
          <a:prstGeom prst="rect">
            <a:avLst/>
          </a:prstGeom>
        </p:spPr>
        <p:txBody>
          <a:bodyPr vert="horz" lIns="91943" tIns="45972" rIns="91943" bIns="459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6" y="8830467"/>
            <a:ext cx="3038161" cy="465933"/>
          </a:xfrm>
          <a:prstGeom prst="rect">
            <a:avLst/>
          </a:prstGeom>
        </p:spPr>
        <p:txBody>
          <a:bodyPr vert="horz" lIns="91943" tIns="45972" rIns="91943" bIns="45972" rtlCol="0" anchor="b"/>
          <a:lstStyle>
            <a:lvl1pPr algn="r">
              <a:defRPr sz="1200"/>
            </a:lvl1pPr>
          </a:lstStyle>
          <a:p>
            <a:fld id="{4F963441-1638-4497-B809-E3C8A7276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02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5702371" y="98593"/>
            <a:ext cx="648398" cy="213088"/>
          </a:xfrm>
          <a:prstGeom prst="rect">
            <a:avLst/>
          </a:prstGeom>
          <a:noFill/>
          <a:ln>
            <a:noFill/>
          </a:ln>
        </p:spPr>
        <p:txBody>
          <a:bodyPr lIns="91928" tIns="91928" rIns="91928" bIns="91928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9711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9419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913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38841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98550" marR="0" indent="0" algn="l" rtl="0">
              <a:spcBef>
                <a:spcPts val="0"/>
              </a:spcBef>
              <a:defRPr/>
            </a:lvl6pPr>
            <a:lvl7pPr marL="2758260" marR="0" indent="0" algn="l" rtl="0">
              <a:spcBef>
                <a:spcPts val="0"/>
              </a:spcBef>
              <a:defRPr/>
            </a:lvl7pPr>
            <a:lvl8pPr marL="3217970" marR="0" indent="0" algn="l" rtl="0">
              <a:spcBef>
                <a:spcPts val="0"/>
              </a:spcBef>
              <a:defRPr/>
            </a:lvl8pPr>
            <a:lvl9pPr marL="367768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661239" y="98593"/>
            <a:ext cx="836177" cy="213088"/>
          </a:xfrm>
          <a:prstGeom prst="rect">
            <a:avLst/>
          </a:prstGeom>
          <a:noFill/>
          <a:ln>
            <a:noFill/>
          </a:ln>
        </p:spPr>
        <p:txBody>
          <a:bodyPr lIns="91928" tIns="91928" rIns="91928" bIns="91928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9711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9419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913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38841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98550" marR="0" indent="0" algn="l" rtl="0">
              <a:spcBef>
                <a:spcPts val="0"/>
              </a:spcBef>
              <a:defRPr/>
            </a:lvl6pPr>
            <a:lvl7pPr marL="2758260" marR="0" indent="0" algn="l" rtl="0">
              <a:spcBef>
                <a:spcPts val="0"/>
              </a:spcBef>
              <a:defRPr/>
            </a:lvl7pPr>
            <a:lvl8pPr marL="3217970" marR="0" indent="0" algn="l" rtl="0">
              <a:spcBef>
                <a:spcPts val="0"/>
              </a:spcBef>
              <a:defRPr/>
            </a:lvl8pPr>
            <a:lvl9pPr marL="367768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703263"/>
            <a:ext cx="4632325" cy="347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34080" y="4416030"/>
            <a:ext cx="5142243" cy="4183855"/>
          </a:xfrm>
          <a:prstGeom prst="rect">
            <a:avLst/>
          </a:prstGeom>
          <a:noFill/>
          <a:ln>
            <a:noFill/>
          </a:ln>
        </p:spPr>
        <p:txBody>
          <a:bodyPr lIns="91928" tIns="91928" rIns="91928" bIns="91928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1143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2286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3429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4572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5416689" y="9000620"/>
            <a:ext cx="934077" cy="182876"/>
          </a:xfrm>
          <a:prstGeom prst="rect">
            <a:avLst/>
          </a:prstGeom>
          <a:noFill/>
          <a:ln>
            <a:noFill/>
          </a:ln>
        </p:spPr>
        <p:txBody>
          <a:bodyPr lIns="91928" tIns="91928" rIns="91928" bIns="91928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9711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9419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913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459711" marR="0" indent="0" algn="r" rtl="0">
              <a:spcBef>
                <a:spcPts val="0"/>
              </a:spcBef>
              <a:spcAft>
                <a:spcPts val="0"/>
              </a:spcAft>
              <a:defRPr/>
            </a:lvl5pPr>
            <a:lvl6pPr marL="2298550" marR="0" indent="0" algn="l" rtl="0">
              <a:spcBef>
                <a:spcPts val="0"/>
              </a:spcBef>
              <a:defRPr/>
            </a:lvl6pPr>
            <a:lvl7pPr marL="2758260" marR="0" indent="0" algn="l" rtl="0">
              <a:spcBef>
                <a:spcPts val="0"/>
              </a:spcBef>
              <a:defRPr/>
            </a:lvl7pPr>
            <a:lvl8pPr marL="3217970" marR="0" indent="0" algn="l" rtl="0">
              <a:spcBef>
                <a:spcPts val="0"/>
              </a:spcBef>
              <a:defRPr/>
            </a:lvl8pPr>
            <a:lvl9pPr marL="367768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258040" y="9000620"/>
            <a:ext cx="51839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 dirty="0"/>
          </a:p>
        </p:txBody>
      </p:sp>
      <p:sp>
        <p:nvSpPr>
          <p:cNvPr id="8" name="Shape 8"/>
          <p:cNvSpPr/>
          <p:nvPr/>
        </p:nvSpPr>
        <p:spPr>
          <a:xfrm>
            <a:off x="731856" y="9000620"/>
            <a:ext cx="719015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</a:p>
        </p:txBody>
      </p:sp>
      <p:cxnSp>
        <p:nvCxnSpPr>
          <p:cNvPr id="9" name="Shape 9"/>
          <p:cNvCxnSpPr/>
          <p:nvPr/>
        </p:nvCxnSpPr>
        <p:spPr>
          <a:xfrm>
            <a:off x="731857" y="8999031"/>
            <a:ext cx="5546689" cy="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0"/>
          <p:cNvCxnSpPr/>
          <p:nvPr/>
        </p:nvCxnSpPr>
        <p:spPr>
          <a:xfrm>
            <a:off x="654818" y="297369"/>
            <a:ext cx="5700764" cy="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458869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hdr" idx="2"/>
          </p:nvPr>
        </p:nvSpPr>
        <p:spPr>
          <a:xfrm>
            <a:off x="5702371" y="98593"/>
            <a:ext cx="648398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802.11-09/0840r0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61239" y="98593"/>
            <a:ext cx="836177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July 2009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416689" y="9000620"/>
            <a:ext cx="93407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4">
              <a:buSzPct val="25000"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</a:t>
            </a:r>
            <a:r>
              <a:rPr lang="en-US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Bagby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Calypso Ventures, Inc.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258040" y="9000620"/>
            <a:ext cx="51839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/>
              <a:pPr>
                <a:buSzPct val="25000"/>
              </a:pPr>
              <a:t>1</a:t>
            </a:fld>
            <a:endParaRPr lang="en-US"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703263"/>
            <a:ext cx="4632325" cy="347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34080" y="4416030"/>
            <a:ext cx="5142243" cy="4183855"/>
          </a:xfrm>
          <a:prstGeom prst="rect">
            <a:avLst/>
          </a:prstGeom>
          <a:noFill/>
          <a:ln>
            <a:noFill/>
          </a:ln>
        </p:spPr>
        <p:txBody>
          <a:bodyPr lIns="94165" tIns="46277" rIns="94165" bIns="46277" anchor="t" anchorCtr="0">
            <a:noAutofit/>
          </a:bodyPr>
          <a:lstStyle/>
          <a:p>
            <a:pPr>
              <a:spcBef>
                <a:spcPts val="0"/>
              </a:spcBef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1605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9520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702371" y="98593"/>
            <a:ext cx="648398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61239" y="98593"/>
            <a:ext cx="836177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416689" y="9000620"/>
            <a:ext cx="93407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4">
              <a:buSzPct val="25000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58040" y="9000620"/>
            <a:ext cx="51839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/>
              <a:pPr>
                <a:buSzPct val="25000"/>
              </a:pPr>
              <a:t>13</a:t>
            </a:fld>
            <a:endParaRPr lang="en-US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703263"/>
            <a:ext cx="4632325" cy="347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34080" y="4416030"/>
            <a:ext cx="5142243" cy="4183855"/>
          </a:xfrm>
          <a:prstGeom prst="rect">
            <a:avLst/>
          </a:prstGeom>
          <a:noFill/>
          <a:ln>
            <a:noFill/>
          </a:ln>
        </p:spPr>
        <p:txBody>
          <a:bodyPr lIns="95773" tIns="46277" rIns="95773" bIns="46277" anchor="t" anchorCtr="0">
            <a:noAutofit/>
          </a:bodyPr>
          <a:lstStyle/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tracked are only the dominant paths, i.e. the direct, 1</a:t>
            </a:r>
            <a:r>
              <a:rPr lang="en-US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wall reflected, 2</a:t>
            </a:r>
            <a:r>
              <a:rPr lang="en-US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wall reflected, and random-object reflected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reality, each dominant path has associated diffuse paths which are clustered to it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channel model consists of characterizing the diffuse paths because the dominant paths can be predicted (assuming some model for the distribution of random objects)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K-factor represents the strength of the dominant path with respect to the diffuse paths in the same cluster</a:t>
            </a:r>
          </a:p>
        </p:txBody>
      </p:sp>
    </p:spTree>
    <p:extLst>
      <p:ext uri="{BB962C8B-B14F-4D97-AF65-F5344CB8AC3E}">
        <p14:creationId xmlns:p14="http://schemas.microsoft.com/office/powerpoint/2010/main" val="789974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702371" y="98593"/>
            <a:ext cx="648398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61239" y="98593"/>
            <a:ext cx="836177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416689" y="9000620"/>
            <a:ext cx="93407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4">
              <a:buSzPct val="25000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58040" y="9000620"/>
            <a:ext cx="51839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/>
              <a:pPr>
                <a:buSzPct val="25000"/>
              </a:pPr>
              <a:t>14</a:t>
            </a:fld>
            <a:endParaRPr lang="en-US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703263"/>
            <a:ext cx="4632325" cy="347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34080" y="4416030"/>
            <a:ext cx="5142243" cy="4183855"/>
          </a:xfrm>
          <a:prstGeom prst="rect">
            <a:avLst/>
          </a:prstGeom>
          <a:noFill/>
          <a:ln>
            <a:noFill/>
          </a:ln>
        </p:spPr>
        <p:txBody>
          <a:bodyPr lIns="95773" tIns="46277" rIns="95773" bIns="46277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974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702371" y="98593"/>
            <a:ext cx="648398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61239" y="98593"/>
            <a:ext cx="836177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416689" y="9000620"/>
            <a:ext cx="93407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4">
              <a:buSzPct val="25000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58040" y="9000620"/>
            <a:ext cx="51839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/>
              <a:pPr>
                <a:buSzPct val="25000"/>
              </a:pPr>
              <a:t>15</a:t>
            </a:fld>
            <a:endParaRPr lang="en-US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703263"/>
            <a:ext cx="4632325" cy="347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34080" y="4416030"/>
            <a:ext cx="5142243" cy="4183855"/>
          </a:xfrm>
          <a:prstGeom prst="rect">
            <a:avLst/>
          </a:prstGeom>
          <a:noFill/>
          <a:ln>
            <a:noFill/>
          </a:ln>
        </p:spPr>
        <p:txBody>
          <a:bodyPr lIns="95773" tIns="46277" rIns="95773" bIns="46277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974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702371" y="98593"/>
            <a:ext cx="648398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61239" y="98593"/>
            <a:ext cx="836177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416689" y="9000620"/>
            <a:ext cx="93407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4">
              <a:buSzPct val="25000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58040" y="9000620"/>
            <a:ext cx="51839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/>
              <a:pPr>
                <a:buSzPct val="25000"/>
              </a:pPr>
              <a:t>16</a:t>
            </a:fld>
            <a:endParaRPr lang="en-US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703263"/>
            <a:ext cx="4632325" cy="347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34080" y="4416030"/>
            <a:ext cx="5142243" cy="4183855"/>
          </a:xfrm>
          <a:prstGeom prst="rect">
            <a:avLst/>
          </a:prstGeom>
          <a:noFill/>
          <a:ln>
            <a:noFill/>
          </a:ln>
        </p:spPr>
        <p:txBody>
          <a:bodyPr lIns="95773" tIns="46277" rIns="95773" bIns="46277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974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702371" y="98593"/>
            <a:ext cx="648398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61239" y="98593"/>
            <a:ext cx="836177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416689" y="9000620"/>
            <a:ext cx="93407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4">
              <a:buSzPct val="25000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58040" y="9000620"/>
            <a:ext cx="51839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/>
              <a:pPr>
                <a:buSzPct val="25000"/>
              </a:pPr>
              <a:t>17</a:t>
            </a:fld>
            <a:endParaRPr lang="en-US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703263"/>
            <a:ext cx="4632325" cy="347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34080" y="4416030"/>
            <a:ext cx="5142243" cy="4183855"/>
          </a:xfrm>
          <a:prstGeom prst="rect">
            <a:avLst/>
          </a:prstGeom>
          <a:noFill/>
          <a:ln>
            <a:noFill/>
          </a:ln>
        </p:spPr>
        <p:txBody>
          <a:bodyPr lIns="95773" tIns="46277" rIns="95773" bIns="46277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974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702371" y="98593"/>
            <a:ext cx="648398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61239" y="98593"/>
            <a:ext cx="836177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416689" y="9000620"/>
            <a:ext cx="93407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4">
              <a:buSzPct val="25000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58040" y="9000620"/>
            <a:ext cx="51839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/>
              <a:pPr>
                <a:buSzPct val="25000"/>
              </a:pPr>
              <a:t>18</a:t>
            </a:fld>
            <a:endParaRPr lang="en-US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703263"/>
            <a:ext cx="4632325" cy="347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34080" y="4416030"/>
            <a:ext cx="5142243" cy="4183855"/>
          </a:xfrm>
          <a:prstGeom prst="rect">
            <a:avLst/>
          </a:prstGeom>
          <a:noFill/>
          <a:ln>
            <a:noFill/>
          </a:ln>
        </p:spPr>
        <p:txBody>
          <a:bodyPr lIns="95773" tIns="46277" rIns="95773" bIns="46277" anchor="t" anchorCtr="0">
            <a:noAutofit/>
          </a:bodyPr>
          <a:lstStyle/>
          <a:p>
            <a:pPr>
              <a:spcBef>
                <a:spcPts val="0"/>
              </a:spcBef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6184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702371" y="98593"/>
            <a:ext cx="648398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61239" y="98593"/>
            <a:ext cx="836177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416689" y="9000620"/>
            <a:ext cx="93407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4">
              <a:buSzPct val="25000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58040" y="9000620"/>
            <a:ext cx="51839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/>
              <a:pPr>
                <a:buSzPct val="25000"/>
              </a:pPr>
              <a:t>19</a:t>
            </a:fld>
            <a:endParaRPr lang="en-US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703263"/>
            <a:ext cx="4632325" cy="347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34080" y="4416030"/>
            <a:ext cx="5142243" cy="4183855"/>
          </a:xfrm>
          <a:prstGeom prst="rect">
            <a:avLst/>
          </a:prstGeom>
          <a:noFill/>
          <a:ln>
            <a:noFill/>
          </a:ln>
        </p:spPr>
        <p:txBody>
          <a:bodyPr lIns="95773" tIns="46277" rIns="95773" bIns="46277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6806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702371" y="98593"/>
            <a:ext cx="648398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61239" y="98593"/>
            <a:ext cx="836177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416689" y="9000620"/>
            <a:ext cx="93407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4">
              <a:buSzPct val="25000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58040" y="9000620"/>
            <a:ext cx="51839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/>
              <a:pPr>
                <a:buSzPct val="25000"/>
              </a:pPr>
              <a:t>20</a:t>
            </a:fld>
            <a:endParaRPr lang="en-US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703263"/>
            <a:ext cx="4632325" cy="347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34080" y="4416030"/>
            <a:ext cx="5142243" cy="4183855"/>
          </a:xfrm>
          <a:prstGeom prst="rect">
            <a:avLst/>
          </a:prstGeom>
          <a:noFill/>
          <a:ln>
            <a:noFill/>
          </a:ln>
        </p:spPr>
        <p:txBody>
          <a:bodyPr lIns="95773" tIns="46277" rIns="95773" bIns="46277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820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702371" y="98593"/>
            <a:ext cx="648398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61239" y="98593"/>
            <a:ext cx="836177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416689" y="9000620"/>
            <a:ext cx="93407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4">
              <a:buSzPct val="25000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58040" y="9000620"/>
            <a:ext cx="51839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/>
              <a:pPr>
                <a:buSzPct val="25000"/>
              </a:pPr>
              <a:t>2</a:t>
            </a:fld>
            <a:endParaRPr lang="en-US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703263"/>
            <a:ext cx="4632325" cy="347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34080" y="4416030"/>
            <a:ext cx="5142243" cy="4183855"/>
          </a:xfrm>
          <a:prstGeom prst="rect">
            <a:avLst/>
          </a:prstGeom>
          <a:noFill/>
          <a:ln>
            <a:noFill/>
          </a:ln>
        </p:spPr>
        <p:txBody>
          <a:bodyPr lIns="95773" tIns="46277" rIns="95773" bIns="46277" anchor="t" anchorCtr="0">
            <a:noAutofit/>
          </a:bodyPr>
          <a:lstStyle/>
          <a:p>
            <a:pPr>
              <a:spcBef>
                <a:spcPts val="0"/>
              </a:spcBef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slide has been presented in the past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It’s shown here again for completeness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briefly go over the main points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077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702371" y="98593"/>
            <a:ext cx="648398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61239" y="98593"/>
            <a:ext cx="836177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416689" y="9000620"/>
            <a:ext cx="93407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4">
              <a:buSzPct val="25000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58040" y="9000620"/>
            <a:ext cx="51839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/>
              <a:pPr>
                <a:buSzPct val="25000"/>
              </a:pPr>
              <a:t>4</a:t>
            </a:fld>
            <a:endParaRPr lang="en-US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703263"/>
            <a:ext cx="4632325" cy="347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34080" y="4416030"/>
            <a:ext cx="5142243" cy="4183855"/>
          </a:xfrm>
          <a:prstGeom prst="rect">
            <a:avLst/>
          </a:prstGeom>
          <a:noFill/>
          <a:ln>
            <a:noFill/>
          </a:ln>
        </p:spPr>
        <p:txBody>
          <a:bodyPr lIns="95773" tIns="46277" rIns="95773" bIns="46277" anchor="t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2283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</a:t>
            </a:r>
            <a:r>
              <a:rPr lang="en-US" baseline="0" dirty="0"/>
              <a:t> direct path is detected for all robot locations and so its track is labeled from 1 -100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As explained before, because the system has finite dynamic range, the 1</a:t>
            </a:r>
            <a:r>
              <a:rPr lang="en-US" baseline="30000" dirty="0"/>
              <a:t>st</a:t>
            </a:r>
            <a:r>
              <a:rPr lang="en-US" baseline="0" dirty="0"/>
              <a:t>-order and 2</a:t>
            </a:r>
            <a:r>
              <a:rPr lang="en-US" baseline="30000" dirty="0"/>
              <a:t>nd</a:t>
            </a:r>
            <a:r>
              <a:rPr lang="en-US" baseline="0" dirty="0"/>
              <a:t>-order wall reflections are not detected at all robot locations, therefore their tracks are shorter and labeled according to first / last location at which detected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They are not shorter only because of the finite dynamic range, but also because </a:t>
            </a:r>
            <a:r>
              <a:rPr lang="en-US" baseline="0" dirty="0" err="1"/>
              <a:t>unmodeled</a:t>
            </a:r>
            <a:r>
              <a:rPr lang="en-US" baseline="0" dirty="0"/>
              <a:t> clutter (tables, chairs, podium) block the paths and create broken tracks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 smtClean="0"/>
              <a:pPr>
                <a:buSzPct val="25000"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0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</a:t>
            </a:r>
            <a:r>
              <a:rPr lang="en-US" baseline="0" dirty="0"/>
              <a:t> direct path is detected for all robot locations and so its track is labeled from 1 -100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As explained before, because the system has finite dynamic range, the 1</a:t>
            </a:r>
            <a:r>
              <a:rPr lang="en-US" baseline="30000" dirty="0"/>
              <a:t>st</a:t>
            </a:r>
            <a:r>
              <a:rPr lang="en-US" baseline="0" dirty="0"/>
              <a:t>-order and 2</a:t>
            </a:r>
            <a:r>
              <a:rPr lang="en-US" baseline="30000" dirty="0"/>
              <a:t>nd</a:t>
            </a:r>
            <a:r>
              <a:rPr lang="en-US" baseline="0" dirty="0"/>
              <a:t>-order wall reflections are not detected at all robot locations, therefore their tracks are shorter and labeled according to first / last location at which detected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They are not shorter only because of the finite dynamic range, but also because </a:t>
            </a:r>
            <a:r>
              <a:rPr lang="en-US" baseline="0" dirty="0" err="1"/>
              <a:t>unmodeled</a:t>
            </a:r>
            <a:r>
              <a:rPr lang="en-US" baseline="0" dirty="0"/>
              <a:t> clutter (tables, chairs, podium) block the paths and create broken tracks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 smtClean="0"/>
              <a:pPr>
                <a:buSzPct val="25000"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44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702371" y="98593"/>
            <a:ext cx="648398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61239" y="98593"/>
            <a:ext cx="836177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416689" y="9000620"/>
            <a:ext cx="93407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4">
              <a:buSzPct val="25000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58040" y="9000620"/>
            <a:ext cx="51839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/>
              <a:pPr>
                <a:buSzPct val="25000"/>
              </a:pPr>
              <a:t>8</a:t>
            </a:fld>
            <a:endParaRPr lang="en-US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703263"/>
            <a:ext cx="4632325" cy="347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34080" y="4416030"/>
            <a:ext cx="5142243" cy="4183855"/>
          </a:xfrm>
          <a:prstGeom prst="rect">
            <a:avLst/>
          </a:prstGeom>
          <a:noFill/>
          <a:ln>
            <a:noFill/>
          </a:ln>
        </p:spPr>
        <p:txBody>
          <a:bodyPr lIns="95773" tIns="46277" rIns="95773" bIns="4627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put in a magenta ray to show the AZ </a:t>
            </a:r>
            <a:r>
              <a:rPr lang="en-US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is roughly between 210 and 270  in reference to the AZ legend in the upper left corner</a:t>
            </a: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098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702371" y="98593"/>
            <a:ext cx="648398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61239" y="98593"/>
            <a:ext cx="836177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416689" y="9000620"/>
            <a:ext cx="93407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4">
              <a:buSzPct val="25000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58040" y="9000620"/>
            <a:ext cx="51839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/>
              <a:pPr>
                <a:buSzPct val="25000"/>
              </a:pPr>
              <a:t>9</a:t>
            </a:fld>
            <a:endParaRPr lang="en-US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703263"/>
            <a:ext cx="4632325" cy="347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34080" y="4416030"/>
            <a:ext cx="5142243" cy="4183855"/>
          </a:xfrm>
          <a:prstGeom prst="rect">
            <a:avLst/>
          </a:prstGeom>
          <a:noFill/>
          <a:ln>
            <a:noFill/>
          </a:ln>
        </p:spPr>
        <p:txBody>
          <a:bodyPr lIns="95773" tIns="46277" rIns="95773" bIns="4627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</a:t>
            </a: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 are showing how we track the measured MPC reflected from the </a:t>
            </a:r>
            <a:r>
              <a:rPr lang="en-US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backwall</a:t>
            </a:r>
            <a:endParaRPr lang="en-US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</a:pP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example ray originating from Tx1, reflected from the </a:t>
            </a:r>
            <a:r>
              <a:rPr lang="en-US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backwall</a:t>
            </a: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hitting the Rx is shown in magenta</a:t>
            </a:r>
          </a:p>
          <a:p>
            <a:pPr>
              <a:spcBef>
                <a:spcPts val="0"/>
              </a:spcBef>
            </a:pP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measured magenta curve deviates from the modeled green curve for many reasons: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system error makes the measurement wrong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simplified geometry makes the modeled wrong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unmodeled</a:t>
            </a: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clutter creates blockage along the ray pay at points, e.g. shown for podium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has finite dynamic range: that is why segment 1-25 along trajectory is missing: points along that segment are farthest from the reflection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endParaRPr lang="en-US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here you can see the AZ </a:t>
            </a:r>
            <a:r>
              <a:rPr lang="en-US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ray in magenta, which is roughly between 120 and 90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65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702371" y="98593"/>
            <a:ext cx="648398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61239" y="98593"/>
            <a:ext cx="836177" cy="2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SzPct val="25000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416689" y="9000620"/>
            <a:ext cx="93407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4">
              <a:buSzPct val="25000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58040" y="9000620"/>
            <a:ext cx="518397" cy="1828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US"/>
              <a:t>Page </a:t>
            </a:r>
            <a:fld id="{00000000-1234-1234-1234-123412341234}" type="slidenum">
              <a:rPr lang="en-US"/>
              <a:pPr>
                <a:buSzPct val="25000"/>
              </a:pPr>
              <a:t>10</a:t>
            </a:fld>
            <a:endParaRPr lang="en-US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703263"/>
            <a:ext cx="4632325" cy="347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34080" y="4416030"/>
            <a:ext cx="5142243" cy="4183855"/>
          </a:xfrm>
          <a:prstGeom prst="rect">
            <a:avLst/>
          </a:prstGeom>
          <a:noFill/>
          <a:ln>
            <a:noFill/>
          </a:ln>
        </p:spPr>
        <p:txBody>
          <a:bodyPr lIns="95773" tIns="46277" rIns="95773" bIns="46277" anchor="t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989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085850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4287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17716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marL="22288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marL="26860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marL="31432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marL="36004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Nada</a:t>
            </a:r>
            <a:r>
              <a:rPr lang="en-GB" baseline="0" dirty="0"/>
              <a:t> Golmie</a:t>
            </a:r>
            <a:r>
              <a:rPr lang="en-GB" dirty="0"/>
              <a:t>,</a:t>
            </a:r>
            <a:r>
              <a:rPr lang="en-GB" baseline="0" dirty="0"/>
              <a:t> NIST</a:t>
            </a:r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Slide </a:t>
            </a:r>
            <a:fld id="{440F5867-744E-4AA6-B0ED-4C44D2DFB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273A-44CD-4F1A-9880-FB454D08D124}" type="datetime1">
              <a:rPr lang="en-US" smtClean="0"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F564-37CA-4620-8A25-CB822F3EA915}" type="datetime1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9354-99D0-45ED-8134-AC82C38428DA}" type="datetime1">
              <a:rPr lang="en-US" smtClean="0"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9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6FDB-074E-4883-B7BA-744CF0676CED}" type="datetime1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08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50CE-923C-48FF-AE2B-1DDF7EE45AEA}" type="datetime1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7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544D-6B28-4C09-AC47-30939782804C}" type="datetime1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89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81FA-BCE6-459D-A799-0C8E9D46C47D}" type="datetime1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9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7453882" y="6475412"/>
            <a:ext cx="1090041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7453882" y="6475412"/>
            <a:ext cx="1090041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7453882" y="6475412"/>
            <a:ext cx="1090041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085850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4287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17716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marL="22288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marL="26860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marL="31432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marL="36004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7453882" y="6475412"/>
            <a:ext cx="1090041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342C-6111-4FE4-8E0E-DC7E55E97C79}" type="datetime1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8C48-3B47-4021-9B2B-F56D242D41F9}" type="datetime1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5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089E-1E2A-4BB3-9025-FFBB4A88CD57}" type="datetime1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9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8FB0-7A70-41DA-BE0B-D3708AD33E0B}" type="datetime1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4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085850" marR="0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4287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17716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marL="22288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marL="26860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marL="31432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marL="36004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7415410" y="6475412"/>
            <a:ext cx="1128513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16" name="Shape 16"/>
          <p:cNvSpPr/>
          <p:nvPr/>
        </p:nvSpPr>
        <p:spPr>
          <a:xfrm>
            <a:off x="685800" y="332601"/>
            <a:ext cx="7759700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4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July 2016			           doc.: IEEE 802.11-2016/0846-00-ay</a:t>
            </a:r>
          </a:p>
        </p:txBody>
      </p:sp>
      <p:cxnSp>
        <p:nvCxnSpPr>
          <p:cNvPr id="17" name="Shape 17"/>
          <p:cNvCxnSpPr/>
          <p:nvPr/>
        </p:nvCxnSpPr>
        <p:spPr>
          <a:xfrm>
            <a:off x="685800" y="609600"/>
            <a:ext cx="7772400" cy="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/>
          <p:nvPr/>
        </p:nvSpPr>
        <p:spPr>
          <a:xfrm>
            <a:off x="685800" y="6475412"/>
            <a:ext cx="711200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</a:p>
        </p:txBody>
      </p:sp>
      <p:cxnSp>
        <p:nvCxnSpPr>
          <p:cNvPr id="19" name="Shape 19"/>
          <p:cNvCxnSpPr/>
          <p:nvPr/>
        </p:nvCxnSpPr>
        <p:spPr>
          <a:xfrm>
            <a:off x="685800" y="6477000"/>
            <a:ext cx="7848599" cy="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</p:sldLayoutIdLst>
  <p:hf sldNum="0" hdr="0" ft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1EED7-C5F7-4A13-BD95-FBD83812E22A}" type="datetime1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0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Nada.Golmie@nist.gov" TargetMode="External"/><Relationship Id="rId3" Type="http://schemas.openxmlformats.org/officeDocument/2006/relationships/hyperlink" Target="mailto:peter.papazian@nist.gov" TargetMode="External"/><Relationship Id="rId7" Type="http://schemas.openxmlformats.org/officeDocument/2006/relationships/hyperlink" Target="mailto:jelena.senic@nist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e-kark.choi@nist.gov" TargetMode="External"/><Relationship Id="rId5" Type="http://schemas.openxmlformats.org/officeDocument/2006/relationships/hyperlink" Target="mailto:camillo.gentile@nist.gov" TargetMode="External"/><Relationship Id="rId4" Type="http://schemas.openxmlformats.org/officeDocument/2006/relationships/hyperlink" Target="mailto:Jian.wang@nist.gov" TargetMode="External"/><Relationship Id="rId9" Type="http://schemas.openxmlformats.org/officeDocument/2006/relationships/hyperlink" Target="mailto:kate.remley@nist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02262" y="740976"/>
            <a:ext cx="8384537" cy="109002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Multipath Component Tracking and </a:t>
            </a:r>
            <a:br>
              <a:rPr lang="en-US" sz="32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Channel Model for Lecture Room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1892365"/>
            <a:ext cx="7772400" cy="381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2016-07</a:t>
            </a:r>
          </a:p>
        </p:txBody>
      </p:sp>
      <p:sp>
        <p:nvSpPr>
          <p:cNvPr id="78" name="Shape 78"/>
          <p:cNvSpPr/>
          <p:nvPr/>
        </p:nvSpPr>
        <p:spPr>
          <a:xfrm>
            <a:off x="520502" y="2304048"/>
            <a:ext cx="1447800" cy="381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11059"/>
              </p:ext>
            </p:extLst>
          </p:nvPr>
        </p:nvGraphicFramePr>
        <p:xfrm>
          <a:off x="604527" y="2746415"/>
          <a:ext cx="7948923" cy="2506585"/>
        </p:xfrm>
        <a:graphic>
          <a:graphicData uri="http://schemas.openxmlformats.org/drawingml/2006/table">
            <a:tbl>
              <a:tblPr firstRow="1" bandRow="1">
                <a:tableStyleId>{03C6F5E2-FF9E-4968-86D7-54FDBC47BEC5}</a:tableStyleId>
              </a:tblPr>
              <a:tblGrid>
                <a:gridCol w="1654566">
                  <a:extLst>
                    <a:ext uri="{9D8B030D-6E8A-4147-A177-3AD203B41FA5}">
                      <a16:colId xmlns:a16="http://schemas.microsoft.com/office/drawing/2014/main" val="203605199"/>
                    </a:ext>
                  </a:extLst>
                </a:gridCol>
                <a:gridCol w="1041765">
                  <a:extLst>
                    <a:ext uri="{9D8B030D-6E8A-4147-A177-3AD203B41FA5}">
                      <a16:colId xmlns:a16="http://schemas.microsoft.com/office/drawing/2014/main" val="1461910085"/>
                    </a:ext>
                  </a:extLst>
                </a:gridCol>
                <a:gridCol w="1922084">
                  <a:extLst>
                    <a:ext uri="{9D8B030D-6E8A-4147-A177-3AD203B41FA5}">
                      <a16:colId xmlns:a16="http://schemas.microsoft.com/office/drawing/2014/main" val="3359598622"/>
                    </a:ext>
                  </a:extLst>
                </a:gridCol>
                <a:gridCol w="1363935">
                  <a:extLst>
                    <a:ext uri="{9D8B030D-6E8A-4147-A177-3AD203B41FA5}">
                      <a16:colId xmlns:a16="http://schemas.microsoft.com/office/drawing/2014/main" val="855138319"/>
                    </a:ext>
                  </a:extLst>
                </a:gridCol>
                <a:gridCol w="1966573">
                  <a:extLst>
                    <a:ext uri="{9D8B030D-6E8A-4147-A177-3AD203B41FA5}">
                      <a16:colId xmlns:a16="http://schemas.microsoft.com/office/drawing/2014/main" val="3449038408"/>
                    </a:ext>
                  </a:extLst>
                </a:gridCol>
              </a:tblGrid>
              <a:tr h="29661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Name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Affiliations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Address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Phone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email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749040"/>
                  </a:ext>
                </a:extLst>
              </a:tr>
              <a:tr h="266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David</a:t>
                      </a:r>
                      <a:r>
                        <a:rPr lang="en-US" sz="1200" b="0" baseline="0" dirty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Lai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Gaithersburg,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MD, USA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+1 (301) 975-6797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chiehping.lai@nist.gov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297962"/>
                  </a:ext>
                </a:extLst>
              </a:tr>
              <a:tr h="26695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Jian Wang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Gaithersburg,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MD, USA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(301) 975-8012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jian.wang@nist.gov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94975"/>
                  </a:ext>
                </a:extLst>
              </a:tr>
              <a:tr h="26695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Camillo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Gentile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Gaithersburg,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MD, USA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(301) 975-3685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camillo.gentile@nist.gov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511855"/>
                  </a:ext>
                </a:extLst>
              </a:tr>
              <a:tr h="266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Peter</a:t>
                      </a:r>
                      <a:r>
                        <a:rPr lang="en-US" sz="1200" b="0" baseline="0" dirty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Papazian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Boulder,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CO, USA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(303)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497-7078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peter.papazian@nist.gov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922730"/>
                  </a:ext>
                </a:extLst>
              </a:tr>
              <a:tr h="26695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Jae-Kar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Choi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Gaithersburg,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MD, USA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(301)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975-6049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jae-kark.choi@nist.gov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672349"/>
                  </a:ext>
                </a:extLst>
              </a:tr>
              <a:tr h="26695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Jelena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Senic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Boulder,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CO, USA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(303)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497-6166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jelena.senic@nist.gov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461007"/>
                  </a:ext>
                </a:extLst>
              </a:tr>
              <a:tr h="26695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Golmie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Gaithersburg,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MD, USA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(301) 975-4190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nada.golmie@nist.gov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613606"/>
                  </a:ext>
                </a:extLst>
              </a:tr>
              <a:tr h="281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Kate Remley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Boulder,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CO, USA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(303)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497-3652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kate.remley@nist.gov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646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0" y="672360"/>
            <a:ext cx="9131490" cy="46826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Reflection</a:t>
            </a:r>
            <a:r>
              <a:rPr lang="en-US" sz="32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</a:t>
            </a:r>
            <a:r>
              <a:rPr lang="en-US" sz="32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Random Objects</a:t>
            </a:r>
          </a:p>
        </p:txBody>
      </p:sp>
      <p:sp>
        <p:nvSpPr>
          <p:cNvPr id="11" name="Shape 89"/>
          <p:cNvSpPr txBox="1">
            <a:spLocks noGrp="1"/>
          </p:cNvSpPr>
          <p:nvPr>
            <p:ph type="body" idx="1"/>
          </p:nvPr>
        </p:nvSpPr>
        <p:spPr>
          <a:xfrm>
            <a:off x="1072974" y="5933453"/>
            <a:ext cx="7293219" cy="42655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 visual inspection of delay,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location index, random objects can be identified (examples shown)</a:t>
            </a:r>
          </a:p>
          <a:p>
            <a:pPr marL="285750" indent="-285750">
              <a:spcBef>
                <a:spcPts val="0"/>
              </a:spcBef>
              <a:buSzPct val="100000"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  <a:buSzPct val="100000"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  <a:buSzPct val="100000"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  <a:buSzPct val="100000"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9" name="Group 88"/>
          <p:cNvGrpSpPr>
            <a:grpSpLocks noChangeAspect="1"/>
          </p:cNvGrpSpPr>
          <p:nvPr/>
        </p:nvGrpSpPr>
        <p:grpSpPr>
          <a:xfrm>
            <a:off x="3832919" y="1301354"/>
            <a:ext cx="4865236" cy="4552067"/>
            <a:chOff x="3980040" y="1193472"/>
            <a:chExt cx="3794326" cy="35500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5752" t="23025" r="26517" b="4928"/>
            <a:stretch/>
          </p:blipFill>
          <p:spPr>
            <a:xfrm>
              <a:off x="3980040" y="1193472"/>
              <a:ext cx="3794326" cy="355009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609900" y="1980377"/>
              <a:ext cx="446557" cy="240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chair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4990827" y="1638156"/>
              <a:ext cx="596550" cy="3397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990827" y="2203795"/>
              <a:ext cx="499413" cy="790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06" idx="0"/>
            </p:cNvCxnSpPr>
            <p:nvPr/>
          </p:nvCxnSpPr>
          <p:spPr>
            <a:xfrm flipV="1">
              <a:off x="5865130" y="1964608"/>
              <a:ext cx="19152" cy="6450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409084" y="1374377"/>
              <a:ext cx="422804" cy="240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door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H="1">
              <a:off x="6105107" y="1529845"/>
              <a:ext cx="303977" cy="970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443641" y="2848732"/>
              <a:ext cx="7713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podium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V="1">
              <a:off x="7120963" y="2910153"/>
              <a:ext cx="247295" cy="483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326322" y="1203018"/>
            <a:ext cx="3282066" cy="4756649"/>
            <a:chOff x="544099" y="934165"/>
            <a:chExt cx="2862388" cy="4148415"/>
          </a:xfrm>
        </p:grpSpPr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1041466" y="1193438"/>
              <a:ext cx="2365021" cy="3541207"/>
              <a:chOff x="1017318" y="1169792"/>
              <a:chExt cx="2181551" cy="3266493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017318" y="1169792"/>
                <a:ext cx="2181551" cy="3266493"/>
                <a:chOff x="1004101" y="1163906"/>
                <a:chExt cx="2181551" cy="3266493"/>
              </a:xfrm>
            </p:grpSpPr>
            <p:grpSp>
              <p:nvGrpSpPr>
                <p:cNvPr id="24" name="Group 23"/>
                <p:cNvGrpSpPr>
                  <a:grpSpLocks noChangeAspect="1"/>
                </p:cNvGrpSpPr>
                <p:nvPr/>
              </p:nvGrpSpPr>
              <p:grpSpPr>
                <a:xfrm>
                  <a:off x="1004101" y="1163906"/>
                  <a:ext cx="2181551" cy="3266493"/>
                  <a:chOff x="679637" y="1399784"/>
                  <a:chExt cx="2977964" cy="4458983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679637" y="1399784"/>
                    <a:ext cx="2977964" cy="4458983"/>
                    <a:chOff x="679637" y="1399784"/>
                    <a:chExt cx="2977964" cy="4458983"/>
                  </a:xfrm>
                </p:grpSpPr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679637" y="1399784"/>
                      <a:ext cx="2977964" cy="4458983"/>
                      <a:chOff x="679637" y="1399784"/>
                      <a:chExt cx="2977964" cy="4458983"/>
                    </a:xfrm>
                  </p:grpSpPr>
                  <p:pic>
                    <p:nvPicPr>
                      <p:cNvPr id="40" name="Picture 3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637" y="1399784"/>
                        <a:ext cx="2977964" cy="4458983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1" name="Rectangle 40"/>
                      <p:cNvSpPr/>
                      <p:nvPr/>
                    </p:nvSpPr>
                    <p:spPr>
                      <a:xfrm>
                        <a:off x="1933575" y="3248025"/>
                        <a:ext cx="209550" cy="247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762001" y="4508727"/>
                      <a:ext cx="333374" cy="2156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7" name="Rectangle 36"/>
                  <p:cNvSpPr/>
                  <p:nvPr/>
                </p:nvSpPr>
                <p:spPr>
                  <a:xfrm>
                    <a:off x="1876425" y="2123000"/>
                    <a:ext cx="266700" cy="25824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TextBox 24"/>
                <p:cNvSpPr txBox="1"/>
                <p:nvPr/>
              </p:nvSpPr>
              <p:spPr>
                <a:xfrm>
                  <a:off x="1287182" y="3137056"/>
                  <a:ext cx="223571" cy="1987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518413" y="3137057"/>
                  <a:ext cx="303611" cy="1987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>
                      <a:solidFill>
                        <a:srgbClr val="FF0000"/>
                      </a:solidFill>
                    </a:rPr>
                    <a:t>25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491208" y="1693708"/>
                  <a:ext cx="380949" cy="1987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>
                      <a:solidFill>
                        <a:srgbClr val="FF0000"/>
                      </a:solidFill>
                    </a:rPr>
                    <a:t>61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176231" y="1692515"/>
                  <a:ext cx="380949" cy="1987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>
                      <a:solidFill>
                        <a:srgbClr val="FF0000"/>
                      </a:solidFill>
                    </a:rPr>
                    <a:t>87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281033" y="2957645"/>
                  <a:ext cx="380949" cy="198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>
                      <a:solidFill>
                        <a:srgbClr val="FF0000"/>
                      </a:solidFill>
                    </a:rPr>
                    <a:t>100</a:t>
                  </a:r>
                </a:p>
              </p:txBody>
            </p: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1529556" y="3229897"/>
                  <a:ext cx="961652" cy="136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2741542" y="1907959"/>
                  <a:ext cx="0" cy="123254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H="1" flipV="1">
                  <a:off x="1423219" y="1799303"/>
                  <a:ext cx="1093371" cy="93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1249742" y="1895387"/>
                  <a:ext cx="3973" cy="119996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 flipH="1">
                <a:off x="1895888" y="3124603"/>
                <a:ext cx="57047" cy="5704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813464" y="2977596"/>
                <a:ext cx="289631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solidFill>
                      <a:srgbClr val="FF0000"/>
                    </a:solidFill>
                  </a:rPr>
                  <a:t>Rx</a:t>
                </a: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544099" y="4814159"/>
              <a:ext cx="472813" cy="268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door</a:t>
              </a:r>
            </a:p>
          </p:txBody>
        </p:sp>
        <p:cxnSp>
          <p:nvCxnSpPr>
            <p:cNvPr id="67" name="Straight Arrow Connector 66"/>
            <p:cNvCxnSpPr>
              <a:stCxn id="65" idx="3"/>
            </p:cNvCxnSpPr>
            <p:nvPr/>
          </p:nvCxnSpPr>
          <p:spPr>
            <a:xfrm flipV="1">
              <a:off x="1016912" y="4762957"/>
              <a:ext cx="376969" cy="1854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129830" y="934165"/>
              <a:ext cx="7713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podium</a:t>
              </a:r>
            </a:p>
          </p:txBody>
        </p:sp>
        <p:cxnSp>
          <p:nvCxnSpPr>
            <p:cNvPr id="70" name="Straight Arrow Connector 69"/>
            <p:cNvCxnSpPr>
              <a:stCxn id="69" idx="2"/>
            </p:cNvCxnSpPr>
            <p:nvPr/>
          </p:nvCxnSpPr>
          <p:spPr>
            <a:xfrm>
              <a:off x="1515513" y="1241942"/>
              <a:ext cx="95599" cy="2170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2403952" y="4790178"/>
              <a:ext cx="499375" cy="268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chair</a:t>
              </a:r>
            </a:p>
          </p:txBody>
        </p:sp>
        <p:cxnSp>
          <p:nvCxnSpPr>
            <p:cNvPr id="78" name="Straight Arrow Connector 77"/>
            <p:cNvCxnSpPr>
              <a:stCxn id="77" idx="0"/>
            </p:cNvCxnSpPr>
            <p:nvPr/>
          </p:nvCxnSpPr>
          <p:spPr>
            <a:xfrm flipH="1" flipV="1">
              <a:off x="1782901" y="3718506"/>
              <a:ext cx="870739" cy="10716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7" idx="0"/>
            </p:cNvCxnSpPr>
            <p:nvPr/>
          </p:nvCxnSpPr>
          <p:spPr>
            <a:xfrm flipH="1" flipV="1">
              <a:off x="1936269" y="3718506"/>
              <a:ext cx="717371" cy="10716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0"/>
            </p:cNvCxnSpPr>
            <p:nvPr/>
          </p:nvCxnSpPr>
          <p:spPr>
            <a:xfrm flipH="1" flipV="1">
              <a:off x="2097828" y="3718506"/>
              <a:ext cx="555813" cy="10716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/>
        </p:nvSpPr>
        <p:spPr>
          <a:xfrm>
            <a:off x="5963760" y="311723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chair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414692" y="5094516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Measured MPC</a:t>
            </a:r>
          </a:p>
        </p:txBody>
      </p:sp>
      <p:grpSp>
        <p:nvGrpSpPr>
          <p:cNvPr id="117" name="Group 116"/>
          <p:cNvGrpSpPr>
            <a:grpSpLocks noChangeAspect="1"/>
          </p:cNvGrpSpPr>
          <p:nvPr/>
        </p:nvGrpSpPr>
        <p:grpSpPr>
          <a:xfrm>
            <a:off x="86724" y="1465354"/>
            <a:ext cx="906019" cy="910334"/>
            <a:chOff x="3273571" y="1677038"/>
            <a:chExt cx="883512" cy="887719"/>
          </a:xfrm>
        </p:grpSpPr>
        <p:sp>
          <p:nvSpPr>
            <p:cNvPr id="118" name="TextBox 117"/>
            <p:cNvSpPr txBox="1"/>
            <p:nvPr/>
          </p:nvSpPr>
          <p:spPr>
            <a:xfrm>
              <a:off x="3823750" y="1937708"/>
              <a:ext cx="194619" cy="210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</a:rPr>
                <a:t>0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3273571" y="1677038"/>
              <a:ext cx="883512" cy="887719"/>
              <a:chOff x="3273571" y="1677038"/>
              <a:chExt cx="883512" cy="887719"/>
            </a:xfrm>
          </p:grpSpPr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 flipH="1">
                <a:off x="3641211" y="1977870"/>
                <a:ext cx="131150" cy="1311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>
                <a:off x="3572233" y="2043445"/>
                <a:ext cx="27984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3706785" y="1867071"/>
                <a:ext cx="1" cy="33937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xtBox 122"/>
              <p:cNvSpPr txBox="1"/>
              <p:nvPr/>
            </p:nvSpPr>
            <p:spPr>
              <a:xfrm>
                <a:off x="3417741" y="2354665"/>
                <a:ext cx="739342" cy="21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</a:rPr>
                  <a:t>AZ </a:t>
                </a:r>
                <a:r>
                  <a:rPr lang="en-US" sz="800" b="1" dirty="0" err="1">
                    <a:solidFill>
                      <a:srgbClr val="FF0000"/>
                    </a:solidFill>
                  </a:rPr>
                  <a:t>AoA</a:t>
                </a:r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575702" y="1677038"/>
                <a:ext cx="322828" cy="21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</a:rPr>
                  <a:t>90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273571" y="1937708"/>
                <a:ext cx="381825" cy="209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3532347" y="2182739"/>
                <a:ext cx="348876" cy="21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</a:rPr>
                  <a:t>270</a:t>
                </a:r>
              </a:p>
            </p:txBody>
          </p:sp>
        </p:grpSp>
      </p:grpSp>
      <p:cxnSp>
        <p:nvCxnSpPr>
          <p:cNvPr id="139" name="Straight Connector 138"/>
          <p:cNvCxnSpPr/>
          <p:nvPr/>
        </p:nvCxnSpPr>
        <p:spPr>
          <a:xfrm flipH="1">
            <a:off x="1300108" y="4291450"/>
            <a:ext cx="327083" cy="721375"/>
          </a:xfrm>
          <a:prstGeom prst="line">
            <a:avLst/>
          </a:prstGeom>
          <a:ln w="12700">
            <a:solidFill>
              <a:srgbClr val="FF3A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21" idx="5"/>
          </p:cNvCxnSpPr>
          <p:nvPr/>
        </p:nvCxnSpPr>
        <p:spPr>
          <a:xfrm flipH="1">
            <a:off x="1634645" y="3990759"/>
            <a:ext cx="364458" cy="277253"/>
          </a:xfrm>
          <a:prstGeom prst="line">
            <a:avLst/>
          </a:prstGeom>
          <a:ln w="12700">
            <a:solidFill>
              <a:srgbClr val="FF3A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379588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710053" y="659236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Reduction of Q-D* Cluster Parameters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17186" y="1268836"/>
            <a:ext cx="4067447" cy="2806670"/>
            <a:chOff x="2465711" y="1948191"/>
            <a:chExt cx="5319410" cy="367056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906486" y="2123420"/>
              <a:ext cx="0" cy="3145972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2079226" y="3658306"/>
              <a:ext cx="108074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Power (dB)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20321" y="5310978"/>
              <a:ext cx="970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delay (ns)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363686" y="2373792"/>
              <a:ext cx="0" cy="2895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01143" y="3312939"/>
              <a:ext cx="0" cy="195645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125685" y="3643190"/>
              <a:ext cx="0" cy="162620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773386" y="4192174"/>
              <a:ext cx="0" cy="111880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328558" y="3987577"/>
              <a:ext cx="0" cy="128181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559541" y="4291165"/>
              <a:ext cx="0" cy="97822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905500" y="4589171"/>
              <a:ext cx="0" cy="68022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264728" y="5029906"/>
              <a:ext cx="0" cy="23948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178273" y="3801336"/>
                  <a:ext cx="482824" cy="30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1/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8273" y="3801336"/>
                  <a:ext cx="482824" cy="307776"/>
                </a:xfrm>
                <a:prstGeom prst="rect">
                  <a:avLst/>
                </a:prstGeom>
                <a:blipFill>
                  <a:blip r:embed="rId3"/>
                  <a:stretch>
                    <a:fillRect l="-4918" t="-5263" r="-6557" b="-5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 flipH="1">
              <a:off x="2906486" y="5269392"/>
              <a:ext cx="37338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3510642" y="2220159"/>
              <a:ext cx="555171" cy="30726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137811" y="1948191"/>
              <a:ext cx="1069524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dominant 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component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25828" y="3814888"/>
              <a:ext cx="11592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diffuse </a:t>
              </a:r>
            </a:p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components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>
              <a:off x="5987143" y="4352567"/>
              <a:ext cx="522514" cy="21573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4137811" y="5075582"/>
              <a:ext cx="6422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178230" y="4695575"/>
                  <a:ext cx="517962" cy="30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1/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8230" y="4695575"/>
                  <a:ext cx="517962" cy="307776"/>
                </a:xfrm>
                <a:prstGeom prst="rect">
                  <a:avLst/>
                </a:prstGeom>
                <a:blipFill>
                  <a:blip r:embed="rId4"/>
                  <a:stretch>
                    <a:fillRect r="-9231" b="-44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/>
            <p:cNvCxnSpPr/>
            <p:nvPr/>
          </p:nvCxnSpPr>
          <p:spPr>
            <a:xfrm>
              <a:off x="4314224" y="3608047"/>
              <a:ext cx="6097" cy="221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333431" y="3825126"/>
              <a:ext cx="325655" cy="3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363686" y="2852763"/>
              <a:ext cx="3145971" cy="241662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5753099" y="4113197"/>
              <a:ext cx="744331" cy="13599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6379030" y="4510797"/>
              <a:ext cx="261256" cy="37303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344775" y="4525584"/>
                <a:ext cx="2285693" cy="478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K-factor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dominant</m:t>
                        </m:r>
                        <m: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power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tal</m:t>
                        </m:r>
                        <m:r>
                          <a:rPr lang="en-US" sz="20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diffuse</m:t>
                        </m:r>
                        <m:r>
                          <a:rPr lang="en-US" sz="20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power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775" y="4525584"/>
                <a:ext cx="2285693" cy="478292"/>
              </a:xfrm>
              <a:prstGeom prst="rect">
                <a:avLst/>
              </a:prstGeom>
              <a:blipFill>
                <a:blip r:embed="rId5"/>
                <a:stretch>
                  <a:fillRect l="-800" r="-16533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994935" y="1430939"/>
            <a:ext cx="3234089" cy="2745120"/>
            <a:chOff x="5101023" y="1404687"/>
            <a:chExt cx="3234089" cy="2745120"/>
          </a:xfrm>
        </p:grpSpPr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>
              <a:off x="5101023" y="1404687"/>
              <a:ext cx="3234089" cy="2745120"/>
              <a:chOff x="2410743" y="2123420"/>
              <a:chExt cx="4229543" cy="359007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906486" y="2123420"/>
                <a:ext cx="0" cy="3145972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 rot="16200000">
                <a:off x="2024258" y="3647448"/>
                <a:ext cx="1080746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Power (dB)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20321" y="5310979"/>
                <a:ext cx="1360989" cy="402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AoA</a:t>
                </a:r>
                <a:r>
                  <a:rPr lang="en-US" dirty="0"/>
                  <a:t> (deg.)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4897026" y="2373791"/>
                <a:ext cx="0" cy="28956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672573" y="3312939"/>
                <a:ext cx="0" cy="1956453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086907" y="3641292"/>
                <a:ext cx="0" cy="162620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523344" y="4160456"/>
                <a:ext cx="0" cy="111880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320321" y="4013389"/>
                <a:ext cx="0" cy="128181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385599" y="4291165"/>
                <a:ext cx="0" cy="978227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660695" y="4599039"/>
                <a:ext cx="0" cy="680221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036096" y="5008562"/>
                <a:ext cx="0" cy="23948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2906486" y="5269392"/>
                <a:ext cx="373380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69"/>
            <p:cNvCxnSpPr/>
            <p:nvPr/>
          </p:nvCxnSpPr>
          <p:spPr>
            <a:xfrm flipH="1">
              <a:off x="6609530" y="2157130"/>
              <a:ext cx="766195" cy="500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011772" y="1799526"/>
              <a:ext cx="1180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RMS spread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30994" y="5523090"/>
            <a:ext cx="1534202" cy="595680"/>
            <a:chOff x="6159731" y="5456850"/>
            <a:chExt cx="1534202" cy="595680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6159731" y="5757134"/>
              <a:ext cx="1534202" cy="667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6498166" y="5763807"/>
              <a:ext cx="407047" cy="288723"/>
            </a:xfrm>
            <a:prstGeom prst="straightConnector1">
              <a:avLst/>
            </a:prstGeom>
            <a:ln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6905213" y="5763807"/>
              <a:ext cx="338436" cy="288723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260614" y="5456850"/>
              <a:ext cx="1350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Reflection loss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Shape 89"/>
              <p:cNvSpPr txBox="1">
                <a:spLocks/>
              </p:cNvSpPr>
              <p:nvPr/>
            </p:nvSpPr>
            <p:spPr>
              <a:xfrm>
                <a:off x="715962" y="4398595"/>
                <a:ext cx="3615278" cy="1245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075" tIns="46025" rIns="92075" bIns="46025" anchor="t" anchorCtr="0">
                <a:no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42900" marR="0" indent="-1905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742950" marR="0" indent="-15875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Char char="–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085850" marR="0" indent="-12065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428750" marR="0" indent="-133350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Char char="–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1771650" marR="0" indent="-133350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228850" marR="0" indent="-133350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2686050" marR="0" indent="-133350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143250" marR="0" indent="-133350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3600450" marR="0" indent="-133350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indent="-342900">
                  <a:spcBef>
                    <a:spcPts val="0"/>
                  </a:spcBef>
                  <a:buSzPct val="100000"/>
                  <a:buFont typeface="+mj-lt"/>
                  <a:buAutoNum type="arabicPeriod"/>
                </a:pPr>
                <a:r>
                  <a:rPr lang="en-US" sz="1600" b="1" dirty="0" err="1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Ricean</a:t>
                </a:r>
                <a:r>
                  <a:rPr lang="en-US" sz="1600" b="1" dirty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K-factor</a:t>
                </a:r>
              </a:p>
              <a:p>
                <a:pPr indent="-342900">
                  <a:spcBef>
                    <a:spcPts val="0"/>
                  </a:spcBef>
                  <a:buSzPct val="100000"/>
                  <a:buFont typeface="+mj-lt"/>
                  <a:buAutoNum type="arabicPeriod"/>
                </a:pPr>
                <a:r>
                  <a:rPr lang="en-US" sz="1600" b="1" dirty="0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Power-delay decay constant 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Times New Roman"/>
                        <a:sym typeface="Times New Roman"/>
                      </a:rPr>
                      <m:t>𝜸</m:t>
                    </m:r>
                  </m:oMath>
                </a14:m>
                <a:r>
                  <a:rPr lang="en-US" sz="1600" b="1" dirty="0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  <a:p>
                <a:pPr indent="-342900">
                  <a:spcBef>
                    <a:spcPts val="0"/>
                  </a:spcBef>
                  <a:buSzPct val="100000"/>
                  <a:buFont typeface="+mj-lt"/>
                  <a:buAutoNum type="arabicPeriod"/>
                </a:pP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Intra-cluster arrival rate (</a:t>
                </a:r>
                <a:r>
                  <a:rPr lang="el-G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600" b="1" dirty="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-342900">
                  <a:spcBef>
                    <a:spcPts val="0"/>
                  </a:spcBef>
                  <a:buSzPct val="100000"/>
                  <a:buFont typeface="+mj-lt"/>
                  <a:buAutoNum type="arabicPeriod"/>
                </a:pPr>
                <a:r>
                  <a:rPr lang="en-US" sz="1600" b="1" dirty="0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AZ / EL </a:t>
                </a:r>
                <a:r>
                  <a:rPr lang="en-US" sz="1600" b="1" dirty="0" err="1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AoA</a:t>
                </a:r>
                <a:r>
                  <a:rPr lang="en-US" sz="1600" b="1" dirty="0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RMS Spread</a:t>
                </a:r>
              </a:p>
              <a:p>
                <a:pPr indent="-342900">
                  <a:spcBef>
                    <a:spcPts val="0"/>
                  </a:spcBef>
                  <a:buSzPct val="100000"/>
                  <a:buFont typeface="+mj-lt"/>
                  <a:buAutoNum type="arabicPeriod"/>
                </a:pPr>
                <a:r>
                  <a:rPr lang="en-US" sz="1600" b="1" dirty="0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Reflection loss</a:t>
                </a:r>
              </a:p>
              <a:p>
                <a:pPr indent="-342900">
                  <a:spcBef>
                    <a:spcPts val="0"/>
                  </a:spcBef>
                  <a:buSzPct val="100000"/>
                  <a:buFont typeface="+mj-lt"/>
                  <a:buAutoNum type="arabicPeriod"/>
                </a:pPr>
                <a:endParaRPr lang="en-US" sz="1600" b="1" dirty="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-342900">
                  <a:spcBef>
                    <a:spcPts val="0"/>
                  </a:spcBef>
                  <a:buSzPct val="100000"/>
                  <a:buFont typeface="+mj-lt"/>
                  <a:buAutoNum type="arabicPeriod"/>
                </a:pPr>
                <a:endParaRPr lang="en-US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-342900">
                  <a:spcBef>
                    <a:spcPts val="0"/>
                  </a:spcBef>
                  <a:buSzPct val="100000"/>
                  <a:buFont typeface="+mj-lt"/>
                  <a:buAutoNum type="arabicPeriod"/>
                </a:pPr>
                <a:endParaRPr lang="en-US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-342900">
                  <a:spcBef>
                    <a:spcPts val="0"/>
                  </a:spcBef>
                  <a:buSzPct val="100000"/>
                  <a:buFont typeface="+mj-lt"/>
                  <a:buAutoNum type="arabicPeriod"/>
                </a:pPr>
                <a:endParaRPr lang="en-US" sz="18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137160" indent="-137160">
                  <a:spcBef>
                    <a:spcPts val="0"/>
                  </a:spcBef>
                  <a:buSzPct val="100000"/>
                  <a:buFont typeface="Arial" panose="020B0604020202020204" pitchFamily="34" charset="0"/>
                  <a:buChar char="•"/>
                </a:pPr>
                <a:endParaRPr lang="en-US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137160" lvl="3" indent="-137160">
                  <a:spcBef>
                    <a:spcPts val="0"/>
                  </a:spcBef>
                  <a:buSzPct val="100000"/>
                  <a:buFont typeface="Arial" panose="020B0604020202020204" pitchFamily="34" charset="0"/>
                  <a:buChar char="•"/>
                </a:pPr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  <a:p>
                <a:pPr marL="137160" indent="-137160">
                  <a:spcBef>
                    <a:spcPts val="0"/>
                  </a:spcBef>
                  <a:buSzPct val="100000"/>
                  <a:buFont typeface="Arial" panose="020B0604020202020204" pitchFamily="34" charset="0"/>
                  <a:buChar char="•"/>
                </a:pPr>
                <a:endParaRPr lang="en-US" sz="16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>
          <p:sp>
            <p:nvSpPr>
              <p:cNvPr id="83" name="Shape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62" y="4398595"/>
                <a:ext cx="3615278" cy="1245245"/>
              </a:xfrm>
              <a:prstGeom prst="rect">
                <a:avLst/>
              </a:prstGeom>
              <a:blipFill>
                <a:blip r:embed="rId6"/>
                <a:stretch>
                  <a:fillRect l="-505" t="-1471" b="-1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>
            <a:off x="4829695" y="1268836"/>
            <a:ext cx="16625" cy="4990648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54221" y="4256116"/>
            <a:ext cx="7383444" cy="8313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4846320" y="5303520"/>
            <a:ext cx="3491345" cy="1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hape 89"/>
          <p:cNvSpPr txBox="1">
            <a:spLocks/>
          </p:cNvSpPr>
          <p:nvPr/>
        </p:nvSpPr>
        <p:spPr>
          <a:xfrm>
            <a:off x="591488" y="5841040"/>
            <a:ext cx="3710526" cy="48501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>
              <a:spcBef>
                <a:spcPts val="0"/>
              </a:spcBef>
              <a:buSzPct val="25000"/>
              <a:buNone/>
            </a:pPr>
            <a:r>
              <a:rPr lang="en-US"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*“Quasi-deterministic Approach to </a:t>
            </a:r>
            <a:r>
              <a:rPr lang="en-US" sz="1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mmWave</a:t>
            </a:r>
            <a:r>
              <a:rPr lang="en-US"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Channel Modeling in a Non-stationary Environment,” </a:t>
            </a:r>
            <a:r>
              <a:rPr lang="en-US" sz="1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Maltsev</a:t>
            </a:r>
            <a:r>
              <a:rPr lang="en-US"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Pudeyev, </a:t>
            </a:r>
            <a:r>
              <a:rPr lang="en-US" sz="1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Karls</a:t>
            </a:r>
            <a:r>
              <a:rPr lang="en-US"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indent="-342900">
              <a:spcBef>
                <a:spcPts val="0"/>
              </a:spcBef>
              <a:buSzPct val="25000"/>
              <a:buNone/>
            </a:pPr>
            <a:r>
              <a:rPr lang="en-US" sz="1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Bolotin</a:t>
            </a:r>
            <a:r>
              <a:rPr lang="en-US"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Morozov</a:t>
            </a:r>
            <a:r>
              <a:rPr lang="en-US"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de-DE"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Weiler, Peter, Keusgen, Globecom 2014.</a:t>
            </a:r>
            <a:endParaRPr lang="en-US" sz="1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0593693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710053" y="659236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 of Parameter Extraction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Shape 89"/>
          <p:cNvSpPr txBox="1">
            <a:spLocks/>
          </p:cNvSpPr>
          <p:nvPr/>
        </p:nvSpPr>
        <p:spPr>
          <a:xfrm>
            <a:off x="277434" y="1468341"/>
            <a:ext cx="8401053" cy="163230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CLUSTERING:</a:t>
            </a:r>
          </a:p>
          <a:p>
            <a:pPr marL="742950" lvl="2" indent="0">
              <a:spcBef>
                <a:spcPts val="0"/>
              </a:spcBef>
              <a:buSzPct val="100000"/>
              <a:buNone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Measured MPCs at each location are clustered and dominant path of each cluster is identified</a:t>
            </a:r>
          </a:p>
          <a:p>
            <a:pPr marL="400050" lvl="1" indent="0">
              <a:spcBef>
                <a:spcPts val="0"/>
              </a:spcBef>
              <a:buSzPct val="100000"/>
              <a:buNone/>
            </a:pP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42900">
              <a:spcBef>
                <a:spcPts val="0"/>
              </a:spcBef>
              <a:buSzPct val="100000"/>
              <a:buFont typeface="+mj-lt"/>
              <a:buAutoNum type="arabicPeriod" startAt="2"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TRACKING:</a:t>
            </a:r>
          </a:p>
          <a:p>
            <a:pPr marL="742950" lvl="2" indent="0">
              <a:spcBef>
                <a:spcPts val="0"/>
              </a:spcBef>
              <a:buSzPct val="100000"/>
              <a:buNone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Dominant MPCs are automatically tracked from location to location along robot’s trajectory</a:t>
            </a:r>
          </a:p>
          <a:p>
            <a:pPr marL="400050" lvl="1" indent="0">
              <a:spcBef>
                <a:spcPts val="0"/>
              </a:spcBef>
              <a:buSzPct val="100000"/>
              <a:buNone/>
            </a:pP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42900">
              <a:spcBef>
                <a:spcPts val="0"/>
              </a:spcBef>
              <a:buSzPct val="100000"/>
              <a:buFont typeface="+mj-lt"/>
              <a:buAutoNum type="arabicPeriod" startAt="3"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CLASSIFICATION:</a:t>
            </a:r>
          </a:p>
          <a:p>
            <a:pPr marL="742950" lvl="2" indent="0">
              <a:spcBef>
                <a:spcPts val="0"/>
              </a:spcBef>
              <a:buSzPct val="100000"/>
              <a:buNone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Measured MPC tracks compared to </a:t>
            </a:r>
            <a:r>
              <a:rPr lang="en-US" sz="1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raytraced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MPC tracks in order to classify path-type (direct, 1</a:t>
            </a:r>
            <a:r>
              <a:rPr lang="en-US" sz="1600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-, 2</a:t>
            </a:r>
            <a:r>
              <a:rPr lang="en-US" sz="1600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-, or random-object reflected)</a:t>
            </a:r>
          </a:p>
          <a:p>
            <a:pPr marL="400050" lvl="1" indent="0">
              <a:spcBef>
                <a:spcPts val="0"/>
              </a:spcBef>
              <a:buSzPct val="100000"/>
              <a:buNone/>
            </a:pP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42900">
              <a:spcBef>
                <a:spcPts val="0"/>
              </a:spcBef>
              <a:buSzPct val="100000"/>
              <a:buFont typeface="+mj-lt"/>
              <a:buAutoNum type="arabicPeriod" startAt="4"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REDUCTION:</a:t>
            </a:r>
          </a:p>
          <a:p>
            <a:pPr marL="400050" lvl="1" indent="0">
              <a:spcBef>
                <a:spcPts val="0"/>
              </a:spcBef>
              <a:buSzPct val="100000"/>
              <a:buNone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Q-D parameters of each cluster at each location reduced</a:t>
            </a:r>
          </a:p>
          <a:p>
            <a:pPr marL="400050" lvl="1" indent="0">
              <a:spcBef>
                <a:spcPts val="0"/>
              </a:spcBef>
              <a:buSzPct val="100000"/>
              <a:buNone/>
            </a:pP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1" indent="0">
              <a:spcBef>
                <a:spcPts val="0"/>
              </a:spcBef>
              <a:buSzPct val="100000"/>
              <a:buNone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  AGGREGATION:</a:t>
            </a:r>
          </a:p>
          <a:p>
            <a:pPr marL="742950" lvl="2" indent="0">
              <a:spcBef>
                <a:spcPts val="0"/>
              </a:spcBef>
              <a:buSzPct val="100000"/>
              <a:buNone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Clusters are assigned path-type associated of their dominant MPC and their statistics aggregated accordingly</a:t>
            </a:r>
          </a:p>
          <a:p>
            <a:pPr indent="-3429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Over 1000 clusters used to aggregate data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228901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44944" y="676936"/>
            <a:ext cx="7880934" cy="43340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Ricean</a:t>
            </a:r>
            <a:r>
              <a:rPr lang="en-US" sz="32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K-factor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89"/>
          <p:cNvSpPr txBox="1">
            <a:spLocks/>
          </p:cNvSpPr>
          <p:nvPr/>
        </p:nvSpPr>
        <p:spPr>
          <a:xfrm>
            <a:off x="644944" y="5271894"/>
            <a:ext cx="7696102" cy="114192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Mean values 14.1 dB for direct, 7.3 dB for 1</a:t>
            </a:r>
            <a:r>
              <a:rPr lang="en-US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-order, and 5.4 dB for 2</a:t>
            </a:r>
            <a:r>
              <a:rPr lang="en-US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-order, and 7.1 dB for random-object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K-factor decreases with path-type order, meaning dominant component becomes smaller and smaller compared to diffuse components, as expected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Random-object path-type comparable to 1</a:t>
            </a:r>
            <a:r>
              <a:rPr lang="en-US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reflection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191768" y="3804828"/>
            <a:ext cx="78463" cy="63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153419" y="3803318"/>
            <a:ext cx="115046" cy="1010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50471" y="4426625"/>
            <a:ext cx="4027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33157" y="4391595"/>
            <a:ext cx="4027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79" t="5969" r="8093" b="3111"/>
          <a:stretch/>
        </p:blipFill>
        <p:spPr>
          <a:xfrm>
            <a:off x="2367793" y="1209347"/>
            <a:ext cx="4561396" cy="39635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7670" y="1263114"/>
            <a:ext cx="175240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E2F8E"/>
                </a:solidFill>
              </a:rPr>
              <a:t>Direct transmission</a:t>
            </a:r>
          </a:p>
          <a:p>
            <a:r>
              <a:rPr lang="en-US" sz="1100" dirty="0">
                <a:solidFill>
                  <a:srgbClr val="76AB2F"/>
                </a:solidFill>
              </a:rPr>
              <a:t>1</a:t>
            </a:r>
            <a:r>
              <a:rPr lang="en-US" sz="1100" baseline="30000" dirty="0">
                <a:solidFill>
                  <a:srgbClr val="76AB2F"/>
                </a:solidFill>
              </a:rPr>
              <a:t>st</a:t>
            </a:r>
            <a:r>
              <a:rPr lang="en-US" sz="1100" dirty="0">
                <a:solidFill>
                  <a:srgbClr val="76AB2F"/>
                </a:solidFill>
              </a:rPr>
              <a:t>-order wall reflection</a:t>
            </a:r>
          </a:p>
          <a:p>
            <a:r>
              <a:rPr lang="en-US" sz="1100" dirty="0">
                <a:solidFill>
                  <a:srgbClr val="4CBDED"/>
                </a:solidFill>
              </a:rPr>
              <a:t>2</a:t>
            </a:r>
            <a:r>
              <a:rPr lang="en-US" sz="1100" baseline="30000" dirty="0">
                <a:solidFill>
                  <a:srgbClr val="4CBDED"/>
                </a:solidFill>
              </a:rPr>
              <a:t>nd</a:t>
            </a:r>
            <a:r>
              <a:rPr lang="en-US" sz="1100" dirty="0">
                <a:solidFill>
                  <a:srgbClr val="4CBDED"/>
                </a:solidFill>
              </a:rPr>
              <a:t>-order wall reflection</a:t>
            </a:r>
          </a:p>
          <a:p>
            <a:r>
              <a:rPr lang="en-US" sz="1100" dirty="0">
                <a:solidFill>
                  <a:srgbClr val="A2142F"/>
                </a:solidFill>
              </a:rPr>
              <a:t>Random-object reflection</a:t>
            </a:r>
          </a:p>
        </p:txBody>
      </p:sp>
    </p:spTree>
    <p:extLst>
      <p:ext uri="{BB962C8B-B14F-4D97-AF65-F5344CB8AC3E}">
        <p14:creationId xmlns:p14="http://schemas.microsoft.com/office/powerpoint/2010/main" val="675234715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Shape 88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644944" y="676936"/>
                <a:ext cx="7880934" cy="4334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075" tIns="46025" rIns="92075" bIns="460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3200" b="1" dirty="0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Power-delay Decay Constant (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Times New Roman"/>
                        <a:sym typeface="Times New Roman"/>
                      </a:rPr>
                      <m:t>𝜸</m:t>
                    </m:r>
                  </m:oMath>
                </a14:m>
                <a:r>
                  <a:rPr lang="en-US" sz="3200" b="1" i="0" u="none" strike="noStrike" cap="none" baseline="0" dirty="0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</p:txBody>
          </p:sp>
        </mc:Choice>
        <mc:Fallback xmlns="">
          <p:sp>
            <p:nvSpPr>
              <p:cNvPr id="88" name="Shape 8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4944" y="676936"/>
                <a:ext cx="7880934" cy="433407"/>
              </a:xfrm>
              <a:prstGeom prst="rect">
                <a:avLst/>
              </a:prstGeom>
              <a:blipFill>
                <a:blip r:embed="rId3"/>
                <a:stretch>
                  <a:fillRect t="-36620" b="-619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hape 89"/>
          <p:cNvSpPr txBox="1">
            <a:spLocks/>
          </p:cNvSpPr>
          <p:nvPr/>
        </p:nvSpPr>
        <p:spPr>
          <a:xfrm>
            <a:off x="426388" y="5271517"/>
            <a:ext cx="8306131" cy="111186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mean values are 2.1 ns for direct, 3.5 ns for 1</a:t>
            </a:r>
            <a:r>
              <a:rPr lang="en-US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-order, and 3.6 ns for 2</a:t>
            </a:r>
            <a:r>
              <a:rPr lang="en-US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-order, and 3.7 ns for random-object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path-order increases, power decays less rapidly because the reflected component becomes smaller and smaller compared to scattered component (smaller K-factor)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Random path-type comparable to 1</a:t>
            </a:r>
            <a:r>
              <a:rPr lang="en-US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and 2</a:t>
            </a:r>
            <a:r>
              <a:rPr lang="en-US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191768" y="4240257"/>
            <a:ext cx="78463" cy="63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153419" y="4238747"/>
            <a:ext cx="115046" cy="1010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8344" y="4500567"/>
            <a:ext cx="4027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532" t="5841" r="5170" b="2957"/>
          <a:stretch/>
        </p:blipFill>
        <p:spPr>
          <a:xfrm>
            <a:off x="2328288" y="1142850"/>
            <a:ext cx="4502332" cy="39212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5885" y="1188795"/>
            <a:ext cx="175240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E2F8E"/>
                </a:solidFill>
              </a:rPr>
              <a:t>Direct transmission</a:t>
            </a:r>
          </a:p>
          <a:p>
            <a:r>
              <a:rPr lang="en-US" sz="1100" dirty="0">
                <a:solidFill>
                  <a:srgbClr val="76AB2F"/>
                </a:solidFill>
              </a:rPr>
              <a:t>1</a:t>
            </a:r>
            <a:r>
              <a:rPr lang="en-US" sz="1100" baseline="30000" dirty="0">
                <a:solidFill>
                  <a:srgbClr val="76AB2F"/>
                </a:solidFill>
              </a:rPr>
              <a:t>st</a:t>
            </a:r>
            <a:r>
              <a:rPr lang="en-US" sz="1100" dirty="0">
                <a:solidFill>
                  <a:srgbClr val="76AB2F"/>
                </a:solidFill>
              </a:rPr>
              <a:t>-order wall reflection</a:t>
            </a:r>
          </a:p>
          <a:p>
            <a:r>
              <a:rPr lang="en-US" sz="1100" dirty="0">
                <a:solidFill>
                  <a:srgbClr val="4CBDED"/>
                </a:solidFill>
              </a:rPr>
              <a:t>2</a:t>
            </a:r>
            <a:r>
              <a:rPr lang="en-US" sz="1100" baseline="30000" dirty="0">
                <a:solidFill>
                  <a:srgbClr val="4CBDED"/>
                </a:solidFill>
              </a:rPr>
              <a:t>nd</a:t>
            </a:r>
            <a:r>
              <a:rPr lang="en-US" sz="1100" dirty="0">
                <a:solidFill>
                  <a:srgbClr val="4CBDED"/>
                </a:solidFill>
              </a:rPr>
              <a:t>-order wall reflection</a:t>
            </a:r>
          </a:p>
          <a:p>
            <a:r>
              <a:rPr lang="en-US" sz="1100" dirty="0">
                <a:solidFill>
                  <a:srgbClr val="A2142F"/>
                </a:solidFill>
              </a:rPr>
              <a:t>Random-object reflection</a:t>
            </a:r>
          </a:p>
        </p:txBody>
      </p:sp>
    </p:spTree>
    <p:extLst>
      <p:ext uri="{BB962C8B-B14F-4D97-AF65-F5344CB8AC3E}">
        <p14:creationId xmlns:p14="http://schemas.microsoft.com/office/powerpoint/2010/main" val="3495605747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16326" y="634049"/>
            <a:ext cx="9035143" cy="43340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Azimuth / Elevation </a:t>
            </a:r>
            <a:r>
              <a:rPr lang="en-US" sz="3200" b="1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sz="32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RMS Spread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89"/>
          <p:cNvSpPr txBox="1">
            <a:spLocks/>
          </p:cNvSpPr>
          <p:nvPr/>
        </p:nvSpPr>
        <p:spPr>
          <a:xfrm>
            <a:off x="555046" y="5349895"/>
            <a:ext cx="7963295" cy="94243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 values 2.2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 /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.4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direct, 6.5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º/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.8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 f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1</a:t>
            </a:r>
            <a:r>
              <a:rPr lang="en-US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-order, and 8.0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 /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4.7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2</a:t>
            </a:r>
            <a:r>
              <a:rPr lang="en-US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-order, and 6.6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4.5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 from random-object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Angular spread increases with path-type order because there is more and more scattering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Random-object type comparable to 1</a:t>
            </a:r>
            <a:r>
              <a:rPr lang="en-US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</a:t>
            </a: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191768" y="3804828"/>
            <a:ext cx="78463" cy="63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153419" y="3803318"/>
            <a:ext cx="115046" cy="1010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6" t="5587" r="5061" b="3111"/>
          <a:stretch/>
        </p:blipFill>
        <p:spPr>
          <a:xfrm>
            <a:off x="370565" y="1450550"/>
            <a:ext cx="4174595" cy="3655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819" t="5842" r="5928" b="3238"/>
          <a:stretch/>
        </p:blipFill>
        <p:spPr>
          <a:xfrm>
            <a:off x="4633897" y="1450550"/>
            <a:ext cx="4161450" cy="3655949"/>
          </a:xfrm>
          <a:prstGeom prst="rect">
            <a:avLst/>
          </a:prstGeom>
        </p:spPr>
      </p:pic>
      <p:sp>
        <p:nvSpPr>
          <p:cNvPr id="17" name="Shape 89"/>
          <p:cNvSpPr txBox="1">
            <a:spLocks/>
          </p:cNvSpPr>
          <p:nvPr/>
        </p:nvSpPr>
        <p:spPr>
          <a:xfrm>
            <a:off x="2179778" y="1188923"/>
            <a:ext cx="911766" cy="26162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3" indent="0">
              <a:spcBef>
                <a:spcPts val="0"/>
              </a:spcBef>
              <a:buSzPct val="100000"/>
              <a:buNone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Azimuth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Shape 89"/>
          <p:cNvSpPr txBox="1">
            <a:spLocks/>
          </p:cNvSpPr>
          <p:nvPr/>
        </p:nvSpPr>
        <p:spPr>
          <a:xfrm>
            <a:off x="6651632" y="1188923"/>
            <a:ext cx="911766" cy="26162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3" indent="0">
              <a:spcBef>
                <a:spcPts val="0"/>
              </a:spcBef>
              <a:buSzPct val="100000"/>
              <a:buNone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Elevation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07968" y="1528472"/>
            <a:ext cx="175240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E2F8E"/>
                </a:solidFill>
              </a:rPr>
              <a:t>Direct transmission</a:t>
            </a:r>
          </a:p>
          <a:p>
            <a:r>
              <a:rPr lang="en-US" sz="1100" dirty="0">
                <a:solidFill>
                  <a:srgbClr val="76AB2F"/>
                </a:solidFill>
              </a:rPr>
              <a:t>1</a:t>
            </a:r>
            <a:r>
              <a:rPr lang="en-US" sz="1100" baseline="30000" dirty="0">
                <a:solidFill>
                  <a:srgbClr val="76AB2F"/>
                </a:solidFill>
              </a:rPr>
              <a:t>st</a:t>
            </a:r>
            <a:r>
              <a:rPr lang="en-US" sz="1100" dirty="0">
                <a:solidFill>
                  <a:srgbClr val="76AB2F"/>
                </a:solidFill>
              </a:rPr>
              <a:t>-order wall reflection</a:t>
            </a:r>
          </a:p>
          <a:p>
            <a:r>
              <a:rPr lang="en-US" sz="1100" dirty="0">
                <a:solidFill>
                  <a:srgbClr val="4CBDED"/>
                </a:solidFill>
              </a:rPr>
              <a:t>2</a:t>
            </a:r>
            <a:r>
              <a:rPr lang="en-US" sz="1100" baseline="30000" dirty="0">
                <a:solidFill>
                  <a:srgbClr val="4CBDED"/>
                </a:solidFill>
              </a:rPr>
              <a:t>nd</a:t>
            </a:r>
            <a:r>
              <a:rPr lang="en-US" sz="1100" dirty="0">
                <a:solidFill>
                  <a:srgbClr val="4CBDED"/>
                </a:solidFill>
              </a:rPr>
              <a:t>-order wall reflection</a:t>
            </a:r>
          </a:p>
          <a:p>
            <a:r>
              <a:rPr lang="en-US" sz="1100" dirty="0">
                <a:solidFill>
                  <a:srgbClr val="A2142F"/>
                </a:solidFill>
              </a:rPr>
              <a:t>Random-object reflection</a:t>
            </a:r>
          </a:p>
        </p:txBody>
      </p:sp>
    </p:spTree>
    <p:extLst>
      <p:ext uri="{BB962C8B-B14F-4D97-AF65-F5344CB8AC3E}">
        <p14:creationId xmlns:p14="http://schemas.microsoft.com/office/powerpoint/2010/main" val="1368671423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16326" y="634049"/>
            <a:ext cx="9035143" cy="43340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Reflection Loss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89"/>
          <p:cNvSpPr txBox="1">
            <a:spLocks/>
          </p:cNvSpPr>
          <p:nvPr/>
        </p:nvSpPr>
        <p:spPr>
          <a:xfrm>
            <a:off x="160368" y="4739333"/>
            <a:ext cx="8745388" cy="796943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 values are 8.0 dB for 1</a:t>
            </a:r>
            <a:r>
              <a:rPr lang="en-US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-order, 11.9 dB for 2</a:t>
            </a:r>
            <a:r>
              <a:rPr lang="en-US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-order*, and 13.0 dB for random-object</a:t>
            </a:r>
          </a:p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Sidewalls are made from fabric panels over sheetrock and ceiling made from acoustic tiles under sheetrock</a:t>
            </a:r>
          </a:p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reflections are often combination of reflection from sidewall and reflection from ceiling</a:t>
            </a:r>
          </a:p>
          <a:p>
            <a:pPr marL="0" lvl="3" indent="0">
              <a:spcBef>
                <a:spcPts val="0"/>
              </a:spcBef>
              <a:buSzPct val="100000"/>
              <a:buNone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This explains why mean value of 2</a:t>
            </a:r>
            <a:r>
              <a:rPr lang="en-US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reflection is not twice mean value of 1</a:t>
            </a:r>
            <a:r>
              <a:rPr lang="en-US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reflections</a:t>
            </a:r>
          </a:p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Reflection loss from random objects are larger than 1</a:t>
            </a:r>
            <a:r>
              <a:rPr lang="en-US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wall reflections</a:t>
            </a:r>
          </a:p>
          <a:p>
            <a:pPr marL="0" lvl="3" indent="0">
              <a:spcBef>
                <a:spcPts val="0"/>
              </a:spcBef>
              <a:buSzPct val="100000"/>
              <a:buNone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May be due to more complex shape of objects compared to walls</a:t>
            </a: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036" t="6223" r="7443" b="4508"/>
          <a:stretch/>
        </p:blipFill>
        <p:spPr>
          <a:xfrm>
            <a:off x="2632217" y="1071920"/>
            <a:ext cx="4006385" cy="352501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4075" y="1067456"/>
            <a:ext cx="1752403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6AB2F"/>
                </a:solidFill>
              </a:rPr>
              <a:t>1</a:t>
            </a:r>
            <a:r>
              <a:rPr lang="en-US" sz="1100" baseline="30000" dirty="0">
                <a:solidFill>
                  <a:srgbClr val="76AB2F"/>
                </a:solidFill>
              </a:rPr>
              <a:t>st</a:t>
            </a:r>
            <a:r>
              <a:rPr lang="en-US" sz="1100" dirty="0">
                <a:solidFill>
                  <a:srgbClr val="76AB2F"/>
                </a:solidFill>
              </a:rPr>
              <a:t>-order wall reflection</a:t>
            </a:r>
          </a:p>
          <a:p>
            <a:r>
              <a:rPr lang="en-US" sz="1100" dirty="0">
                <a:solidFill>
                  <a:srgbClr val="4CBDED"/>
                </a:solidFill>
              </a:rPr>
              <a:t>2</a:t>
            </a:r>
            <a:r>
              <a:rPr lang="en-US" sz="1100" baseline="30000" dirty="0">
                <a:solidFill>
                  <a:srgbClr val="4CBDED"/>
                </a:solidFill>
              </a:rPr>
              <a:t>nd</a:t>
            </a:r>
            <a:r>
              <a:rPr lang="en-US" sz="1100" dirty="0">
                <a:solidFill>
                  <a:srgbClr val="4CBDED"/>
                </a:solidFill>
              </a:rPr>
              <a:t>-order wall reflection</a:t>
            </a:r>
          </a:p>
          <a:p>
            <a:r>
              <a:rPr lang="en-US" sz="1100" dirty="0">
                <a:solidFill>
                  <a:srgbClr val="A2142F"/>
                </a:solidFill>
              </a:rPr>
              <a:t>Random-object reflection</a:t>
            </a:r>
          </a:p>
        </p:txBody>
      </p:sp>
      <p:sp>
        <p:nvSpPr>
          <p:cNvPr id="25" name="Shape 89"/>
          <p:cNvSpPr txBox="1">
            <a:spLocks/>
          </p:cNvSpPr>
          <p:nvPr/>
        </p:nvSpPr>
        <p:spPr>
          <a:xfrm>
            <a:off x="564075" y="6207909"/>
            <a:ext cx="3968987" cy="244493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Reflection loss for 2</a:t>
            </a:r>
            <a:r>
              <a:rPr lang="en-US" sz="10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means combined loss over both reflections</a:t>
            </a:r>
          </a:p>
        </p:txBody>
      </p:sp>
    </p:spTree>
    <p:extLst>
      <p:ext uri="{BB962C8B-B14F-4D97-AF65-F5344CB8AC3E}">
        <p14:creationId xmlns:p14="http://schemas.microsoft.com/office/powerpoint/2010/main" val="180406324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62790" y="872507"/>
            <a:ext cx="7688730" cy="43340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 Q-D Channel Model Parameters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191768" y="3804828"/>
            <a:ext cx="78463" cy="63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153419" y="3803318"/>
            <a:ext cx="115046" cy="1010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26554" y="1650381"/>
            <a:ext cx="80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Manual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49943"/>
              </p:ext>
            </p:extLst>
          </p:nvPr>
        </p:nvGraphicFramePr>
        <p:xfrm>
          <a:off x="266082" y="2302625"/>
          <a:ext cx="8482146" cy="2258529"/>
        </p:xfrm>
        <a:graphic>
          <a:graphicData uri="http://schemas.openxmlformats.org/drawingml/2006/table">
            <a:tbl>
              <a:tblPr/>
              <a:tblGrid>
                <a:gridCol w="962261">
                  <a:extLst>
                    <a:ext uri="{9D8B030D-6E8A-4147-A177-3AD203B41FA5}">
                      <a16:colId xmlns:a16="http://schemas.microsoft.com/office/drawing/2014/main" val="2500229475"/>
                    </a:ext>
                  </a:extLst>
                </a:gridCol>
                <a:gridCol w="483917">
                  <a:extLst>
                    <a:ext uri="{9D8B030D-6E8A-4147-A177-3AD203B41FA5}">
                      <a16:colId xmlns:a16="http://schemas.microsoft.com/office/drawing/2014/main" val="1300175091"/>
                    </a:ext>
                  </a:extLst>
                </a:gridCol>
                <a:gridCol w="603622">
                  <a:extLst>
                    <a:ext uri="{9D8B030D-6E8A-4147-A177-3AD203B41FA5}">
                      <a16:colId xmlns:a16="http://schemas.microsoft.com/office/drawing/2014/main" val="985677889"/>
                    </a:ext>
                  </a:extLst>
                </a:gridCol>
                <a:gridCol w="811118">
                  <a:extLst>
                    <a:ext uri="{9D8B030D-6E8A-4147-A177-3AD203B41FA5}">
                      <a16:colId xmlns:a16="http://schemas.microsoft.com/office/drawing/2014/main" val="1947120623"/>
                    </a:ext>
                  </a:extLst>
                </a:gridCol>
                <a:gridCol w="745096">
                  <a:extLst>
                    <a:ext uri="{9D8B030D-6E8A-4147-A177-3AD203B41FA5}">
                      <a16:colId xmlns:a16="http://schemas.microsoft.com/office/drawing/2014/main" val="3005070181"/>
                    </a:ext>
                  </a:extLst>
                </a:gridCol>
                <a:gridCol w="603622">
                  <a:extLst>
                    <a:ext uri="{9D8B030D-6E8A-4147-A177-3AD203B41FA5}">
                      <a16:colId xmlns:a16="http://schemas.microsoft.com/office/drawing/2014/main" val="1803559343"/>
                    </a:ext>
                  </a:extLst>
                </a:gridCol>
                <a:gridCol w="518737">
                  <a:extLst>
                    <a:ext uri="{9D8B030D-6E8A-4147-A177-3AD203B41FA5}">
                      <a16:colId xmlns:a16="http://schemas.microsoft.com/office/drawing/2014/main" val="2868157834"/>
                    </a:ext>
                  </a:extLst>
                </a:gridCol>
                <a:gridCol w="650780">
                  <a:extLst>
                    <a:ext uri="{9D8B030D-6E8A-4147-A177-3AD203B41FA5}">
                      <a16:colId xmlns:a16="http://schemas.microsoft.com/office/drawing/2014/main" val="290581106"/>
                    </a:ext>
                  </a:extLst>
                </a:gridCol>
                <a:gridCol w="616229">
                  <a:extLst>
                    <a:ext uri="{9D8B030D-6E8A-4147-A177-3AD203B41FA5}">
                      <a16:colId xmlns:a16="http://schemas.microsoft.com/office/drawing/2014/main" val="2594551910"/>
                    </a:ext>
                  </a:extLst>
                </a:gridCol>
                <a:gridCol w="572151">
                  <a:extLst>
                    <a:ext uri="{9D8B030D-6E8A-4147-A177-3AD203B41FA5}">
                      <a16:colId xmlns:a16="http://schemas.microsoft.com/office/drawing/2014/main" val="2837980897"/>
                    </a:ext>
                  </a:extLst>
                </a:gridCol>
                <a:gridCol w="742843">
                  <a:extLst>
                    <a:ext uri="{9D8B030D-6E8A-4147-A177-3AD203B41FA5}">
                      <a16:colId xmlns:a16="http://schemas.microsoft.com/office/drawing/2014/main" val="3612763112"/>
                    </a:ext>
                  </a:extLst>
                </a:gridCol>
                <a:gridCol w="530422">
                  <a:extLst>
                    <a:ext uri="{9D8B030D-6E8A-4147-A177-3AD203B41FA5}">
                      <a16:colId xmlns:a16="http://schemas.microsoft.com/office/drawing/2014/main" val="1356474954"/>
                    </a:ext>
                  </a:extLst>
                </a:gridCol>
                <a:gridCol w="641348">
                  <a:extLst>
                    <a:ext uri="{9D8B030D-6E8A-4147-A177-3AD203B41FA5}">
                      <a16:colId xmlns:a16="http://schemas.microsoft.com/office/drawing/2014/main" val="3734679533"/>
                    </a:ext>
                  </a:extLst>
                </a:gridCol>
              </a:tblGrid>
              <a:tr h="599398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Ricean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K-factor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Power-delay decay constant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Inter-cluster arrival rate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Azimuth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 spread 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Elevation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spread 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Reflection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loss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235014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(dB)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(ns)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(1/ns)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(deg.)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(deg.)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(dB)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685633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type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434222"/>
                  </a:ext>
                </a:extLst>
              </a:tr>
              <a:tr h="205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7E2F8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E2F8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E2F8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E2F8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E2F8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7E2F8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7E2F8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E2F8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E2F8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E2F8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E2F8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54907"/>
                  </a:ext>
                </a:extLst>
              </a:tr>
              <a:tr h="205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76AB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1st-order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6AB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6AB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6AB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6AB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76AB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76AB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6AB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6AB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6AB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6AB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6AB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6AB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09466"/>
                  </a:ext>
                </a:extLst>
              </a:tr>
              <a:tr h="205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2nd-order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485124"/>
                  </a:ext>
                </a:extLst>
              </a:tr>
              <a:tr h="221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A214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Random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A214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A214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A214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A214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A214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A214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A214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A214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A214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A214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A214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A2142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8623" marR="8623" marT="8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982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433475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325566" y="641839"/>
            <a:ext cx="4747846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 GHz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Channel Sounder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296" t="16026" r="33795" b="46556"/>
          <a:stretch/>
        </p:blipFill>
        <p:spPr>
          <a:xfrm>
            <a:off x="1358208" y="1258226"/>
            <a:ext cx="2421664" cy="3273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2917" t="21935" r="9599" b="-1"/>
          <a:stretch/>
        </p:blipFill>
        <p:spPr>
          <a:xfrm>
            <a:off x="4417142" y="1258226"/>
            <a:ext cx="3213921" cy="3273377"/>
          </a:xfrm>
          <a:prstGeom prst="rect">
            <a:avLst/>
          </a:prstGeom>
        </p:spPr>
      </p:pic>
      <p:sp>
        <p:nvSpPr>
          <p:cNvPr id="18" name="Shape 89"/>
          <p:cNvSpPr txBox="1">
            <a:spLocks/>
          </p:cNvSpPr>
          <p:nvPr/>
        </p:nvSpPr>
        <p:spPr>
          <a:xfrm>
            <a:off x="452579" y="4975956"/>
            <a:ext cx="8493819" cy="14985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137160">
              <a:buFont typeface="Times New Roman" pitchFamily="16" charset="0"/>
              <a:buChar char="•"/>
            </a:pP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array: 8 antennas,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(per antenna) = 22.3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dBm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gain = 25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beamwidth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22.5º</a:t>
            </a:r>
          </a:p>
          <a:p>
            <a:pPr indent="-137160">
              <a:buFont typeface="Times New Roman" pitchFamily="16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Rx array: 16 antennas, Rx gain = 18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Rx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beamwidth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=22.5º</a:t>
            </a:r>
          </a:p>
          <a:p>
            <a:pPr indent="-137160">
              <a:buFont typeface="Times New Roman" pitchFamily="16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measurement over all 8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antennas x 16 Rx antennas takes 262 µs to sweep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3716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extract three-dimensional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37160"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GHz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2680" y="4515949"/>
            <a:ext cx="23871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2"/>
                </a:solidFill>
                <a:latin typeface="Times New Roman"/>
                <a:cs typeface="Times New Roman"/>
                <a:sym typeface="Times New Roman"/>
              </a:rPr>
              <a:t>TX array mounted on tripod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968461" y="4515950"/>
            <a:ext cx="2382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2"/>
                </a:solidFill>
                <a:latin typeface="Times New Roman"/>
                <a:cs typeface="Times New Roman"/>
                <a:sym typeface="Times New Roman"/>
              </a:rPr>
              <a:t>RX array mounted on robot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4958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036697" y="600055"/>
            <a:ext cx="709710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Angle Estimation Error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Shape 89"/>
          <p:cNvSpPr txBox="1">
            <a:spLocks/>
          </p:cNvSpPr>
          <p:nvPr/>
        </p:nvSpPr>
        <p:spPr>
          <a:xfrm>
            <a:off x="659026" y="5991498"/>
            <a:ext cx="8363053" cy="522513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initial lab tests over more than 80 robot locations,  mean estimation error of AZ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AoD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EL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AoD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AZ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EL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direct path between 2.1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2.5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en-US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4628" y="1104504"/>
            <a:ext cx="6071495" cy="4940386"/>
            <a:chOff x="1654628" y="1104504"/>
            <a:chExt cx="6071495" cy="4940386"/>
          </a:xfrm>
        </p:grpSpPr>
        <p:grpSp>
          <p:nvGrpSpPr>
            <p:cNvPr id="7" name="Group 6"/>
            <p:cNvGrpSpPr/>
            <p:nvPr/>
          </p:nvGrpSpPr>
          <p:grpSpPr>
            <a:xfrm>
              <a:off x="1654628" y="1104504"/>
              <a:ext cx="5921829" cy="2448593"/>
              <a:chOff x="1628502" y="1058960"/>
              <a:chExt cx="5799909" cy="227171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l="7444" t="5206" r="8743" b="54233"/>
              <a:stretch/>
            </p:blipFill>
            <p:spPr>
              <a:xfrm>
                <a:off x="1628502" y="1099039"/>
                <a:ext cx="5799909" cy="2231639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686700" y="1058960"/>
                <a:ext cx="1234334" cy="185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mean abs(error) = 2.5 deg.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49258" y="3387934"/>
              <a:ext cx="81624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location index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54791" y="5795675"/>
              <a:ext cx="73129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location index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18067" y="5791443"/>
              <a:ext cx="73129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location index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/>
            <a:srcRect l="7444" t="52284" r="8743" b="5712"/>
            <a:stretch/>
          </p:blipFill>
          <p:spPr>
            <a:xfrm>
              <a:off x="1654628" y="3596297"/>
              <a:ext cx="6071495" cy="244431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849259" y="5829446"/>
              <a:ext cx="81624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location index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54015" y="5819254"/>
              <a:ext cx="81624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location index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54014" y="3397479"/>
              <a:ext cx="81624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location 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6168278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957038" cy="17906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document presents results from 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tracking measured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MultiPath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Components (MPCs) in a lecture room, the resultant Quasi-deterministic (Q-D) channel model at 83 GHz, and preliminary measurements at 60 GHz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28723" y="649319"/>
            <a:ext cx="8782665" cy="46917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Measurements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Usage Model 4: Data Center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161" y="3320958"/>
            <a:ext cx="3424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(Doc. 802.11-2015/0625-03)</a:t>
            </a:r>
          </a:p>
        </p:txBody>
      </p:sp>
      <p:pic>
        <p:nvPicPr>
          <p:cNvPr id="13" name="Shape 11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5621" r="7165"/>
          <a:stretch/>
        </p:blipFill>
        <p:spPr>
          <a:xfrm>
            <a:off x="513161" y="1118493"/>
            <a:ext cx="3312202" cy="230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5000" t="20583" r="31562" b="12417"/>
          <a:stretch/>
        </p:blipFill>
        <p:spPr>
          <a:xfrm>
            <a:off x="5610908" y="3667630"/>
            <a:ext cx="2666317" cy="25704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6099" y="6132319"/>
            <a:ext cx="2563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 of server room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47264" y="6132319"/>
            <a:ext cx="2393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Floorplan of server room</a:t>
            </a:r>
          </a:p>
        </p:txBody>
      </p:sp>
      <p:sp>
        <p:nvSpPr>
          <p:cNvPr id="19" name="Shape 89"/>
          <p:cNvSpPr txBox="1">
            <a:spLocks/>
          </p:cNvSpPr>
          <p:nvPr/>
        </p:nvSpPr>
        <p:spPr>
          <a:xfrm>
            <a:off x="4369302" y="1319907"/>
            <a:ext cx="4542086" cy="1913218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Dimensions of server room:18 m x 18 m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Height of room: 4.0 m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Height of racks: 2.0 m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Tx</a:t>
            </a: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Rx will be placed on top of rack, 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both down the row and across the row 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from each other to get range diversity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 GHz server-room measurements taking place this week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99" y="3720488"/>
            <a:ext cx="2464689" cy="246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03366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104900" y="617312"/>
            <a:ext cx="7448550" cy="82010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83 GHz</a:t>
            </a:r>
            <a:r>
              <a:rPr lang="en-US" sz="32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Channel Sounder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2132856"/>
            <a:ext cx="4285371" cy="321402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2169" y="1437419"/>
            <a:ext cx="4136717" cy="4672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TX antenna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Omnidirectional in azimuth and 45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beamwidth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elevation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gain</a:t>
            </a:r>
          </a:p>
          <a:p>
            <a:pPr>
              <a:buFont typeface="Times New Roman" pitchFamily="16" charset="0"/>
              <a:buChar char="•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16-antenna RX array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beamwidth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azimuth / elevation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horn has 12.2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gain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extract AZ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EL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AoA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GHz null-to-null bandwidth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Robot-guided navigational system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collect hundreds of GB of data in just minutes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support use cases with high mobility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channel measurement sweep in 65.5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Untethered synchronization through rubidium clocks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6" name="Rectangle 5"/>
          <p:cNvSpPr/>
          <p:nvPr/>
        </p:nvSpPr>
        <p:spPr>
          <a:xfrm>
            <a:off x="4616758" y="2509228"/>
            <a:ext cx="1051965" cy="9056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88837" y="2615012"/>
            <a:ext cx="945420" cy="3963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16759" y="2227086"/>
            <a:ext cx="1143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C00000"/>
                </a:solidFill>
              </a:rPr>
              <a:t>Tx</a:t>
            </a:r>
            <a:r>
              <a:rPr lang="en-US" sz="1200" dirty="0">
                <a:solidFill>
                  <a:srgbClr val="C00000"/>
                </a:solidFill>
              </a:rPr>
              <a:t> RF section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4330" y="262332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Rx array</a:t>
            </a:r>
          </a:p>
        </p:txBody>
      </p:sp>
    </p:spTree>
    <p:extLst>
      <p:ext uri="{BB962C8B-B14F-4D97-AF65-F5344CB8AC3E}">
        <p14:creationId xmlns:p14="http://schemas.microsoft.com/office/powerpoint/2010/main" val="2421077052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84022" y="542210"/>
            <a:ext cx="8301193" cy="77404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Lecture Room Environment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Shape 89"/>
          <p:cNvSpPr txBox="1">
            <a:spLocks noGrp="1"/>
          </p:cNvSpPr>
          <p:nvPr>
            <p:ph type="body" idx="1"/>
          </p:nvPr>
        </p:nvSpPr>
        <p:spPr>
          <a:xfrm>
            <a:off x="2378774" y="4344559"/>
            <a:ext cx="1112912" cy="313943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Photograph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7986" y="2052276"/>
            <a:ext cx="4787376" cy="2256122"/>
            <a:chOff x="3267212" y="1792714"/>
            <a:chExt cx="4787376" cy="225612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4"/>
            <a:stretch/>
          </p:blipFill>
          <p:spPr>
            <a:xfrm>
              <a:off x="3267212" y="1792714"/>
              <a:ext cx="4787376" cy="2256122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014149" y="2450844"/>
              <a:ext cx="161843" cy="55895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22713" y="2638025"/>
              <a:ext cx="347686" cy="732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8444" y="2597904"/>
              <a:ext cx="597548" cy="2534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>
                  <a:solidFill>
                    <a:srgbClr val="58F658"/>
                  </a:solidFill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</a:rPr>
                <a:t>Tx1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751689" y="1391931"/>
            <a:ext cx="2382671" cy="3567635"/>
            <a:chOff x="6308742" y="1332416"/>
            <a:chExt cx="2181551" cy="3266493"/>
          </a:xfrm>
        </p:grpSpPr>
        <p:sp>
          <p:nvSpPr>
            <p:cNvPr id="3" name="TextBox 2"/>
            <p:cNvSpPr txBox="1"/>
            <p:nvPr/>
          </p:nvSpPr>
          <p:spPr>
            <a:xfrm>
              <a:off x="6989982" y="2604041"/>
              <a:ext cx="206094" cy="3616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308742" y="1332416"/>
              <a:ext cx="2181551" cy="3266493"/>
              <a:chOff x="1004101" y="1163906"/>
              <a:chExt cx="2181551" cy="3266493"/>
            </a:xfrm>
          </p:grpSpPr>
          <p:grpSp>
            <p:nvGrpSpPr>
              <p:cNvPr id="18" name="Group 17"/>
              <p:cNvGrpSpPr>
                <a:grpSpLocks noChangeAspect="1"/>
              </p:cNvGrpSpPr>
              <p:nvPr/>
            </p:nvGrpSpPr>
            <p:grpSpPr>
              <a:xfrm>
                <a:off x="1004101" y="1163906"/>
                <a:ext cx="2181551" cy="3266493"/>
                <a:chOff x="679636" y="1399785"/>
                <a:chExt cx="2977964" cy="4458983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679636" y="1399785"/>
                  <a:ext cx="2977964" cy="4458983"/>
                  <a:chOff x="679636" y="1399785"/>
                  <a:chExt cx="2977964" cy="4458983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679636" y="1399785"/>
                    <a:ext cx="2977964" cy="4458983"/>
                    <a:chOff x="679636" y="1399785"/>
                    <a:chExt cx="2977964" cy="4458983"/>
                  </a:xfrm>
                </p:grpSpPr>
                <p:pic>
                  <p:nvPicPr>
                    <p:cNvPr id="23" name="Picture 22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679636" y="1399785"/>
                      <a:ext cx="2977964" cy="445898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1933575" y="3248025"/>
                      <a:ext cx="209550" cy="24765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2" name="Rectangle 21"/>
                  <p:cNvSpPr/>
                  <p:nvPr/>
                </p:nvSpPr>
                <p:spPr>
                  <a:xfrm>
                    <a:off x="762001" y="4508727"/>
                    <a:ext cx="333374" cy="2156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Rectangle 19"/>
                <p:cNvSpPr/>
                <p:nvPr/>
              </p:nvSpPr>
              <p:spPr>
                <a:xfrm>
                  <a:off x="1876425" y="2123000"/>
                  <a:ext cx="266700" cy="2582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1287182" y="3137056"/>
                <a:ext cx="221915" cy="197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518413" y="3137057"/>
                <a:ext cx="303611" cy="197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FF0000"/>
                    </a:solidFill>
                  </a:rPr>
                  <a:t>25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491208" y="1693708"/>
                <a:ext cx="380949" cy="197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FF0000"/>
                    </a:solidFill>
                  </a:rPr>
                  <a:t>61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76231" y="1692515"/>
                <a:ext cx="380949" cy="197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FF0000"/>
                    </a:solidFill>
                  </a:rPr>
                  <a:t>87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81033" y="2957645"/>
                <a:ext cx="380949" cy="197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FF0000"/>
                    </a:solidFill>
                  </a:rPr>
                  <a:t>100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1529556" y="3229897"/>
                <a:ext cx="961652" cy="1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2741542" y="1907959"/>
                <a:ext cx="0" cy="12325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1423219" y="1799303"/>
                <a:ext cx="1093371" cy="93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1249742" y="1895387"/>
                <a:ext cx="3973" cy="11999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Shape 89"/>
          <p:cNvSpPr txBox="1">
            <a:spLocks/>
          </p:cNvSpPr>
          <p:nvPr/>
        </p:nvSpPr>
        <p:spPr>
          <a:xfrm>
            <a:off x="637986" y="5380415"/>
            <a:ext cx="7793263" cy="71976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SzPct val="100000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Tx1 mounted on tripod at 2.5 m height in corner of room</a:t>
            </a:r>
          </a:p>
          <a:p>
            <a:pPr marL="285750" indent="-285750">
              <a:spcBef>
                <a:spcPts val="0"/>
              </a:spcBef>
              <a:buSzPct val="100000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Rx mounted at 1.6 m height on robot which moved along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blue trajectory in direction of arrows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collecting measurements at 100 locations (about every 30 cm) </a:t>
            </a:r>
          </a:p>
        </p:txBody>
      </p:sp>
      <p:sp>
        <p:nvSpPr>
          <p:cNvPr id="49" name="Shape 89"/>
          <p:cNvSpPr txBox="1">
            <a:spLocks/>
          </p:cNvSpPr>
          <p:nvPr/>
        </p:nvSpPr>
        <p:spPr>
          <a:xfrm>
            <a:off x="6415854" y="4950041"/>
            <a:ext cx="1112912" cy="313943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Font typeface="Times New Roman"/>
              <a:buNone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Floorplan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793487" y="3679398"/>
            <a:ext cx="597548" cy="2534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58F658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Rx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 flipH="1">
            <a:off x="6520542" y="3521699"/>
            <a:ext cx="61845" cy="618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415854" y="3365710"/>
            <a:ext cx="313989" cy="20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FF0000"/>
                </a:solidFill>
              </a:rPr>
              <a:t>Rx</a:t>
            </a:r>
          </a:p>
        </p:txBody>
      </p:sp>
    </p:spTree>
    <p:extLst>
      <p:ext uri="{BB962C8B-B14F-4D97-AF65-F5344CB8AC3E}">
        <p14:creationId xmlns:p14="http://schemas.microsoft.com/office/powerpoint/2010/main" val="2915936979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88"/>
          <p:cNvSpPr txBox="1">
            <a:spLocks noGrp="1"/>
          </p:cNvSpPr>
          <p:nvPr>
            <p:ph type="title"/>
          </p:nvPr>
        </p:nvSpPr>
        <p:spPr>
          <a:xfrm>
            <a:off x="644944" y="676936"/>
            <a:ext cx="7880934" cy="43340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MPC Clustering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Shape 89"/>
          <p:cNvSpPr txBox="1">
            <a:spLocks noGrp="1"/>
          </p:cNvSpPr>
          <p:nvPr>
            <p:ph type="body" idx="1"/>
          </p:nvPr>
        </p:nvSpPr>
        <p:spPr>
          <a:xfrm>
            <a:off x="159545" y="5207114"/>
            <a:ext cx="8292246" cy="1185973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685800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each location, channel MPCs were extracted from measurements and indexed according to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pathloss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delay, AZ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EL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(shown in AZ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vs. delay) </a:t>
            </a:r>
            <a:endParaRPr lang="en-US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85750"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a similarity metric across the four-dimensional indices, the MPCs were grouped into different clusters</a:t>
            </a:r>
          </a:p>
          <a:p>
            <a:pPr marL="685800" lvl="1" indent="-285750"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cluster, the dominant MPC was identified and the remaining dismissed as diffuse MPCs</a:t>
            </a: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60" t="6026" r="7824" b="4548"/>
          <a:stretch/>
        </p:blipFill>
        <p:spPr>
          <a:xfrm>
            <a:off x="2178087" y="1132322"/>
            <a:ext cx="4556000" cy="407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1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89"/>
          <p:cNvSpPr txBox="1">
            <a:spLocks noGrp="1"/>
          </p:cNvSpPr>
          <p:nvPr>
            <p:ph type="body" idx="1"/>
          </p:nvPr>
        </p:nvSpPr>
        <p:spPr>
          <a:xfrm>
            <a:off x="783444" y="5693116"/>
            <a:ext cx="7768127" cy="31457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28575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Dominant MPCs were automatically tracked from location to location along robot’s trajectory</a:t>
            </a:r>
          </a:p>
          <a:p>
            <a:pPr marL="28575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track was labeled according to the first and last locations at which it was detected</a:t>
            </a:r>
          </a:p>
          <a:p>
            <a:pPr marL="28575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Shape 88"/>
          <p:cNvSpPr txBox="1">
            <a:spLocks noGrp="1"/>
          </p:cNvSpPr>
          <p:nvPr>
            <p:ph type="title"/>
          </p:nvPr>
        </p:nvSpPr>
        <p:spPr>
          <a:xfrm>
            <a:off x="593278" y="579402"/>
            <a:ext cx="7958293" cy="61403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Dominant MPC Tracking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751" t="5898" r="7144" b="4798"/>
          <a:stretch/>
        </p:blipFill>
        <p:spPr>
          <a:xfrm>
            <a:off x="1914681" y="1166074"/>
            <a:ext cx="5118508" cy="452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4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89"/>
          <p:cNvSpPr txBox="1">
            <a:spLocks noGrp="1"/>
          </p:cNvSpPr>
          <p:nvPr>
            <p:ph type="body" idx="1"/>
          </p:nvPr>
        </p:nvSpPr>
        <p:spPr>
          <a:xfrm>
            <a:off x="102316" y="2167750"/>
            <a:ext cx="3718560" cy="276452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Raytracing was implemented to identify the path type of the dominant MPCs</a:t>
            </a:r>
          </a:p>
          <a:p>
            <a:pPr marL="28575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Measured MPC tracks were compared against the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raytraced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MPC tracks to classify the former into four path types</a:t>
            </a:r>
          </a:p>
          <a:p>
            <a:pPr>
              <a:spcBef>
                <a:spcPts val="0"/>
              </a:spcBef>
              <a:buSzPct val="100000"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total Rx power over the robot’s trajectory,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- direct transmission accounts for 83.5%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- 1</a:t>
            </a:r>
            <a:r>
              <a:rPr lang="en-US" sz="1200" b="1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wall reflections account for 14.4%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- 2</a:t>
            </a:r>
            <a:r>
              <a:rPr lang="en-US" sz="1200" b="1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wall reflections account for 0.6% 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- random-object reflections account for 1.45%</a:t>
            </a:r>
          </a:p>
          <a:p>
            <a:pPr marL="28575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Shape 88"/>
          <p:cNvSpPr txBox="1">
            <a:spLocks noGrp="1"/>
          </p:cNvSpPr>
          <p:nvPr>
            <p:ph type="title"/>
          </p:nvPr>
        </p:nvSpPr>
        <p:spPr>
          <a:xfrm>
            <a:off x="1840186" y="596028"/>
            <a:ext cx="5516577" cy="61403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Dominant MPC Classification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776" t="6025" r="6512" b="4673"/>
          <a:stretch/>
        </p:blipFill>
        <p:spPr>
          <a:xfrm>
            <a:off x="3710014" y="1372900"/>
            <a:ext cx="5263884" cy="46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4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43911" y="515188"/>
            <a:ext cx="8301193" cy="77404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Path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9507" y="2765940"/>
            <a:ext cx="206094" cy="3616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Shape 89"/>
          <p:cNvSpPr txBox="1">
            <a:spLocks noGrp="1"/>
          </p:cNvSpPr>
          <p:nvPr>
            <p:ph type="body" idx="1"/>
          </p:nvPr>
        </p:nvSpPr>
        <p:spPr>
          <a:xfrm>
            <a:off x="266936" y="5145055"/>
            <a:ext cx="8600584" cy="102514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285750" indent="-285750">
              <a:spcBef>
                <a:spcPts val="0"/>
              </a:spcBef>
              <a:buSzPct val="100000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magenta is illustrated the measured MPC track of the direct path</a:t>
            </a:r>
          </a:p>
          <a:p>
            <a:pPr marL="285750" indent="-285750">
              <a:spcBef>
                <a:spcPts val="0"/>
              </a:spcBef>
              <a:buSzPct val="100000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conditions are maintained throughout, hence direct path always detected from location 1 – 100</a:t>
            </a:r>
          </a:p>
          <a:p>
            <a:pPr marL="285750" indent="-285750">
              <a:spcBef>
                <a:spcPts val="0"/>
              </a:spcBef>
              <a:buSzPct val="100000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green is illustrated the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raytraced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MPC track of the direct path</a:t>
            </a:r>
          </a:p>
          <a:p>
            <a:pPr marL="285750" indent="-285750">
              <a:spcBef>
                <a:spcPts val="0"/>
              </a:spcBef>
              <a:buSzPct val="100000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 though measured MPC parameters will have errors, good match-up observed between measured and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raytraced</a:t>
            </a: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  <a:buSzPct val="100000"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047687" y="1254122"/>
            <a:ext cx="2475176" cy="3706145"/>
            <a:chOff x="1017318" y="1169792"/>
            <a:chExt cx="2181551" cy="3266493"/>
          </a:xfrm>
        </p:grpSpPr>
        <p:grpSp>
          <p:nvGrpSpPr>
            <p:cNvPr id="2" name="Group 1"/>
            <p:cNvGrpSpPr/>
            <p:nvPr/>
          </p:nvGrpSpPr>
          <p:grpSpPr>
            <a:xfrm>
              <a:off x="1017318" y="1169792"/>
              <a:ext cx="2181551" cy="3266493"/>
              <a:chOff x="1004101" y="1163906"/>
              <a:chExt cx="2181551" cy="3266493"/>
            </a:xfrm>
          </p:grpSpPr>
          <p:grpSp>
            <p:nvGrpSpPr>
              <p:cNvPr id="18" name="Group 17"/>
              <p:cNvGrpSpPr>
                <a:grpSpLocks noChangeAspect="1"/>
              </p:cNvGrpSpPr>
              <p:nvPr/>
            </p:nvGrpSpPr>
            <p:grpSpPr>
              <a:xfrm>
                <a:off x="1004101" y="1163906"/>
                <a:ext cx="2181551" cy="3266493"/>
                <a:chOff x="679637" y="1399784"/>
                <a:chExt cx="2977964" cy="4458983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679637" y="1399784"/>
                  <a:ext cx="2977964" cy="4458983"/>
                  <a:chOff x="679637" y="1399784"/>
                  <a:chExt cx="2977964" cy="4458983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679637" y="1399784"/>
                    <a:ext cx="2977964" cy="4458983"/>
                    <a:chOff x="679637" y="1399784"/>
                    <a:chExt cx="2977964" cy="4458983"/>
                  </a:xfrm>
                </p:grpSpPr>
                <p:pic>
                  <p:nvPicPr>
                    <p:cNvPr id="23" name="Picture 22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79637" y="1399784"/>
                      <a:ext cx="2977964" cy="445898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1933575" y="3248025"/>
                      <a:ext cx="209550" cy="24765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2" name="Rectangle 21"/>
                  <p:cNvSpPr/>
                  <p:nvPr/>
                </p:nvSpPr>
                <p:spPr>
                  <a:xfrm>
                    <a:off x="762001" y="4508727"/>
                    <a:ext cx="333374" cy="2156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Rectangle 19"/>
                <p:cNvSpPr/>
                <p:nvPr/>
              </p:nvSpPr>
              <p:spPr>
                <a:xfrm>
                  <a:off x="1876425" y="2123000"/>
                  <a:ext cx="266700" cy="2582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1287182" y="3137056"/>
                <a:ext cx="223571" cy="198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518413" y="3137057"/>
                <a:ext cx="303611" cy="198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FF0000"/>
                    </a:solidFill>
                  </a:rPr>
                  <a:t>25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491208" y="1693708"/>
                <a:ext cx="380949" cy="198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FF0000"/>
                    </a:solidFill>
                  </a:rPr>
                  <a:t>61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76231" y="1692515"/>
                <a:ext cx="380949" cy="198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FF0000"/>
                    </a:solidFill>
                  </a:rPr>
                  <a:t>87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81033" y="2957645"/>
                <a:ext cx="380949" cy="198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FF0000"/>
                    </a:solidFill>
                  </a:rPr>
                  <a:t>100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1529556" y="3229897"/>
                <a:ext cx="961652" cy="1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2741542" y="1907959"/>
                <a:ext cx="0" cy="12325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1423219" y="1799303"/>
                <a:ext cx="1093371" cy="93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1249742" y="1895387"/>
                <a:ext cx="3973" cy="11999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/>
            <p:cNvSpPr>
              <a:spLocks noChangeAspect="1"/>
            </p:cNvSpPr>
            <p:nvPr/>
          </p:nvSpPr>
          <p:spPr>
            <a:xfrm flipH="1">
              <a:off x="1719252" y="3129684"/>
              <a:ext cx="57047" cy="570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22685" y="2985796"/>
              <a:ext cx="28963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Rx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1335862" y="3198613"/>
              <a:ext cx="383390" cy="793783"/>
            </a:xfrm>
            <a:prstGeom prst="line">
              <a:avLst/>
            </a:prstGeom>
            <a:ln w="12700">
              <a:solidFill>
                <a:srgbClr val="FF3A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/>
          <a:srcRect l="5770" t="5555" r="8465" b="4723"/>
          <a:stretch/>
        </p:blipFill>
        <p:spPr>
          <a:xfrm>
            <a:off x="4297968" y="1227417"/>
            <a:ext cx="4297118" cy="395400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102554" y="1357513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Measured MPC</a:t>
            </a:r>
          </a:p>
          <a:p>
            <a:r>
              <a:rPr lang="en-US" dirty="0" err="1">
                <a:solidFill>
                  <a:srgbClr val="007F00"/>
                </a:solidFill>
              </a:rPr>
              <a:t>Raytraced</a:t>
            </a:r>
            <a:r>
              <a:rPr lang="en-US" dirty="0">
                <a:solidFill>
                  <a:srgbClr val="007F00"/>
                </a:solidFill>
              </a:rPr>
              <a:t> MPC</a:t>
            </a:r>
          </a:p>
        </p:txBody>
      </p: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71160" y="1147725"/>
            <a:ext cx="906019" cy="910334"/>
            <a:chOff x="3273571" y="1677038"/>
            <a:chExt cx="883512" cy="887719"/>
          </a:xfrm>
        </p:grpSpPr>
        <p:sp>
          <p:nvSpPr>
            <p:cNvPr id="63" name="TextBox 62"/>
            <p:cNvSpPr txBox="1"/>
            <p:nvPr/>
          </p:nvSpPr>
          <p:spPr>
            <a:xfrm>
              <a:off x="3823750" y="1937708"/>
              <a:ext cx="194619" cy="210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</a:rPr>
                <a:t>0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273571" y="1677038"/>
              <a:ext cx="883512" cy="887719"/>
              <a:chOff x="3273571" y="1677038"/>
              <a:chExt cx="883512" cy="887719"/>
            </a:xfrm>
          </p:grpSpPr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flipH="1">
                <a:off x="3641211" y="1977870"/>
                <a:ext cx="131150" cy="1311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>
                <a:off x="3572233" y="2043445"/>
                <a:ext cx="27984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3706785" y="1867071"/>
                <a:ext cx="1" cy="33937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3417741" y="2354665"/>
                <a:ext cx="739342" cy="21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</a:rPr>
                  <a:t>AZ </a:t>
                </a:r>
                <a:r>
                  <a:rPr lang="en-US" sz="800" b="1" dirty="0" err="1">
                    <a:solidFill>
                      <a:srgbClr val="FF0000"/>
                    </a:solidFill>
                  </a:rPr>
                  <a:t>AoA</a:t>
                </a:r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575702" y="1677038"/>
                <a:ext cx="322828" cy="21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</a:rPr>
                  <a:t>90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273571" y="1937708"/>
                <a:ext cx="381825" cy="209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532347" y="2182739"/>
                <a:ext cx="348876" cy="21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</a:rPr>
                  <a:t>270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0332028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3"/>
          <a:srcRect l="5086" t="5416" r="8343" b="4722"/>
          <a:stretch/>
        </p:blipFill>
        <p:spPr>
          <a:xfrm>
            <a:off x="3962645" y="1107609"/>
            <a:ext cx="4272160" cy="3900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777" y="3061912"/>
            <a:ext cx="206094" cy="3616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Shape 89"/>
          <p:cNvSpPr txBox="1">
            <a:spLocks noGrp="1"/>
          </p:cNvSpPr>
          <p:nvPr>
            <p:ph type="body" idx="1"/>
          </p:nvPr>
        </p:nvSpPr>
        <p:spPr>
          <a:xfrm>
            <a:off x="219003" y="4963273"/>
            <a:ext cx="8663740" cy="131118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285750" indent="-285750">
              <a:spcBef>
                <a:spcPts val="0"/>
              </a:spcBef>
              <a:buSzPct val="100000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reflected paths, match-up between measured and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raytraced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MPCs not as good because in reality…</a:t>
            </a:r>
          </a:p>
          <a:p>
            <a:pPr marL="400050" lvl="1" indent="0">
              <a:spcBef>
                <a:spcPts val="0"/>
              </a:spcBef>
              <a:buSzPct val="100000"/>
              <a:buNone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…shape of the room is irregular (not cyan 3D box used in raytracing)</a:t>
            </a:r>
          </a:p>
          <a:p>
            <a:pPr marL="400050" lvl="1" indent="0">
              <a:spcBef>
                <a:spcPts val="0"/>
              </a:spcBef>
              <a:buSzPct val="100000"/>
              <a:buNone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unmodeled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clutter creates blockage and in turn broken tracks</a:t>
            </a:r>
          </a:p>
          <a:p>
            <a:pPr marL="1028700" lvl="2" indent="-285750">
              <a:spcBef>
                <a:spcPts val="0"/>
              </a:spcBef>
              <a:buSzPct val="100000"/>
            </a:pPr>
            <a:r>
              <a:rPr lang="en-US"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podium in upper corner of floor plan creates blockage, so 4 tracks are detected instead of 1</a:t>
            </a:r>
          </a:p>
          <a:p>
            <a:pPr marL="400050" lvl="1" indent="0">
              <a:spcBef>
                <a:spcPts val="0"/>
              </a:spcBef>
              <a:buSzPct val="100000"/>
              <a:buNone/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…system has finite dynamic range so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raytraced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MPCs cannot be detected everywhere in the room</a:t>
            </a:r>
          </a:p>
          <a:p>
            <a:pPr marL="1028700" lvl="2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track 1 – 25, farthest from </a:t>
            </a:r>
            <a:r>
              <a:rPr lang="en-US"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backwall</a:t>
            </a:r>
            <a:r>
              <a:rPr lang="en-US"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weakest and so missing</a:t>
            </a:r>
          </a:p>
        </p:txBody>
      </p:sp>
      <p:sp>
        <p:nvSpPr>
          <p:cNvPr id="22" name="Shape 88"/>
          <p:cNvSpPr txBox="1">
            <a:spLocks noGrp="1"/>
          </p:cNvSpPr>
          <p:nvPr>
            <p:ph type="title"/>
          </p:nvPr>
        </p:nvSpPr>
        <p:spPr>
          <a:xfrm>
            <a:off x="369273" y="524010"/>
            <a:ext cx="8430069" cy="76987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Reflection from </a:t>
            </a:r>
            <a:r>
              <a:rPr lang="en-US" sz="3200" b="1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Backwall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69725" y="1251061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Measured MPC</a:t>
            </a:r>
          </a:p>
          <a:p>
            <a:r>
              <a:rPr lang="en-US" dirty="0" err="1">
                <a:solidFill>
                  <a:srgbClr val="007F00"/>
                </a:solidFill>
              </a:rPr>
              <a:t>Raytraced</a:t>
            </a:r>
            <a:r>
              <a:rPr lang="en-US" dirty="0">
                <a:solidFill>
                  <a:srgbClr val="007F00"/>
                </a:solidFill>
              </a:rPr>
              <a:t> MPC</a:t>
            </a:r>
          </a:p>
        </p:txBody>
      </p: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845088" y="1197885"/>
            <a:ext cx="2365021" cy="3541207"/>
            <a:chOff x="1017318" y="1169792"/>
            <a:chExt cx="2181551" cy="3266493"/>
          </a:xfrm>
        </p:grpSpPr>
        <p:grpSp>
          <p:nvGrpSpPr>
            <p:cNvPr id="102" name="Group 101"/>
            <p:cNvGrpSpPr/>
            <p:nvPr/>
          </p:nvGrpSpPr>
          <p:grpSpPr>
            <a:xfrm>
              <a:off x="1017318" y="1169792"/>
              <a:ext cx="2181551" cy="3266493"/>
              <a:chOff x="1004101" y="1163906"/>
              <a:chExt cx="2181551" cy="3266493"/>
            </a:xfrm>
          </p:grpSpPr>
          <p:grpSp>
            <p:nvGrpSpPr>
              <p:cNvPr id="106" name="Group 105"/>
              <p:cNvGrpSpPr>
                <a:grpSpLocks noChangeAspect="1"/>
              </p:cNvGrpSpPr>
              <p:nvPr/>
            </p:nvGrpSpPr>
            <p:grpSpPr>
              <a:xfrm>
                <a:off x="1004101" y="1163906"/>
                <a:ext cx="2181551" cy="3266493"/>
                <a:chOff x="679637" y="1399784"/>
                <a:chExt cx="2977964" cy="4458983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679637" y="1399784"/>
                  <a:ext cx="2977964" cy="4458983"/>
                  <a:chOff x="679637" y="1399784"/>
                  <a:chExt cx="2977964" cy="4458983"/>
                </a:xfrm>
              </p:grpSpPr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679637" y="1399784"/>
                    <a:ext cx="2977964" cy="4458983"/>
                    <a:chOff x="679637" y="1399784"/>
                    <a:chExt cx="2977964" cy="4458983"/>
                  </a:xfrm>
                </p:grpSpPr>
                <p:pic>
                  <p:nvPicPr>
                    <p:cNvPr id="120" name="Picture 119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679637" y="1399784"/>
                      <a:ext cx="2977964" cy="445898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1933575" y="3248025"/>
                      <a:ext cx="209550" cy="24765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762001" y="4508727"/>
                    <a:ext cx="333374" cy="2156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7" name="Rectangle 116"/>
                <p:cNvSpPr/>
                <p:nvPr/>
              </p:nvSpPr>
              <p:spPr>
                <a:xfrm>
                  <a:off x="1876425" y="2123000"/>
                  <a:ext cx="266700" cy="2582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TextBox 106"/>
              <p:cNvSpPr txBox="1"/>
              <p:nvPr/>
            </p:nvSpPr>
            <p:spPr>
              <a:xfrm>
                <a:off x="1287182" y="3137056"/>
                <a:ext cx="223571" cy="198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518413" y="3137057"/>
                <a:ext cx="303611" cy="198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FF0000"/>
                    </a:solidFill>
                  </a:rPr>
                  <a:t>25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491208" y="1693708"/>
                <a:ext cx="380949" cy="198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FF0000"/>
                    </a:solidFill>
                  </a:rPr>
                  <a:t>61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176231" y="1692515"/>
                <a:ext cx="380949" cy="198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FF0000"/>
                    </a:solidFill>
                  </a:rPr>
                  <a:t>87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281033" y="2957645"/>
                <a:ext cx="380949" cy="198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FF0000"/>
                    </a:solidFill>
                  </a:rPr>
                  <a:t>100</a:t>
                </a:r>
              </a:p>
            </p:txBody>
          </p:sp>
          <p:cxnSp>
            <p:nvCxnSpPr>
              <p:cNvPr id="112" name="Straight Arrow Connector 111"/>
              <p:cNvCxnSpPr/>
              <p:nvPr/>
            </p:nvCxnSpPr>
            <p:spPr>
              <a:xfrm>
                <a:off x="1529556" y="3229897"/>
                <a:ext cx="961652" cy="1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 flipV="1">
                <a:off x="2741542" y="1907959"/>
                <a:ext cx="0" cy="12325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flipH="1" flipV="1">
                <a:off x="1423219" y="1799303"/>
                <a:ext cx="1093371" cy="93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 flipH="1">
                <a:off x="1249742" y="1895387"/>
                <a:ext cx="3973" cy="11999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Oval 102"/>
            <p:cNvSpPr>
              <a:spLocks noChangeAspect="1"/>
            </p:cNvSpPr>
            <p:nvPr/>
          </p:nvSpPr>
          <p:spPr>
            <a:xfrm flipH="1">
              <a:off x="1808569" y="1855531"/>
              <a:ext cx="57047" cy="570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712852" y="1893765"/>
              <a:ext cx="28963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Rx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H="1">
              <a:off x="1335864" y="1205140"/>
              <a:ext cx="345484" cy="2787256"/>
            </a:xfrm>
            <a:prstGeom prst="line">
              <a:avLst/>
            </a:prstGeom>
            <a:ln w="12700">
              <a:solidFill>
                <a:srgbClr val="BF00BF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Straight Connector 121"/>
          <p:cNvCxnSpPr>
            <a:endCxn id="103" idx="0"/>
          </p:cNvCxnSpPr>
          <p:nvPr/>
        </p:nvCxnSpPr>
        <p:spPr>
          <a:xfrm>
            <a:off x="1571750" y="1246994"/>
            <a:ext cx="162056" cy="694301"/>
          </a:xfrm>
          <a:prstGeom prst="line">
            <a:avLst/>
          </a:prstGeom>
          <a:ln w="12700">
            <a:solidFill>
              <a:srgbClr val="CC34C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930215" y="2968489"/>
            <a:ext cx="117948" cy="389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5924302" y="3978179"/>
            <a:ext cx="394671" cy="324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6827740" y="2488007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broken</a:t>
            </a:r>
          </a:p>
          <a:p>
            <a:pPr algn="ctr"/>
            <a:r>
              <a:rPr lang="en-US" dirty="0"/>
              <a:t>track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182593" y="4237019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broken</a:t>
            </a:r>
          </a:p>
          <a:p>
            <a:pPr algn="ctr"/>
            <a:r>
              <a:rPr lang="en-US" dirty="0"/>
              <a:t>track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250220" y="4092034"/>
            <a:ext cx="792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Missing</a:t>
            </a:r>
          </a:p>
          <a:p>
            <a:pPr algn="ctr"/>
            <a:r>
              <a:rPr lang="en-US" dirty="0"/>
              <a:t>track</a:t>
            </a:r>
          </a:p>
        </p:txBody>
      </p:sp>
      <p:cxnSp>
        <p:nvCxnSpPr>
          <p:cNvPr id="131" name="Straight Arrow Connector 130"/>
          <p:cNvCxnSpPr/>
          <p:nvPr/>
        </p:nvCxnSpPr>
        <p:spPr>
          <a:xfrm flipH="1" flipV="1">
            <a:off x="7362825" y="3816051"/>
            <a:ext cx="265790" cy="2731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5924302" y="4074220"/>
            <a:ext cx="615383" cy="228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/>
          <p:cNvGrpSpPr>
            <a:grpSpLocks noChangeAspect="1"/>
          </p:cNvGrpSpPr>
          <p:nvPr/>
        </p:nvGrpSpPr>
        <p:grpSpPr>
          <a:xfrm>
            <a:off x="71160" y="1147725"/>
            <a:ext cx="906019" cy="910334"/>
            <a:chOff x="3273571" y="1677038"/>
            <a:chExt cx="883512" cy="887719"/>
          </a:xfrm>
        </p:grpSpPr>
        <p:sp>
          <p:nvSpPr>
            <p:cNvPr id="145" name="TextBox 144"/>
            <p:cNvSpPr txBox="1"/>
            <p:nvPr/>
          </p:nvSpPr>
          <p:spPr>
            <a:xfrm>
              <a:off x="3823750" y="1937708"/>
              <a:ext cx="194619" cy="210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</a:rPr>
                <a:t>0</a:t>
              </a: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3273571" y="1677038"/>
              <a:ext cx="883512" cy="887719"/>
              <a:chOff x="3273571" y="1677038"/>
              <a:chExt cx="883512" cy="887719"/>
            </a:xfrm>
          </p:grpSpPr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 flipH="1">
                <a:off x="3641211" y="1977870"/>
                <a:ext cx="131150" cy="1311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>
                <a:off x="3572233" y="2043445"/>
                <a:ext cx="27984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H="1">
                <a:off x="3706785" y="1867071"/>
                <a:ext cx="1" cy="33937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49"/>
              <p:cNvSpPr txBox="1"/>
              <p:nvPr/>
            </p:nvSpPr>
            <p:spPr>
              <a:xfrm>
                <a:off x="3417741" y="2354665"/>
                <a:ext cx="739342" cy="21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</a:rPr>
                  <a:t>AZ </a:t>
                </a:r>
                <a:r>
                  <a:rPr lang="en-US" sz="800" b="1" dirty="0" err="1">
                    <a:solidFill>
                      <a:srgbClr val="FF0000"/>
                    </a:solidFill>
                  </a:rPr>
                  <a:t>AoA</a:t>
                </a:r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575702" y="1677038"/>
                <a:ext cx="322828" cy="21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</a:rPr>
                  <a:t>90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3273571" y="1937708"/>
                <a:ext cx="381825" cy="209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532347" y="2182739"/>
                <a:ext cx="348876" cy="21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</a:rPr>
                  <a:t>270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039368" y="1281178"/>
            <a:ext cx="1767986" cy="33682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86246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43370</TotalTime>
  <Words>2281</Words>
  <Application>Microsoft Office PowerPoint</Application>
  <PresentationFormat>On-screen Show (4:3)</PresentationFormat>
  <Paragraphs>464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MS Gothic</vt:lpstr>
      <vt:lpstr>Arial</vt:lpstr>
      <vt:lpstr>Calibri</vt:lpstr>
      <vt:lpstr>Calibri Light</vt:lpstr>
      <vt:lpstr>Cambria Math</vt:lpstr>
      <vt:lpstr>Times New Roman</vt:lpstr>
      <vt:lpstr>802-11-Submission</vt:lpstr>
      <vt:lpstr>Custom Design</vt:lpstr>
      <vt:lpstr>Multipath Component Tracking and  Channel Model for Lecture Room</vt:lpstr>
      <vt:lpstr>Abstract</vt:lpstr>
      <vt:lpstr>83 GHz Channel Sounder</vt:lpstr>
      <vt:lpstr>Lecture Room Environment</vt:lpstr>
      <vt:lpstr>MPC Clustering</vt:lpstr>
      <vt:lpstr>Dominant MPC Tracking</vt:lpstr>
      <vt:lpstr>Dominant MPC Classification</vt:lpstr>
      <vt:lpstr>Direct Path</vt:lpstr>
      <vt:lpstr>Reflection from Backwall</vt:lpstr>
      <vt:lpstr>Reflection from Random Objects</vt:lpstr>
      <vt:lpstr>Reduction of Q-D* Cluster Parameters</vt:lpstr>
      <vt:lpstr>Summary of Parameter Extraction</vt:lpstr>
      <vt:lpstr>Ricean K-factor</vt:lpstr>
      <vt:lpstr>Power-delay Decay Constant (γ)</vt:lpstr>
      <vt:lpstr>Azimuth / Elevation AoA RMS Spread</vt:lpstr>
      <vt:lpstr>Reflection Loss</vt:lpstr>
      <vt:lpstr>Complete Q-D Channel Model Parameters</vt:lpstr>
      <vt:lpstr>60 GHz Channel Sounder</vt:lpstr>
      <vt:lpstr>Angle Estimation Error</vt:lpstr>
      <vt:lpstr>Measurements for Usage Model 4: Data Center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Q-D Model in Lab Environment at 83 GHz</dc:title>
  <dc:creator>Camillo Gentile et al.</dc:creator>
  <cp:lastModifiedBy>Gentile, Camillo (Fed)</cp:lastModifiedBy>
  <cp:revision>534</cp:revision>
  <cp:lastPrinted>2016-07-13T17:46:57Z</cp:lastPrinted>
  <dcterms:modified xsi:type="dcterms:W3CDTF">2016-07-21T19:37:14Z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1441736186</vt:lpwstr>
  </property>
</Properties>
</file>