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5" r:id="rId4"/>
    <p:sldId id="296" r:id="rId5"/>
    <p:sldId id="302" r:id="rId6"/>
    <p:sldId id="305" r:id="rId7"/>
    <p:sldId id="269" r:id="rId8"/>
    <p:sldId id="277" r:id="rId9"/>
    <p:sldId id="304" r:id="rId10"/>
    <p:sldId id="303" r:id="rId11"/>
    <p:sldId id="291"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1" autoAdjust="0"/>
    <p:restoredTop sz="92586" autoAdjust="0"/>
  </p:normalViewPr>
  <p:slideViewPr>
    <p:cSldViewPr>
      <p:cViewPr varScale="1">
        <p:scale>
          <a:sx n="78" d="100"/>
          <a:sy n="78" d="100"/>
        </p:scale>
        <p:origin x="276" y="10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802.11-16/0805r0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July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802.11-16/0805r0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July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802.11-16/0805r0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July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802.11-16/0805r0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July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802.11-16/0805r0</a:t>
            </a:r>
            <a:endParaRPr lang="en-US" dirty="0"/>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January 802 Interim Venue</a:t>
            </a:r>
            <a:r>
              <a:rPr lang="en-US" baseline="0" dirty="0" smtClean="0"/>
              <a:t> Set-aside is pending for $</a:t>
            </a:r>
            <a:r>
              <a:rPr lang="en-US" dirty="0" smtClean="0">
                <a:effectLst/>
              </a:rPr>
              <a:t>99,213.46 and $2k for the Audit.</a:t>
            </a:r>
            <a:endParaRPr lang="en-US" dirty="0"/>
          </a:p>
        </p:txBody>
      </p:sp>
      <p:sp>
        <p:nvSpPr>
          <p:cNvPr id="4" name="Header Placeholder 3"/>
          <p:cNvSpPr>
            <a:spLocks noGrp="1"/>
          </p:cNvSpPr>
          <p:nvPr>
            <p:ph type="hdr" idx="10"/>
          </p:nvPr>
        </p:nvSpPr>
        <p:spPr/>
        <p:txBody>
          <a:bodyPr/>
          <a:lstStyle/>
          <a:p>
            <a:pPr>
              <a:defRPr/>
            </a:pPr>
            <a:r>
              <a:rPr lang="en-US" smtClean="0"/>
              <a:t>doc.: IEEE 802.11-16/0805r0</a:t>
            </a:r>
            <a:endParaRPr lang="en-US" dirty="0"/>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802.11-16/0805r0</a:t>
            </a:r>
            <a:endParaRPr lang="en-US" dirty="0"/>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2026924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802.11-16/0805r0</a:t>
            </a:r>
            <a:endParaRPr lang="en-US" dirty="0"/>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962417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802.11-16/0805r0</a:t>
            </a:r>
            <a:endParaRPr lang="en-US" dirty="0"/>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July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July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July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July 2016</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11-16-0805r0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July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July 2016 – San Diego</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2016-07-24</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12" name="Document" r:id="rId5" imgW="8253180" imgH="3081427" progId="Word.Document.8">
                  <p:embed/>
                </p:oleObj>
              </mc:Choice>
              <mc:Fallback>
                <p:oleObj name="Document" r:id="rId5" imgW="8253180" imgH="3081427" progId="Word.Document.8">
                  <p:embed/>
                  <p:pic>
                    <p:nvPicPr>
                      <p:cNvPr id="0" name="Picture 46"/>
                      <p:cNvPicPr>
                        <a:picLocks noChangeAspect="1" noChangeArrowheads="1"/>
                      </p:cNvPicPr>
                      <p:nvPr/>
                    </p:nvPicPr>
                    <p:blipFill>
                      <a:blip r:embed="rId6"/>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July 2016</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430716102"/>
              </p:ext>
            </p:extLst>
          </p:nvPr>
        </p:nvGraphicFramePr>
        <p:xfrm>
          <a:off x="696912" y="1060608"/>
          <a:ext cx="8066087" cy="5263985"/>
        </p:xfrm>
        <a:graphic>
          <a:graphicData uri="http://schemas.openxmlformats.org/drawingml/2006/table">
            <a:tbl>
              <a:tblPr/>
              <a:tblGrid>
                <a:gridCol w="1834940"/>
                <a:gridCol w="718019"/>
                <a:gridCol w="1170606"/>
                <a:gridCol w="864575"/>
                <a:gridCol w="864575"/>
                <a:gridCol w="864575"/>
                <a:gridCol w="736853"/>
                <a:gridCol w="1011944"/>
              </a:tblGrid>
              <a:tr h="519200">
                <a:tc>
                  <a:txBody>
                    <a:bodyPr/>
                    <a:lstStyle/>
                    <a:p>
                      <a:pPr algn="l" fontAlgn="b"/>
                      <a:r>
                        <a:rPr lang="en-US" sz="10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900" b="1" i="0" u="none" strike="noStrike" dirty="0">
                          <a:effectLst/>
                          <a:latin typeface="Arial" panose="020B0604020202020204" pitchFamily="34" charset="0"/>
                        </a:rPr>
                        <a:t>- No </a:t>
                      </a:r>
                      <a:r>
                        <a:rPr lang="en-US" sz="900" b="1" i="0" u="none" strike="noStrike" dirty="0" smtClean="0">
                          <a:effectLst/>
                          <a:latin typeface="Arial" panose="020B0604020202020204" pitchFamily="34" charset="0"/>
                        </a:rPr>
                        <a:t>Department-</a:t>
                      </a:r>
                      <a:endParaRPr lang="en-US" sz="9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76864">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9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76864">
                <a:tc>
                  <a:txBody>
                    <a:bodyPr/>
                    <a:lstStyle/>
                    <a:p>
                      <a:pPr algn="l" fontAlgn="ctr"/>
                      <a:r>
                        <a:rPr lang="en-US" sz="10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$974.56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 </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000" b="0" i="0" u="none" strike="noStrike">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ctr"/>
                      <a:r>
                        <a:rPr lang="en-US" sz="10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July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484370696"/>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smtClean="0">
                          <a:effectLst/>
                          <a:latin typeface="Arial"/>
                        </a:rPr>
                        <a:t>2014 Meeting Income Report</a:t>
                      </a:r>
                      <a:endParaRPr lang="en-US" sz="1600" b="1" i="0" u="none" strike="noStrike" dirty="0">
                        <a:effectLst/>
                        <a:latin typeface="Arial"/>
                      </a:endParaRP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July 2016 Treasurer report for the Joint 802.11/.15 Wireless funds</a:t>
            </a:r>
          </a:p>
          <a:p>
            <a:endParaRPr lang="en-GB" dirty="0" smtClean="0"/>
          </a:p>
          <a:p>
            <a:r>
              <a:rPr lang="en-GB" dirty="0" smtClean="0"/>
              <a:t>Also reported in 802.15 doc: </a:t>
            </a:r>
            <a:r>
              <a:rPr lang="en-US" dirty="0" smtClean="0"/>
              <a:t>15-16/0487r0</a:t>
            </a:r>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July 2016</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2</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July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15-16/487r0</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 2016 - Waikoloa</a:t>
            </a:r>
          </a:p>
          <a:p>
            <a:r>
              <a:rPr lang="en-US" altLang="ko-KR" sz="1600" b="1" dirty="0" smtClean="0">
                <a:solidFill>
                  <a:schemeClr val="tx1"/>
                </a:solidFill>
                <a:ea typeface="굴림" pitchFamily="50" charset="-127"/>
              </a:rPr>
              <a:t>Date Submitted: 24 July 2016</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11-16/0525r0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July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425671565"/>
              </p:ext>
            </p:extLst>
          </p:nvPr>
        </p:nvGraphicFramePr>
        <p:xfrm>
          <a:off x="990600" y="838193"/>
          <a:ext cx="7391400" cy="5483650"/>
        </p:xfrm>
        <a:graphic>
          <a:graphicData uri="http://schemas.openxmlformats.org/drawingml/2006/table">
            <a:tbl>
              <a:tblPr/>
              <a:tblGrid>
                <a:gridCol w="5496650"/>
                <a:gridCol w="1894750"/>
              </a:tblGrid>
              <a:tr h="399523">
                <a:tc gridSpan="2">
                  <a:txBody>
                    <a:bodyPr/>
                    <a:lstStyle/>
                    <a:p>
                      <a:pPr algn="ctr" fontAlgn="b"/>
                      <a:r>
                        <a:rPr lang="en-US" sz="2800" b="1" i="0" u="none" strike="noStrike">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tr>
              <a:tr h="399523">
                <a:tc gridSpan="2">
                  <a:txBody>
                    <a:bodyPr/>
                    <a:lstStyle/>
                    <a:p>
                      <a:pPr algn="ctr" fontAlgn="b"/>
                      <a:r>
                        <a:rPr lang="en-US" sz="2800" b="1" i="0" u="none" strike="noStrike">
                          <a:effectLst/>
                          <a:latin typeface="Arial" panose="020B0604020202020204" pitchFamily="34" charset="0"/>
                        </a:rPr>
                        <a:t>30-Jun-16</a:t>
                      </a:r>
                    </a:p>
                  </a:txBody>
                  <a:tcPr marL="9525" marR="9525" marT="9525" marB="0" anchor="b">
                    <a:lnL>
                      <a:noFill/>
                    </a:lnL>
                    <a:lnR>
                      <a:noFill/>
                    </a:lnR>
                    <a:lnT>
                      <a:noFill/>
                    </a:lnT>
                    <a:lnB>
                      <a:noFill/>
                    </a:lnB>
                  </a:tcPr>
                </a:tc>
                <a:tc hMerge="1">
                  <a:txBody>
                    <a:bodyPr/>
                    <a:lstStyle/>
                    <a:p>
                      <a:endParaRPr lang="en-US"/>
                    </a:p>
                  </a:txBody>
                  <a:tcPr/>
                </a:tc>
              </a:tr>
              <a:tr h="332936">
                <a:tc>
                  <a:txBody>
                    <a:bodyPr/>
                    <a:lstStyle/>
                    <a:p>
                      <a:pPr algn="l" fontAlgn="b"/>
                      <a:r>
                        <a:rPr lang="en-US" sz="20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$457,662.63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$457,662.63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$457,662.63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panose="020B0604020202020204" pitchFamily="34" charset="0"/>
                        </a:rPr>
                        <a:t>$457,662.63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$665,009.59 </a:t>
                      </a:r>
                    </a:p>
                  </a:txBody>
                  <a:tcPr marL="9525" marR="9525" marT="9525" marB="0" anchor="ctr">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($207,346.96)</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$457,662.63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$457,662.63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Waikoloa, May 2016 Budget</a:t>
            </a:r>
            <a:endParaRPr lang="en-US" dirty="0"/>
          </a:p>
        </p:txBody>
      </p:sp>
      <p:sp>
        <p:nvSpPr>
          <p:cNvPr id="4" name="Date Placeholder 3"/>
          <p:cNvSpPr>
            <a:spLocks noGrp="1"/>
          </p:cNvSpPr>
          <p:nvPr>
            <p:ph type="dt" idx="10"/>
          </p:nvPr>
        </p:nvSpPr>
        <p:spPr/>
        <p:txBody>
          <a:bodyPr/>
          <a:lstStyle/>
          <a:p>
            <a:r>
              <a:rPr lang="en-US" smtClean="0"/>
              <a:t>July 2016</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924900429"/>
              </p:ext>
            </p:extLst>
          </p:nvPr>
        </p:nvGraphicFramePr>
        <p:xfrm>
          <a:off x="533400" y="1234439"/>
          <a:ext cx="3409950" cy="4870705"/>
        </p:xfrm>
        <a:graphic>
          <a:graphicData uri="http://schemas.openxmlformats.org/drawingml/2006/table">
            <a:tbl>
              <a:tblPr>
                <a:tableStyleId>{5C22544A-7EE6-4342-B048-85BDC9FD1C3A}</a:tableStyleId>
              </a:tblPr>
              <a:tblGrid>
                <a:gridCol w="2309428"/>
                <a:gridCol w="1100522"/>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$217,000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$31,190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$8,690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$45,500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$90,000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$13,500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$244,240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solidFill>
                            <a:srgbClr val="FF0000"/>
                          </a:solidFill>
                          <a:effectLst/>
                          <a:latin typeface="Tahoma" panose="020B0604030504040204" pitchFamily="34" charset="0"/>
                          <a:ea typeface="Tahoma" panose="020B0604030504040204" pitchFamily="34" charset="0"/>
                          <a:cs typeface="Tahoma" panose="020B0604030504040204" pitchFamily="34" charset="0"/>
                        </a:rPr>
                        <a:t>($22,740)</a:t>
                      </a:r>
                      <a:endParaRPr lang="en-US" sz="1400" b="0" i="0" u="none" strike="noStrike"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$814</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3595858956"/>
              </p:ext>
            </p:extLst>
          </p:nvPr>
        </p:nvGraphicFramePr>
        <p:xfrm>
          <a:off x="4074228" y="1219201"/>
          <a:ext cx="1183572" cy="5125213"/>
        </p:xfrm>
        <a:graphic>
          <a:graphicData uri="http://schemas.openxmlformats.org/drawingml/2006/table">
            <a:tbl>
              <a:tblPr>
                <a:tableStyleId>{5C22544A-7EE6-4342-B048-85BDC9FD1C3A}</a:tableStyleId>
              </a:tblPr>
              <a:tblGrid>
                <a:gridCol w="172262"/>
                <a:gridCol w="101131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May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$225,900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$6360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$232,260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$8,551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$47,180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$93,000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$13,500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$3,875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$251,506</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FF0000"/>
                          </a:solidFill>
                          <a:effectLst/>
                          <a:latin typeface="Tahoma" panose="020B0604030504040204" pitchFamily="34" charset="0"/>
                          <a:ea typeface="Tahoma" panose="020B0604030504040204" pitchFamily="34" charset="0"/>
                          <a:cs typeface="Tahoma" panose="020B0604030504040204" pitchFamily="34" charset="0"/>
                        </a:rPr>
                        <a:t>($19,246)</a:t>
                      </a:r>
                      <a:endParaRPr lang="en-US" sz="1400" b="1" i="0" u="none" strike="noStrike"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324</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$776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8" name="Content Placeholder 15"/>
          <p:cNvGraphicFramePr>
            <a:graphicFrameLocks/>
          </p:cNvGraphicFramePr>
          <p:nvPr>
            <p:extLst>
              <p:ext uri="{D42A27DB-BD31-4B8C-83A1-F6EECF244321}">
                <p14:modId xmlns:p14="http://schemas.microsoft.com/office/powerpoint/2010/main" val="517176879"/>
              </p:ext>
            </p:extLst>
          </p:nvPr>
        </p:nvGraphicFramePr>
        <p:xfrm>
          <a:off x="5486400" y="1213844"/>
          <a:ext cx="1370806" cy="5125213"/>
        </p:xfrm>
        <a:graphic>
          <a:graphicData uri="http://schemas.openxmlformats.org/drawingml/2006/table">
            <a:tbl>
              <a:tblPr>
                <a:tableStyleId>{5C22544A-7EE6-4342-B048-85BDC9FD1C3A}</a:tableStyleId>
              </a:tblPr>
              <a:tblGrid>
                <a:gridCol w="199513"/>
                <a:gridCol w="1171293"/>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Final</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$235,9050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$33,228.32</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$268,278.32</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$19,850.88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$9,190.50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$47,118.14</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$101,535.76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$40,776.81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$24,090.47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$6,923.06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$4,905.46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$254,391.08</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13,887.24</a:t>
                      </a:r>
                      <a:endParaRPr lang="en-US" sz="1400" b="1" i="0" u="none" strike="noStrike" dirty="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324</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$785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21780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Warsaw, Sept 2016 Budget estimate</a:t>
            </a:r>
            <a:endParaRPr lang="en-US" dirty="0"/>
          </a:p>
        </p:txBody>
      </p:sp>
      <p:sp>
        <p:nvSpPr>
          <p:cNvPr id="4" name="Date Placeholder 3"/>
          <p:cNvSpPr>
            <a:spLocks noGrp="1"/>
          </p:cNvSpPr>
          <p:nvPr>
            <p:ph type="dt" idx="10"/>
          </p:nvPr>
        </p:nvSpPr>
        <p:spPr/>
        <p:txBody>
          <a:bodyPr/>
          <a:lstStyle/>
          <a:p>
            <a:r>
              <a:rPr lang="en-US" smtClean="0"/>
              <a:t>July 2016</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517972059"/>
              </p:ext>
            </p:extLst>
          </p:nvPr>
        </p:nvGraphicFramePr>
        <p:xfrm>
          <a:off x="533400" y="1234439"/>
          <a:ext cx="3540828" cy="5021731"/>
        </p:xfrm>
        <a:graphic>
          <a:graphicData uri="http://schemas.openxmlformats.org/drawingml/2006/table">
            <a:tbl>
              <a:tblPr>
                <a:tableStyleId>{5C22544A-7EE6-4342-B048-85BDC9FD1C3A}</a:tableStyleId>
              </a:tblPr>
              <a:tblGrid>
                <a:gridCol w="2398067"/>
                <a:gridCol w="1142761"/>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May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6644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$71,800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8" name="Content Placeholder 15"/>
          <p:cNvGraphicFramePr>
            <a:graphicFrameLocks/>
          </p:cNvGraphicFramePr>
          <p:nvPr>
            <p:extLst>
              <p:ext uri="{D42A27DB-BD31-4B8C-83A1-F6EECF244321}">
                <p14:modId xmlns:p14="http://schemas.microsoft.com/office/powerpoint/2010/main" val="3227105534"/>
              </p:ext>
            </p:extLst>
          </p:nvPr>
        </p:nvGraphicFramePr>
        <p:xfrm>
          <a:off x="4152106" y="1219201"/>
          <a:ext cx="914400" cy="4940515"/>
        </p:xfrm>
        <a:graphic>
          <a:graphicData uri="http://schemas.openxmlformats.org/drawingml/2006/table">
            <a:tbl>
              <a:tblPr>
                <a:tableStyleId>{5C22544A-7EE6-4342-B048-85BDC9FD1C3A}</a:tableStyleId>
              </a:tblPr>
              <a:tblGrid>
                <a:gridCol w="914400"/>
              </a:tblGrid>
              <a:tr h="30479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July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11443">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0">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16230">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71,800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2942">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17284">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6387">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28600">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p>
                  </a:txBody>
                  <a:tcPr marL="9525" marR="9525" marT="9525" marB="0" anchor="b"/>
                </a:tc>
              </a:tr>
              <a:tr h="244529">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654722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425169"/>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$18,102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698 –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r>
              <a:rPr lang="en-US" smtClean="0"/>
              <a:t>324 </a:t>
            </a:r>
            <a:r>
              <a:rPr lang="en-US" dirty="0" smtClean="0"/>
              <a:t>– Waikoloa (</a:t>
            </a:r>
            <a:r>
              <a:rPr lang="en-US" dirty="0" smtClean="0">
                <a:solidFill>
                  <a:srgbClr val="FF0000"/>
                </a:solidFill>
              </a:rPr>
              <a:t>$22,740</a:t>
            </a:r>
            <a:r>
              <a:rPr lang="en-US" dirty="0" smtClean="0"/>
              <a:t>, $</a:t>
            </a:r>
            <a:r>
              <a:rPr lang="en-US" dirty="0">
                <a:solidFill>
                  <a:schemeClr val="tx1"/>
                </a:solidFill>
              </a:rPr>
              <a:t>13,887</a:t>
            </a:r>
            <a:r>
              <a:rPr lang="en-US" dirty="0" smtClean="0"/>
              <a:t>)</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July 2016</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914402" y="602684"/>
            <a:ext cx="7627936" cy="461665"/>
          </a:xfrm>
          <a:prstGeom prst="rect">
            <a:avLst/>
          </a:prstGeom>
          <a:noFill/>
        </p:spPr>
        <p:txBody>
          <a:bodyPr wrap="square" rtlCol="0">
            <a:spAutoFit/>
          </a:bodyPr>
          <a:lstStyle/>
          <a:p>
            <a:pPr algn="ctr"/>
            <a:r>
              <a:rPr lang="en-US" dirty="0" smtClean="0">
                <a:solidFill>
                  <a:schemeClr val="tx1"/>
                </a:solidFill>
              </a:rPr>
              <a:t>2016 Meeting Income Report as of June 30, 2016</a:t>
            </a:r>
          </a:p>
        </p:txBody>
      </p:sp>
      <p:graphicFrame>
        <p:nvGraphicFramePr>
          <p:cNvPr id="8" name="Table 7"/>
          <p:cNvGraphicFramePr>
            <a:graphicFrameLocks noGrp="1"/>
          </p:cNvGraphicFramePr>
          <p:nvPr>
            <p:extLst>
              <p:ext uri="{D42A27DB-BD31-4B8C-83A1-F6EECF244321}">
                <p14:modId xmlns:p14="http://schemas.microsoft.com/office/powerpoint/2010/main" val="1050591229"/>
              </p:ext>
            </p:extLst>
          </p:nvPr>
        </p:nvGraphicFramePr>
        <p:xfrm>
          <a:off x="696914" y="1064343"/>
          <a:ext cx="8066086" cy="5293643"/>
        </p:xfrm>
        <a:graphic>
          <a:graphicData uri="http://schemas.openxmlformats.org/drawingml/2006/table">
            <a:tbl>
              <a:tblPr/>
              <a:tblGrid>
                <a:gridCol w="2087182"/>
                <a:gridCol w="1443634"/>
                <a:gridCol w="1026197"/>
                <a:gridCol w="1082724"/>
                <a:gridCol w="1187085"/>
                <a:gridCol w="1239264"/>
              </a:tblGrid>
              <a:tr h="498793">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2016 Misc.</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2016-01</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 Atlanta, GA</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2016-05</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 Waikoloa, HI</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2016-08</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 Warsaw, Poland</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202214">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202214">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2214">
                <a:tc>
                  <a:txBody>
                    <a:bodyPr/>
                    <a:lstStyle/>
                    <a:p>
                      <a:pPr algn="l" fontAlgn="b"/>
                      <a:r>
                        <a:rPr lang="en-US" sz="12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$235,050.00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$556,675.00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$33,228.32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$98,673.44 </a:t>
                      </a:r>
                    </a:p>
                  </a:txBody>
                  <a:tcPr marL="9525" marR="9525" marT="9525" marB="0" anchor="ctr">
                    <a:lnL>
                      <a:noFill/>
                    </a:lnL>
                    <a:lnR>
                      <a:noFill/>
                    </a:lnR>
                    <a:lnT>
                      <a:noFill/>
                    </a:lnT>
                    <a:lnB>
                      <a:noFill/>
                    </a:lnB>
                  </a:tcPr>
                </a:tc>
              </a:tr>
              <a:tr h="358592">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$1,051.99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$1,051.99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2214">
                <a:tc>
                  <a:txBody>
                    <a:bodyPr/>
                    <a:lstStyle/>
                    <a:p>
                      <a:pPr algn="l" fontAlgn="b"/>
                      <a:r>
                        <a:rPr lang="en-US" sz="12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$1,051.99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$268,278.32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$656,401.43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r>
              <a:tr h="202214">
                <a:tc>
                  <a:txBody>
                    <a:bodyPr/>
                    <a:lstStyle/>
                    <a:p>
                      <a:pPr algn="l" fontAlgn="b"/>
                      <a:r>
                        <a:rPr lang="en-US" sz="12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58592">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$30,000.00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$19,850.88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$37,809.84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$9,190.50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$20,812.11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$47,118.14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$125,673.73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$101,535.76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$188,725.72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$78,640.89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$40,776.81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$119,417.70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$24,090.47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$23,454.07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$6,923.06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$12,729.53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$4,905.46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$13,242.52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2214">
                <a:tc>
                  <a:txBody>
                    <a:bodyPr/>
                    <a:lstStyle/>
                    <a:p>
                      <a:pPr algn="l" fontAlgn="b"/>
                      <a:r>
                        <a:rPr lang="en-US" sz="12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$254,391.08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$30,020.00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$671,495.66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2214">
                <a:tc>
                  <a:txBody>
                    <a:bodyPr/>
                    <a:lstStyle/>
                    <a:p>
                      <a:pPr algn="l" fontAlgn="ctr"/>
                      <a:r>
                        <a:rPr lang="en-US" sz="12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$1,038.53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$13,887.24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($30,020.00)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($15,094.23)</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55282</TotalTime>
  <Words>2340</Words>
  <Application>Microsoft Office PowerPoint</Application>
  <PresentationFormat>On-screen Show (4:3)</PresentationFormat>
  <Paragraphs>764</Paragraphs>
  <Slides>11</Slides>
  <Notes>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July 2016 – San Diego</vt:lpstr>
      <vt:lpstr>Abstract</vt:lpstr>
      <vt:lpstr>PowerPoint Presentation</vt:lpstr>
      <vt:lpstr>PowerPoint Presentation</vt:lpstr>
      <vt:lpstr>Waikoloa, May 2016 Budget</vt:lpstr>
      <vt:lpstr>Warsaw, Sept 2016 Budget estimate</vt:lpstr>
      <vt:lpstr>Historical Attendance</vt:lpstr>
      <vt:lpstr>Historical Attendance</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July 2016 - San Diego</dc:title>
  <dc:creator>Jon Rosdahl</dc:creator>
  <cp:keywords>July 2016</cp:keywords>
  <dc:description>Ben Rolfe (BCA); Jon Rosdahl (Qualcomm)</dc:description>
  <cp:lastModifiedBy>Rosdahl, Jon</cp:lastModifiedBy>
  <cp:revision>313</cp:revision>
  <cp:lastPrinted>1601-01-01T00:00:00Z</cp:lastPrinted>
  <dcterms:created xsi:type="dcterms:W3CDTF">2012-05-13T15:07:35Z</dcterms:created>
  <dcterms:modified xsi:type="dcterms:W3CDTF">2016-07-24T22:57:55Z</dcterms:modified>
</cp:coreProperties>
</file>