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37" r:id="rId1"/>
    <p:sldMasterId id="2147483847" r:id="rId2"/>
  </p:sldMasterIdLst>
  <p:notesMasterIdLst>
    <p:notesMasterId r:id="rId25"/>
  </p:notesMasterIdLst>
  <p:handoutMasterIdLst>
    <p:handoutMasterId r:id="rId26"/>
  </p:handoutMasterIdLst>
  <p:sldIdLst>
    <p:sldId id="256" r:id="rId3"/>
    <p:sldId id="257" r:id="rId4"/>
    <p:sldId id="289" r:id="rId5"/>
    <p:sldId id="300" r:id="rId6"/>
    <p:sldId id="272" r:id="rId7"/>
    <p:sldId id="273" r:id="rId8"/>
    <p:sldId id="274" r:id="rId9"/>
    <p:sldId id="279" r:id="rId10"/>
    <p:sldId id="268" r:id="rId11"/>
    <p:sldId id="275" r:id="rId12"/>
    <p:sldId id="290" r:id="rId13"/>
    <p:sldId id="305" r:id="rId14"/>
    <p:sldId id="306" r:id="rId15"/>
    <p:sldId id="286" r:id="rId16"/>
    <p:sldId id="281" r:id="rId17"/>
    <p:sldId id="282" r:id="rId18"/>
    <p:sldId id="280" r:id="rId19"/>
    <p:sldId id="283" r:id="rId20"/>
    <p:sldId id="284" r:id="rId21"/>
    <p:sldId id="291" r:id="rId22"/>
    <p:sldId id="292" r:id="rId23"/>
    <p:sldId id="264" r:id="rId2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31" autoAdjust="0"/>
    <p:restoredTop sz="95056" autoAdjust="0"/>
  </p:normalViewPr>
  <p:slideViewPr>
    <p:cSldViewPr>
      <p:cViewPr varScale="1">
        <p:scale>
          <a:sx n="80" d="100"/>
          <a:sy n="80" d="100"/>
        </p:scale>
        <p:origin x="240" y="78"/>
      </p:cViewPr>
      <p:guideLst>
        <p:guide orient="horz" pos="2160"/>
        <p:guide pos="2880"/>
      </p:guideLst>
    </p:cSldViewPr>
  </p:slideViewPr>
  <p:outlineViewPr>
    <p:cViewPr varScale="1"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1692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802-11-16/0804r0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July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802-11-16/0804r0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2016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802-11-16/0804r0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802-11-16/0804r0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802-11-16/0804r0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2673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802-11-16/0804r0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2672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95755" y="95706"/>
            <a:ext cx="2185983" cy="215444"/>
          </a:xfrm>
          <a:noFill/>
        </p:spPr>
        <p:txBody>
          <a:bodyPr/>
          <a:lstStyle/>
          <a:p>
            <a:r>
              <a:rPr lang="en-US" smtClean="0"/>
              <a:t>doc.: IEEE 802-11-16/0804r0</a:t>
            </a:r>
            <a:endParaRPr lang="en-US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43537" cy="215444"/>
          </a:xfrm>
          <a:noFill/>
        </p:spPr>
        <p:txBody>
          <a:bodyPr/>
          <a:lstStyle/>
          <a:p>
            <a:r>
              <a:rPr lang="en-US" smtClean="0"/>
              <a:t>July 2016</a:t>
            </a:r>
            <a:endParaRPr lang="en-US" smtClean="0"/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2813" y="8985250"/>
            <a:ext cx="2628925" cy="184666"/>
          </a:xfrm>
          <a:noFill/>
        </p:spPr>
        <p:txBody>
          <a:bodyPr/>
          <a:lstStyle/>
          <a:p>
            <a:pPr lvl="4"/>
            <a:r>
              <a:rPr lang="en-US" smtClean="0"/>
              <a:t>Jon Rosdahl, Qualcomm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211" y="8985250"/>
            <a:ext cx="415177" cy="184666"/>
          </a:xfrm>
          <a:noFill/>
        </p:spPr>
        <p:txBody>
          <a:bodyPr/>
          <a:lstStyle/>
          <a:p>
            <a:r>
              <a:rPr lang="en-US"/>
              <a:t>Page </a:t>
            </a:r>
            <a:fld id="{C5F07510-7C93-4BC9-94B9-BB2AFDC6E14F}" type="slidenum">
              <a:rPr lang="en-US"/>
              <a:pPr/>
              <a:t>11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6684967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802-11-16/0804r0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6273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802-11-16/0804r0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0588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802-11-16/0804r0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900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E93B6-DE59-4837-8D4A-B20A6AA8F726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25/07/2016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5ABFB-0131-4FA8-B5B5-9B8A78CD7C38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8609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E93B6-DE59-4837-8D4A-B20A6AA8F726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25/07/2016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5ABFB-0131-4FA8-B5B5-9B8A78CD7C38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79447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E93B6-DE59-4837-8D4A-B20A6AA8F726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25/07/2016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5ABFB-0131-4FA8-B5B5-9B8A78CD7C38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0855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1" y="2133601"/>
            <a:ext cx="3009900" cy="603408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1" y="2133601"/>
            <a:ext cx="3009900" cy="603408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E93B6-DE59-4837-8D4A-B20A6AA8F726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25/07/2016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5ABFB-0131-4FA8-B5B5-9B8A78CD7C38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59105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E93B6-DE59-4837-8D4A-B20A6AA8F726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25/07/2016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5ABFB-0131-4FA8-B5B5-9B8A78CD7C38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44554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E93B6-DE59-4837-8D4A-B20A6AA8F726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25/07/2016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5ABFB-0131-4FA8-B5B5-9B8A78CD7C38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59284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E93B6-DE59-4837-8D4A-B20A6AA8F726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25/07/2016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5ABFB-0131-4FA8-B5B5-9B8A78CD7C38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87508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E93B6-DE59-4837-8D4A-B20A6AA8F726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25/07/2016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5ABFB-0131-4FA8-B5B5-9B8A78CD7C38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41970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E93B6-DE59-4837-8D4A-B20A6AA8F726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25/07/2016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5ABFB-0131-4FA8-B5B5-9B8A78CD7C38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71393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E93B6-DE59-4837-8D4A-B20A6AA8F726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25/07/2016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5ABFB-0131-4FA8-B5B5-9B8A78CD7C38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1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606239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49" y="366713"/>
            <a:ext cx="1543051" cy="7800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1" y="366713"/>
            <a:ext cx="4476751" cy="7800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E93B6-DE59-4837-8D4A-B20A6AA8F726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25/07/2016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5ABFB-0131-4FA8-B5B5-9B8A78CD7C38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087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437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897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63" y="6475413"/>
            <a:ext cx="2898775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3254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78195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0343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4265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41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333375"/>
            <a:ext cx="1874837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6475413"/>
            <a:ext cx="3184525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420687" cy="184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11-16/0526r3</a:t>
            </a:r>
          </a:p>
        </p:txBody>
      </p:sp>
    </p:spTree>
    <p:extLst>
      <p:ext uri="{BB962C8B-B14F-4D97-AF65-F5344CB8AC3E}">
        <p14:creationId xmlns:p14="http://schemas.microsoft.com/office/powerpoint/2010/main" val="2114929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fld id="{C4BE93B6-DE59-4837-8D4A-B20A6AA8F726}" type="datetimeFigureOut">
              <a:rPr lang="en-CA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t>25/07/2016</a:t>
            </a:fld>
            <a:endParaRPr lang="en-CA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en-CA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fld id="{E3C5ABFB-0131-4FA8-B5B5-9B8A78CD7C38}" type="slidenum">
              <a:rPr lang="en-CA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t>‹#›</a:t>
            </a:fld>
            <a:endParaRPr lang="en-CA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41427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8" r:id="rId1"/>
    <p:sldLayoutId id="2147483849" r:id="rId2"/>
    <p:sldLayoutId id="2147483850" r:id="rId3"/>
    <p:sldLayoutId id="2147483851" r:id="rId4"/>
    <p:sldLayoutId id="2147483852" r:id="rId5"/>
    <p:sldLayoutId id="2147483853" r:id="rId6"/>
    <p:sldLayoutId id="2147483854" r:id="rId7"/>
    <p:sldLayoutId id="2147483855" r:id="rId8"/>
    <p:sldLayoutId id="2147483856" r:id="rId9"/>
    <p:sldLayoutId id="2147483857" r:id="rId10"/>
    <p:sldLayoutId id="2147483858" r:id="rId11"/>
  </p:sldLayoutIdLst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ocuments" TargetMode="External"/><Relationship Id="rId4" Type="http://schemas.openxmlformats.org/officeDocument/2006/relationships/hyperlink" Target="ftp://griffin.events.ieee.org/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802world.org/plenary/social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802world.org/plenary/social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2/ec-12-0040-11-00EC-802-plenary-future-venue-contract-status.xls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21/dcn/16/21-16-0059-00-0000-session-74-agenda.docx" TargetMode="External"/><Relationship Id="rId13" Type="http://schemas.openxmlformats.org/officeDocument/2006/relationships/hyperlink" Target="http://standards.ieee.org/resources/antitrust-guidelines.pdf" TargetMode="External"/><Relationship Id="rId3" Type="http://schemas.openxmlformats.org/officeDocument/2006/relationships/hyperlink" Target="https://mentor.ieee.org/802.11/dcn/16/11-16-0769-01-0000-july-2016-802-11-agenda.xlsx" TargetMode="External"/><Relationship Id="rId7" Type="http://schemas.openxmlformats.org/officeDocument/2006/relationships/hyperlink" Target="https://mentor.ieee.org/802.19/dcn/16/19-16-0079-01-0000-may-2016-wg-agenda.xls" TargetMode="External"/><Relationship Id="rId12" Type="http://schemas.openxmlformats.org/officeDocument/2006/relationships/hyperlink" Target="http://standards.ieee.org/board/pat/pat-slideset.pp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grouper.ieee.org/groups/802/18/" TargetMode="External"/><Relationship Id="rId11" Type="http://schemas.openxmlformats.org/officeDocument/2006/relationships/hyperlink" Target="http://standards.ieee.org/guides/bylaws/sect6-7.html#6" TargetMode="External"/><Relationship Id="rId5" Type="http://schemas.openxmlformats.org/officeDocument/2006/relationships/hyperlink" Target="http://www.ieee802.org/16/" TargetMode="External"/><Relationship Id="rId10" Type="http://schemas.openxmlformats.org/officeDocument/2006/relationships/hyperlink" Target="https://mentor.ieee.org/802.11/dcn/16/11-16-0805-00-0000-treasurer-report-july-2016-san-diego.pptx" TargetMode="External"/><Relationship Id="rId4" Type="http://schemas.openxmlformats.org/officeDocument/2006/relationships/hyperlink" Target="https://mentor.ieee.org/802.15/documents?is_dcn=agenda&amp;is_group=0000" TargetMode="External"/><Relationship Id="rId9" Type="http://schemas.openxmlformats.org/officeDocument/2006/relationships/hyperlink" Target="https://mentor.ieee.org/802.24/dcn/16/24-16-0014-00-0000-may-2016-agenda.xlsx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802world.org/attendee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arinex.eventsair.com/ieee8021609075/form1/Site/Register" TargetMode="External"/><Relationship Id="rId2" Type="http://schemas.openxmlformats.org/officeDocument/2006/relationships/hyperlink" Target="http://arinex.com.au/ieee2016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arinex.com.au/ieee2016/accommodation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Vice Chair Report – </a:t>
            </a:r>
            <a:br>
              <a:rPr lang="en-US" dirty="0" smtClean="0"/>
            </a:br>
            <a:r>
              <a:rPr lang="en-US" dirty="0" smtClean="0"/>
              <a:t>July 2016 </a:t>
            </a:r>
            <a:r>
              <a:rPr lang="en-US" dirty="0" smtClean="0"/>
              <a:t>- Waikoloa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683568" y="172820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2016-07-25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July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8799399"/>
              </p:ext>
            </p:extLst>
          </p:nvPr>
        </p:nvGraphicFramePr>
        <p:xfrm>
          <a:off x="546100" y="2711450"/>
          <a:ext cx="7764463" cy="2373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4" name="Document" r:id="rId4" imgW="8253180" imgH="2529696" progId="Word.Document.8">
                  <p:embed/>
                </p:oleObj>
              </mc:Choice>
              <mc:Fallback>
                <p:oleObj name="Document" r:id="rId4" imgW="8253180" imgH="25296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100" y="2711450"/>
                        <a:ext cx="7764463" cy="2373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320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599"/>
          </a:xfrm>
        </p:spPr>
        <p:txBody>
          <a:bodyPr/>
          <a:lstStyle/>
          <a:p>
            <a:pPr rtl="0" eaLnBrk="1" fontAlgn="base" hangingPunct="1"/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M3.7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Recording attendance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05800" cy="5181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sz="2000" dirty="0" smtClean="0"/>
              <a:t>It is a </a:t>
            </a:r>
            <a:r>
              <a:rPr lang="en-GB" sz="2000" dirty="0" smtClean="0">
                <a:solidFill>
                  <a:srgbClr val="FF3300"/>
                </a:solidFill>
              </a:rPr>
              <a:t>requirement</a:t>
            </a:r>
            <a:r>
              <a:rPr lang="en-GB" sz="2000" dirty="0" smtClean="0"/>
              <a:t> that attendees record their participation at an 802.11 session and declare their affiliation.  This record is usually made using the IMAT attendance system.</a:t>
            </a:r>
          </a:p>
          <a:p>
            <a:pPr lvl="1">
              <a:lnSpc>
                <a:spcPct val="90000"/>
              </a:lnSpc>
            </a:pPr>
            <a:r>
              <a:rPr lang="en-GB" sz="1800" dirty="0" smtClean="0"/>
              <a:t>If you wish to participate without recording attendance,  send an email per session to the WG 2</a:t>
            </a:r>
            <a:r>
              <a:rPr lang="en-GB" sz="1800" baseline="30000" dirty="0" smtClean="0"/>
              <a:t>nd</a:t>
            </a:r>
            <a:r>
              <a:rPr lang="en-GB" sz="1800" dirty="0" smtClean="0"/>
              <a:t> vice chair declaring your participation and affiliation.   You cannot gain or maintain 802.11 voting membership using this method.</a:t>
            </a:r>
          </a:p>
          <a:p>
            <a:pPr>
              <a:lnSpc>
                <a:spcPct val="90000"/>
              </a:lnSpc>
            </a:pPr>
            <a:r>
              <a:rPr lang="en-GB" sz="2000" dirty="0" smtClean="0"/>
              <a:t>You must record 75% attendance of required 802.11 slots in a session for that session to count towards gaining or maintaining 802.11 voting membership</a:t>
            </a:r>
          </a:p>
          <a:p>
            <a:pPr lvl="1">
              <a:lnSpc>
                <a:spcPct val="90000"/>
              </a:lnSpc>
            </a:pPr>
            <a:r>
              <a:rPr lang="en-GB" sz="1800" dirty="0" smtClean="0"/>
              <a:t>You need a single IEEE-SA web account</a:t>
            </a:r>
          </a:p>
          <a:p>
            <a:pPr lvl="2">
              <a:lnSpc>
                <a:spcPct val="90000"/>
              </a:lnSpc>
            </a:pPr>
            <a:r>
              <a:rPr lang="en-GB" dirty="0" smtClean="0"/>
              <a:t>The IEEE SA web account requires a working email address</a:t>
            </a:r>
          </a:p>
          <a:p>
            <a:pPr lvl="2">
              <a:lnSpc>
                <a:spcPct val="90000"/>
              </a:lnSpc>
            </a:pPr>
            <a:r>
              <a:rPr lang="en-GB" dirty="0" smtClean="0"/>
              <a:t>do not remove your email address from the account</a:t>
            </a:r>
          </a:p>
          <a:p>
            <a:pPr lvl="1">
              <a:lnSpc>
                <a:spcPct val="90000"/>
              </a:lnSpc>
            </a:pPr>
            <a:r>
              <a:rPr lang="en-GB" sz="1800" dirty="0" smtClean="0"/>
              <a:t>Use the email address associated with that web account when registering attendance</a:t>
            </a:r>
          </a:p>
          <a:p>
            <a:pPr lvl="2">
              <a:lnSpc>
                <a:spcPct val="90000"/>
              </a:lnSpc>
            </a:pPr>
            <a:r>
              <a:rPr lang="en-GB" dirty="0" smtClean="0"/>
              <a:t>If you change email addresses, update the web account,  don’t create a new web account,  or your membership status may not be calculated properly</a:t>
            </a:r>
          </a:p>
          <a:p>
            <a:pPr lvl="1">
              <a:lnSpc>
                <a:spcPct val="90000"/>
              </a:lnSpc>
            </a:pPr>
            <a:r>
              <a:rPr lang="en-GB" dirty="0" smtClean="0"/>
              <a:t>Record attendance using this URL: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chemeClr val="tx2"/>
                </a:solidFill>
              </a:rPr>
              <a:t>IMAT.IEEE.ORG/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3497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31900" y="1052736"/>
            <a:ext cx="6480175" cy="438921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</p:pic>
      <p:sp>
        <p:nvSpPr>
          <p:cNvPr id="194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M3.8 </a:t>
            </a:r>
            <a:r>
              <a:rPr lang="en-US" dirty="0" smtClean="0"/>
              <a:t>Local File Document Server information</a:t>
            </a:r>
          </a:p>
        </p:txBody>
      </p:sp>
      <p:sp>
        <p:nvSpPr>
          <p:cNvPr id="19459" name="Date Placeholder 3"/>
          <p:cNvSpPr>
            <a:spLocks noGrp="1"/>
          </p:cNvSpPr>
          <p:nvPr>
            <p:ph type="dt" idx="10"/>
          </p:nvPr>
        </p:nvSpPr>
        <p:spPr>
          <a:xfrm>
            <a:off x="685800" y="381000"/>
            <a:ext cx="1752600" cy="276999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July 2016</a:t>
            </a:r>
            <a:endParaRPr lang="en-US" smtClean="0"/>
          </a:p>
        </p:txBody>
      </p:sp>
      <p:sp>
        <p:nvSpPr>
          <p:cNvPr id="19460" name="Footer Placeholder 4"/>
          <p:cNvSpPr>
            <a:spLocks noGrp="1"/>
          </p:cNvSpPr>
          <p:nvPr>
            <p:ph type="ftr" idx="11"/>
          </p:nvPr>
        </p:nvSpPr>
        <p:spPr>
          <a:xfrm>
            <a:off x="6096000" y="6475412"/>
            <a:ext cx="2447925" cy="230188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Jon Rosdahl, Qualcomm</a:t>
            </a:r>
          </a:p>
        </p:txBody>
      </p:sp>
      <p:sp>
        <p:nvSpPr>
          <p:cNvPr id="19461" name="Slide Number Placeholder 5"/>
          <p:cNvSpPr>
            <a:spLocks noGrp="1"/>
          </p:cNvSpPr>
          <p:nvPr>
            <p:ph type="sldNum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D64B625E-504A-4C58-A39B-C8B7B94C9285}" type="slidenum">
              <a:rPr lang="en-US"/>
              <a:pPr/>
              <a:t>11</a:t>
            </a:fld>
            <a:endParaRPr lang="en-US"/>
          </a:p>
        </p:txBody>
      </p:sp>
      <p:sp>
        <p:nvSpPr>
          <p:cNvPr id="19463" name="Rectangle 4"/>
          <p:cNvSpPr>
            <a:spLocks noChangeArrowheads="1"/>
          </p:cNvSpPr>
          <p:nvPr/>
        </p:nvSpPr>
        <p:spPr bwMode="auto">
          <a:xfrm>
            <a:off x="804863" y="5438775"/>
            <a:ext cx="7032625" cy="9223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1800"/>
              <a:t>Local FTP server: </a:t>
            </a:r>
            <a:r>
              <a:rPr lang="en-GB" sz="1800">
                <a:hlinkClick r:id="rId4"/>
              </a:rPr>
              <a:t>ftp://griffin.events.ieee.org </a:t>
            </a:r>
            <a:r>
              <a:rPr lang="en-US" sz="1800"/>
              <a:t>(anonymous)</a:t>
            </a:r>
          </a:p>
          <a:p>
            <a:pPr algn="ctr"/>
            <a:r>
              <a:rPr lang="en-US" sz="1800"/>
              <a:t>External Document Server   </a:t>
            </a:r>
            <a:r>
              <a:rPr lang="en-US" sz="1800">
                <a:hlinkClick r:id="rId5"/>
              </a:rPr>
              <a:t>https://mentor.ieee.org/802.11/documents</a:t>
            </a:r>
            <a:endParaRPr lang="en-US" sz="1800" b="0"/>
          </a:p>
          <a:p>
            <a:pPr algn="ctr"/>
            <a:r>
              <a:rPr lang="en-US" sz="1800" b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092494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2016</a:t>
            </a:r>
            <a:endParaRPr lang="en-US" smtClean="0"/>
          </a:p>
        </p:txBody>
      </p:sp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Jon Rosdahl, Qualcomm</a:t>
            </a:r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0150DDA3-8D91-4B5F-B91C-7650B41D76C2}" type="slidenum">
              <a:rPr lang="en-US"/>
              <a:pPr/>
              <a:t>12</a:t>
            </a:fld>
            <a:endParaRPr lang="en-US"/>
          </a:p>
        </p:txBody>
      </p:sp>
      <p:sp>
        <p:nvSpPr>
          <p:cNvPr id="225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M3.09 FOOD &amp; BEVERAGE</a:t>
            </a:r>
          </a:p>
        </p:txBody>
      </p:sp>
      <p:sp>
        <p:nvSpPr>
          <p:cNvPr id="22534" name="TextBox 7"/>
          <p:cNvSpPr txBox="1">
            <a:spLocks noChangeArrowheads="1"/>
          </p:cNvSpPr>
          <p:nvPr/>
        </p:nvSpPr>
        <p:spPr bwMode="auto">
          <a:xfrm>
            <a:off x="533401" y="1830388"/>
            <a:ext cx="8215063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Breakfast:						</a:t>
            </a:r>
            <a:r>
              <a:rPr lang="en-US" b="1" dirty="0" smtClean="0">
                <a:solidFill>
                  <a:schemeClr val="tx1"/>
                </a:solidFill>
              </a:rPr>
              <a:t>07:30 </a:t>
            </a:r>
            <a:r>
              <a:rPr lang="en-US" b="1" dirty="0">
                <a:solidFill>
                  <a:schemeClr val="tx1"/>
                </a:solidFill>
              </a:rPr>
              <a:t>to </a:t>
            </a:r>
            <a:r>
              <a:rPr lang="en-US" b="1" dirty="0" smtClean="0">
                <a:solidFill>
                  <a:schemeClr val="tx1"/>
                </a:solidFill>
              </a:rPr>
              <a:t>09:00</a:t>
            </a:r>
            <a:endParaRPr lang="en-US" b="1" dirty="0">
              <a:solidFill>
                <a:schemeClr val="tx1"/>
              </a:solidFill>
            </a:endParaRPr>
          </a:p>
          <a:p>
            <a:endParaRPr lang="en-US" b="1" dirty="0" smtClean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Morning </a:t>
            </a:r>
            <a:r>
              <a:rPr lang="en-US" b="1" dirty="0" smtClean="0">
                <a:solidFill>
                  <a:schemeClr val="tx1"/>
                </a:solidFill>
              </a:rPr>
              <a:t>Coffee/Tea				10:00 </a:t>
            </a:r>
            <a:r>
              <a:rPr lang="en-US" b="1" dirty="0">
                <a:solidFill>
                  <a:schemeClr val="tx1"/>
                </a:solidFill>
              </a:rPr>
              <a:t>to </a:t>
            </a:r>
            <a:r>
              <a:rPr lang="en-US" b="1" dirty="0" smtClean="0">
                <a:solidFill>
                  <a:schemeClr val="tx1"/>
                </a:solidFill>
              </a:rPr>
              <a:t>11:00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	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Afternoon Coffee/Tea/Snacks	15:00 </a:t>
            </a:r>
            <a:r>
              <a:rPr lang="en-US" b="1" dirty="0">
                <a:solidFill>
                  <a:schemeClr val="tx1"/>
                </a:solidFill>
              </a:rPr>
              <a:t>to 16:00 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</a:p>
          <a:p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   	</a:t>
            </a:r>
            <a:r>
              <a:rPr lang="en-US" b="1" u="sng" dirty="0" smtClean="0">
                <a:solidFill>
                  <a:srgbClr val="FF0000"/>
                </a:solidFill>
              </a:rPr>
              <a:t>802.3 </a:t>
            </a:r>
            <a:r>
              <a:rPr lang="en-US" b="1" u="sng" dirty="0">
                <a:solidFill>
                  <a:srgbClr val="FF0000"/>
                </a:solidFill>
              </a:rPr>
              <a:t>&amp; 802.1  at 3 PM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b="1" u="sng" dirty="0">
                <a:solidFill>
                  <a:srgbClr val="FF0000"/>
                </a:solidFill>
              </a:rPr>
              <a:t>Wireless Groups at 3:30 PM</a:t>
            </a:r>
          </a:p>
          <a:p>
            <a:r>
              <a:rPr lang="en-US" b="1" dirty="0">
                <a:solidFill>
                  <a:schemeClr val="tx1"/>
                </a:solidFill>
              </a:rPr>
              <a:t>	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Served at </a:t>
            </a:r>
            <a:r>
              <a:rPr lang="en-US" b="1" dirty="0" smtClean="0">
                <a:solidFill>
                  <a:schemeClr val="tx1"/>
                </a:solidFill>
              </a:rPr>
              <a:t>Palm Foyer</a:t>
            </a:r>
            <a:endParaRPr lang="en-US" b="1" dirty="0" smtClean="0">
              <a:solidFill>
                <a:schemeClr val="tx1"/>
              </a:solidFill>
            </a:endParaRPr>
          </a:p>
          <a:p>
            <a:endParaRPr lang="en-US" b="1" dirty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For Registered Attendees </a:t>
            </a:r>
            <a:r>
              <a:rPr lang="en-US" b="1" dirty="0" smtClean="0">
                <a:solidFill>
                  <a:schemeClr val="tx1"/>
                </a:solidFill>
              </a:rPr>
              <a:t>Only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>
                <a:solidFill>
                  <a:schemeClr val="tx1"/>
                </a:solidFill>
              </a:rPr>
              <a:t>     </a:t>
            </a:r>
          </a:p>
        </p:txBody>
      </p:sp>
    </p:spTree>
    <p:extLst>
      <p:ext uri="{BB962C8B-B14F-4D97-AF65-F5344CB8AC3E}">
        <p14:creationId xmlns:p14="http://schemas.microsoft.com/office/powerpoint/2010/main" val="427783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Shot 2016-07-24 at 4.07.03 P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24372" y="793122"/>
            <a:ext cx="2295255" cy="333341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87624" y="26622"/>
            <a:ext cx="662473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2000" b="1" dirty="0">
                <a:solidFill>
                  <a:srgbClr val="FF0000"/>
                </a:solidFill>
                <a:latin typeface="Century Gothic" pitchFamily="34" charset="0"/>
              </a:rPr>
              <a:t>TECHNICALLY FUNNY IEEE 802 SOCIAL</a:t>
            </a:r>
          </a:p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en-US" sz="800" b="1" dirty="0">
              <a:solidFill>
                <a:prstClr val="black"/>
              </a:solidFill>
              <a:latin typeface="Century Gothic" pitchFamily="34" charset="0"/>
            </a:endParaRPr>
          </a:p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2000" b="1" dirty="0">
                <a:solidFill>
                  <a:prstClr val="black"/>
                </a:solidFill>
                <a:latin typeface="Century Gothic" pitchFamily="34" charset="0"/>
              </a:rPr>
              <a:t>Wednesday 6:30 – 9:30 pm</a:t>
            </a:r>
          </a:p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2000" b="1" dirty="0">
                <a:solidFill>
                  <a:prstClr val="black"/>
                </a:solidFill>
                <a:latin typeface="Century Gothic" pitchFamily="34" charset="0"/>
              </a:rPr>
              <a:t>Seaport ABC @ Grand Hyatt Manchester</a:t>
            </a:r>
            <a:endParaRPr lang="en-CA" sz="2000" b="1" dirty="0">
              <a:solidFill>
                <a:prstClr val="black"/>
              </a:solidFill>
              <a:latin typeface="Century Gothic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5576" y="3754264"/>
            <a:ext cx="7488832" cy="3023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800" b="1" dirty="0">
                <a:solidFill>
                  <a:prstClr val="black"/>
                </a:solidFill>
                <a:latin typeface="Century Gothic" pitchFamily="34" charset="0"/>
              </a:rPr>
              <a:t>Networking reception with entertainment by acclaimed tech industry comedian</a:t>
            </a:r>
          </a:p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800" b="1" dirty="0">
                <a:solidFill>
                  <a:prstClr val="black"/>
                </a:solidFill>
                <a:latin typeface="Century Gothic" pitchFamily="34" charset="0"/>
              </a:rPr>
              <a:t>Don McMillan.</a:t>
            </a:r>
          </a:p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CA" sz="1800" dirty="0">
                <a:solidFill>
                  <a:prstClr val="black"/>
                </a:solidFill>
                <a:latin typeface="Century Gothic" pitchFamily="34" charset="0"/>
              </a:rPr>
              <a:t>Attendee &amp; Guest Tickets $US 24.99 each </a:t>
            </a:r>
          </a:p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CA" sz="1800" dirty="0">
                <a:solidFill>
                  <a:prstClr val="black"/>
                </a:solidFill>
                <a:latin typeface="Century Gothic" pitchFamily="34" charset="0"/>
              </a:rPr>
              <a:t>(not included with registration)</a:t>
            </a:r>
          </a:p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CA" sz="1200" dirty="0">
                <a:solidFill>
                  <a:prstClr val="black"/>
                </a:solidFill>
                <a:latin typeface="Century Gothic" pitchFamily="34" charset="0"/>
              </a:rPr>
              <a:t>Ticket Purchase Online at  </a:t>
            </a:r>
            <a:r>
              <a:rPr lang="en-CA" sz="1200" u="sng" dirty="0">
                <a:solidFill>
                  <a:prstClr val="black"/>
                </a:solidFill>
                <a:latin typeface="Century Gothic" pitchFamily="34" charset="0"/>
                <a:hlinkClick r:id="rId3"/>
              </a:rPr>
              <a:t>http://802world.org/plenary/social/ </a:t>
            </a:r>
          </a:p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CA" sz="1200" dirty="0">
                <a:solidFill>
                  <a:prstClr val="black"/>
                </a:solidFill>
                <a:latin typeface="Century Gothic" pitchFamily="34" charset="0"/>
              </a:rPr>
              <a:t>Tickets are transferrable but not refundable.</a:t>
            </a:r>
          </a:p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en-US" sz="1200" dirty="0">
              <a:solidFill>
                <a:prstClr val="black"/>
              </a:solidFill>
              <a:latin typeface="Century Gothic" pitchFamily="34" charset="0"/>
            </a:endParaRPr>
          </a:p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400" dirty="0">
                <a:solidFill>
                  <a:prstClr val="black"/>
                </a:solidFill>
                <a:latin typeface="Century Gothic" pitchFamily="34" charset="0"/>
              </a:rPr>
              <a:t>6:30 – 9:30 pm Bar Open</a:t>
            </a:r>
          </a:p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400" dirty="0">
                <a:solidFill>
                  <a:prstClr val="black"/>
                </a:solidFill>
                <a:latin typeface="Century Gothic" pitchFamily="34" charset="0"/>
              </a:rPr>
              <a:t>6:30 – 8pm Reception with Casual Menu</a:t>
            </a:r>
          </a:p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400" dirty="0">
                <a:solidFill>
                  <a:prstClr val="black"/>
                </a:solidFill>
                <a:latin typeface="Century Gothic" pitchFamily="34" charset="0"/>
              </a:rPr>
              <a:t>8 – 9pm Technically Funny Don McMillan</a:t>
            </a:r>
          </a:p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en-US" sz="900" dirty="0">
              <a:solidFill>
                <a:prstClr val="black"/>
              </a:solidFill>
              <a:latin typeface="Century Gothic" pitchFamily="34" charset="0"/>
            </a:endParaRPr>
          </a:p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CA" sz="1350" b="1" i="1" dirty="0">
                <a:solidFill>
                  <a:srgbClr val="FF0000"/>
                </a:solidFill>
                <a:latin typeface="Century Gothic" pitchFamily="34" charset="0"/>
              </a:rPr>
              <a:t>DON’T MISS THE LAUGHS PURCHASE YOUR TICKET </a:t>
            </a:r>
            <a:r>
              <a:rPr lang="en-CA" sz="1350" b="1" i="1" dirty="0" smtClean="0">
                <a:solidFill>
                  <a:srgbClr val="FF0000"/>
                </a:solidFill>
                <a:latin typeface="Century Gothic" pitchFamily="34" charset="0"/>
              </a:rPr>
              <a:t>TODAY</a:t>
            </a:r>
            <a:endParaRPr lang="en-CA" sz="1800" b="1" dirty="0">
              <a:solidFill>
                <a:prstClr val="black"/>
              </a:solidFill>
              <a:latin typeface="Century Gothic" pitchFamily="34" charset="0"/>
            </a:endParaRPr>
          </a:p>
        </p:txBody>
      </p:sp>
      <p:pic>
        <p:nvPicPr>
          <p:cNvPr id="8" name="Picture 7" descr="IEEE 802 Logo RGB-0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247964" y="1214754"/>
            <a:ext cx="648072" cy="649573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3874785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98984"/>
          </a:xfrm>
        </p:spPr>
        <p:txBody>
          <a:bodyPr/>
          <a:lstStyle/>
          <a:p>
            <a:pPr lvl="0"/>
            <a:r>
              <a:rPr lang="en-GB" dirty="0"/>
              <a:t>M3.9	</a:t>
            </a:r>
            <a:r>
              <a:rPr lang="en-GB" dirty="0" smtClean="0"/>
              <a:t> Social Event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40768"/>
            <a:ext cx="7846640" cy="5040560"/>
          </a:xfrm>
        </p:spPr>
        <p:txBody>
          <a:bodyPr/>
          <a:lstStyle/>
          <a:p>
            <a:r>
              <a:rPr lang="en-US" sz="2000" dirty="0" smtClean="0"/>
              <a:t>Casual Network Reception </a:t>
            </a:r>
            <a:r>
              <a:rPr lang="en-US" sz="2000" dirty="0"/>
              <a:t>with </a:t>
            </a:r>
            <a:r>
              <a:rPr lang="en-US" sz="2000" dirty="0" smtClean="0"/>
              <a:t>Comedic Entertainment </a:t>
            </a:r>
            <a:r>
              <a:rPr lang="en-US" sz="2000" dirty="0"/>
              <a:t>by acclaimed tech industry entertainer Don McMillian.  </a:t>
            </a:r>
          </a:p>
          <a:p>
            <a:endParaRPr lang="en-US" sz="1800" dirty="0"/>
          </a:p>
          <a:p>
            <a:r>
              <a:rPr lang="en-US" sz="2000" dirty="0"/>
              <a:t>Date: 	Wednesday July 27, 2016</a:t>
            </a:r>
          </a:p>
          <a:p>
            <a:r>
              <a:rPr lang="en-US" sz="2000" dirty="0"/>
              <a:t>Time: 	6:30 PM – 8:30 PM</a:t>
            </a:r>
          </a:p>
          <a:p>
            <a:r>
              <a:rPr lang="en-US" sz="2000" dirty="0"/>
              <a:t>Place:   Grand Hyatt Manchester (Room TBC)</a:t>
            </a:r>
          </a:p>
          <a:p>
            <a:endParaRPr lang="en-US" sz="1800" dirty="0"/>
          </a:p>
          <a:p>
            <a:r>
              <a:rPr lang="en-US" sz="2000" dirty="0"/>
              <a:t>SOCIAL TICKET PRICE: $US 24.99 </a:t>
            </a:r>
            <a:r>
              <a:rPr lang="en-US" sz="2000" dirty="0" smtClean="0"/>
              <a:t>each – </a:t>
            </a:r>
            <a:r>
              <a:rPr lang="en-US" sz="2000" dirty="0" smtClean="0">
                <a:solidFill>
                  <a:srgbClr val="C00000"/>
                </a:solidFill>
              </a:rPr>
              <a:t>Deadline Tues 1:30pm</a:t>
            </a:r>
            <a:endParaRPr lang="en-US" sz="2000" dirty="0">
              <a:solidFill>
                <a:srgbClr val="C00000"/>
              </a:solidFill>
            </a:endParaRPr>
          </a:p>
          <a:p>
            <a:pPr lvl="1"/>
            <a:r>
              <a:rPr lang="en-US" sz="1800" dirty="0"/>
              <a:t>Tickets are </a:t>
            </a:r>
            <a:r>
              <a:rPr lang="en-US" sz="1800" dirty="0" err="1"/>
              <a:t>non refundable</a:t>
            </a:r>
            <a:r>
              <a:rPr lang="en-US" sz="1800" dirty="0"/>
              <a:t>, but are transferable.</a:t>
            </a:r>
          </a:p>
          <a:p>
            <a:r>
              <a:rPr lang="en-US" sz="2000" dirty="0"/>
              <a:t>SOCIAL TICKET PURCHASE WEBSITE	</a:t>
            </a:r>
          </a:p>
          <a:p>
            <a:pPr lvl="1"/>
            <a:r>
              <a:rPr lang="en-US" sz="1800" dirty="0"/>
              <a:t>Tickets may be purchased online at: </a:t>
            </a:r>
            <a:r>
              <a:rPr lang="en-US" sz="1800" dirty="0">
                <a:hlinkClick r:id="rId2"/>
              </a:rPr>
              <a:t>http://802world.org/plenary/social/ </a:t>
            </a:r>
            <a:endParaRPr lang="en-US" sz="1800" dirty="0"/>
          </a:p>
          <a:p>
            <a:r>
              <a:rPr lang="en-US" sz="2000" dirty="0"/>
              <a:t>SOCIAL TICKET PICK UP</a:t>
            </a:r>
          </a:p>
          <a:p>
            <a:pPr lvl="1"/>
            <a:r>
              <a:rPr lang="en-US" sz="1800" dirty="0"/>
              <a:t>Tickets may be picked up at the IEEE 802 Plenary Registration Desk </a:t>
            </a:r>
          </a:p>
          <a:p>
            <a:pPr lvl="1"/>
            <a:r>
              <a:rPr lang="en-US" sz="1800" dirty="0"/>
              <a:t>Ticket Receipt and Photo ID Required.</a:t>
            </a:r>
          </a:p>
          <a:p>
            <a:endParaRPr lang="en-US" sz="1600" dirty="0" smtClean="0"/>
          </a:p>
          <a:p>
            <a:endParaRPr lang="en-US" sz="16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3966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755576" y="2636912"/>
            <a:ext cx="7772400" cy="1362075"/>
          </a:xfrm>
        </p:spPr>
        <p:txBody>
          <a:bodyPr>
            <a:normAutofit/>
          </a:bodyPr>
          <a:lstStyle/>
          <a:p>
            <a:r>
              <a:rPr lang="en-US" cap="none" dirty="0" smtClean="0"/>
              <a:t>802.11 Mid-Week Plenary</a:t>
            </a:r>
            <a:endParaRPr lang="en-US" cap="none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83568" y="4293096"/>
            <a:ext cx="7772400" cy="1500187"/>
          </a:xfrm>
        </p:spPr>
        <p:txBody>
          <a:bodyPr/>
          <a:lstStyle/>
          <a:p>
            <a:r>
              <a:rPr lang="en-US" dirty="0" smtClean="0"/>
              <a:t>Agenda Items:</a:t>
            </a:r>
          </a:p>
          <a:p>
            <a:r>
              <a:rPr lang="en-US" dirty="0" smtClean="0"/>
              <a:t>2.5 –  Announcements</a:t>
            </a:r>
          </a:p>
          <a:p>
            <a:r>
              <a:rPr lang="en-US" dirty="0" smtClean="0"/>
              <a:t>5.1 – Room Change Reports</a:t>
            </a:r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3293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W2.5 </a:t>
            </a:r>
            <a:r>
              <a:rPr lang="en-US" dirty="0" smtClean="0"/>
              <a:t>II Announcements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85800" y="1628800"/>
            <a:ext cx="7770813" cy="4752528"/>
          </a:xfrm>
        </p:spPr>
        <p:txBody>
          <a:bodyPr/>
          <a:lstStyle/>
          <a:p>
            <a:pPr algn="ctr"/>
            <a:r>
              <a:rPr lang="en-US" cap="all" dirty="0" smtClean="0"/>
              <a:t>Reminder about Social </a:t>
            </a:r>
            <a:r>
              <a:rPr lang="en-US" cap="all" dirty="0" smtClean="0"/>
              <a:t>Tonight</a:t>
            </a:r>
          </a:p>
          <a:p>
            <a:pPr algn="ctr"/>
            <a:r>
              <a:rPr lang="en-US" sz="1800" dirty="0" smtClean="0">
                <a:latin typeface="Century Gothic" pitchFamily="34" charset="0"/>
              </a:rPr>
              <a:t>Networking </a:t>
            </a:r>
            <a:r>
              <a:rPr lang="en-US" sz="1800" dirty="0">
                <a:latin typeface="Century Gothic" pitchFamily="34" charset="0"/>
              </a:rPr>
              <a:t>reception with entertainment by acclaimed tech industry </a:t>
            </a:r>
            <a:r>
              <a:rPr lang="en-US" sz="1800" dirty="0" smtClean="0">
                <a:latin typeface="Century Gothic" pitchFamily="34" charset="0"/>
              </a:rPr>
              <a:t>comedian Don </a:t>
            </a:r>
            <a:r>
              <a:rPr lang="en-US" sz="1800" dirty="0">
                <a:latin typeface="Century Gothic" pitchFamily="34" charset="0"/>
              </a:rPr>
              <a:t>McMillan</a:t>
            </a:r>
            <a:r>
              <a:rPr lang="en-US" sz="1800" dirty="0" smtClean="0">
                <a:latin typeface="Century Gothic" pitchFamily="34" charset="0"/>
              </a:rPr>
              <a:t>.</a:t>
            </a:r>
          </a:p>
          <a:p>
            <a:pPr algn="ctr"/>
            <a:endParaRPr lang="en-US" sz="1050" dirty="0">
              <a:latin typeface="Century Gothic" pitchFamily="34" charset="0"/>
            </a:endParaRPr>
          </a:p>
          <a:p>
            <a:pPr algn="ctr"/>
            <a:r>
              <a:rPr lang="en-CA" sz="1800" dirty="0" smtClean="0">
                <a:latin typeface="Century Gothic" pitchFamily="34" charset="0"/>
              </a:rPr>
              <a:t>Remember to Bring Your Ticket</a:t>
            </a:r>
            <a:endParaRPr lang="en-CA" sz="1800" dirty="0">
              <a:latin typeface="Century Gothic" pitchFamily="34" charset="0"/>
            </a:endParaRPr>
          </a:p>
          <a:p>
            <a:pPr algn="ctr"/>
            <a:r>
              <a:rPr lang="en-CA" sz="1800" dirty="0">
                <a:latin typeface="Century Gothic" pitchFamily="34" charset="0"/>
              </a:rPr>
              <a:t>(not included with registration)</a:t>
            </a:r>
          </a:p>
          <a:p>
            <a:pPr algn="ctr"/>
            <a:r>
              <a:rPr lang="en-CA" sz="1600" dirty="0" smtClean="0">
                <a:latin typeface="Century Gothic" pitchFamily="34" charset="0"/>
              </a:rPr>
              <a:t>Tickets </a:t>
            </a:r>
            <a:r>
              <a:rPr lang="en-CA" sz="1600" dirty="0">
                <a:latin typeface="Century Gothic" pitchFamily="34" charset="0"/>
              </a:rPr>
              <a:t>are transferrable but not refundable.</a:t>
            </a:r>
          </a:p>
          <a:p>
            <a:pPr algn="ctr"/>
            <a:r>
              <a:rPr lang="en-US" sz="1600" dirty="0"/>
              <a:t>TICKET PICK UP</a:t>
            </a:r>
          </a:p>
          <a:p>
            <a:pPr algn="ctr"/>
            <a:r>
              <a:rPr lang="en-US" sz="1600" dirty="0"/>
              <a:t>At the July 2016 IEEE 802 Plenary Registration/Information Desk </a:t>
            </a:r>
          </a:p>
          <a:p>
            <a:pPr algn="ctr"/>
            <a:r>
              <a:rPr lang="en-US" sz="1600" dirty="0"/>
              <a:t>Tickets available until 1:00 PM Wednesday July 27, 2016. </a:t>
            </a:r>
          </a:p>
          <a:p>
            <a:pPr algn="ctr"/>
            <a:r>
              <a:rPr lang="en-US" sz="1600" dirty="0"/>
              <a:t>Photo ID is required to pick up ticket.</a:t>
            </a:r>
          </a:p>
          <a:p>
            <a:pPr algn="ctr"/>
            <a:r>
              <a:rPr lang="en-US" sz="1800" dirty="0" smtClean="0">
                <a:latin typeface="Century Gothic" pitchFamily="34" charset="0"/>
              </a:rPr>
              <a:t>6:30 </a:t>
            </a:r>
            <a:r>
              <a:rPr lang="en-US" sz="1800" dirty="0">
                <a:latin typeface="Century Gothic" pitchFamily="34" charset="0"/>
              </a:rPr>
              <a:t>– 9:30 pm Bar Open</a:t>
            </a:r>
          </a:p>
          <a:p>
            <a:pPr algn="ctr"/>
            <a:r>
              <a:rPr lang="en-US" sz="1800" dirty="0">
                <a:latin typeface="Century Gothic" pitchFamily="34" charset="0"/>
              </a:rPr>
              <a:t>6:30 – 8pm Reception with Casual Menu</a:t>
            </a:r>
          </a:p>
          <a:p>
            <a:pPr algn="ctr"/>
            <a:r>
              <a:rPr lang="en-US" sz="1800" dirty="0">
                <a:latin typeface="Century Gothic" pitchFamily="34" charset="0"/>
              </a:rPr>
              <a:t>8 – 9pm Technically Funny Don </a:t>
            </a:r>
            <a:r>
              <a:rPr lang="en-US" sz="1800" dirty="0" smtClean="0">
                <a:latin typeface="Century Gothic" pitchFamily="34" charset="0"/>
              </a:rPr>
              <a:t>McMillan</a:t>
            </a:r>
          </a:p>
          <a:p>
            <a:pPr algn="ctr"/>
            <a:endParaRPr lang="en-US" sz="1050" dirty="0">
              <a:latin typeface="Century Gothic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8312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W5.1 Room Change Requests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5737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3568" y="2204864"/>
            <a:ext cx="7772400" cy="1362075"/>
          </a:xfrm>
        </p:spPr>
        <p:txBody>
          <a:bodyPr/>
          <a:lstStyle/>
          <a:p>
            <a:r>
              <a:rPr lang="en-US" sz="3600" dirty="0" smtClean="0"/>
              <a:t>802.11 WG Closing Plenary</a:t>
            </a:r>
            <a:endParaRPr lang="en-US" sz="36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539552" y="4077072"/>
            <a:ext cx="7772400" cy="1500187"/>
          </a:xfrm>
        </p:spPr>
        <p:txBody>
          <a:bodyPr/>
          <a:lstStyle/>
          <a:p>
            <a:r>
              <a:rPr lang="en-US" dirty="0" smtClean="0"/>
              <a:t>Agenda Items:</a:t>
            </a:r>
          </a:p>
          <a:p>
            <a:r>
              <a:rPr lang="en-US" dirty="0" smtClean="0"/>
              <a:t>3.1.1 – Straw Poll</a:t>
            </a:r>
          </a:p>
          <a:p>
            <a:r>
              <a:rPr lang="en-US" dirty="0" smtClean="0"/>
              <a:t>3.1.2 -- Future </a:t>
            </a:r>
            <a:r>
              <a:rPr lang="en-US" dirty="0"/>
              <a:t>venues status and </a:t>
            </a:r>
            <a:r>
              <a:rPr lang="en-US" dirty="0" smtClean="0"/>
              <a:t>discussion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978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F3.1.1 -Straw </a:t>
            </a:r>
            <a:r>
              <a:rPr lang="en-US" sz="2800" dirty="0"/>
              <a:t>Poll of membership regarding this meeting location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Straw Poll:  </a:t>
            </a:r>
          </a:p>
          <a:p>
            <a:r>
              <a:rPr lang="en-US" dirty="0"/>
              <a:t>How many people would like to come back to this venue? </a:t>
            </a:r>
            <a:endParaRPr lang="en-US" dirty="0" smtClean="0"/>
          </a:p>
          <a:p>
            <a:r>
              <a:rPr lang="en-US" dirty="0" smtClean="0"/>
              <a:t>Yes  </a:t>
            </a:r>
            <a:r>
              <a:rPr lang="en-US" dirty="0" smtClean="0"/>
              <a:t>-</a:t>
            </a:r>
          </a:p>
          <a:p>
            <a:r>
              <a:rPr lang="en-US" dirty="0" smtClean="0"/>
              <a:t>No </a:t>
            </a:r>
            <a:r>
              <a:rPr lang="en-US" dirty="0" smtClean="0"/>
              <a:t>–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8022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26976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395536" y="1412776"/>
            <a:ext cx="8424936" cy="4683224"/>
          </a:xfrm>
          <a:ln/>
        </p:spPr>
        <p:txBody>
          <a:bodyPr>
            <a:normAutofit/>
          </a:bodyPr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 smtClean="0"/>
              <a:t>   Agenda Items for 1</a:t>
            </a:r>
            <a:r>
              <a:rPr lang="en-GB" sz="1800" baseline="30000" dirty="0" smtClean="0"/>
              <a:t>st</a:t>
            </a:r>
            <a:r>
              <a:rPr lang="en-GB" sz="1800" dirty="0" smtClean="0"/>
              <a:t> Vice Chair -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/>
              <a:t> </a:t>
            </a:r>
            <a:r>
              <a:rPr lang="en-GB" sz="1800" dirty="0" smtClean="0"/>
              <a:t>   M</a:t>
            </a:r>
            <a:r>
              <a:rPr lang="en-GB" sz="2000" dirty="0" smtClean="0"/>
              <a:t>3.3</a:t>
            </a:r>
            <a:r>
              <a:rPr lang="en-GB" sz="2000" dirty="0"/>
              <a:t>	II	Other WG meeting </a:t>
            </a:r>
            <a:r>
              <a:rPr lang="en-GB" sz="2000" dirty="0" smtClean="0"/>
              <a:t>plans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    M3.4</a:t>
            </a:r>
            <a:r>
              <a:rPr lang="en-GB" sz="2000" dirty="0"/>
              <a:t>	II	Meeting room </a:t>
            </a:r>
            <a:r>
              <a:rPr lang="en-GB" sz="2000" dirty="0" smtClean="0"/>
              <a:t>locations</a:t>
            </a:r>
            <a:endParaRPr lang="en-GB" sz="200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    </a:t>
            </a:r>
            <a:r>
              <a:rPr lang="en-GB" sz="2000" dirty="0" smtClean="0"/>
              <a:t>M3.5</a:t>
            </a:r>
            <a:r>
              <a:rPr lang="en-GB" sz="2000" dirty="0"/>
              <a:t>	II	Next meeting </a:t>
            </a:r>
            <a:r>
              <a:rPr lang="en-GB" sz="2000" dirty="0" smtClean="0"/>
              <a:t>reminder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    M3.6</a:t>
            </a:r>
            <a:r>
              <a:rPr lang="en-GB" sz="2000" dirty="0"/>
              <a:t>	II	Meeting </a:t>
            </a:r>
            <a:r>
              <a:rPr lang="en-GB" sz="2000" dirty="0" smtClean="0"/>
              <a:t>registration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    M3.7</a:t>
            </a:r>
            <a:r>
              <a:rPr lang="en-GB" sz="2000" dirty="0"/>
              <a:t>	II	Recording </a:t>
            </a:r>
            <a:r>
              <a:rPr lang="en-GB" sz="2000" dirty="0" smtClean="0"/>
              <a:t>attendance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    M3.8</a:t>
            </a:r>
            <a:r>
              <a:rPr lang="en-GB" sz="2000" dirty="0"/>
              <a:t>	II	File </a:t>
            </a:r>
            <a:r>
              <a:rPr lang="en-GB" sz="2000" dirty="0" smtClean="0"/>
              <a:t>server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    M3.9</a:t>
            </a:r>
            <a:r>
              <a:rPr lang="en-GB" sz="2000" dirty="0"/>
              <a:t>	II	Breakfast, breaks, Social </a:t>
            </a:r>
            <a:r>
              <a:rPr lang="en-GB" sz="2000" dirty="0" smtClean="0"/>
              <a:t>logistics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Friday:</a:t>
            </a:r>
          </a:p>
          <a:p>
            <a:pPr lvl="1">
              <a:buFontTx/>
              <a:buNone/>
            </a:pPr>
            <a:r>
              <a:rPr lang="en-US" dirty="0" smtClean="0"/>
              <a:t>F3.1.1  II      Straw </a:t>
            </a:r>
            <a:r>
              <a:rPr lang="en-US" dirty="0"/>
              <a:t>Poll of membership regarding this meeting location </a:t>
            </a:r>
          </a:p>
          <a:p>
            <a:pPr lvl="1">
              <a:buFontTx/>
              <a:buNone/>
            </a:pPr>
            <a:r>
              <a:rPr lang="en-US" dirty="0" smtClean="0"/>
              <a:t>F3.1.2  DT	Future </a:t>
            </a:r>
            <a:r>
              <a:rPr lang="en-US" dirty="0"/>
              <a:t>venues status and discussion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F3.1.2: Future Venue Insight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8578"/>
            <a:ext cx="7770813" cy="5102222"/>
          </a:xfrm>
        </p:spPr>
        <p:txBody>
          <a:bodyPr/>
          <a:lstStyle/>
          <a:p>
            <a:r>
              <a:rPr lang="en-US" dirty="0" smtClean="0"/>
              <a:t>Future 802 Wireless Interims:</a:t>
            </a:r>
          </a:p>
          <a:p>
            <a:r>
              <a:rPr lang="en-US" dirty="0" smtClean="0"/>
              <a:t>	Sept 2016</a:t>
            </a:r>
            <a:r>
              <a:rPr lang="en-US" dirty="0"/>
              <a:t>  </a:t>
            </a:r>
            <a:r>
              <a:rPr lang="en-US" dirty="0" smtClean="0"/>
              <a:t>Warsaw Marriott, Poland</a:t>
            </a:r>
          </a:p>
          <a:p>
            <a:endParaRPr lang="en-US" dirty="0" smtClean="0"/>
          </a:p>
          <a:p>
            <a:r>
              <a:rPr lang="en-US" dirty="0" smtClean="0"/>
              <a:t>	Jan </a:t>
            </a:r>
            <a:r>
              <a:rPr lang="en-US" dirty="0"/>
              <a:t>2017 </a:t>
            </a:r>
            <a:r>
              <a:rPr lang="en-US" dirty="0" smtClean="0"/>
              <a:t>  Hyatt Regency Atlanta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May 2017 Daejeon Convention </a:t>
            </a:r>
            <a:r>
              <a:rPr lang="en-US" dirty="0" smtClean="0"/>
              <a:t>Center, Korea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Sept 2017 Hilton </a:t>
            </a:r>
            <a:r>
              <a:rPr lang="en-US" dirty="0" smtClean="0"/>
              <a:t>Waikoloa</a:t>
            </a:r>
          </a:p>
          <a:p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Jan </a:t>
            </a:r>
            <a:r>
              <a:rPr lang="en-US" dirty="0"/>
              <a:t>2018 Hotel </a:t>
            </a:r>
            <a:r>
              <a:rPr lang="en-US" dirty="0" smtClean="0"/>
              <a:t>Irvine</a:t>
            </a:r>
          </a:p>
          <a:p>
            <a:r>
              <a:rPr lang="en-US" dirty="0"/>
              <a:t> </a:t>
            </a:r>
            <a:r>
              <a:rPr lang="en-US" dirty="0" smtClean="0"/>
              <a:t>   May </a:t>
            </a:r>
            <a:r>
              <a:rPr lang="en-US" dirty="0"/>
              <a:t>2018 TBD</a:t>
            </a:r>
            <a:br>
              <a:rPr lang="en-US" dirty="0"/>
            </a:br>
            <a:r>
              <a:rPr lang="en-US" dirty="0"/>
              <a:t>Sept 2018  Hilton </a:t>
            </a:r>
            <a:r>
              <a:rPr lang="en-US" dirty="0" smtClean="0"/>
              <a:t>Waikoloa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6786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45720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F3.1.2: </a:t>
            </a:r>
            <a:r>
              <a:rPr lang="en-US" dirty="0"/>
              <a:t>Future Venue Insight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22376"/>
            <a:ext cx="7770813" cy="5178424"/>
          </a:xfrm>
        </p:spPr>
        <p:txBody>
          <a:bodyPr>
            <a:normAutofit/>
          </a:bodyPr>
          <a:lstStyle/>
          <a:p>
            <a:r>
              <a:rPr lang="en-US" dirty="0" smtClean="0"/>
              <a:t>Future 802 Plenary Sessions:</a:t>
            </a:r>
          </a:p>
          <a:p>
            <a:pPr lvl="1"/>
            <a:r>
              <a:rPr lang="en-US" dirty="0" smtClean="0"/>
              <a:t>Nov </a:t>
            </a:r>
            <a:r>
              <a:rPr lang="en-US" dirty="0" smtClean="0"/>
              <a:t>2016      Grand Hyatt San Antonio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March 2017   Hyatt Regency/Fairmont – Vancouver</a:t>
            </a:r>
          </a:p>
          <a:p>
            <a:pPr lvl="1"/>
            <a:r>
              <a:rPr lang="en-US" dirty="0" smtClean="0"/>
              <a:t>July 2017	  </a:t>
            </a:r>
            <a:r>
              <a:rPr lang="en-US" dirty="0" err="1" smtClean="0"/>
              <a:t>Estrel</a:t>
            </a:r>
            <a:r>
              <a:rPr lang="en-US" dirty="0" smtClean="0"/>
              <a:t> </a:t>
            </a:r>
            <a:r>
              <a:rPr lang="en-US" dirty="0"/>
              <a:t>Hotel – Berlin</a:t>
            </a:r>
          </a:p>
          <a:p>
            <a:pPr lvl="1"/>
            <a:r>
              <a:rPr lang="en-US" dirty="0"/>
              <a:t>Nov 2017       Caribe Hotel and Convention </a:t>
            </a:r>
            <a:r>
              <a:rPr lang="en-US" dirty="0" smtClean="0"/>
              <a:t>Center – Orlando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March 2018   Hyatt Regency O’Hare – Rosemont, IL</a:t>
            </a:r>
          </a:p>
          <a:p>
            <a:pPr lvl="1"/>
            <a:r>
              <a:rPr lang="en-US" dirty="0" smtClean="0"/>
              <a:t>July 2018   	 </a:t>
            </a:r>
            <a:r>
              <a:rPr lang="en-US" dirty="0"/>
              <a:t>Manchester Grand Hyatt – San </a:t>
            </a:r>
            <a:r>
              <a:rPr lang="en-US" dirty="0" smtClean="0"/>
              <a:t>Diego</a:t>
            </a:r>
          </a:p>
          <a:p>
            <a:pPr lvl="1"/>
            <a:r>
              <a:rPr lang="en-US" dirty="0"/>
              <a:t>Nov 2018	</a:t>
            </a:r>
            <a:r>
              <a:rPr lang="en-US" dirty="0" smtClean="0"/>
              <a:t>Suzhou</a:t>
            </a:r>
            <a:r>
              <a:rPr lang="en-US" dirty="0"/>
              <a:t>, China </a:t>
            </a:r>
            <a:r>
              <a:rPr lang="en-US" dirty="0" smtClean="0"/>
              <a:t>- TBC</a:t>
            </a:r>
          </a:p>
          <a:p>
            <a:pPr lvl="2"/>
            <a:r>
              <a:rPr lang="en-US" sz="1400" dirty="0" smtClean="0"/>
              <a:t>(New facility, pricing model being negotiated, Sponsor capability</a:t>
            </a:r>
            <a:r>
              <a:rPr lang="en-US" sz="1600" dirty="0" smtClean="0"/>
              <a:t> investigation)</a:t>
            </a:r>
          </a:p>
          <a:p>
            <a:pPr lvl="1"/>
            <a:endParaRPr lang="en-US" sz="1800" dirty="0" smtClean="0"/>
          </a:p>
          <a:p>
            <a:pPr lvl="1"/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0142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28800"/>
            <a:ext cx="7772400" cy="4560863"/>
          </a:xfrm>
          <a:ln/>
        </p:spPr>
        <p:txBody>
          <a:bodyPr/>
          <a:lstStyle/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mentor.ieee.org/802-ec/dcn/12/ec-12-0040-11-00EC-802-plenary-future-venue-contract-status.xlsx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22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2819400"/>
            <a:ext cx="7772400" cy="1362075"/>
          </a:xfrm>
        </p:spPr>
        <p:txBody>
          <a:bodyPr/>
          <a:lstStyle/>
          <a:p>
            <a:r>
              <a:rPr lang="en-US" sz="3200" dirty="0" smtClean="0"/>
              <a:t>Monday– </a:t>
            </a:r>
            <a:br>
              <a:rPr lang="en-US" sz="3200" dirty="0" smtClean="0"/>
            </a:br>
            <a:r>
              <a:rPr lang="en-US" sz="3200" dirty="0" smtClean="0"/>
              <a:t>802.11 Opening Plenary</a:t>
            </a:r>
            <a:endParaRPr lang="en-US" sz="32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762000" y="1219200"/>
            <a:ext cx="7772400" cy="1500187"/>
          </a:xfrm>
        </p:spPr>
        <p:txBody>
          <a:bodyPr/>
          <a:lstStyle/>
          <a:p>
            <a:r>
              <a:rPr lang="en-US" dirty="0" smtClean="0"/>
              <a:t>802.11 First Vice Chair Report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3" y="332601"/>
            <a:ext cx="1893887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34B414-E725-475F-8EFC-03D12F3C5E1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557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3" y="725487"/>
            <a:ext cx="7770813" cy="1065213"/>
          </a:xfrm>
        </p:spPr>
        <p:txBody>
          <a:bodyPr/>
          <a:lstStyle/>
          <a:p>
            <a:r>
              <a:rPr lang="en-GB" dirty="0" smtClean="0"/>
              <a:t>M3.3	 Other WG meeting plans</a:t>
            </a:r>
            <a:br>
              <a:rPr lang="en-GB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412776"/>
            <a:ext cx="7770813" cy="411321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>
                <a:hlinkClick r:id="rId3" tooltip="802.11 WG Agenda"/>
              </a:rPr>
              <a:t>802.11</a:t>
            </a:r>
            <a:r>
              <a:rPr lang="en-US" dirty="0" smtClean="0"/>
              <a:t>   </a:t>
            </a:r>
            <a:r>
              <a:rPr lang="en-US" dirty="0" smtClean="0">
                <a:hlinkClick r:id="rId4"/>
              </a:rPr>
              <a:t>802.15</a:t>
            </a:r>
            <a:r>
              <a:rPr lang="en-US" dirty="0" smtClean="0"/>
              <a:t>   </a:t>
            </a:r>
            <a:r>
              <a:rPr lang="en-US" dirty="0" smtClean="0">
                <a:hlinkClick r:id="rId5"/>
              </a:rPr>
              <a:t>802.16</a:t>
            </a:r>
            <a:r>
              <a:rPr lang="en-US" dirty="0" smtClean="0"/>
              <a:t>   </a:t>
            </a:r>
            <a:r>
              <a:rPr lang="en-US" dirty="0" smtClean="0">
                <a:hlinkClick r:id="rId6"/>
              </a:rPr>
              <a:t>802.18</a:t>
            </a:r>
            <a:r>
              <a:rPr lang="en-US" dirty="0" smtClean="0"/>
              <a:t>   </a:t>
            </a:r>
            <a:r>
              <a:rPr lang="en-US" dirty="0" smtClean="0">
                <a:hlinkClick r:id="rId7"/>
              </a:rPr>
              <a:t>802.19</a:t>
            </a:r>
            <a:r>
              <a:rPr lang="en-US" dirty="0" smtClean="0"/>
              <a:t>   </a:t>
            </a:r>
            <a:r>
              <a:rPr lang="en-US" dirty="0" smtClean="0">
                <a:hlinkClick r:id="rId8"/>
              </a:rPr>
              <a:t>802.21</a:t>
            </a:r>
            <a:r>
              <a:rPr lang="en-US" dirty="0" smtClean="0"/>
              <a:t>   </a:t>
            </a:r>
            <a:r>
              <a:rPr lang="en-US" dirty="0" smtClean="0">
                <a:hlinkClick r:id="rId9"/>
              </a:rPr>
              <a:t>802.24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>
                <a:hlinkClick r:id="rId10"/>
              </a:rPr>
              <a:t>Treasurer Report</a:t>
            </a:r>
            <a:r>
              <a:rPr lang="en-US" dirty="0" smtClean="0"/>
              <a:t>: </a:t>
            </a:r>
          </a:p>
          <a:p>
            <a:endParaRPr lang="en-US" dirty="0" smtClean="0">
              <a:hlinkClick r:id="rId11"/>
            </a:endParaRPr>
          </a:p>
          <a:p>
            <a:r>
              <a:rPr lang="en-US" dirty="0" smtClean="0">
                <a:hlinkClick r:id="rId11"/>
              </a:rPr>
              <a:t>Patent policy</a:t>
            </a:r>
            <a:r>
              <a:rPr lang="en-US" dirty="0" smtClean="0"/>
              <a:t> (in IEEE-SA bylaws), </a:t>
            </a:r>
            <a:r>
              <a:rPr lang="en-US" dirty="0" smtClean="0">
                <a:hlinkClick r:id="rId12"/>
              </a:rPr>
              <a:t>patent policy</a:t>
            </a:r>
            <a:r>
              <a:rPr lang="en-US" dirty="0" smtClean="0"/>
              <a:t> (slide set), and </a:t>
            </a:r>
            <a:r>
              <a:rPr lang="en-US" dirty="0" smtClean="0">
                <a:hlinkClick r:id="rId13"/>
              </a:rPr>
              <a:t>antitrust guidelines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3188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fontAlgn="base" hangingPunct="1"/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M3.4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Meeting room locations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MOBILE DEVICE SCHEDULE</a:t>
            </a:r>
          </a:p>
          <a:p>
            <a:r>
              <a:rPr lang="en-US" dirty="0" smtClean="0">
                <a:hlinkClick r:id="rId3"/>
              </a:rPr>
              <a:t>http://802world.org/attendee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57600" y="3733800"/>
            <a:ext cx="1905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24913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Online Calendar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>
            <a:normAutofit/>
          </a:bodyPr>
          <a:lstStyle/>
          <a:p>
            <a:r>
              <a:rPr lang="en-GB" dirty="0" smtClean="0"/>
              <a:t>This session’s meetings are also shown on the 802.11 calendar on the 802.11 home page (</a:t>
            </a:r>
            <a:r>
              <a:rPr lang="en-GB" dirty="0" smtClean="0">
                <a:hlinkClick r:id="rId2"/>
              </a:rPr>
              <a:t>http://www.ieee802.org/11</a:t>
            </a:r>
            <a:r>
              <a:rPr lang="en-GB" dirty="0" smtClean="0"/>
              <a:t>).</a:t>
            </a:r>
          </a:p>
          <a:p>
            <a:endParaRPr lang="en-GB" dirty="0" smtClean="0"/>
          </a:p>
          <a:p>
            <a:r>
              <a:rPr lang="en-GB" dirty="0" smtClean="0"/>
              <a:t>This </a:t>
            </a:r>
            <a:r>
              <a:rPr lang="en-GB" dirty="0" smtClean="0"/>
              <a:t>is a Google calendar “802_11_calendar@ieee.org”</a:t>
            </a:r>
          </a:p>
          <a:p>
            <a:r>
              <a:rPr lang="en-GB" dirty="0" smtClean="0"/>
              <a:t>There are multiple ways of accessing this information, for example from a cell-phone, or as a remote calendar.</a:t>
            </a:r>
          </a:p>
          <a:p>
            <a:endParaRPr lang="en-GB" dirty="0" smtClean="0"/>
          </a:p>
          <a:p>
            <a:r>
              <a:rPr lang="en-GB" sz="2000" dirty="0" smtClean="0"/>
              <a:t>Note: the schedule on this calendar will be updated as will IMAT.</a:t>
            </a:r>
            <a:endParaRPr lang="en-US" sz="2000" dirty="0" smtClean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5507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M3.5 Next meeting reminder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00808"/>
            <a:ext cx="7990656" cy="468052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800" dirty="0" smtClean="0"/>
              <a:t>802 Plenary: </a:t>
            </a:r>
            <a:r>
              <a:rPr lang="en-US" sz="2800" dirty="0" smtClean="0"/>
              <a:t>6-11 November 2016</a:t>
            </a:r>
            <a:endParaRPr lang="en-US" sz="2800" dirty="0" smtClean="0"/>
          </a:p>
          <a:p>
            <a:pPr>
              <a:spcBef>
                <a:spcPts val="0"/>
              </a:spcBef>
            </a:pPr>
            <a:r>
              <a:rPr lang="en-GB" sz="2800" dirty="0"/>
              <a:t>Grand Hyatt San Antonio , </a:t>
            </a:r>
            <a:r>
              <a:rPr lang="en-GB" sz="2800" dirty="0"/>
              <a:t>San </a:t>
            </a:r>
            <a:r>
              <a:rPr lang="en-GB" sz="2800" dirty="0" smtClean="0"/>
              <a:t>Antonio, TX, USA</a:t>
            </a:r>
          </a:p>
          <a:p>
            <a:pPr>
              <a:spcBef>
                <a:spcPts val="0"/>
              </a:spcBef>
            </a:pPr>
            <a:endParaRPr lang="en-GB" sz="2800" dirty="0" smtClean="0"/>
          </a:p>
          <a:p>
            <a:r>
              <a:rPr lang="en-US" b="0" dirty="0" smtClean="0">
                <a:solidFill>
                  <a:srgbClr val="FF0000"/>
                </a:solidFill>
              </a:rPr>
              <a:t>Registration to Open Sept 1</a:t>
            </a:r>
          </a:p>
          <a:p>
            <a:r>
              <a:rPr lang="en-US" b="0" dirty="0" smtClean="0">
                <a:solidFill>
                  <a:srgbClr val="FF0000"/>
                </a:solidFill>
              </a:rPr>
              <a:t>Early-Bird </a:t>
            </a:r>
            <a:r>
              <a:rPr lang="en-US" b="0" dirty="0" smtClean="0">
                <a:solidFill>
                  <a:srgbClr val="FF0000"/>
                </a:solidFill>
              </a:rPr>
              <a:t>Meeting Registration Deadline: </a:t>
            </a:r>
            <a:r>
              <a:rPr lang="en-US" b="0" dirty="0" smtClean="0">
                <a:solidFill>
                  <a:srgbClr val="FF0000"/>
                </a:solidFill>
              </a:rPr>
              <a:t>30 Sept </a:t>
            </a:r>
            <a:r>
              <a:rPr lang="en-US" b="0" dirty="0" smtClean="0">
                <a:solidFill>
                  <a:srgbClr val="FF0000"/>
                </a:solidFill>
              </a:rPr>
              <a:t>2016</a:t>
            </a:r>
            <a:endParaRPr lang="en-GB" dirty="0" smtClean="0">
              <a:solidFill>
                <a:srgbClr val="FF0000"/>
              </a:solidFill>
            </a:endParaRPr>
          </a:p>
          <a:p>
            <a:endParaRPr lang="en-GB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6014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82960"/>
          </a:xfrm>
        </p:spPr>
        <p:txBody>
          <a:bodyPr>
            <a:normAutofit/>
          </a:bodyPr>
          <a:lstStyle/>
          <a:p>
            <a:r>
              <a:rPr lang="en-US" dirty="0" smtClean="0"/>
              <a:t>M3.5 Next Meeting Reminder (</a:t>
            </a:r>
            <a:r>
              <a:rPr lang="en-US" dirty="0" err="1" smtClean="0"/>
              <a:t>Cont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80920" cy="5040560"/>
          </a:xfrm>
        </p:spPr>
        <p:txBody>
          <a:bodyPr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2016 Sept 11-16 802 Wireless Interim: </a:t>
            </a:r>
            <a:r>
              <a:rPr lang="en-GB" dirty="0">
                <a:solidFill>
                  <a:schemeClr val="tx1"/>
                </a:solidFill>
              </a:rPr>
              <a:t> </a:t>
            </a:r>
            <a:endParaRPr lang="en-GB" dirty="0" smtClean="0">
              <a:solidFill>
                <a:schemeClr val="tx1"/>
              </a:solidFill>
            </a:endParaRPr>
          </a:p>
          <a:p>
            <a:pPr algn="ctr"/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smtClean="0">
                <a:solidFill>
                  <a:schemeClr val="tx1"/>
                </a:solidFill>
              </a:rPr>
              <a:t>            Marriott Warsaw,  Warsaw, Poland</a:t>
            </a:r>
          </a:p>
          <a:p>
            <a:pPr algn="ctr"/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smtClean="0">
                <a:solidFill>
                  <a:schemeClr val="tx1"/>
                </a:solidFill>
              </a:rPr>
              <a:t>            </a:t>
            </a:r>
            <a:r>
              <a:rPr lang="en-GB" dirty="0">
                <a:hlinkClick r:id="rId2"/>
              </a:rPr>
              <a:t>Session Information</a:t>
            </a:r>
            <a:r>
              <a:rPr lang="en-GB" dirty="0"/>
              <a:t/>
            </a:r>
            <a:br>
              <a:rPr lang="en-GB" dirty="0"/>
            </a:br>
            <a:r>
              <a:rPr lang="en-GB" dirty="0">
                <a:hlinkClick r:id="rId3"/>
              </a:rPr>
              <a:t>Registration</a:t>
            </a:r>
            <a:r>
              <a:rPr lang="en-GB" dirty="0"/>
              <a:t/>
            </a:r>
            <a:br>
              <a:rPr lang="en-GB" dirty="0"/>
            </a:br>
            <a:r>
              <a:rPr lang="en-GB" dirty="0">
                <a:hlinkClick r:id="rId4"/>
              </a:rPr>
              <a:t>Hotel Booking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375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85801"/>
            <a:ext cx="7558608" cy="366936"/>
          </a:xfrm>
        </p:spPr>
        <p:txBody>
          <a:bodyPr>
            <a:normAutofit fontScale="90000"/>
          </a:bodyPr>
          <a:lstStyle/>
          <a:p>
            <a:pPr lvl="0" rtl="0" eaLnBrk="1" fontAlgn="base" hangingPunct="1"/>
            <a:r>
              <a:rPr lang="en-GB" sz="2400" b="1" dirty="0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M3.6  Meeting registration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323528" y="5908630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Updated </a:t>
            </a:r>
            <a:r>
              <a:rPr lang="en-US" sz="1800" dirty="0" smtClean="0">
                <a:solidFill>
                  <a:schemeClr val="tx1"/>
                </a:solidFill>
              </a:rPr>
              <a:t>2016-07-24</a:t>
            </a:r>
            <a:endParaRPr lang="en-US" sz="1800" dirty="0">
              <a:solidFill>
                <a:schemeClr val="tx1"/>
              </a:solidFill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9251066"/>
              </p:ext>
            </p:extLst>
          </p:nvPr>
        </p:nvGraphicFramePr>
        <p:xfrm>
          <a:off x="827590" y="1196752"/>
          <a:ext cx="6192682" cy="4267200"/>
        </p:xfrm>
        <a:graphic>
          <a:graphicData uri="http://schemas.openxmlformats.org/drawingml/2006/table">
            <a:tbl>
              <a:tblPr/>
              <a:tblGrid>
                <a:gridCol w="3042042"/>
                <a:gridCol w="3150640"/>
              </a:tblGrid>
              <a:tr h="576064"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2000" dirty="0">
                          <a:solidFill>
                            <a:schemeClr val="bg2"/>
                          </a:solidFill>
                          <a:effectLst/>
                        </a:rPr>
                        <a:t>IEEE 802 Plenary Session - July 24-29, 2016</a:t>
                      </a:r>
                      <a:br>
                        <a:rPr lang="en-US" sz="2000" dirty="0">
                          <a:solidFill>
                            <a:schemeClr val="bg2"/>
                          </a:solidFill>
                          <a:effectLst/>
                        </a:rPr>
                      </a:br>
                      <a:r>
                        <a:rPr lang="en-US" sz="2000" dirty="0">
                          <a:solidFill>
                            <a:schemeClr val="bg2"/>
                          </a:solidFill>
                          <a:effectLst/>
                        </a:rPr>
                        <a:t>Registration Report by Working Group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>
                          <a:effectLst/>
                        </a:rPr>
                        <a:t>Working Group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>
                          <a:effectLst/>
                        </a:rPr>
                        <a:t>Number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 smtClean="0">
                          <a:effectLst/>
                        </a:rPr>
                        <a:t>802.11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 smtClean="0">
                          <a:effectLst/>
                        </a:rPr>
                        <a:t>332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 smtClean="0">
                          <a:effectLst/>
                        </a:rPr>
                        <a:t>802.3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effectLst/>
                        </a:rPr>
                        <a:t>277 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 smtClean="0">
                          <a:effectLst/>
                        </a:rPr>
                        <a:t>802.15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 smtClean="0">
                          <a:effectLst/>
                        </a:rPr>
                        <a:t>66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 smtClean="0">
                          <a:effectLst/>
                        </a:rPr>
                        <a:t>802.1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 smtClean="0">
                          <a:effectLst/>
                        </a:rPr>
                        <a:t>57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 smtClean="0">
                          <a:effectLst/>
                        </a:rPr>
                        <a:t>802.xx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 smtClean="0">
                          <a:effectLst/>
                        </a:rPr>
                        <a:t>29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7067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>
                          <a:effectLst/>
                        </a:rPr>
                        <a:t>none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>
                          <a:effectLst/>
                        </a:rPr>
                        <a:t>11 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7067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 smtClean="0">
                          <a:effectLst/>
                        </a:rPr>
                        <a:t>802.21 </a:t>
                      </a:r>
                      <a:endParaRPr lang="en-US" sz="20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 smtClean="0">
                          <a:effectLst/>
                        </a:rPr>
                        <a:t>9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954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 smtClean="0">
                          <a:effectLst/>
                        </a:rPr>
                        <a:t>802.19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 smtClean="0">
                          <a:effectLst/>
                        </a:rPr>
                        <a:t>7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954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 smtClean="0">
                          <a:effectLst/>
                        </a:rPr>
                        <a:t>802.16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 smtClean="0">
                          <a:effectLst/>
                        </a:rPr>
                        <a:t>6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954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 smtClean="0">
                          <a:effectLst/>
                        </a:rPr>
                        <a:t>802.18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 smtClean="0">
                          <a:effectLst/>
                        </a:rPr>
                        <a:t>4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954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 smtClean="0">
                          <a:effectLst/>
                        </a:rPr>
                        <a:t>802.24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 smtClean="0">
                          <a:effectLst/>
                        </a:rPr>
                        <a:t>1</a:t>
                      </a:r>
                      <a:endParaRPr lang="en-US" sz="20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6591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17535</TotalTime>
  <Words>878</Words>
  <Application>Microsoft Office PowerPoint</Application>
  <PresentationFormat>On-screen Show (4:3)</PresentationFormat>
  <Paragraphs>273</Paragraphs>
  <Slides>22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1" baseType="lpstr">
      <vt:lpstr>Arial Unicode MS</vt:lpstr>
      <vt:lpstr>MS Gothic</vt:lpstr>
      <vt:lpstr>Arial</vt:lpstr>
      <vt:lpstr>Calibri</vt:lpstr>
      <vt:lpstr>Century Gothic</vt:lpstr>
      <vt:lpstr>Times New Roman</vt:lpstr>
      <vt:lpstr>802-11 Theme</vt:lpstr>
      <vt:lpstr>Office Theme</vt:lpstr>
      <vt:lpstr>Document</vt:lpstr>
      <vt:lpstr>1st Vice Chair Report –  July 2016 - Waikoloa</vt:lpstr>
      <vt:lpstr>Abstract</vt:lpstr>
      <vt:lpstr>Monday–  802.11 Opening Plenary</vt:lpstr>
      <vt:lpstr>M3.3  Other WG meeting plans </vt:lpstr>
      <vt:lpstr>M3.4 Meeting room locations     </vt:lpstr>
      <vt:lpstr>Online Calendar</vt:lpstr>
      <vt:lpstr>M3.5 Next meeting reminder</vt:lpstr>
      <vt:lpstr>M3.5 Next Meeting Reminder (Cont)</vt:lpstr>
      <vt:lpstr>M3.6  Meeting registration</vt:lpstr>
      <vt:lpstr>M3.7 Recording attendance</vt:lpstr>
      <vt:lpstr>M3.8 Local File Document Server information</vt:lpstr>
      <vt:lpstr>M3.09 FOOD &amp; BEVERAGE</vt:lpstr>
      <vt:lpstr>PowerPoint Presentation</vt:lpstr>
      <vt:lpstr>M3.9  Social Event</vt:lpstr>
      <vt:lpstr>802.11 Mid-Week Plenary</vt:lpstr>
      <vt:lpstr>W2.5 II Announcements</vt:lpstr>
      <vt:lpstr>W5.1 Room Change Requests</vt:lpstr>
      <vt:lpstr>802.11 WG Closing Plenary</vt:lpstr>
      <vt:lpstr>F3.1.1 -Straw Poll of membership regarding this meeting location</vt:lpstr>
      <vt:lpstr>F3.1.2: Future Venue Insight</vt:lpstr>
      <vt:lpstr>F3.1.2: Future Venue Insight</vt:lpstr>
      <vt:lpstr>References</vt:lpstr>
    </vt:vector>
  </TitlesOfParts>
  <Company>CSR Technologies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Vice Chair Report July 2016 - San Diego</dc:title>
  <dc:subject>July 2016</dc:subject>
  <dc:creator>Jon Rosdahl</dc:creator>
  <dc:description>Jon Rosdahl (Qualcomm)</dc:description>
  <cp:lastModifiedBy>Rosdahl, Jon</cp:lastModifiedBy>
  <cp:revision>102</cp:revision>
  <cp:lastPrinted>1601-01-01T00:00:00Z</cp:lastPrinted>
  <dcterms:created xsi:type="dcterms:W3CDTF">2014-04-14T10:59:07Z</dcterms:created>
  <dcterms:modified xsi:type="dcterms:W3CDTF">2016-07-25T10:06:36Z</dcterms:modified>
  <cp:category>Report</cp:category>
</cp:coreProperties>
</file>