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7" r:id="rId1"/>
    <p:sldMasterId id="2147483847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89" r:id="rId5"/>
    <p:sldId id="300" r:id="rId6"/>
    <p:sldId id="272" r:id="rId7"/>
    <p:sldId id="273" r:id="rId8"/>
    <p:sldId id="274" r:id="rId9"/>
    <p:sldId id="279" r:id="rId10"/>
    <p:sldId id="268" r:id="rId11"/>
    <p:sldId id="275" r:id="rId12"/>
    <p:sldId id="290" r:id="rId13"/>
    <p:sldId id="305" r:id="rId14"/>
    <p:sldId id="306" r:id="rId15"/>
    <p:sldId id="286" r:id="rId16"/>
    <p:sldId id="281" r:id="rId17"/>
    <p:sldId id="282" r:id="rId18"/>
    <p:sldId id="280" r:id="rId19"/>
    <p:sldId id="283" r:id="rId20"/>
    <p:sldId id="284" r:id="rId21"/>
    <p:sldId id="291" r:id="rId22"/>
    <p:sldId id="292" r:id="rId23"/>
    <p:sldId id="264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1" autoAdjust="0"/>
    <p:restoredTop sz="95056" autoAdjust="0"/>
  </p:normalViewPr>
  <p:slideViewPr>
    <p:cSldViewPr>
      <p:cViewPr varScale="1">
        <p:scale>
          <a:sx n="80" d="100"/>
          <a:sy n="80" d="100"/>
        </p:scale>
        <p:origin x="240" y="7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169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802-11-16/0804r0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802-11-16/0804r0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802-11-16/0804r0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802-11-16/0804r0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67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5755" y="95706"/>
            <a:ext cx="2185983" cy="215444"/>
          </a:xfrm>
          <a:noFill/>
        </p:spPr>
        <p:txBody>
          <a:bodyPr/>
          <a:lstStyle/>
          <a:p>
            <a:r>
              <a:rPr lang="en-US" smtClean="0"/>
              <a:t>doc.: IEEE 802-11-16/0804r0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43537" cy="215444"/>
          </a:xfr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2813" y="8985250"/>
            <a:ext cx="2628925" cy="184666"/>
          </a:xfrm>
          <a:noFill/>
        </p:spPr>
        <p:txBody>
          <a:bodyPr/>
          <a:lstStyle/>
          <a:p>
            <a:pPr lvl="4"/>
            <a:r>
              <a:rPr lang="en-US" smtClean="0"/>
              <a:t>Jon Rosdahl, Qualcomm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211" y="8985250"/>
            <a:ext cx="415177" cy="184666"/>
          </a:xfrm>
          <a:noFill/>
        </p:spPr>
        <p:txBody>
          <a:bodyPr/>
          <a:lstStyle/>
          <a:p>
            <a:r>
              <a:rPr lang="en-US"/>
              <a:t>Page </a:t>
            </a:r>
            <a:fld id="{C5F07510-7C93-4BC9-94B9-BB2AFDC6E14F}" type="slidenum">
              <a:rPr lang="en-US"/>
              <a:pPr/>
              <a:t>11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6684967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273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802-11-16/0804r0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58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802-11-16/0804r0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00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0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44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855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910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5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284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50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97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39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60623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25/07/2016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087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897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63" y="6475413"/>
            <a:ext cx="2898775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25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7819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34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265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4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6475413"/>
            <a:ext cx="3184525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20687" cy="184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11-16/0526r3</a:t>
            </a:r>
          </a:p>
        </p:txBody>
      </p:sp>
    </p:spTree>
    <p:extLst>
      <p:ext uri="{BB962C8B-B14F-4D97-AF65-F5344CB8AC3E}">
        <p14:creationId xmlns:p14="http://schemas.microsoft.com/office/powerpoint/2010/main" val="21149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fld id="{C4BE93B6-DE59-4837-8D4A-B20A6AA8F726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25/07/2016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fld id="{E3C5ABFB-0131-4FA8-B5B5-9B8A78CD7C38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defTabSz="6858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142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ocuments" TargetMode="External"/><Relationship Id="rId4" Type="http://schemas.openxmlformats.org/officeDocument/2006/relationships/hyperlink" Target="ftp://griffin.events.ieee.org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/social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802world.org/plenary/socia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11-00EC-802-plenary-future-venue-contract-statu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21/dcn/16/21-16-0059-00-0000-session-74-agenda.docx" TargetMode="External"/><Relationship Id="rId13" Type="http://schemas.openxmlformats.org/officeDocument/2006/relationships/hyperlink" Target="http://standards.ieee.org/resources/antitrust-guidelines.pdf" TargetMode="External"/><Relationship Id="rId3" Type="http://schemas.openxmlformats.org/officeDocument/2006/relationships/hyperlink" Target="https://mentor.ieee.org/802.11/dcn/16/11-16-0769-01-0000-july-2016-802-11-agenda.xlsx" TargetMode="External"/><Relationship Id="rId7" Type="http://schemas.openxmlformats.org/officeDocument/2006/relationships/hyperlink" Target="https://mentor.ieee.org/802.19/dcn/16/19-16-0079-01-0000-may-2016-wg-agenda.xls" TargetMode="External"/><Relationship Id="rId12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rouper.ieee.org/groups/802/18/" TargetMode="External"/><Relationship Id="rId11" Type="http://schemas.openxmlformats.org/officeDocument/2006/relationships/hyperlink" Target="http://standards.ieee.org/guides/bylaws/sect6-7.html#6" TargetMode="External"/><Relationship Id="rId5" Type="http://schemas.openxmlformats.org/officeDocument/2006/relationships/hyperlink" Target="http://www.ieee802.org/16/" TargetMode="External"/><Relationship Id="rId10" Type="http://schemas.openxmlformats.org/officeDocument/2006/relationships/hyperlink" Target="https://mentor.ieee.org/802.11/dcn/16/11-16-0805-00-0000-treasurer-report-july-2016-san-diego.pptx" TargetMode="External"/><Relationship Id="rId4" Type="http://schemas.openxmlformats.org/officeDocument/2006/relationships/hyperlink" Target="https://mentor.ieee.org/802.15/documents?is_dcn=agenda&amp;is_group=0000" TargetMode="External"/><Relationship Id="rId9" Type="http://schemas.openxmlformats.org/officeDocument/2006/relationships/hyperlink" Target="https://mentor.ieee.org/802.24/dcn/16/24-16-0014-00-0000-may-2016-agenda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attende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inex.eventsair.com/ieee8021609075/form1/Site/Register" TargetMode="External"/><Relationship Id="rId2" Type="http://schemas.openxmlformats.org/officeDocument/2006/relationships/hyperlink" Target="http://arinex.com.au/ieee2016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rinex.com.au/ieee2016/accommodation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Vice Chair Report – </a:t>
            </a:r>
            <a:br>
              <a:rPr lang="en-US" dirty="0" smtClean="0"/>
            </a:br>
            <a:r>
              <a:rPr lang="en-US" dirty="0" smtClean="0"/>
              <a:t>July 2016 </a:t>
            </a:r>
            <a:r>
              <a:rPr lang="en-US" dirty="0" smtClean="0"/>
              <a:t>- Waikoloa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3568" y="17282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8799399"/>
              </p:ext>
            </p:extLst>
          </p:nvPr>
        </p:nvGraphicFramePr>
        <p:xfrm>
          <a:off x="546100" y="2711450"/>
          <a:ext cx="7764463" cy="237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711450"/>
                        <a:ext cx="7764463" cy="237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M3.7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/>
              <a:t>It is a </a:t>
            </a:r>
            <a:r>
              <a:rPr lang="en-GB" sz="2000" dirty="0" smtClean="0">
                <a:solidFill>
                  <a:srgbClr val="FF3300"/>
                </a:solidFill>
              </a:rPr>
              <a:t>requirement</a:t>
            </a:r>
            <a:r>
              <a:rPr lang="en-GB" sz="2000" dirty="0" smtClean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If you wish to participate without recording attendance,  send an email per session to the WG 2</a:t>
            </a:r>
            <a:r>
              <a:rPr lang="en-GB" sz="1800" baseline="30000" dirty="0" smtClean="0"/>
              <a:t>nd</a:t>
            </a:r>
            <a:r>
              <a:rPr lang="en-GB" sz="1800" dirty="0" smtClean="0"/>
              <a:t> vice chair declaring your 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sz="2000" dirty="0" smtClean="0"/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sz="1800" dirty="0" smtClean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dirty="0" smtClean="0"/>
              <a:t>If you change email addresses, update the web account,  don’t create a new web account,  or your membership status may not be calculated properly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Record attendance using this URL: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2"/>
                </a:solidFill>
              </a:rPr>
              <a:t>IMAT.IEEE.ORG/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31900" y="1052736"/>
            <a:ext cx="6480175" cy="438921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M3.8 </a:t>
            </a:r>
            <a:r>
              <a:rPr lang="en-US" dirty="0" smtClean="0"/>
              <a:t>Local File Document Server information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idx="10"/>
          </p:nvPr>
        </p:nvSpPr>
        <p:spPr>
          <a:xfrm>
            <a:off x="685800" y="381000"/>
            <a:ext cx="1752600" cy="276999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idx="11"/>
          </p:nvPr>
        </p:nvSpPr>
        <p:spPr>
          <a:xfrm>
            <a:off x="6096000" y="6475412"/>
            <a:ext cx="2447925" cy="230188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D64B625E-504A-4C58-A39B-C8B7B94C9285}" type="slidenum">
              <a:rPr lang="en-US"/>
              <a:pPr/>
              <a:t>11</a:t>
            </a:fld>
            <a:endParaRPr lang="en-US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804863" y="5438775"/>
            <a:ext cx="7032625" cy="9223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1800"/>
              <a:t>Local FTP server: </a:t>
            </a:r>
            <a:r>
              <a:rPr lang="en-GB" sz="1800">
                <a:hlinkClick r:id="rId4"/>
              </a:rPr>
              <a:t>ftp://griffin.events.ieee.org </a:t>
            </a:r>
            <a:r>
              <a:rPr lang="en-US" sz="1800"/>
              <a:t>(anonymous)</a:t>
            </a:r>
          </a:p>
          <a:p>
            <a:pPr algn="ctr"/>
            <a:r>
              <a:rPr lang="en-US" sz="1800"/>
              <a:t>External Document Server   </a:t>
            </a:r>
            <a:r>
              <a:rPr lang="en-US" sz="1800">
                <a:hlinkClick r:id="rId5"/>
              </a:rPr>
              <a:t>https://mentor.ieee.org/802.11/documents</a:t>
            </a:r>
            <a:endParaRPr lang="en-US" sz="1800" b="0"/>
          </a:p>
          <a:p>
            <a:pPr algn="ctr"/>
            <a:r>
              <a:rPr lang="en-US" sz="1800" b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924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  <a:endParaRPr lang="en-US" smtClean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Jon Rosdahl, Qualcomm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150DDA3-8D91-4B5F-B91C-7650B41D76C2}" type="slidenum">
              <a:rPr lang="en-US"/>
              <a:pPr/>
              <a:t>12</a:t>
            </a:fld>
            <a:endParaRPr lang="en-US"/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M3.09 FOOD &amp; BEVERAGE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533401" y="1830388"/>
            <a:ext cx="821506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Breakfast:						</a:t>
            </a:r>
            <a:r>
              <a:rPr lang="en-US" b="1" dirty="0" smtClean="0">
                <a:solidFill>
                  <a:schemeClr val="tx1"/>
                </a:solidFill>
              </a:rPr>
              <a:t>07:30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09:00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Morning </a:t>
            </a:r>
            <a:r>
              <a:rPr lang="en-US" b="1" dirty="0" smtClean="0">
                <a:solidFill>
                  <a:schemeClr val="tx1"/>
                </a:solidFill>
              </a:rPr>
              <a:t>Coffee/Tea				10:00 </a:t>
            </a:r>
            <a:r>
              <a:rPr lang="en-US" b="1" dirty="0">
                <a:solidFill>
                  <a:schemeClr val="tx1"/>
                </a:solidFill>
              </a:rPr>
              <a:t>to </a:t>
            </a:r>
            <a:r>
              <a:rPr lang="en-US" b="1" dirty="0" smtClean="0">
                <a:solidFill>
                  <a:schemeClr val="tx1"/>
                </a:solidFill>
              </a:rPr>
              <a:t>11:00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	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Afternoon Coffee/Tea/Snacks	15:00 </a:t>
            </a:r>
            <a:r>
              <a:rPr lang="en-US" b="1" dirty="0">
                <a:solidFill>
                  <a:schemeClr val="tx1"/>
                </a:solidFill>
              </a:rPr>
              <a:t>to 16:00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	</a:t>
            </a:r>
            <a:r>
              <a:rPr lang="en-US" b="1" u="sng" dirty="0" smtClean="0">
                <a:solidFill>
                  <a:srgbClr val="FF0000"/>
                </a:solidFill>
              </a:rPr>
              <a:t>802.3 </a:t>
            </a:r>
            <a:r>
              <a:rPr lang="en-US" b="1" u="sng" dirty="0">
                <a:solidFill>
                  <a:srgbClr val="FF0000"/>
                </a:solidFill>
              </a:rPr>
              <a:t>&amp; 802.1  at 3 PM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u="sng" dirty="0">
                <a:solidFill>
                  <a:srgbClr val="FF0000"/>
                </a:solidFill>
              </a:rPr>
              <a:t>Wireless Groups at 3:30 PM</a:t>
            </a:r>
          </a:p>
          <a:p>
            <a:r>
              <a:rPr lang="en-US" b="1" dirty="0">
                <a:solidFill>
                  <a:schemeClr val="tx1"/>
                </a:solidFill>
              </a:rPr>
              <a:t>	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Served at </a:t>
            </a:r>
            <a:r>
              <a:rPr lang="en-US" b="1" dirty="0" smtClean="0">
                <a:solidFill>
                  <a:schemeClr val="tx1"/>
                </a:solidFill>
              </a:rPr>
              <a:t>Palm Foyer</a:t>
            </a: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For Registered Attendees </a:t>
            </a:r>
            <a:r>
              <a:rPr lang="en-US" b="1" dirty="0" smtClean="0">
                <a:solidFill>
                  <a:schemeClr val="tx1"/>
                </a:solidFill>
              </a:rPr>
              <a:t>Only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427783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07-24 at 4.07.03 P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4372" y="793122"/>
            <a:ext cx="2295255" cy="3333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26622"/>
            <a:ext cx="662473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000" b="1" dirty="0">
                <a:solidFill>
                  <a:srgbClr val="FF0000"/>
                </a:solidFill>
                <a:latin typeface="Century Gothic" pitchFamily="34" charset="0"/>
              </a:rPr>
              <a:t>TECHNICALLY FUNNY IEEE 802 SOCIAL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800" b="1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Wednesday 6:30 – 9:30 pm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2000" b="1" dirty="0">
                <a:solidFill>
                  <a:prstClr val="black"/>
                </a:solidFill>
                <a:latin typeface="Century Gothic" pitchFamily="34" charset="0"/>
              </a:rPr>
              <a:t>Seaport ABC @ Grand Hyatt Manchester</a:t>
            </a:r>
            <a:endParaRPr lang="en-CA" sz="20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3754264"/>
            <a:ext cx="7488832" cy="3023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Networking reception with entertainment by acclaimed tech industry comedian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800" b="1" dirty="0">
                <a:solidFill>
                  <a:prstClr val="black"/>
                </a:solidFill>
                <a:latin typeface="Century Gothic" pitchFamily="34" charset="0"/>
              </a:rPr>
              <a:t>Don McMillan.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</a:rPr>
              <a:t>Attendee &amp; Guest Tickets $US 24.99 each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800" dirty="0">
                <a:solidFill>
                  <a:prstClr val="black"/>
                </a:solidFill>
                <a:latin typeface="Century Gothic" pitchFamily="34" charset="0"/>
              </a:rPr>
              <a:t>(not included with registration)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</a:rPr>
              <a:t>Ticket Purchase Online at  </a:t>
            </a:r>
            <a:r>
              <a:rPr lang="en-CA" sz="1200" u="sng" dirty="0">
                <a:solidFill>
                  <a:prstClr val="black"/>
                </a:solidFill>
                <a:latin typeface="Century Gothic" pitchFamily="34" charset="0"/>
                <a:hlinkClick r:id="rId3"/>
              </a:rPr>
              <a:t>http://802world.org/plenary/social/ 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200" dirty="0">
                <a:solidFill>
                  <a:prstClr val="black"/>
                </a:solidFill>
                <a:latin typeface="Century Gothic" pitchFamily="34" charset="0"/>
              </a:rPr>
              <a:t>Tickets are transferrable but not refundable.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12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prstClr val="black"/>
                </a:solidFill>
                <a:latin typeface="Century Gothic" pitchFamily="34" charset="0"/>
              </a:rPr>
              <a:t>6:30 – 9:30 pm Bar Open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prstClr val="black"/>
                </a:solidFill>
                <a:latin typeface="Century Gothic" pitchFamily="34" charset="0"/>
              </a:rPr>
              <a:t>6:30 – 8pm Reception with Casual Menu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400" dirty="0">
                <a:solidFill>
                  <a:prstClr val="black"/>
                </a:solidFill>
                <a:latin typeface="Century Gothic" pitchFamily="34" charset="0"/>
              </a:rPr>
              <a:t>8 – 9pm Technically Funny Don McMillan</a:t>
            </a: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endParaRPr lang="en-US" sz="900" dirty="0">
              <a:solidFill>
                <a:prstClr val="black"/>
              </a:solidFill>
              <a:latin typeface="Century Gothic" pitchFamily="34" charset="0"/>
            </a:endParaRPr>
          </a:p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CA" sz="1350" b="1" i="1" dirty="0">
                <a:solidFill>
                  <a:srgbClr val="FF0000"/>
                </a:solidFill>
                <a:latin typeface="Century Gothic" pitchFamily="34" charset="0"/>
              </a:rPr>
              <a:t>DON’T MISS THE LAUGHS PURCHASE YOUR TICKET </a:t>
            </a:r>
            <a:r>
              <a:rPr lang="en-CA" sz="1350" b="1" i="1" dirty="0" smtClean="0">
                <a:solidFill>
                  <a:srgbClr val="FF0000"/>
                </a:solidFill>
                <a:latin typeface="Century Gothic" pitchFamily="34" charset="0"/>
              </a:rPr>
              <a:t>TODAY</a:t>
            </a:r>
            <a:endParaRPr lang="en-CA" sz="1800" b="1" dirty="0">
              <a:solidFill>
                <a:prstClr val="black"/>
              </a:solidFill>
              <a:latin typeface="Century Gothic" pitchFamily="34" charset="0"/>
            </a:endParaRPr>
          </a:p>
        </p:txBody>
      </p:sp>
      <p:pic>
        <p:nvPicPr>
          <p:cNvPr id="8" name="Picture 7" descr="IEEE 802 Logo RGB-0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7964" y="1214754"/>
            <a:ext cx="648072" cy="649573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747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pPr lvl="0"/>
            <a:r>
              <a:rPr lang="en-GB" dirty="0"/>
              <a:t>M3.9	</a:t>
            </a:r>
            <a:r>
              <a:rPr lang="en-GB" dirty="0" smtClean="0"/>
              <a:t> Social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846640" cy="5040560"/>
          </a:xfrm>
        </p:spPr>
        <p:txBody>
          <a:bodyPr/>
          <a:lstStyle/>
          <a:p>
            <a:r>
              <a:rPr lang="en-US" sz="2000" dirty="0" smtClean="0"/>
              <a:t>Casual Network Reception </a:t>
            </a:r>
            <a:r>
              <a:rPr lang="en-US" sz="2000" dirty="0"/>
              <a:t>with </a:t>
            </a:r>
            <a:r>
              <a:rPr lang="en-US" sz="2000" dirty="0" smtClean="0"/>
              <a:t>Comedic Entertainment </a:t>
            </a:r>
            <a:r>
              <a:rPr lang="en-US" sz="2000" dirty="0"/>
              <a:t>by acclaimed tech industry entertainer Don McMillian.  </a:t>
            </a:r>
          </a:p>
          <a:p>
            <a:endParaRPr lang="en-US" sz="1800" dirty="0"/>
          </a:p>
          <a:p>
            <a:r>
              <a:rPr lang="en-US" sz="2000" dirty="0"/>
              <a:t>Date: 	Wednesday July 27, 2016</a:t>
            </a:r>
          </a:p>
          <a:p>
            <a:r>
              <a:rPr lang="en-US" sz="2000" dirty="0"/>
              <a:t>Time: 	6:30 PM – 8:30 PM</a:t>
            </a:r>
          </a:p>
          <a:p>
            <a:r>
              <a:rPr lang="en-US" sz="2000" dirty="0"/>
              <a:t>Place:   Grand Hyatt Manchester (Room TBC)</a:t>
            </a:r>
          </a:p>
          <a:p>
            <a:endParaRPr lang="en-US" sz="1800" dirty="0"/>
          </a:p>
          <a:p>
            <a:r>
              <a:rPr lang="en-US" sz="2000" dirty="0"/>
              <a:t>SOCIAL TICKET PRICE: $US 24.99 </a:t>
            </a:r>
            <a:r>
              <a:rPr lang="en-US" sz="2000" dirty="0" smtClean="0"/>
              <a:t>each – </a:t>
            </a:r>
            <a:r>
              <a:rPr lang="en-US" sz="2000" dirty="0" smtClean="0">
                <a:solidFill>
                  <a:srgbClr val="C00000"/>
                </a:solidFill>
              </a:rPr>
              <a:t>Deadline Tues 1:30pm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1800" dirty="0"/>
              <a:t>Tickets are </a:t>
            </a:r>
            <a:r>
              <a:rPr lang="en-US" sz="1800" dirty="0" err="1"/>
              <a:t>non refundable</a:t>
            </a:r>
            <a:r>
              <a:rPr lang="en-US" sz="1800" dirty="0"/>
              <a:t>, but are transferable.</a:t>
            </a:r>
          </a:p>
          <a:p>
            <a:r>
              <a:rPr lang="en-US" sz="2000" dirty="0"/>
              <a:t>SOCIAL TICKET PURCHASE WEBSITE	</a:t>
            </a:r>
          </a:p>
          <a:p>
            <a:pPr lvl="1"/>
            <a:r>
              <a:rPr lang="en-US" sz="1800" dirty="0"/>
              <a:t>Tickets may be purchased online at: </a:t>
            </a:r>
            <a:r>
              <a:rPr lang="en-US" sz="1800" dirty="0">
                <a:hlinkClick r:id="rId2"/>
              </a:rPr>
              <a:t>http://802world.org/plenary/social/ </a:t>
            </a:r>
            <a:endParaRPr lang="en-US" sz="1800" dirty="0"/>
          </a:p>
          <a:p>
            <a:r>
              <a:rPr lang="en-US" sz="2000" dirty="0"/>
              <a:t>SOCIAL TICKET PICK UP</a:t>
            </a:r>
          </a:p>
          <a:p>
            <a:pPr lvl="1"/>
            <a:r>
              <a:rPr lang="en-US" sz="1800" dirty="0"/>
              <a:t>Tickets may be picked up at the IEEE 802 Plenary Registration Desk </a:t>
            </a:r>
          </a:p>
          <a:p>
            <a:pPr lvl="1"/>
            <a:r>
              <a:rPr lang="en-US" sz="1800" dirty="0"/>
              <a:t>Ticket Receipt and Photo ID Required.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9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55576" y="2636912"/>
            <a:ext cx="7772400" cy="1362075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802.11 Mid-Week Plenary</a:t>
            </a:r>
            <a:endParaRPr lang="en-US" cap="non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83568" y="4293096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2.5 –  Announcements</a:t>
            </a:r>
          </a:p>
          <a:p>
            <a:r>
              <a:rPr lang="en-US" dirty="0" smtClean="0"/>
              <a:t>5.1 – Room Change Reports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32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W2.5 </a:t>
            </a:r>
            <a:r>
              <a:rPr lang="en-US" dirty="0" smtClean="0"/>
              <a:t>II Announcements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752528"/>
          </a:xfrm>
        </p:spPr>
        <p:txBody>
          <a:bodyPr/>
          <a:lstStyle/>
          <a:p>
            <a:pPr algn="ctr"/>
            <a:r>
              <a:rPr lang="en-US" cap="all" dirty="0" smtClean="0"/>
              <a:t>Reminder about Social </a:t>
            </a:r>
            <a:r>
              <a:rPr lang="en-US" cap="all" dirty="0" smtClean="0"/>
              <a:t>Tonight</a:t>
            </a:r>
          </a:p>
          <a:p>
            <a:pPr algn="ctr"/>
            <a:r>
              <a:rPr lang="en-US" sz="1800" dirty="0" smtClean="0">
                <a:latin typeface="Century Gothic" pitchFamily="34" charset="0"/>
              </a:rPr>
              <a:t>Networking </a:t>
            </a:r>
            <a:r>
              <a:rPr lang="en-US" sz="1800" dirty="0">
                <a:latin typeface="Century Gothic" pitchFamily="34" charset="0"/>
              </a:rPr>
              <a:t>reception with entertainment by acclaimed tech industry </a:t>
            </a:r>
            <a:r>
              <a:rPr lang="en-US" sz="1800" dirty="0" smtClean="0">
                <a:latin typeface="Century Gothic" pitchFamily="34" charset="0"/>
              </a:rPr>
              <a:t>comedian Don </a:t>
            </a:r>
            <a:r>
              <a:rPr lang="en-US" sz="1800" dirty="0">
                <a:latin typeface="Century Gothic" pitchFamily="34" charset="0"/>
              </a:rPr>
              <a:t>McMillan</a:t>
            </a:r>
            <a:r>
              <a:rPr lang="en-US" sz="1800" dirty="0" smtClean="0">
                <a:latin typeface="Century Gothic" pitchFamily="34" charset="0"/>
              </a:rPr>
              <a:t>.</a:t>
            </a:r>
          </a:p>
          <a:p>
            <a:pPr algn="ctr"/>
            <a:endParaRPr lang="en-US" sz="1050" dirty="0">
              <a:latin typeface="Century Gothic" pitchFamily="34" charset="0"/>
            </a:endParaRPr>
          </a:p>
          <a:p>
            <a:pPr algn="ctr"/>
            <a:r>
              <a:rPr lang="en-CA" sz="1800" dirty="0" smtClean="0">
                <a:latin typeface="Century Gothic" pitchFamily="34" charset="0"/>
              </a:rPr>
              <a:t>Remember to Bring Your Ticket</a:t>
            </a:r>
            <a:endParaRPr lang="en-CA" sz="1800" dirty="0">
              <a:latin typeface="Century Gothic" pitchFamily="34" charset="0"/>
            </a:endParaRPr>
          </a:p>
          <a:p>
            <a:pPr algn="ctr"/>
            <a:r>
              <a:rPr lang="en-CA" sz="1800" dirty="0">
                <a:latin typeface="Century Gothic" pitchFamily="34" charset="0"/>
              </a:rPr>
              <a:t>(not included with registration)</a:t>
            </a:r>
          </a:p>
          <a:p>
            <a:pPr algn="ctr"/>
            <a:r>
              <a:rPr lang="en-CA" sz="1600" dirty="0" smtClean="0">
                <a:latin typeface="Century Gothic" pitchFamily="34" charset="0"/>
              </a:rPr>
              <a:t>Tickets </a:t>
            </a:r>
            <a:r>
              <a:rPr lang="en-CA" sz="1600" dirty="0">
                <a:latin typeface="Century Gothic" pitchFamily="34" charset="0"/>
              </a:rPr>
              <a:t>are transferrable but not refundable.</a:t>
            </a:r>
          </a:p>
          <a:p>
            <a:pPr algn="ctr"/>
            <a:r>
              <a:rPr lang="en-US" sz="1600" dirty="0"/>
              <a:t>TICKET PICK UP</a:t>
            </a:r>
          </a:p>
          <a:p>
            <a:pPr algn="ctr"/>
            <a:r>
              <a:rPr lang="en-US" sz="1600" dirty="0"/>
              <a:t>At the July 2016 IEEE 802 Plenary Registration/Information Desk </a:t>
            </a:r>
          </a:p>
          <a:p>
            <a:pPr algn="ctr"/>
            <a:r>
              <a:rPr lang="en-US" sz="1600" dirty="0"/>
              <a:t>Tickets available until 1:00 PM Wednesday July 27, 2016. </a:t>
            </a:r>
          </a:p>
          <a:p>
            <a:pPr algn="ctr"/>
            <a:r>
              <a:rPr lang="en-US" sz="1600" dirty="0"/>
              <a:t>Photo ID is required to pick up ticket.</a:t>
            </a:r>
          </a:p>
          <a:p>
            <a:pPr algn="ctr"/>
            <a:r>
              <a:rPr lang="en-US" sz="1800" dirty="0" smtClean="0">
                <a:latin typeface="Century Gothic" pitchFamily="34" charset="0"/>
              </a:rPr>
              <a:t>6:30 </a:t>
            </a:r>
            <a:r>
              <a:rPr lang="en-US" sz="1800" dirty="0">
                <a:latin typeface="Century Gothic" pitchFamily="34" charset="0"/>
              </a:rPr>
              <a:t>– 9:30 pm Bar Open</a:t>
            </a:r>
          </a:p>
          <a:p>
            <a:pPr algn="ctr"/>
            <a:r>
              <a:rPr lang="en-US" sz="1800" dirty="0">
                <a:latin typeface="Century Gothic" pitchFamily="34" charset="0"/>
              </a:rPr>
              <a:t>6:30 – 8pm Reception with Casual Menu</a:t>
            </a:r>
          </a:p>
          <a:p>
            <a:pPr algn="ctr"/>
            <a:r>
              <a:rPr lang="en-US" sz="1800" dirty="0">
                <a:latin typeface="Century Gothic" pitchFamily="34" charset="0"/>
              </a:rPr>
              <a:t>8 – 9pm Technically Funny Don </a:t>
            </a:r>
            <a:r>
              <a:rPr lang="en-US" sz="1800" dirty="0" smtClean="0">
                <a:latin typeface="Century Gothic" pitchFamily="34" charset="0"/>
              </a:rPr>
              <a:t>McMillan</a:t>
            </a:r>
          </a:p>
          <a:p>
            <a:pPr algn="ctr"/>
            <a:endParaRPr lang="en-US" sz="1050" dirty="0">
              <a:latin typeface="Century Gothic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W5.1 Room Change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3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2204864"/>
            <a:ext cx="7772400" cy="1362075"/>
          </a:xfrm>
        </p:spPr>
        <p:txBody>
          <a:bodyPr/>
          <a:lstStyle/>
          <a:p>
            <a:r>
              <a:rPr lang="en-US" sz="3600" dirty="0" smtClean="0"/>
              <a:t>802.11 WG Closing Plenary</a:t>
            </a:r>
            <a:endParaRPr lang="en-US" sz="36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9552" y="4077072"/>
            <a:ext cx="7772400" cy="1500187"/>
          </a:xfrm>
        </p:spPr>
        <p:txBody>
          <a:bodyPr/>
          <a:lstStyle/>
          <a:p>
            <a:r>
              <a:rPr lang="en-US" dirty="0" smtClean="0"/>
              <a:t>Agenda Items:</a:t>
            </a:r>
          </a:p>
          <a:p>
            <a:r>
              <a:rPr lang="en-US" dirty="0" smtClean="0"/>
              <a:t>3.1.1 – Straw Poll</a:t>
            </a:r>
          </a:p>
          <a:p>
            <a:r>
              <a:rPr lang="en-US" dirty="0" smtClean="0"/>
              <a:t>3.1.2 -- Future </a:t>
            </a:r>
            <a:r>
              <a:rPr lang="en-US" dirty="0"/>
              <a:t>venues status and </a:t>
            </a:r>
            <a:r>
              <a:rPr lang="en-US" dirty="0" smtClean="0"/>
              <a:t>discussion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F3.1.1 -Straw </a:t>
            </a:r>
            <a:r>
              <a:rPr lang="en-US" sz="2800" dirty="0"/>
              <a:t>Poll of membership regarding this meeting location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Straw Poll:  </a:t>
            </a:r>
          </a:p>
          <a:p>
            <a:r>
              <a:rPr lang="en-US" dirty="0"/>
              <a:t>How many people would like to come back to this venue? </a:t>
            </a:r>
            <a:endParaRPr lang="en-US" dirty="0" smtClean="0"/>
          </a:p>
          <a:p>
            <a:r>
              <a:rPr lang="en-US" dirty="0" smtClean="0"/>
              <a:t>Yes  </a:t>
            </a:r>
            <a:r>
              <a:rPr lang="en-US" dirty="0" smtClean="0"/>
              <a:t>-</a:t>
            </a:r>
          </a:p>
          <a:p>
            <a:r>
              <a:rPr lang="en-US" dirty="0" smtClean="0"/>
              <a:t>No </a:t>
            </a:r>
            <a:r>
              <a:rPr lang="en-US" dirty="0" smtClean="0"/>
              <a:t>–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02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1412776"/>
            <a:ext cx="8424936" cy="4683224"/>
          </a:xfrm>
          <a:ln/>
        </p:spPr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   Agenda Items for 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Vice Chair -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 </a:t>
            </a:r>
            <a:r>
              <a:rPr lang="en-GB" sz="1800" dirty="0" smtClean="0"/>
              <a:t>   M</a:t>
            </a:r>
            <a:r>
              <a:rPr lang="en-GB" sz="2000" dirty="0" smtClean="0"/>
              <a:t>3.3</a:t>
            </a:r>
            <a:r>
              <a:rPr lang="en-GB" sz="2000" dirty="0"/>
              <a:t>	II	Other WG meeting </a:t>
            </a:r>
            <a:r>
              <a:rPr lang="en-GB" sz="2000" dirty="0" smtClean="0"/>
              <a:t>plans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M3.4</a:t>
            </a:r>
            <a:r>
              <a:rPr lang="en-GB" sz="2000" dirty="0"/>
              <a:t>	II	Meeting room </a:t>
            </a:r>
            <a:r>
              <a:rPr lang="en-GB" sz="2000" dirty="0" smtClean="0"/>
              <a:t>locations</a:t>
            </a: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    </a:t>
            </a:r>
            <a:r>
              <a:rPr lang="en-GB" sz="2000" dirty="0" smtClean="0"/>
              <a:t>M3.5</a:t>
            </a:r>
            <a:r>
              <a:rPr lang="en-GB" sz="2000" dirty="0"/>
              <a:t>	II	Next meeting </a:t>
            </a:r>
            <a:r>
              <a:rPr lang="en-GB" sz="2000" dirty="0" smtClean="0"/>
              <a:t>reminder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M3.6</a:t>
            </a:r>
            <a:r>
              <a:rPr lang="en-GB" sz="2000" dirty="0"/>
              <a:t>	II	Meeting </a:t>
            </a:r>
            <a:r>
              <a:rPr lang="en-GB" sz="2000" dirty="0" smtClean="0"/>
              <a:t>registration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M3.7</a:t>
            </a:r>
            <a:r>
              <a:rPr lang="en-GB" sz="2000" dirty="0"/>
              <a:t>	II	Recording </a:t>
            </a:r>
            <a:r>
              <a:rPr lang="en-GB" sz="2000" dirty="0" smtClean="0"/>
              <a:t>attendance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M3.8</a:t>
            </a:r>
            <a:r>
              <a:rPr lang="en-GB" sz="2000" dirty="0"/>
              <a:t>	II	File </a:t>
            </a:r>
            <a:r>
              <a:rPr lang="en-GB" sz="2000" dirty="0" smtClean="0"/>
              <a:t>server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    M3.9</a:t>
            </a:r>
            <a:r>
              <a:rPr lang="en-GB" sz="2000" dirty="0"/>
              <a:t>	II	Breakfast, breaks, Social </a:t>
            </a:r>
            <a:r>
              <a:rPr lang="en-GB" sz="2000" dirty="0" smtClean="0"/>
              <a:t>logistics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Friday:</a:t>
            </a:r>
          </a:p>
          <a:p>
            <a:pPr lvl="1">
              <a:buFontTx/>
              <a:buNone/>
            </a:pPr>
            <a:r>
              <a:rPr lang="en-US" dirty="0" smtClean="0"/>
              <a:t>F3.1.1  II      Straw </a:t>
            </a:r>
            <a:r>
              <a:rPr lang="en-US" dirty="0"/>
              <a:t>Poll of membership regarding this meeting location </a:t>
            </a:r>
          </a:p>
          <a:p>
            <a:pPr lvl="1">
              <a:buFontTx/>
              <a:buNone/>
            </a:pPr>
            <a:r>
              <a:rPr lang="en-US" dirty="0" smtClean="0"/>
              <a:t>F3.1.2  DT	Future </a:t>
            </a:r>
            <a:r>
              <a:rPr lang="en-US" dirty="0"/>
              <a:t>venues status and discussion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Future Venue Insight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8578"/>
            <a:ext cx="7770813" cy="5102222"/>
          </a:xfrm>
        </p:spPr>
        <p:txBody>
          <a:bodyPr/>
          <a:lstStyle/>
          <a:p>
            <a:r>
              <a:rPr lang="en-US" dirty="0" smtClean="0"/>
              <a:t>Future 802 Wireless Interims:</a:t>
            </a:r>
          </a:p>
          <a:p>
            <a:r>
              <a:rPr lang="en-US" dirty="0" smtClean="0"/>
              <a:t>	Sept 2016</a:t>
            </a:r>
            <a:r>
              <a:rPr lang="en-US" dirty="0"/>
              <a:t>  </a:t>
            </a:r>
            <a:r>
              <a:rPr lang="en-US" dirty="0" smtClean="0"/>
              <a:t>Warsaw Marriott, Poland</a:t>
            </a:r>
          </a:p>
          <a:p>
            <a:endParaRPr lang="en-US" dirty="0" smtClean="0"/>
          </a:p>
          <a:p>
            <a:r>
              <a:rPr lang="en-US" dirty="0" smtClean="0"/>
              <a:t>	Jan </a:t>
            </a:r>
            <a:r>
              <a:rPr lang="en-US" dirty="0"/>
              <a:t>2017 </a:t>
            </a:r>
            <a:r>
              <a:rPr lang="en-US" dirty="0" smtClean="0"/>
              <a:t>  Hyatt Regency Atlanta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May 2017 Daejeon Convention </a:t>
            </a:r>
            <a:r>
              <a:rPr lang="en-US" dirty="0" smtClean="0"/>
              <a:t>Center, Korea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Sept 2017 Hilton </a:t>
            </a:r>
            <a:r>
              <a:rPr lang="en-US" dirty="0" smtClean="0"/>
              <a:t>Waikoloa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Jan </a:t>
            </a:r>
            <a:r>
              <a:rPr lang="en-US" dirty="0"/>
              <a:t>2018 Hotel </a:t>
            </a:r>
            <a:r>
              <a:rPr lang="en-US" dirty="0" smtClean="0"/>
              <a:t>Irvine</a:t>
            </a:r>
          </a:p>
          <a:p>
            <a:r>
              <a:rPr lang="en-US" dirty="0"/>
              <a:t> </a:t>
            </a:r>
            <a:r>
              <a:rPr lang="en-US" dirty="0" smtClean="0"/>
              <a:t>   May </a:t>
            </a:r>
            <a:r>
              <a:rPr lang="en-US" dirty="0"/>
              <a:t>2018 TBD</a:t>
            </a:r>
            <a:br>
              <a:rPr lang="en-US" dirty="0"/>
            </a:br>
            <a:r>
              <a:rPr lang="en-US" dirty="0"/>
              <a:t>Sept 2018  Hilton </a:t>
            </a:r>
            <a:r>
              <a:rPr lang="en-US" dirty="0" smtClean="0"/>
              <a:t>Waikoloa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678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4572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F3.1.2: </a:t>
            </a:r>
            <a:r>
              <a:rPr lang="en-US" dirty="0"/>
              <a:t>Future Venue Insight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2376"/>
            <a:ext cx="7770813" cy="5178424"/>
          </a:xfrm>
        </p:spPr>
        <p:txBody>
          <a:bodyPr>
            <a:normAutofit/>
          </a:bodyPr>
          <a:lstStyle/>
          <a:p>
            <a:r>
              <a:rPr lang="en-US" dirty="0" smtClean="0"/>
              <a:t>Future 802 Plenary Sessions:</a:t>
            </a:r>
          </a:p>
          <a:p>
            <a:pPr lvl="1"/>
            <a:r>
              <a:rPr lang="en-US" dirty="0" smtClean="0"/>
              <a:t>Nov </a:t>
            </a:r>
            <a:r>
              <a:rPr lang="en-US" dirty="0" smtClean="0"/>
              <a:t>2016      Grand Hyatt San Antonio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2017   Hyatt Regency/Fairmont – Vancouver</a:t>
            </a:r>
          </a:p>
          <a:p>
            <a:pPr lvl="1"/>
            <a:r>
              <a:rPr lang="en-US" dirty="0" smtClean="0"/>
              <a:t>July 2017	  </a:t>
            </a:r>
            <a:r>
              <a:rPr lang="en-US" dirty="0" err="1" smtClean="0"/>
              <a:t>Estrel</a:t>
            </a:r>
            <a:r>
              <a:rPr lang="en-US" dirty="0" smtClean="0"/>
              <a:t> </a:t>
            </a:r>
            <a:r>
              <a:rPr lang="en-US" dirty="0"/>
              <a:t>Hotel – Berlin</a:t>
            </a:r>
          </a:p>
          <a:p>
            <a:pPr lvl="1"/>
            <a:r>
              <a:rPr lang="en-US" dirty="0"/>
              <a:t>Nov 2017       Caribe Hotel and Convention </a:t>
            </a:r>
            <a:r>
              <a:rPr lang="en-US" dirty="0" smtClean="0"/>
              <a:t>Center – Orlando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March 2018   Hyatt Regency O’Hare – Rosemont, IL</a:t>
            </a:r>
          </a:p>
          <a:p>
            <a:pPr lvl="1"/>
            <a:r>
              <a:rPr lang="en-US" dirty="0" smtClean="0"/>
              <a:t>July 2018   	 </a:t>
            </a:r>
            <a:r>
              <a:rPr lang="en-US" dirty="0"/>
              <a:t>Manchester Grand Hyatt – San </a:t>
            </a:r>
            <a:r>
              <a:rPr lang="en-US" dirty="0" smtClean="0"/>
              <a:t>Diego</a:t>
            </a:r>
          </a:p>
          <a:p>
            <a:pPr lvl="1"/>
            <a:r>
              <a:rPr lang="en-US" dirty="0"/>
              <a:t>Nov 2018	</a:t>
            </a:r>
            <a:r>
              <a:rPr lang="en-US" dirty="0" smtClean="0"/>
              <a:t>Suzhou</a:t>
            </a:r>
            <a:r>
              <a:rPr lang="en-US" dirty="0"/>
              <a:t>, China </a:t>
            </a:r>
            <a:r>
              <a:rPr lang="en-US" dirty="0" smtClean="0"/>
              <a:t>- TBC</a:t>
            </a:r>
          </a:p>
          <a:p>
            <a:pPr lvl="2"/>
            <a:r>
              <a:rPr lang="en-US" sz="1400" dirty="0" smtClean="0"/>
              <a:t>(New facility, pricing model being negotiated, Sponsor capability</a:t>
            </a:r>
            <a:r>
              <a:rPr lang="en-US" sz="1600" dirty="0" smtClean="0"/>
              <a:t> investigation)</a:t>
            </a:r>
          </a:p>
          <a:p>
            <a:pPr lvl="1"/>
            <a:endParaRPr lang="en-US" sz="1800" dirty="0" smtClean="0"/>
          </a:p>
          <a:p>
            <a:pPr lvl="1"/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1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28800"/>
            <a:ext cx="7772400" cy="4560863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mentor.ieee.org/802-ec/dcn/12/ec-12-0040-11-00EC-802-plenary-future-venue-contract-status.xlsx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19400"/>
            <a:ext cx="7772400" cy="1362075"/>
          </a:xfrm>
        </p:spPr>
        <p:txBody>
          <a:bodyPr/>
          <a:lstStyle/>
          <a:p>
            <a:r>
              <a:rPr lang="en-US" sz="3200" dirty="0" smtClean="0"/>
              <a:t>Monday– </a:t>
            </a:r>
            <a:br>
              <a:rPr lang="en-US" sz="3200" dirty="0" smtClean="0"/>
            </a:br>
            <a:r>
              <a:rPr lang="en-US" sz="3200" dirty="0" smtClean="0"/>
              <a:t>802.11 Opening Plenary</a:t>
            </a:r>
            <a:endParaRPr lang="en-US" sz="3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62000" y="1219200"/>
            <a:ext cx="7772400" cy="1500187"/>
          </a:xfrm>
        </p:spPr>
        <p:txBody>
          <a:bodyPr/>
          <a:lstStyle/>
          <a:p>
            <a:r>
              <a:rPr lang="en-US" dirty="0" smtClean="0"/>
              <a:t>802.11 First Vice Chair Report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3" y="332601"/>
            <a:ext cx="1893887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Jon Rosdahl,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55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725487"/>
            <a:ext cx="7770813" cy="1065213"/>
          </a:xfrm>
        </p:spPr>
        <p:txBody>
          <a:bodyPr/>
          <a:lstStyle/>
          <a:p>
            <a:r>
              <a:rPr lang="en-GB" dirty="0" smtClean="0"/>
              <a:t>M3.3	 Other WG meeting plans</a:t>
            </a:r>
            <a:br>
              <a:rPr lang="en-GB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12776"/>
            <a:ext cx="7770813" cy="411321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hlinkClick r:id="rId3" tooltip="802.11 WG Agenda"/>
              </a:rPr>
              <a:t>802.11</a:t>
            </a:r>
            <a:r>
              <a:rPr lang="en-US" dirty="0" smtClean="0"/>
              <a:t>   </a:t>
            </a:r>
            <a:r>
              <a:rPr lang="en-US" dirty="0" smtClean="0">
                <a:hlinkClick r:id="rId4"/>
              </a:rPr>
              <a:t>802.15</a:t>
            </a:r>
            <a:r>
              <a:rPr lang="en-US" dirty="0" smtClean="0"/>
              <a:t>   </a:t>
            </a:r>
            <a:r>
              <a:rPr lang="en-US" dirty="0" smtClean="0">
                <a:hlinkClick r:id="rId5"/>
              </a:rPr>
              <a:t>802.16</a:t>
            </a:r>
            <a:r>
              <a:rPr lang="en-US" dirty="0" smtClean="0"/>
              <a:t>   </a:t>
            </a:r>
            <a:r>
              <a:rPr lang="en-US" dirty="0" smtClean="0">
                <a:hlinkClick r:id="rId6"/>
              </a:rPr>
              <a:t>802.18</a:t>
            </a:r>
            <a:r>
              <a:rPr lang="en-US" dirty="0" smtClean="0"/>
              <a:t>   </a:t>
            </a:r>
            <a:r>
              <a:rPr lang="en-US" dirty="0" smtClean="0">
                <a:hlinkClick r:id="rId7"/>
              </a:rPr>
              <a:t>802.19</a:t>
            </a:r>
            <a:r>
              <a:rPr lang="en-US" dirty="0" smtClean="0"/>
              <a:t>   </a:t>
            </a:r>
            <a:r>
              <a:rPr lang="en-US" dirty="0" smtClean="0">
                <a:hlinkClick r:id="rId8"/>
              </a:rPr>
              <a:t>802.21</a:t>
            </a:r>
            <a:r>
              <a:rPr lang="en-US" dirty="0" smtClean="0"/>
              <a:t>   </a:t>
            </a:r>
            <a:r>
              <a:rPr lang="en-US" dirty="0" smtClean="0">
                <a:hlinkClick r:id="rId9"/>
              </a:rPr>
              <a:t>802.24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>
                <a:hlinkClick r:id="rId10"/>
              </a:rPr>
              <a:t>Treasurer Report</a:t>
            </a:r>
            <a:r>
              <a:rPr lang="en-US" dirty="0" smtClean="0"/>
              <a:t>: </a:t>
            </a:r>
          </a:p>
          <a:p>
            <a:endParaRPr lang="en-US" dirty="0" smtClean="0">
              <a:hlinkClick r:id="rId11"/>
            </a:endParaRPr>
          </a:p>
          <a:p>
            <a:r>
              <a:rPr lang="en-US" dirty="0" smtClean="0">
                <a:hlinkClick r:id="rId11"/>
              </a:rPr>
              <a:t>Patent policy</a:t>
            </a:r>
            <a:r>
              <a:rPr lang="en-US" dirty="0" smtClean="0"/>
              <a:t> (in IEEE-SA bylaws), </a:t>
            </a:r>
            <a:r>
              <a:rPr lang="en-US" dirty="0" smtClean="0">
                <a:hlinkClick r:id="rId12"/>
              </a:rPr>
              <a:t>patent policy</a:t>
            </a:r>
            <a:r>
              <a:rPr lang="en-US" dirty="0" smtClean="0"/>
              <a:t> (slide set), and </a:t>
            </a:r>
            <a:r>
              <a:rPr lang="en-US" dirty="0" smtClean="0">
                <a:hlinkClick r:id="rId13"/>
              </a:rPr>
              <a:t>antitrust guidelines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31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M3.4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Meeting room locations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0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DEVICE SCHEDULE</a:t>
            </a:r>
          </a:p>
          <a:p>
            <a:r>
              <a:rPr lang="en-US" dirty="0" smtClean="0">
                <a:hlinkClick r:id="rId3"/>
              </a:rPr>
              <a:t>http://802world.org/attendee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733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491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494213"/>
          </a:xfrm>
        </p:spPr>
        <p:txBody>
          <a:bodyPr>
            <a:normAutofit/>
          </a:bodyPr>
          <a:lstStyle/>
          <a:p>
            <a:r>
              <a:rPr lang="en-GB" dirty="0" smtClean="0"/>
              <a:t>This session’s meetings are also shown on the 802.11 calendar on the 802.11 home page (</a:t>
            </a:r>
            <a:r>
              <a:rPr lang="en-GB" dirty="0" smtClean="0">
                <a:hlinkClick r:id="rId2"/>
              </a:rPr>
              <a:t>http://www.ieee802.org/11</a:t>
            </a:r>
            <a:r>
              <a:rPr lang="en-GB" dirty="0" smtClean="0"/>
              <a:t>).</a:t>
            </a:r>
          </a:p>
          <a:p>
            <a:endParaRPr lang="en-GB" dirty="0" smtClean="0"/>
          </a:p>
          <a:p>
            <a:r>
              <a:rPr lang="en-GB" dirty="0" smtClean="0"/>
              <a:t>This </a:t>
            </a:r>
            <a:r>
              <a:rPr lang="en-GB" dirty="0" smtClean="0"/>
              <a:t>is a Google calendar “802_11_calendar@ieee.org”</a:t>
            </a:r>
          </a:p>
          <a:p>
            <a:r>
              <a:rPr lang="en-GB" dirty="0" smtClean="0"/>
              <a:t>There are multiple ways of accessing this information, for example from a cell-phone, or as a remote calendar.</a:t>
            </a:r>
          </a:p>
          <a:p>
            <a:endParaRPr lang="en-GB" dirty="0" smtClean="0"/>
          </a:p>
          <a:p>
            <a:r>
              <a:rPr lang="en-GB" sz="2000" dirty="0" smtClean="0"/>
              <a:t>Note: the schedule on this calendar will be updated as will IMAT.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M3.5 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7990656" cy="468052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800" dirty="0" smtClean="0"/>
              <a:t>802 Plenary: </a:t>
            </a:r>
            <a:r>
              <a:rPr lang="en-US" sz="2800" dirty="0" smtClean="0"/>
              <a:t>6-11 November 2016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GB" sz="2800" dirty="0"/>
              <a:t>Grand Hyatt San Antonio , </a:t>
            </a:r>
            <a:r>
              <a:rPr lang="en-GB" sz="2800" dirty="0"/>
              <a:t>San </a:t>
            </a:r>
            <a:r>
              <a:rPr lang="en-GB" sz="2800" dirty="0" smtClean="0"/>
              <a:t>Antonio, TX, USA</a:t>
            </a:r>
          </a:p>
          <a:p>
            <a:pPr>
              <a:spcBef>
                <a:spcPts val="0"/>
              </a:spcBef>
            </a:pPr>
            <a:endParaRPr lang="en-GB" sz="2800" dirty="0" smtClean="0"/>
          </a:p>
          <a:p>
            <a:r>
              <a:rPr lang="en-US" b="0" dirty="0" smtClean="0">
                <a:solidFill>
                  <a:srgbClr val="FF0000"/>
                </a:solidFill>
              </a:rPr>
              <a:t>Registration to Open Sept 1</a:t>
            </a:r>
          </a:p>
          <a:p>
            <a:r>
              <a:rPr lang="en-US" b="0" dirty="0" smtClean="0">
                <a:solidFill>
                  <a:srgbClr val="FF0000"/>
                </a:solidFill>
              </a:rPr>
              <a:t>Early-Bird </a:t>
            </a:r>
            <a:r>
              <a:rPr lang="en-US" b="0" dirty="0" smtClean="0">
                <a:solidFill>
                  <a:srgbClr val="FF0000"/>
                </a:solidFill>
              </a:rPr>
              <a:t>Meeting Registration Deadline: </a:t>
            </a:r>
            <a:r>
              <a:rPr lang="en-US" b="0" dirty="0" smtClean="0">
                <a:solidFill>
                  <a:srgbClr val="FF0000"/>
                </a:solidFill>
              </a:rPr>
              <a:t>30 Sept </a:t>
            </a:r>
            <a:r>
              <a:rPr lang="en-US" b="0" dirty="0" smtClean="0">
                <a:solidFill>
                  <a:srgbClr val="FF0000"/>
                </a:solidFill>
              </a:rPr>
              <a:t>2016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0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82960"/>
          </a:xfrm>
        </p:spPr>
        <p:txBody>
          <a:bodyPr>
            <a:normAutofit/>
          </a:bodyPr>
          <a:lstStyle/>
          <a:p>
            <a:r>
              <a:rPr lang="en-US" dirty="0" smtClean="0"/>
              <a:t>M3.5 Next Meeting Reminder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80920" cy="504056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2016 Sept 11-16 802 Wireless Interim: </a:t>
            </a:r>
            <a:r>
              <a:rPr lang="en-GB" dirty="0">
                <a:solidFill>
                  <a:schemeClr val="tx1"/>
                </a:solidFill>
              </a:rPr>
              <a:t> </a:t>
            </a:r>
            <a:endParaRPr lang="en-GB" dirty="0" smtClean="0">
              <a:solidFill>
                <a:schemeClr val="tx1"/>
              </a:solidFill>
            </a:endParaRP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Marriott Warsaw,  Warsaw, Poland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            </a:t>
            </a:r>
            <a:r>
              <a:rPr lang="en-GB" dirty="0">
                <a:hlinkClick r:id="rId2"/>
              </a:rPr>
              <a:t>Session Information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3"/>
              </a:rPr>
              <a:t>Registration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4"/>
              </a:rPr>
              <a:t>Hotel Booking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37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85801"/>
            <a:ext cx="7558608" cy="366936"/>
          </a:xfrm>
        </p:spPr>
        <p:txBody>
          <a:bodyPr>
            <a:normAutofit fontScale="90000"/>
          </a:bodyPr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M3.6  Meeting registration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Qualcomm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590863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Updated </a:t>
            </a:r>
            <a:r>
              <a:rPr lang="en-US" sz="1800" dirty="0" smtClean="0">
                <a:solidFill>
                  <a:schemeClr val="tx1"/>
                </a:solidFill>
              </a:rPr>
              <a:t>2016-07-24</a:t>
            </a: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9251066"/>
              </p:ext>
            </p:extLst>
          </p:nvPr>
        </p:nvGraphicFramePr>
        <p:xfrm>
          <a:off x="827590" y="1196752"/>
          <a:ext cx="6192682" cy="4267200"/>
        </p:xfrm>
        <a:graphic>
          <a:graphicData uri="http://schemas.openxmlformats.org/drawingml/2006/table">
            <a:tbl>
              <a:tblPr/>
              <a:tblGrid>
                <a:gridCol w="3042042"/>
                <a:gridCol w="3150640"/>
              </a:tblGrid>
              <a:tr h="576064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IEEE 802 Plenary Session - July 24-29, 2016</a:t>
                      </a:r>
                      <a:b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</a:br>
                      <a:r>
                        <a:rPr lang="en-US" sz="2000" dirty="0">
                          <a:solidFill>
                            <a:schemeClr val="bg2"/>
                          </a:solidFill>
                          <a:effectLst/>
                        </a:rPr>
                        <a:t>Registration Report by 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Working Group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>
                          <a:effectLst/>
                        </a:rPr>
                        <a:t>Number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332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802.3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277 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802.15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66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57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802.xx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29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none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>
                          <a:effectLst/>
                        </a:rPr>
                        <a:t>11 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067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802.21 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802.19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7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6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802.18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5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802.24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dirty="0" smtClean="0">
                          <a:effectLst/>
                        </a:rPr>
                        <a:t>1</a:t>
                      </a:r>
                      <a:endParaRPr lang="en-US" sz="2000" dirty="0">
                        <a:effectLst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59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17535</TotalTime>
  <Words>878</Words>
  <Application>Microsoft Office PowerPoint</Application>
  <PresentationFormat>On-screen Show (4:3)</PresentationFormat>
  <Paragraphs>273</Paragraphs>
  <Slides>22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Century Gothic</vt:lpstr>
      <vt:lpstr>Times New Roman</vt:lpstr>
      <vt:lpstr>802-11 Theme</vt:lpstr>
      <vt:lpstr>Office Theme</vt:lpstr>
      <vt:lpstr>Document</vt:lpstr>
      <vt:lpstr>1st Vice Chair Report –  July 2016 - Waikoloa</vt:lpstr>
      <vt:lpstr>Abstract</vt:lpstr>
      <vt:lpstr>Monday–  802.11 Opening Plenary</vt:lpstr>
      <vt:lpstr>M3.3  Other WG meeting plans </vt:lpstr>
      <vt:lpstr>M3.4 Meeting room locations     </vt:lpstr>
      <vt:lpstr>Online Calendar</vt:lpstr>
      <vt:lpstr>M3.5 Next meeting reminder</vt:lpstr>
      <vt:lpstr>M3.5 Next Meeting Reminder (Cont)</vt:lpstr>
      <vt:lpstr>M3.6  Meeting registration</vt:lpstr>
      <vt:lpstr>M3.7 Recording attendance</vt:lpstr>
      <vt:lpstr>M3.8 Local File Document Server information</vt:lpstr>
      <vt:lpstr>M3.09 FOOD &amp; BEVERAGE</vt:lpstr>
      <vt:lpstr>PowerPoint Presentation</vt:lpstr>
      <vt:lpstr>M3.9  Social Event</vt:lpstr>
      <vt:lpstr>802.11 Mid-Week Plenary</vt:lpstr>
      <vt:lpstr>W2.5 II Announcements</vt:lpstr>
      <vt:lpstr>W5.1 Room Change Requests</vt:lpstr>
      <vt:lpstr>802.11 WG Closing Plenary</vt:lpstr>
      <vt:lpstr>F3.1.1 -Straw Poll of membership regarding this meeting location</vt:lpstr>
      <vt:lpstr>F3.1.2: Future Venue Insight</vt:lpstr>
      <vt:lpstr>F3.1.2: Future Venue Insight</vt:lpstr>
      <vt:lpstr>References</vt:lpstr>
    </vt:vector>
  </TitlesOfParts>
  <Company>CSR Technologies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July 2016 - San Diego</dc:title>
  <dc:subject>July 2016</dc:subject>
  <dc:creator>Jon Rosdahl</dc:creator>
  <dc:description>Jon Rosdahl (Qualcomm)</dc:description>
  <cp:lastModifiedBy>Rosdahl, Jon</cp:lastModifiedBy>
  <cp:revision>102</cp:revision>
  <cp:lastPrinted>1601-01-01T00:00:00Z</cp:lastPrinted>
  <dcterms:created xsi:type="dcterms:W3CDTF">2014-04-14T10:59:07Z</dcterms:created>
  <dcterms:modified xsi:type="dcterms:W3CDTF">2016-07-25T10:06:36Z</dcterms:modified>
  <cp:category>Report</cp:category>
</cp:coreProperties>
</file>