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57" r:id="rId3"/>
    <p:sldId id="296" r:id="rId4"/>
    <p:sldId id="297" r:id="rId5"/>
    <p:sldId id="298" r:id="rId6"/>
    <p:sldId id="429" r:id="rId7"/>
    <p:sldId id="473" r:id="rId8"/>
    <p:sldId id="469" r:id="rId9"/>
    <p:sldId id="492" r:id="rId10"/>
    <p:sldId id="459" r:id="rId11"/>
    <p:sldId id="484" r:id="rId12"/>
    <p:sldId id="485" r:id="rId13"/>
    <p:sldId id="486" r:id="rId14"/>
    <p:sldId id="487" r:id="rId15"/>
    <p:sldId id="488" r:id="rId16"/>
    <p:sldId id="489" r:id="rId17"/>
    <p:sldId id="490" r:id="rId18"/>
    <p:sldId id="491" r:id="rId19"/>
    <p:sldId id="305" r:id="rId20"/>
    <p:sldId id="322" r:id="rId21"/>
    <p:sldId id="493" r:id="rId22"/>
    <p:sldId id="426" r:id="rId23"/>
    <p:sldId id="293" r:id="rId24"/>
    <p:sldId id="494"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真野 浩" initials="真野"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3170" autoAdjust="0"/>
    <p:restoredTop sz="95101" autoAdjust="0"/>
  </p:normalViewPr>
  <p:slideViewPr>
    <p:cSldViewPr showGuides="1">
      <p:cViewPr>
        <p:scale>
          <a:sx n="115" d="100"/>
          <a:sy n="115" d="100"/>
        </p:scale>
        <p:origin x="-552" y="-560"/>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10344"/>
    </p:cViewPr>
  </p:sorterViewPr>
  <p:notesViewPr>
    <p:cSldViewPr showGuides="1">
      <p:cViewPr varScale="1">
        <p:scale>
          <a:sx n="76" d="100"/>
          <a:sy n="76" d="100"/>
        </p:scale>
        <p:origin x="2096" y="2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commentAuthors" Target="commentAuthors.xml"/><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dirty="0"/>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dirty="0"/>
              <a:t>Hiroshi Mano (Root,Inc.)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dirty="0"/>
              <a:t>Page </a:t>
            </a:r>
            <a:fld id="{1E0BDAB5-0E9A-0944-83A9-C1762299F6AC}" type="slidenum">
              <a:rPr lang="en-US" altLang="ja-JP"/>
              <a:pPr>
                <a:defRPr/>
              </a:pPr>
              <a: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Tree>
    <p:extLst>
      <p:ext uri="{BB962C8B-B14F-4D97-AF65-F5344CB8AC3E}">
        <p14:creationId xmlns:p14="http://schemas.microsoft.com/office/powerpoint/2010/main"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dirty="0"/>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dirty="0"/>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dirty="0"/>
              <a:t>Page </a:t>
            </a:r>
            <a:fld id="{658DDA19-48F8-D54F-B94A-B5244F20A2C8}" type="slidenum">
              <a:rPr lang="en-US" altLang="ja-JP"/>
              <a:pPr>
                <a:defRPr/>
              </a:pPr>
              <a: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Tree>
    <p:extLst>
      <p:ext uri="{BB962C8B-B14F-4D97-AF65-F5344CB8AC3E}">
        <p14:creationId xmlns:p14="http://schemas.microsoft.com/office/powerpoint/2010/main"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dirty="0">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dirty="0">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dirty="0">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dirty="0">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dirty="0">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3335823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802.11-16/0787r0</a:t>
            </a:r>
            <a:endParaRPr lang="en-US"/>
          </a:p>
        </p:txBody>
      </p:sp>
      <p:sp>
        <p:nvSpPr>
          <p:cNvPr id="13315" name="Rectangle 3"/>
          <p:cNvSpPr>
            <a:spLocks noGrp="1" noChangeArrowheads="1"/>
          </p:cNvSpPr>
          <p:nvPr>
            <p:ph type="dt" sz="quarter" idx="1"/>
          </p:nvPr>
        </p:nvSpPr>
        <p:spPr>
          <a:noFill/>
        </p:spPr>
        <p:txBody>
          <a:bodyPr/>
          <a:lstStyle/>
          <a:p>
            <a:r>
              <a:rPr lang="en-US" smtClean="0"/>
              <a:t>July 2016</a:t>
            </a:r>
            <a:endParaRPr lang="en-US"/>
          </a:p>
        </p:txBody>
      </p:sp>
      <p:sp>
        <p:nvSpPr>
          <p:cNvPr id="13316"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14</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14</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smtClean="0"/>
          </a:p>
        </p:txBody>
      </p:sp>
    </p:spTree>
    <p:extLst>
      <p:ext uri="{BB962C8B-B14F-4D97-AF65-F5344CB8AC3E}">
        <p14:creationId xmlns:p14="http://schemas.microsoft.com/office/powerpoint/2010/main" val="9791539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p:cNvSpPr txBox="1">
            <a:spLocks noChangeArrowheads="1"/>
          </p:cNvSpPr>
          <p:nvPr/>
        </p:nvSpPr>
        <p:spPr bwMode="auto">
          <a:xfrm>
            <a:off x="0" y="0"/>
            <a:ext cx="0" cy="0"/>
          </a:xfrm>
          <a:prstGeom prst="rect">
            <a:avLst/>
          </a:prstGeom>
          <a:noFill/>
          <a:ln w="9525">
            <a:noFill/>
            <a:miter lim="800000"/>
            <a:headEnd/>
            <a:tailEnd/>
          </a:ln>
        </p:spPr>
        <p:txBody>
          <a:bodyPr lIns="91192" tIns="45591" rIns="91192" bIns="45591" anchorCtr="1"/>
          <a:lstStyle/>
          <a:p>
            <a:pPr algn="ctr"/>
            <a:fld id="{707BCB17-2216-4251-98E6-E0BD79E31066}" type="slidenum">
              <a:rPr lang="en-US" sz="1400">
                <a:solidFill>
                  <a:srgbClr val="FFFFFF"/>
                </a:solidFill>
                <a:latin typeface="Arial" pitchFamily="34" charset="0"/>
                <a:cs typeface="DejaVu Sans" pitchFamily="34" charset="0"/>
              </a:rPr>
              <a:pPr algn="ctr"/>
              <a:t>15</a:t>
            </a:fld>
            <a:endParaRPr lang="en-US">
              <a:solidFill>
                <a:srgbClr val="000000"/>
              </a:solidFill>
              <a:latin typeface="Arial" pitchFamily="34" charset="0"/>
              <a:cs typeface="DejaVu Sans" pitchFamily="34" charset="0"/>
            </a:endParaRPr>
          </a:p>
        </p:txBody>
      </p:sp>
      <p:sp>
        <p:nvSpPr>
          <p:cNvPr id="53251" name="CustomShape 2"/>
          <p:cNvSpPr>
            <a:spLocks noChangeArrowheads="1"/>
          </p:cNvSpPr>
          <p:nvPr/>
        </p:nvSpPr>
        <p:spPr bwMode="auto">
          <a:xfrm>
            <a:off x="3884613" y="8829966"/>
            <a:ext cx="2971800" cy="464820"/>
          </a:xfrm>
          <a:prstGeom prst="rect">
            <a:avLst/>
          </a:prstGeom>
          <a:noFill/>
          <a:ln w="9525">
            <a:noFill/>
            <a:miter lim="800000"/>
            <a:headEnd/>
            <a:tailEnd/>
          </a:ln>
        </p:spPr>
        <p:txBody>
          <a:bodyPr lIns="91192" tIns="47416" rIns="91192" bIns="47416" anchor="b"/>
          <a:lstStyle/>
          <a:p>
            <a:pPr algn="r"/>
            <a:fld id="{6E982711-15F3-4074-AE32-76C8958DD224}" type="slidenum">
              <a:rPr lang="en-US">
                <a:solidFill>
                  <a:srgbClr val="000000"/>
                </a:solidFill>
                <a:latin typeface="Arial" pitchFamily="34" charset="0"/>
                <a:cs typeface="DejaVu Sans" pitchFamily="34" charset="0"/>
              </a:rPr>
              <a:pPr algn="r"/>
              <a:t>15</a:t>
            </a:fld>
            <a:endParaRPr lang="en-US" dirty="0">
              <a:solidFill>
                <a:srgbClr val="000000"/>
              </a:solidFill>
              <a:latin typeface="Arial" pitchFamily="34" charset="0"/>
              <a:cs typeface="DejaVu Sans" pitchFamily="34" charset="0"/>
            </a:endParaRPr>
          </a:p>
        </p:txBody>
      </p:sp>
      <p:sp>
        <p:nvSpPr>
          <p:cNvPr id="53252" name="CustomShape 3"/>
          <p:cNvSpPr>
            <a:spLocks noChangeArrowheads="1"/>
          </p:cNvSpPr>
          <p:nvPr/>
        </p:nvSpPr>
        <p:spPr bwMode="auto">
          <a:xfrm>
            <a:off x="1143000" y="697230"/>
            <a:ext cx="4572000" cy="3486150"/>
          </a:xfrm>
          <a:prstGeom prst="rect">
            <a:avLst/>
          </a:prstGeom>
          <a:solidFill>
            <a:srgbClr val="FFFFFF"/>
          </a:solidFill>
          <a:ln w="9363">
            <a:solidFill>
              <a:srgbClr val="000000"/>
            </a:solidFill>
            <a:miter lim="800000"/>
            <a:headEnd/>
            <a:tailEnd/>
          </a:ln>
        </p:spPr>
        <p:txBody>
          <a:bodyPr lIns="92647" tIns="46324" rIns="92647" bIns="46324"/>
          <a:lstStyle/>
          <a:p>
            <a:endParaRPr lang="en-US">
              <a:solidFill>
                <a:srgbClr val="000000"/>
              </a:solidFill>
              <a:latin typeface="Arial" pitchFamily="34" charset="0"/>
              <a:cs typeface="DejaVu Sans" pitchFamily="34" charset="0"/>
            </a:endParaRPr>
          </a:p>
        </p:txBody>
      </p:sp>
      <p:sp>
        <p:nvSpPr>
          <p:cNvPr id="53253" name="PlaceHolder 4"/>
          <p:cNvSpPr txBox="1">
            <a:spLocks noGrp="1"/>
          </p:cNvSpPr>
          <p:nvPr>
            <p:ph type="body" sz="quarter" idx="1"/>
          </p:nvPr>
        </p:nvSpPr>
        <p:spPr bwMode="auto">
          <a:xfrm>
            <a:off x="685800" y="4415791"/>
            <a:ext cx="5486400" cy="4278604"/>
          </a:xfrm>
          <a:noFill/>
        </p:spPr>
        <p:txBody>
          <a:bodyPr numCol="1">
            <a:prstTxWarp prst="textNoShape">
              <a:avLst/>
            </a:prstTxWarp>
          </a:bodyPr>
          <a:lstStyle/>
          <a:p>
            <a:pPr eaLnBrk="1"/>
            <a:endParaRPr smtClean="0">
              <a:latin typeface="Arial" pitchFamily="34" charset="0"/>
              <a:cs typeface="DejaVu Sans" pitchFamily="34" charset="0"/>
            </a:endParaRPr>
          </a:p>
        </p:txBody>
      </p:sp>
    </p:spTree>
    <p:extLst>
      <p:ext uri="{BB962C8B-B14F-4D97-AF65-F5344CB8AC3E}">
        <p14:creationId xmlns:p14="http://schemas.microsoft.com/office/powerpoint/2010/main" val="19659008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802.11-16/0787r0</a:t>
            </a:r>
            <a:endParaRPr lang="en-US"/>
          </a:p>
        </p:txBody>
      </p:sp>
      <p:sp>
        <p:nvSpPr>
          <p:cNvPr id="5" name="Date Placeholder 4"/>
          <p:cNvSpPr>
            <a:spLocks noGrp="1"/>
          </p:cNvSpPr>
          <p:nvPr>
            <p:ph type="dt" idx="11"/>
          </p:nvPr>
        </p:nvSpPr>
        <p:spPr/>
        <p:txBody>
          <a:bodyPr/>
          <a:lstStyle/>
          <a:p>
            <a:pPr>
              <a:defRPr/>
            </a:pPr>
            <a:r>
              <a:rPr lang="en-US" smtClean="0"/>
              <a:t>July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15066971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802.11-16/0787r0</a:t>
            </a:r>
            <a:endParaRPr lang="en-US"/>
          </a:p>
        </p:txBody>
      </p:sp>
      <p:sp>
        <p:nvSpPr>
          <p:cNvPr id="5" name="Date Placeholder 4"/>
          <p:cNvSpPr>
            <a:spLocks noGrp="1"/>
          </p:cNvSpPr>
          <p:nvPr>
            <p:ph type="dt" idx="11"/>
          </p:nvPr>
        </p:nvSpPr>
        <p:spPr/>
        <p:txBody>
          <a:bodyPr/>
          <a:lstStyle/>
          <a:p>
            <a:pPr>
              <a:defRPr/>
            </a:pPr>
            <a:r>
              <a:rPr lang="en-US" smtClean="0"/>
              <a:t>July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7060330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802.11-16/0787r0</a:t>
            </a:r>
            <a:endParaRPr lang="en-US"/>
          </a:p>
        </p:txBody>
      </p:sp>
      <p:sp>
        <p:nvSpPr>
          <p:cNvPr id="5" name="Date Placeholder 4"/>
          <p:cNvSpPr>
            <a:spLocks noGrp="1"/>
          </p:cNvSpPr>
          <p:nvPr>
            <p:ph type="dt" idx="11"/>
          </p:nvPr>
        </p:nvSpPr>
        <p:spPr/>
        <p:txBody>
          <a:bodyPr/>
          <a:lstStyle/>
          <a:p>
            <a:pPr>
              <a:defRPr/>
            </a:pPr>
            <a:r>
              <a:rPr lang="en-US" smtClean="0"/>
              <a:t>July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10486890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dirty="0"/>
          </a:p>
        </p:txBody>
      </p:sp>
      <p:sp>
        <p:nvSpPr>
          <p:cNvPr id="5" name="日付プレースホルダー 4"/>
          <p:cNvSpPr>
            <a:spLocks noGrp="1"/>
          </p:cNvSpPr>
          <p:nvPr>
            <p:ph type="dt" idx="11"/>
          </p:nvPr>
        </p:nvSpPr>
        <p:spPr/>
        <p:txBody>
          <a:bodyPr/>
          <a:lstStyle/>
          <a:p>
            <a:pPr>
              <a:defRPr/>
            </a:pPr>
            <a:r>
              <a:rPr lang="en-US" smtClean="0"/>
              <a:t>April 2009</a:t>
            </a:r>
            <a:endParaRPr lang="en-US" dirty="0"/>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dirty="0"/>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20</a:t>
            </a:fld>
            <a:endParaRPr lang="en-US" altLang="ja-JP" dirty="0"/>
          </a:p>
        </p:txBody>
      </p:sp>
    </p:spTree>
    <p:extLst>
      <p:ext uri="{BB962C8B-B14F-4D97-AF65-F5344CB8AC3E}">
        <p14:creationId xmlns:p14="http://schemas.microsoft.com/office/powerpoint/2010/main" val="4748352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dirty="0"/>
          </a:p>
        </p:txBody>
      </p:sp>
      <p:sp>
        <p:nvSpPr>
          <p:cNvPr id="5" name="日付プレースホルダー 4"/>
          <p:cNvSpPr>
            <a:spLocks noGrp="1"/>
          </p:cNvSpPr>
          <p:nvPr>
            <p:ph type="dt" idx="11"/>
          </p:nvPr>
        </p:nvSpPr>
        <p:spPr/>
        <p:txBody>
          <a:bodyPr/>
          <a:lstStyle/>
          <a:p>
            <a:pPr>
              <a:defRPr/>
            </a:pPr>
            <a:r>
              <a:rPr lang="en-US" smtClean="0"/>
              <a:t>April 2009</a:t>
            </a:r>
            <a:endParaRPr lang="en-US" dirty="0"/>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dirty="0"/>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21</a:t>
            </a:fld>
            <a:endParaRPr lang="en-US" altLang="ja-JP" dirty="0"/>
          </a:p>
        </p:txBody>
      </p:sp>
    </p:spTree>
    <p:extLst>
      <p:ext uri="{BB962C8B-B14F-4D97-AF65-F5344CB8AC3E}">
        <p14:creationId xmlns:p14="http://schemas.microsoft.com/office/powerpoint/2010/main" val="15453679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dirty="0">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dirty="0">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dirty="0">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dirty="0">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22</a:t>
            </a:fld>
            <a:endParaRPr lang="en-US" altLang="ja-JP" dirty="0">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dirty="0">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9854334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normAutofit/>
          </a:bodyPr>
          <a:lstStyle/>
          <a:p>
            <a:r>
              <a:rPr lang="en-US" dirty="0" smtClean="0"/>
              <a:t>Need</a:t>
            </a:r>
            <a:r>
              <a:rPr lang="en-US" baseline="0" dirty="0" smtClean="0"/>
              <a:t> to be in SB on Oct 17 final SB on draft unchanged.</a:t>
            </a:r>
          </a:p>
          <a:p>
            <a:pPr lvl="2"/>
            <a:r>
              <a:rPr lang="en-US" altLang="ja-JP" dirty="0" smtClean="0">
                <a:solidFill>
                  <a:srgbClr val="FF0000"/>
                </a:solidFill>
              </a:rPr>
              <a:t>Note: Aug16 </a:t>
            </a:r>
            <a:r>
              <a:rPr lang="en-US" altLang="ja-JP" dirty="0" err="1" smtClean="0">
                <a:solidFill>
                  <a:srgbClr val="FF0000"/>
                </a:solidFill>
              </a:rPr>
              <a:t>recirc</a:t>
            </a:r>
            <a:r>
              <a:rPr lang="en-US" altLang="ja-JP" dirty="0" smtClean="0">
                <a:solidFill>
                  <a:srgbClr val="FF0000"/>
                </a:solidFill>
              </a:rPr>
              <a:t> to make final technical changes (D9.0) based on comment resolutions this week</a:t>
            </a:r>
          </a:p>
          <a:p>
            <a:pPr lvl="2"/>
            <a:r>
              <a:rPr lang="en-US" altLang="ja-JP" dirty="0" smtClean="0">
                <a:solidFill>
                  <a:srgbClr val="FF0000"/>
                </a:solidFill>
              </a:rPr>
              <a:t>Sep 16 (D10.0) only changes due to merging </a:t>
            </a:r>
            <a:r>
              <a:rPr lang="en-US" altLang="ja-JP" dirty="0" err="1" smtClean="0">
                <a:solidFill>
                  <a:srgbClr val="FF0000"/>
                </a:solidFill>
              </a:rPr>
              <a:t>REVmc</a:t>
            </a:r>
            <a:endParaRPr lang="en-US" altLang="ja-JP" dirty="0" smtClean="0">
              <a:solidFill>
                <a:srgbClr val="FF0000"/>
              </a:solidFill>
            </a:endParaRPr>
          </a:p>
          <a:p>
            <a:pPr lvl="2"/>
            <a:r>
              <a:rPr lang="en-US" altLang="ja-JP" dirty="0" smtClean="0">
                <a:solidFill>
                  <a:srgbClr val="FF0000"/>
                </a:solidFill>
              </a:rPr>
              <a:t>Oct 16 (D10.0-unchanged) </a:t>
            </a:r>
            <a:r>
              <a:rPr lang="en-US" altLang="ja-JP" dirty="0" err="1" smtClean="0">
                <a:solidFill>
                  <a:srgbClr val="FF0000"/>
                </a:solidFill>
              </a:rPr>
              <a:t>recirc</a:t>
            </a:r>
            <a:r>
              <a:rPr lang="en-US" altLang="ja-JP" dirty="0" smtClean="0">
                <a:solidFill>
                  <a:srgbClr val="FF0000"/>
                </a:solidFill>
              </a:rPr>
              <a:t> of unchanged draft</a:t>
            </a:r>
          </a:p>
          <a:p>
            <a:endParaRPr lang="en-US" dirty="0"/>
          </a:p>
        </p:txBody>
      </p:sp>
      <p:sp>
        <p:nvSpPr>
          <p:cNvPr id="4" name="Kopfzeilenplatzhalter 3"/>
          <p:cNvSpPr>
            <a:spLocks noGrp="1"/>
          </p:cNvSpPr>
          <p:nvPr>
            <p:ph type="hdr" sz="quarter" idx="10"/>
          </p:nvPr>
        </p:nvSpPr>
        <p:spPr/>
        <p:txBody>
          <a:bodyPr/>
          <a:lstStyle/>
          <a:p>
            <a:pPr>
              <a:defRPr/>
            </a:pPr>
            <a:r>
              <a:rPr lang="de-DE" smtClean="0"/>
              <a:t>doc.: IEEE 802.11-16/xxxxr0</a:t>
            </a:r>
            <a:endParaRPr lang="en-US"/>
          </a:p>
        </p:txBody>
      </p:sp>
      <p:sp>
        <p:nvSpPr>
          <p:cNvPr id="5" name="Datumsplatzhalter 4"/>
          <p:cNvSpPr>
            <a:spLocks noGrp="1"/>
          </p:cNvSpPr>
          <p:nvPr>
            <p:ph type="dt" idx="11"/>
          </p:nvPr>
        </p:nvSpPr>
        <p:spPr/>
        <p:txBody>
          <a:bodyPr/>
          <a:lstStyle/>
          <a:p>
            <a:pPr>
              <a:defRPr/>
            </a:pPr>
            <a:r>
              <a:rPr lang="de-DE" smtClean="0"/>
              <a:t>July 2016</a:t>
            </a:r>
            <a:endParaRPr lang="en-US"/>
          </a:p>
        </p:txBody>
      </p:sp>
      <p:sp>
        <p:nvSpPr>
          <p:cNvPr id="6" name="Fußzeilenplatzhalter 5"/>
          <p:cNvSpPr>
            <a:spLocks noGrp="1"/>
          </p:cNvSpPr>
          <p:nvPr>
            <p:ph type="ftr" sz="quarter" idx="12"/>
          </p:nvPr>
        </p:nvSpPr>
        <p:spPr/>
        <p:txBody>
          <a:bodyPr/>
          <a:lstStyle/>
          <a:p>
            <a:pPr lvl="4">
              <a:defRPr/>
            </a:pPr>
            <a:r>
              <a:rPr lang="de-DE" smtClean="0"/>
              <a:t>Marc Emmelmann, SELF</a:t>
            </a:r>
            <a:endParaRPr lang="en-US"/>
          </a:p>
        </p:txBody>
      </p:sp>
      <p:sp>
        <p:nvSpPr>
          <p:cNvPr id="7" name="Foliennummernplatzhalter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24</a:t>
            </a:fld>
            <a:endParaRPr lang="en-US" altLang="ja-JP"/>
          </a:p>
        </p:txBody>
      </p:sp>
    </p:spTree>
    <p:extLst>
      <p:ext uri="{BB962C8B-B14F-4D97-AF65-F5344CB8AC3E}">
        <p14:creationId xmlns:p14="http://schemas.microsoft.com/office/powerpoint/2010/main" val="6700256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dirty="0">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dirty="0">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dirty="0">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dirty="0">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dirty="0">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6289745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dirty="0">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dirty="0">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dirty="0">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dirty="0">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dirty="0">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dirty="0">
              <a:latin typeface="Times New Roman" pitchFamily="-65" charset="0"/>
              <a:ea typeface="ＭＳ Ｐゴシック" pitchFamily="-65" charset="-128"/>
              <a:cs typeface="ＭＳ Ｐゴシック" pitchFamily="-65" charset="-128"/>
            </a:endParaRPr>
          </a:p>
        </p:txBody>
      </p:sp>
    </p:spTree>
    <p:extLst>
      <p:ext uri="{BB962C8B-B14F-4D97-AF65-F5344CB8AC3E}">
        <p14:creationId xmlns:p14="http://schemas.microsoft.com/office/powerpoint/2010/main" val="1894519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dirty="0" smtClean="0"/>
              <a:t>doc.: IEEE 802.19-09/xxxxr0</a:t>
            </a:r>
            <a:endParaRPr lang="en-US" dirty="0"/>
          </a:p>
        </p:txBody>
      </p:sp>
      <p:sp>
        <p:nvSpPr>
          <p:cNvPr id="5" name="日付プレースホルダー 4"/>
          <p:cNvSpPr>
            <a:spLocks noGrp="1"/>
          </p:cNvSpPr>
          <p:nvPr>
            <p:ph type="dt" idx="11"/>
          </p:nvPr>
        </p:nvSpPr>
        <p:spPr/>
        <p:txBody>
          <a:bodyPr/>
          <a:lstStyle/>
          <a:p>
            <a:pPr>
              <a:defRPr/>
            </a:pPr>
            <a:r>
              <a:rPr lang="en-US" dirty="0" smtClean="0"/>
              <a:t>April 2009</a:t>
            </a:r>
            <a:endParaRPr lang="en-US" dirty="0"/>
          </a:p>
        </p:txBody>
      </p:sp>
      <p:sp>
        <p:nvSpPr>
          <p:cNvPr id="6" name="フッター プレースホルダー 5"/>
          <p:cNvSpPr>
            <a:spLocks noGrp="1"/>
          </p:cNvSpPr>
          <p:nvPr>
            <p:ph type="ftr" sz="quarter" idx="12"/>
          </p:nvPr>
        </p:nvSpPr>
        <p:spPr/>
        <p:txBody>
          <a:bodyPr/>
          <a:lstStyle/>
          <a:p>
            <a:pPr lvl="4">
              <a:defRPr/>
            </a:pPr>
            <a:r>
              <a:rPr lang="en-US" dirty="0" smtClean="0"/>
              <a:t>Rich Kennedy, Research In Motion</a:t>
            </a:r>
            <a:endParaRPr lang="en-US" dirty="0"/>
          </a:p>
        </p:txBody>
      </p:sp>
      <p:sp>
        <p:nvSpPr>
          <p:cNvPr id="7" name="スライド番号プレースホルダー 6"/>
          <p:cNvSpPr>
            <a:spLocks noGrp="1"/>
          </p:cNvSpPr>
          <p:nvPr>
            <p:ph type="sldNum" sz="quarter" idx="13"/>
          </p:nvPr>
        </p:nvSpPr>
        <p:spPr/>
        <p:txBody>
          <a:bodyPr/>
          <a:lstStyle/>
          <a:p>
            <a:pPr>
              <a:defRPr/>
            </a:pPr>
            <a:r>
              <a:rPr lang="en-US" altLang="ja-JP" dirty="0" smtClean="0"/>
              <a:t>Page </a:t>
            </a:r>
            <a:fld id="{658DDA19-48F8-D54F-B94A-B5244F20A2C8}" type="slidenum">
              <a:rPr lang="en-US" altLang="ja-JP" smtClean="0"/>
              <a:pPr>
                <a:defRPr/>
              </a:pPr>
              <a:t>7</a:t>
            </a:fld>
            <a:endParaRPr lang="en-US" altLang="ja-JP" dirty="0"/>
          </a:p>
        </p:txBody>
      </p:sp>
    </p:spTree>
    <p:extLst>
      <p:ext uri="{BB962C8B-B14F-4D97-AF65-F5344CB8AC3E}">
        <p14:creationId xmlns:p14="http://schemas.microsoft.com/office/powerpoint/2010/main" val="15652286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dirty="0"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dirty="0"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dirty="0"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dirty="0"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dirty="0"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6747920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dirty="0"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dirty="0"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dirty="0"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dirty="0"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dirty="0"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5862353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2.1.1</a:t>
            </a:r>
            <a:endParaRPr lang="en-US" dirty="0"/>
          </a:p>
        </p:txBody>
      </p:sp>
      <p:sp>
        <p:nvSpPr>
          <p:cNvPr id="4" name="Header Placeholder 3"/>
          <p:cNvSpPr>
            <a:spLocks noGrp="1"/>
          </p:cNvSpPr>
          <p:nvPr>
            <p:ph type="hdr" sz="quarter" idx="10"/>
          </p:nvPr>
        </p:nvSpPr>
        <p:spPr/>
        <p:txBody>
          <a:bodyPr/>
          <a:lstStyle/>
          <a:p>
            <a:pPr>
              <a:defRPr/>
            </a:pPr>
            <a:r>
              <a:rPr lang="en-US" smtClean="0"/>
              <a:t>doc.: IEEE 802.11-16/0787r0</a:t>
            </a:r>
            <a:endParaRPr lang="en-US"/>
          </a:p>
        </p:txBody>
      </p:sp>
      <p:sp>
        <p:nvSpPr>
          <p:cNvPr id="5" name="Date Placeholder 4"/>
          <p:cNvSpPr>
            <a:spLocks noGrp="1"/>
          </p:cNvSpPr>
          <p:nvPr>
            <p:ph type="dt" idx="11"/>
          </p:nvPr>
        </p:nvSpPr>
        <p:spPr/>
        <p:txBody>
          <a:bodyPr/>
          <a:lstStyle/>
          <a:p>
            <a:pPr>
              <a:defRPr/>
            </a:pPr>
            <a:r>
              <a:rPr lang="en-US" smtClean="0"/>
              <a:t>July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20779149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802.11-16/0787r0</a:t>
            </a:r>
            <a:endParaRPr lang="en-US"/>
          </a:p>
        </p:txBody>
      </p:sp>
      <p:sp>
        <p:nvSpPr>
          <p:cNvPr id="5" name="Date Placeholder 4"/>
          <p:cNvSpPr>
            <a:spLocks noGrp="1"/>
          </p:cNvSpPr>
          <p:nvPr>
            <p:ph type="dt" idx="11"/>
          </p:nvPr>
        </p:nvSpPr>
        <p:spPr/>
        <p:txBody>
          <a:bodyPr/>
          <a:lstStyle/>
          <a:p>
            <a:pPr>
              <a:defRPr/>
            </a:pPr>
            <a:r>
              <a:rPr lang="en-US" smtClean="0"/>
              <a:t>July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6779841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802.11-16/0787r0</a:t>
            </a:r>
            <a:endParaRPr lang="en-US"/>
          </a:p>
        </p:txBody>
      </p:sp>
      <p:sp>
        <p:nvSpPr>
          <p:cNvPr id="5" name="Date Placeholder 4"/>
          <p:cNvSpPr>
            <a:spLocks noGrp="1"/>
          </p:cNvSpPr>
          <p:nvPr>
            <p:ph type="dt" idx="11"/>
          </p:nvPr>
        </p:nvSpPr>
        <p:spPr/>
        <p:txBody>
          <a:bodyPr/>
          <a:lstStyle/>
          <a:p>
            <a:pPr>
              <a:defRPr/>
            </a:pPr>
            <a:r>
              <a:rPr lang="en-US" smtClean="0"/>
              <a:t>July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20091950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A37B09A0-BB64-D944-91DA-E0878867DF64}" type="slidenum">
              <a:rPr lang="en-US" altLang="ja-JP"/>
              <a:pPr>
                <a:defRPr/>
              </a:pPr>
              <a:t>‹#›</a:t>
            </a:fld>
            <a:endParaRPr lang="en-US" altLang="ja-JP"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E6B96CA3-E382-3442-AFFD-A7E4C21871F7}" type="slidenum">
              <a:rPr lang="en-US" altLang="ja-JP"/>
              <a:pPr>
                <a:defRPr/>
              </a:pPr>
              <a:t>‹#›</a:t>
            </a:fld>
            <a:endParaRPr lang="en-US" altLang="ja-JP"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AAEDB6D0-FFAE-0B45-B840-AFAB375B010A}" type="slidenum">
              <a:rPr lang="en-US" altLang="ja-JP"/>
              <a:pPr>
                <a:defRPr/>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E275D85B-EEFE-A142-B02B-B9A3C4542434}" type="slidenum">
              <a:rPr lang="en-US" altLang="ja-JP"/>
              <a:pPr>
                <a:defRPr/>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3060BA80-4FDB-C140-AD27-D6552766E67E}" type="slidenum">
              <a:rPr lang="en-US" altLang="ja-JP"/>
              <a:pPr>
                <a:defRPr/>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D101B002-A266-024B-B22F-DC19655FC800}" type="slidenum">
              <a:rPr lang="en-US" altLang="ja-JP"/>
              <a:pPr>
                <a:defRPr/>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July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70ADC790-B12E-AA44-AF08-80525594A063}" type="slidenum">
              <a:rPr lang="en-US" altLang="ja-JP"/>
              <a:pPr>
                <a:defRPr/>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July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947AE1E1-1499-D74A-95A4-7F4FAB76A92F}" type="slidenum">
              <a:rPr lang="en-US" altLang="ja-JP"/>
              <a:pPr>
                <a:defRPr/>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July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4C7CEA63-2B76-A643-8598-A4403A39BBE7}" type="slidenum">
              <a:rPr lang="en-US" altLang="ja-JP"/>
              <a:pPr>
                <a:defRPr/>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7E0BA808-DB25-844A-A2EE-229D6A5C1DE9}" type="slidenum">
              <a:rPr lang="en-US" altLang="ja-JP"/>
              <a:pPr>
                <a:defRPr/>
              </a:pPr>
              <a:t>‹#›</a:t>
            </a:fld>
            <a:endParaRPr lang="en-US" altLang="ja-JP"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19255177-E4EC-BE4C-B516-B975FB15DBA0}" type="slidenum">
              <a:rPr lang="en-US" altLang="ja-JP"/>
              <a:pPr>
                <a:defRPr/>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July 2016</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dirty="0"/>
              <a:t>Slide </a:t>
            </a:r>
            <a:fld id="{B504787E-AE3C-CC4D-B314-7185A8D42722}" type="slidenum">
              <a:rPr lang="en-US" altLang="ja-JP"/>
              <a:pPr>
                <a:defRPr/>
              </a:pPr>
              <a:t>‹#›</a:t>
            </a:fld>
            <a:endParaRPr lang="en-US" altLang="ja-JP" dirty="0"/>
          </a:p>
        </p:txBody>
      </p:sp>
      <p:sp>
        <p:nvSpPr>
          <p:cNvPr id="1031" name="Rectangle 7"/>
          <p:cNvSpPr>
            <a:spLocks noChangeArrowheads="1"/>
          </p:cNvSpPr>
          <p:nvPr userDrawn="1"/>
        </p:nvSpPr>
        <p:spPr bwMode="auto">
          <a:xfrm>
            <a:off x="5059830" y="332601"/>
            <a:ext cx="3385670"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802.11-16-0802-02</a:t>
            </a:r>
            <a:endParaRPr lang="en-US" altLang="ja-JP" sz="1800" b="1" dirty="0" smtClean="0"/>
          </a:p>
        </p:txBody>
      </p:sp>
      <p:sp>
        <p:nvSpPr>
          <p:cNvPr id="1032" name="Line 8"/>
          <p:cNvSpPr>
            <a:spLocks noChangeShapeType="1"/>
          </p:cNvSpPr>
          <p:nvPr/>
        </p:nvSpPr>
        <p:spPr bwMode="auto">
          <a:xfrm>
            <a:off x="7620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4" Type="http://schemas.openxmlformats.org/officeDocument/2006/relationships/hyperlink" Target="http://standards.ieee.org/develop/policies/opman/sect6.html#6.3" TargetMode="External"/><Relationship Id="rId5" Type="http://schemas.openxmlformats.org/officeDocument/2006/relationships/hyperlink" Target="http://standards.ieee.org/about/sasb/patcom/materials.html" TargetMode="External"/><Relationship Id="rId6" Type="http://schemas.openxmlformats.org/officeDocument/2006/relationships/hyperlink" Target="https://development.standards.ieee.org/myproject/Public/mytools/mob/slideset.ppt" TargetMode="External"/><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6.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4" Type="http://schemas.openxmlformats.org/officeDocument/2006/relationships/hyperlink" Target="http://standards.ieee.org/faqs/affiliation.html" TargetMode="External"/><Relationship Id="rId5" Type="http://schemas.openxmlformats.org/officeDocument/2006/relationships/hyperlink" Target="http://standards.ieee.org/resources/antitrust-guidelines.pdf" TargetMode="External"/><Relationship Id="rId6" Type="http://schemas.openxmlformats.org/officeDocument/2006/relationships/hyperlink" Target="http://standards.ieee.org/board/pat/pat-slideset.ppt" TargetMode="External"/><Relationship Id="rId7" Type="http://schemas.openxmlformats.org/officeDocument/2006/relationships/hyperlink" Target="http://standards.ieee.org/develop/policies/bylaws/sect6-7.html#loa" TargetMode="External"/><Relationship Id="rId8" Type="http://schemas.openxmlformats.org/officeDocument/2006/relationships/hyperlink" Target="http://standards.ieee.org/board/pat/faq.pdf"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4" Type="http://schemas.openxmlformats.org/officeDocument/2006/relationships/hyperlink" Target="http://standards.ieee.org/develop/policies/bylaws/sb_bylaws.pdf" TargetMode="External"/><Relationship Id="rId5" Type="http://schemas.openxmlformats.org/officeDocument/2006/relationships/hyperlink" Target="http://standards.ieee.org/develop/policies/opman/index.html" TargetMode="External"/><Relationship Id="rId6" Type="http://schemas.openxmlformats.org/officeDocument/2006/relationships/hyperlink" Target="http://standards.ieee.org/develop/policies/opman/sb_om.pdf" TargetMode="External"/><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board/aud/LMSC.pdf" TargetMode="External"/><Relationship Id="rId4" Type="http://schemas.openxmlformats.org/officeDocument/2006/relationships/hyperlink" Target="http://www.ieee802.org/PNP/approved/IEEE_802_OM_v18.pdf" TargetMode="External"/><Relationship Id="rId5" Type="http://schemas.openxmlformats.org/officeDocument/2006/relationships/hyperlink" Target="http://www.ieee802.org/PNP/approved/IEEE_802_WG_PandP_v18.1.pdf" TargetMode="External"/><Relationship Id="rId6" Type="http://schemas.openxmlformats.org/officeDocument/2006/relationships/hyperlink" Target="http://grouper.ieee.org/groups/802/PNP/approved/IEEE_802_LMSC_OM_approved_120725.pdf" TargetMode="External"/><Relationship Id="rId7" Type="http://schemas.openxmlformats.org/officeDocument/2006/relationships/hyperlink" Target="http://www.ieee802.org/PNP/2016-03/IEEE_802_Chairs_guidelines_v22_with_changes.pdf" TargetMode="External"/><Relationship Id="rId8" Type="http://schemas.openxmlformats.org/officeDocument/2006/relationships/hyperlink" Target="https://mentor.ieee.org/802.11/dcn/14/11-14-0629-14-0000-802-11-operations-manual.docx" TargetMode="External"/><Relationship Id="rId9" Type="http://schemas.openxmlformats.org/officeDocument/2006/relationships/hyperlink" Target="http://www.ieee802.org/11/Rules/rules.shtml" TargetMode="External"/><Relationship Id="rId10" Type="http://schemas.openxmlformats.org/officeDocument/2006/relationships/hyperlink" Target="http://www.ieee802.org/devdocs.shtml" TargetMode="External"/><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2016</a:t>
            </a:r>
            <a:endParaRPr lang="en-US" altLang="ja-JP" dirty="0" smtClean="0">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dirty="0">
                <a:latin typeface="Times New Roman" pitchFamily="-84" charset="0"/>
              </a:rPr>
              <a:t>Slide </a:t>
            </a:r>
            <a:fld id="{54262BD9-4907-E34E-8190-C8561625922C}" type="slidenum">
              <a:rPr lang="en-US" altLang="ja-JP">
                <a:latin typeface="Times New Roman" pitchFamily="-84" charset="0"/>
              </a:rPr>
              <a:pPr/>
              <a:t>1</a:t>
            </a:fld>
            <a:endParaRPr lang="en-US" altLang="ja-JP" dirty="0">
              <a:latin typeface="Times New Roman" pitchFamily="-84" charset="0"/>
            </a:endParaRPr>
          </a:p>
        </p:txBody>
      </p:sp>
      <p:sp>
        <p:nvSpPr>
          <p:cNvPr id="15365" name="Rectangle 2"/>
          <p:cNvSpPr>
            <a:spLocks noGrp="1" noChangeArrowheads="1"/>
          </p:cNvSpPr>
          <p:nvPr>
            <p:ph type="title"/>
          </p:nvPr>
        </p:nvSpPr>
        <p:spPr>
          <a:xfrm>
            <a:off x="388938" y="7239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a:t>
            </a:r>
            <a:r>
              <a:rPr lang="en-US" altLang="ja-JP" dirty="0" smtClean="0">
                <a:ea typeface="ＭＳ Ｐゴシック" pitchFamily="-84" charset="-128"/>
                <a:cs typeface="ＭＳ Ｐゴシック" pitchFamily="-84" charset="-128"/>
              </a:rPr>
              <a:t>for July  2016 San Diego</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2016-06-23</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dirty="0"/>
              <a:t>Authors:</a:t>
            </a:r>
            <a:endParaRPr lang="en-US" altLang="ja-JP" sz="2000" dirty="0"/>
          </a:p>
        </p:txBody>
      </p:sp>
      <p:graphicFrame>
        <p:nvGraphicFramePr>
          <p:cNvPr id="9" name="Group 80"/>
          <p:cNvGraphicFramePr>
            <a:graphicFrameLocks noGrp="1"/>
          </p:cNvGraphicFramePr>
          <p:nvPr/>
        </p:nvGraphicFramePr>
        <p:xfrm>
          <a:off x="388938" y="3429000"/>
          <a:ext cx="8264590" cy="968693"/>
        </p:xfrm>
        <a:graphic>
          <a:graphicData uri="http://schemas.openxmlformats.org/drawingml/2006/table">
            <a:tbl>
              <a:tblPr/>
              <a:tblGrid>
                <a:gridCol w="1230312"/>
                <a:gridCol w="1777761"/>
                <a:gridCol w="2265898"/>
                <a:gridCol w="1392959"/>
                <a:gridCol w="1597660"/>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Koden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Blg 28 2F, 2-7-26 Kita-Aoyama, Minato-ku,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フッター プレースホルダー 1"/>
          <p:cNvSpPr>
            <a:spLocks noGrp="1"/>
          </p:cNvSpPr>
          <p:nvPr>
            <p:ph type="ftr" sz="quarter" idx="11"/>
          </p:nvPr>
        </p:nvSpPr>
        <p:spPr/>
        <p:txBody>
          <a:bodyPr/>
          <a:lstStyle/>
          <a:p>
            <a:pPr>
              <a:defRPr/>
            </a:pPr>
            <a:r>
              <a:rPr lang="en-US" altLang="ja-JP" smtClean="0"/>
              <a:t>Hiroshi Mano (KDTI)</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July 26</a:t>
            </a:r>
            <a:r>
              <a:rPr lang="en-US" altLang="ja-JP" baseline="30000" dirty="0" smtClean="0"/>
              <a:t>th</a:t>
            </a:r>
            <a:r>
              <a:rPr lang="en-US" altLang="ja-JP" dirty="0" smtClean="0"/>
              <a:t>,  2016 – 13:30-15:30</a:t>
            </a:r>
          </a:p>
        </p:txBody>
      </p:sp>
      <p:sp>
        <p:nvSpPr>
          <p:cNvPr id="26627" name="Content Placeholder 2"/>
          <p:cNvSpPr>
            <a:spLocks noGrp="1"/>
          </p:cNvSpPr>
          <p:nvPr>
            <p:ph idx="1"/>
          </p:nvPr>
        </p:nvSpPr>
        <p:spPr/>
        <p:txBody>
          <a:bodyPr>
            <a:normAutofit fontScale="77500" lnSpcReduction="20000"/>
          </a:bodyPr>
          <a:lstStyle/>
          <a:p>
            <a:r>
              <a:rPr lang="en-US" altLang="ja-JP" dirty="0" smtClean="0"/>
              <a:t>TGai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resolution</a:t>
            </a:r>
          </a:p>
          <a:p>
            <a:pPr>
              <a:defRPr/>
            </a:pPr>
            <a:r>
              <a:rPr lang="en-US" altLang="ja-JP" dirty="0" smtClean="0"/>
              <a:t>Motion to PAR </a:t>
            </a:r>
            <a:r>
              <a:rPr lang="en-US" altLang="ja-JP" dirty="0" err="1" smtClean="0"/>
              <a:t>extention</a:t>
            </a:r>
            <a:endParaRPr lang="en-US" altLang="ja-JP" dirty="0" smtClean="0"/>
          </a:p>
          <a:p>
            <a:pPr>
              <a:defRPr/>
            </a:pPr>
            <a:r>
              <a:rPr lang="en-US" altLang="ja-JP" dirty="0"/>
              <a:t>TIME line of task </a:t>
            </a:r>
            <a:r>
              <a:rPr lang="en-US" altLang="ja-JP" dirty="0" smtClean="0"/>
              <a:t>group</a:t>
            </a:r>
          </a:p>
          <a:p>
            <a:pPr>
              <a:defRPr/>
            </a:pPr>
            <a:r>
              <a:rPr lang="en-US" altLang="ja-JP" dirty="0" smtClean="0"/>
              <a:t>Motion </a:t>
            </a:r>
            <a:r>
              <a:rPr lang="en-US" altLang="ja-JP" dirty="0"/>
              <a:t>to 3</a:t>
            </a:r>
            <a:r>
              <a:rPr lang="en-US" altLang="ja-JP" baseline="30000" dirty="0"/>
              <a:t>rd</a:t>
            </a:r>
            <a:r>
              <a:rPr lang="en-US" altLang="ja-JP" dirty="0"/>
              <a:t>  </a:t>
            </a:r>
            <a:r>
              <a:rPr lang="en-US" altLang="ja-JP" dirty="0" err="1"/>
              <a:t>Recerc</a:t>
            </a:r>
            <a:r>
              <a:rPr lang="en-US" altLang="ja-JP" dirty="0"/>
              <a:t> SB </a:t>
            </a:r>
          </a:p>
          <a:p>
            <a:r>
              <a:rPr lang="en-US" altLang="ja-JP" dirty="0"/>
              <a:t>Plan for Sep</a:t>
            </a:r>
          </a:p>
          <a:p>
            <a:r>
              <a:rPr lang="en-US" altLang="ja-JP" dirty="0" smtClean="0"/>
              <a:t>Plan </a:t>
            </a:r>
            <a:r>
              <a:rPr lang="en-US" altLang="ja-JP" dirty="0"/>
              <a:t>for Teleconference </a:t>
            </a:r>
          </a:p>
          <a:p>
            <a:r>
              <a:rPr lang="en-US" altLang="ja-JP" dirty="0"/>
              <a:t>Unfinished businesses</a:t>
            </a:r>
          </a:p>
          <a:p>
            <a:r>
              <a:rPr lang="en-US" altLang="ja-JP" dirty="0"/>
              <a:t>New Businesses</a:t>
            </a:r>
            <a:endParaRPr lang="ja-JP" altLang="en-US" dirty="0"/>
          </a:p>
          <a:p>
            <a:pPr>
              <a:defRPr/>
            </a:pPr>
            <a:r>
              <a:rPr lang="en-US" altLang="ja-JP" smtClean="0"/>
              <a:t>Adjourn</a:t>
            </a:r>
            <a:endParaRPr lang="en-US" altLang="ja-JP" dirty="0" smtClean="0"/>
          </a:p>
          <a:p>
            <a:r>
              <a:rPr lang="en-US" altLang="ja-JP" dirty="0" smtClean="0"/>
              <a:t>Recess Wed AM1</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July 2016</a:t>
            </a:r>
            <a:endParaRPr lang="en-US" altLang="ja-JP" dirty="0" smtClean="0"/>
          </a:p>
        </p:txBody>
      </p:sp>
      <p:sp>
        <p:nvSpPr>
          <p:cNvPr id="26630" name="Slide Number Placeholder 4"/>
          <p:cNvSpPr>
            <a:spLocks noGrp="1"/>
          </p:cNvSpPr>
          <p:nvPr>
            <p:ph type="sldNum" sz="quarter" idx="12"/>
          </p:nvPr>
        </p:nvSpPr>
        <p:spPr/>
        <p:txBody>
          <a:bodyPr/>
          <a:lstStyle/>
          <a:p>
            <a:r>
              <a:rPr lang="en-US" altLang="ja-JP" dirty="0" smtClean="0"/>
              <a:t>Slide </a:t>
            </a:r>
            <a:fld id="{6E55ACDB-B013-0A45-96C8-4890CBF62C04}" type="slidenum">
              <a:rPr lang="en-US" altLang="ja-JP" smtClean="0"/>
              <a:pPr/>
              <a:t>10</a:t>
            </a:fld>
            <a:endParaRPr lang="en-US" altLang="ja-JP" dirty="0" smtClean="0"/>
          </a:p>
        </p:txBody>
      </p:sp>
      <p:sp>
        <p:nvSpPr>
          <p:cNvPr id="2" name="フッター プレースホルダー 1"/>
          <p:cNvSpPr>
            <a:spLocks noGrp="1"/>
          </p:cNvSpPr>
          <p:nvPr>
            <p:ph type="ftr" sz="quarter" idx="11"/>
          </p:nvPr>
        </p:nvSpPr>
        <p:spPr/>
        <p:txBody>
          <a:bodyPr/>
          <a:lstStyle/>
          <a:p>
            <a:pPr>
              <a:defRPr/>
            </a:pPr>
            <a:r>
              <a:rPr lang="en-US" altLang="ja-JP" smtClean="0"/>
              <a:t>Hiroshi Mano (KDTI)</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altLang="ja-JP" smtClean="0"/>
              <a:t>July 2016</a:t>
            </a:r>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 typeface="Monotype Sorts"/>
              <a:buNone/>
            </a:pPr>
            <a:r>
              <a:rPr lang="en-US" altLang="en-US" sz="1800" dirty="0"/>
              <a:t>All participants in this meeting have certain obligations under the IEEE-SA Patent Policy. </a:t>
            </a:r>
          </a:p>
          <a:p>
            <a:pPr lvl="1">
              <a:buFont typeface="Arial" pitchFamily="34" charset="0"/>
              <a:buChar char="•"/>
            </a:pPr>
            <a:r>
              <a:rPr lang="en-US" altLang="en-US" sz="1800" b="1" dirty="0">
                <a:solidFill>
                  <a:srgbClr val="003399"/>
                </a:solidFill>
              </a:rPr>
              <a:t>Participants [Note: </a:t>
            </a:r>
            <a:r>
              <a:rPr lang="en-GB" altLang="en-US" sz="1800" b="1" dirty="0">
                <a:solidFill>
                  <a:srgbClr val="003399"/>
                </a:solidFill>
              </a:rPr>
              <a:t>Quoted text excerpted from IEEE-SA Standards Board Bylaws </a:t>
            </a:r>
            <a:r>
              <a:rPr lang="en-GB" altLang="en-US" sz="1800" b="1" dirty="0" err="1">
                <a:solidFill>
                  <a:srgbClr val="003399"/>
                </a:solidFill>
              </a:rPr>
              <a:t>subclause</a:t>
            </a:r>
            <a:r>
              <a:rPr lang="en-GB" altLang="en-US" sz="1800" b="1" dirty="0">
                <a:solidFill>
                  <a:srgbClr val="003399"/>
                </a:solidFill>
              </a:rPr>
              <a:t> 6.2</a:t>
            </a:r>
            <a:r>
              <a:rPr lang="en-US" altLang="en-US" sz="1800" b="1" dirty="0">
                <a:solidFill>
                  <a:srgbClr val="003399"/>
                </a:solidFill>
              </a:rPr>
              <a:t>]:</a:t>
            </a:r>
          </a:p>
          <a:p>
            <a:pPr lvl="2">
              <a:buFont typeface="Arial" pitchFamily="34" charset="0"/>
              <a:buChar char="•"/>
            </a:pPr>
            <a:r>
              <a:rPr lang="en-US" altLang="en-US"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dirty="0"/>
          </a:p>
          <a:p>
            <a:pPr lvl="2">
              <a:buFont typeface="Arial" pitchFamily="34" charset="0"/>
              <a:buChar char="•"/>
            </a:pPr>
            <a:r>
              <a:rPr lang="en-US" altLang="en-US"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dirty="0">
                <a:solidFill>
                  <a:srgbClr val="003399"/>
                </a:solidFill>
              </a:rPr>
              <a:t>Early identification of holders of potential Essential Patent Claims is strongly encouraged</a:t>
            </a:r>
          </a:p>
          <a:p>
            <a:pPr lvl="1">
              <a:buFont typeface="Arial" pitchFamily="34" charset="0"/>
              <a:buChar char="•"/>
            </a:pPr>
            <a:r>
              <a:rPr lang="en-US" altLang="en-US" sz="1800" b="1" dirty="0">
                <a:solidFill>
                  <a:srgbClr val="003399"/>
                </a:solidFill>
              </a:rPr>
              <a:t>No duty to perform a patent search</a:t>
            </a:r>
            <a:endParaRPr lang="en-US" altLang="en-US" sz="1800" dirty="0"/>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11</a:t>
            </a:fld>
            <a:endParaRPr lang="en-US"/>
          </a:p>
        </p:txBody>
      </p:sp>
      <p:sp>
        <p:nvSpPr>
          <p:cNvPr id="3" name="フッター プレースホルダー 2"/>
          <p:cNvSpPr>
            <a:spLocks noGrp="1"/>
          </p:cNvSpPr>
          <p:nvPr>
            <p:ph type="ftr" sz="quarter" idx="11"/>
          </p:nvPr>
        </p:nvSpPr>
        <p:spPr/>
        <p:txBody>
          <a:bodyPr/>
          <a:lstStyle/>
          <a:p>
            <a:pPr>
              <a:defRPr/>
            </a:pPr>
            <a:r>
              <a:rPr lang="en-US" altLang="ja-JP" smtClean="0"/>
              <a:t>Hiroshi Mano (KDTI)</a:t>
            </a:r>
            <a:endParaRPr lang="en-US" dirty="0"/>
          </a:p>
        </p:txBody>
      </p:sp>
    </p:spTree>
    <p:extLst>
      <p:ext uri="{BB962C8B-B14F-4D97-AF65-F5344CB8AC3E}">
        <p14:creationId xmlns:p14="http://schemas.microsoft.com/office/powerpoint/2010/main" val="16812352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altLang="ja-JP" smtClean="0"/>
              <a:t>July 2016</a:t>
            </a:r>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 typeface="Monotype Sorts"/>
              <a:buNone/>
            </a:pPr>
            <a:r>
              <a:rPr lang="en-US" sz="1800" dirty="0" smtClean="0">
                <a:cs typeface="Times New Roman" pitchFamily="18" charset="0"/>
              </a:rPr>
              <a:t>	</a:t>
            </a:r>
            <a:r>
              <a:rPr lang="en-US" altLang="en-US" sz="2400" dirty="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dirty="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dirty="0">
                <a:solidFill>
                  <a:schemeClr val="accent6">
                    <a:lumMod val="75000"/>
                  </a:schemeClr>
                </a:solidFill>
              </a:rPr>
              <a:t>		IEEE-SA Standards Boards Bylaws</a:t>
            </a:r>
          </a:p>
          <a:p>
            <a:pPr lvl="1">
              <a:lnSpc>
                <a:spcPct val="90000"/>
              </a:lnSpc>
              <a:buFont typeface="Monotype Sorts"/>
              <a:buNone/>
            </a:pPr>
            <a:r>
              <a:rPr lang="en-US" altLang="en-US" sz="2100" dirty="0">
                <a:solidFill>
                  <a:schemeClr val="accent6">
                    <a:lumMod val="75000"/>
                  </a:schemeClr>
                </a:solidFill>
              </a:rPr>
              <a:t>		</a:t>
            </a:r>
            <a:r>
              <a:rPr lang="en-US" altLang="en-US" sz="2100" i="1" dirty="0">
                <a:solidFill>
                  <a:schemeClr val="accent6">
                    <a:lumMod val="75000"/>
                  </a:schemeClr>
                </a:solidFill>
                <a:hlinkClick r:id="rId3"/>
              </a:rPr>
              <a:t>http://</a:t>
            </a:r>
            <a:r>
              <a:rPr lang="en-US" altLang="en-US" sz="2100" i="1" dirty="0" smtClean="0">
                <a:solidFill>
                  <a:schemeClr val="accent6">
                    <a:lumMod val="75000"/>
                  </a:schemeClr>
                </a:solidFill>
                <a:hlinkClick r:id="rId3"/>
              </a:rPr>
              <a:t>standards.ieee.org/develop/policies/bylaws/sect6-7.html#6</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a:p>
            <a:pPr lvl="1">
              <a:lnSpc>
                <a:spcPct val="90000"/>
              </a:lnSpc>
              <a:buFont typeface="Monotype Sorts"/>
              <a:buNone/>
            </a:pPr>
            <a:r>
              <a:rPr lang="en-GB" altLang="en-US" sz="2400" dirty="0">
                <a:solidFill>
                  <a:schemeClr val="accent6">
                    <a:lumMod val="75000"/>
                  </a:schemeClr>
                </a:solidFill>
              </a:rPr>
              <a:t>		IEEE-SA Standards Board Operations Manual</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4"/>
              </a:rPr>
              <a:t>http://</a:t>
            </a:r>
            <a:r>
              <a:rPr lang="en-US" altLang="en-US" sz="2100" i="1" dirty="0" smtClean="0">
                <a:solidFill>
                  <a:schemeClr val="accent6">
                    <a:lumMod val="75000"/>
                  </a:schemeClr>
                </a:solidFill>
                <a:hlinkClick r:id="rId4"/>
              </a:rPr>
              <a:t>standards.ieee.org/develop/policies/opman/sect6.html#6.3</a:t>
            </a:r>
            <a:r>
              <a:rPr lang="en-US" altLang="en-US" sz="2100" i="1" dirty="0" smtClean="0">
                <a:solidFill>
                  <a:schemeClr val="accent6">
                    <a:lumMod val="75000"/>
                  </a:schemeClr>
                </a:solidFill>
              </a:rPr>
              <a:t> </a:t>
            </a:r>
            <a:endParaRPr lang="en-US" altLang="en-US" sz="2400" dirty="0">
              <a:solidFill>
                <a:schemeClr val="accent6">
                  <a:lumMod val="75000"/>
                </a:schemeClr>
              </a:solidFill>
            </a:endParaRPr>
          </a:p>
          <a:p>
            <a:pPr lvl="1">
              <a:lnSpc>
                <a:spcPct val="90000"/>
              </a:lnSpc>
              <a:buFont typeface="Monotype Sorts"/>
              <a:buNone/>
            </a:pPr>
            <a:r>
              <a:rPr lang="en-US" altLang="en-US" sz="2400" dirty="0">
                <a:solidFill>
                  <a:schemeClr val="accent6">
                    <a:lumMod val="75000"/>
                  </a:schemeClr>
                </a:solidFill>
                <a:cs typeface="Times New Roman" pitchFamily="18" charset="0"/>
              </a:rPr>
              <a:t>	Material about the patent policy is available at</a:t>
            </a:r>
            <a:r>
              <a:rPr lang="en-US" altLang="en-US" sz="2400" dirty="0">
                <a:solidFill>
                  <a:schemeClr val="accent6">
                    <a:lumMod val="75000"/>
                  </a:schemeClr>
                </a:solidFill>
              </a:rPr>
              <a:t> </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5"/>
              </a:rPr>
              <a:t>http://</a:t>
            </a:r>
            <a:r>
              <a:rPr lang="en-US" altLang="en-US" sz="2100" i="1" dirty="0" smtClean="0">
                <a:solidFill>
                  <a:schemeClr val="accent6">
                    <a:lumMod val="75000"/>
                  </a:schemeClr>
                </a:solidFill>
                <a:hlinkClick r:id="rId5"/>
              </a:rPr>
              <a:t>standards.ieee.org/about/sasb/patcom/materials.html</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p:txBody>
      </p:sp>
      <p:sp>
        <p:nvSpPr>
          <p:cNvPr id="5127" name="Rectangle 7"/>
          <p:cNvSpPr>
            <a:spLocks noChangeArrowheads="1"/>
          </p:cNvSpPr>
          <p:nvPr/>
        </p:nvSpPr>
        <p:spPr bwMode="auto">
          <a:xfrm>
            <a:off x="685800" y="4876800"/>
            <a:ext cx="7772400" cy="1421928"/>
          </a:xfrm>
          <a:prstGeom prst="rect">
            <a:avLst/>
          </a:prstGeom>
          <a:noFill/>
          <a:ln w="9525">
            <a:noFill/>
            <a:miter lim="800000"/>
            <a:headEnd/>
            <a:tailEnd/>
          </a:ln>
        </p:spPr>
        <p:txBody>
          <a:bodyPr>
            <a:spAutoFit/>
          </a:bodyPr>
          <a:lstStyle/>
          <a:p>
            <a:r>
              <a:rPr lang="en-US" altLang="en-US" sz="1600" b="1" dirty="0">
                <a:solidFill>
                  <a:schemeClr val="accent6">
                    <a:lumMod val="75000"/>
                  </a:schemeClr>
                </a:solidFill>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600" b="1" dirty="0">
              <a:solidFill>
                <a:schemeClr val="accent6">
                  <a:lumMod val="75000"/>
                </a:schemeClr>
              </a:solidFill>
            </a:endParaRPr>
          </a:p>
          <a:p>
            <a:pPr algn="ctr">
              <a:lnSpc>
                <a:spcPct val="80000"/>
              </a:lnSpc>
              <a:buFont typeface="Monotype Sorts"/>
              <a:buNone/>
            </a:pPr>
            <a:r>
              <a:rPr lang="en-US" altLang="en-US" sz="1600" b="1" dirty="0">
                <a:solidFill>
                  <a:schemeClr val="accent6">
                    <a:lumMod val="75000"/>
                  </a:schemeClr>
                </a:solidFill>
              </a:rPr>
              <a:t>This slide set is available at </a:t>
            </a:r>
            <a:r>
              <a:rPr lang="en-US" altLang="en-US" sz="1600" b="1" dirty="0">
                <a:solidFill>
                  <a:schemeClr val="accent6">
                    <a:lumMod val="75000"/>
                  </a:schemeClr>
                </a:solidFill>
                <a:hlinkClick r:id="rId6"/>
              </a:rPr>
              <a:t>https://</a:t>
            </a:r>
            <a:r>
              <a:rPr lang="en-US" altLang="en-US" sz="1600" b="1" dirty="0" smtClean="0">
                <a:solidFill>
                  <a:schemeClr val="accent6">
                    <a:lumMod val="75000"/>
                  </a:schemeClr>
                </a:solidFill>
                <a:hlinkClick r:id="rId6"/>
              </a:rPr>
              <a:t>development.standards.ieee.org/myproject/Public/mytools/mob/slideset.ppt</a:t>
            </a:r>
            <a:r>
              <a:rPr lang="en-US" altLang="en-US" sz="1600" b="1" dirty="0" smtClean="0">
                <a:solidFill>
                  <a:schemeClr val="accent6">
                    <a:lumMod val="75000"/>
                  </a:schemeClr>
                </a:solidFill>
              </a:rPr>
              <a:t> </a:t>
            </a:r>
            <a:endParaRPr lang="en-US" altLang="en-US" sz="1600" b="1" dirty="0">
              <a:solidFill>
                <a:schemeClr val="accent6">
                  <a:lumMod val="75000"/>
                </a:schemeClr>
              </a:solidFill>
            </a:endParaRP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12</a:t>
            </a:fld>
            <a:endParaRPr lang="en-US"/>
          </a:p>
        </p:txBody>
      </p:sp>
      <p:sp>
        <p:nvSpPr>
          <p:cNvPr id="3" name="フッター プレースホルダー 2"/>
          <p:cNvSpPr>
            <a:spLocks noGrp="1"/>
          </p:cNvSpPr>
          <p:nvPr>
            <p:ph type="ftr" sz="quarter" idx="11"/>
          </p:nvPr>
        </p:nvSpPr>
        <p:spPr/>
        <p:txBody>
          <a:bodyPr/>
          <a:lstStyle/>
          <a:p>
            <a:pPr>
              <a:defRPr/>
            </a:pPr>
            <a:r>
              <a:rPr lang="en-US" altLang="ja-JP" smtClean="0"/>
              <a:t>Hiroshi Mano (KDTI)</a:t>
            </a:r>
            <a:endParaRPr lang="en-US" dirty="0"/>
          </a:p>
        </p:txBody>
      </p:sp>
    </p:spTree>
    <p:extLst>
      <p:ext uri="{BB962C8B-B14F-4D97-AF65-F5344CB8AC3E}">
        <p14:creationId xmlns:p14="http://schemas.microsoft.com/office/powerpoint/2010/main" val="11370937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altLang="ja-JP" smtClean="0"/>
              <a:t>July 2016</a:t>
            </a:r>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8077200" cy="4724400"/>
          </a:xfrm>
        </p:spPr>
        <p:txBody>
          <a:bodyPr lIns="91440" tIns="45720" rIns="91440" bIns="45720"/>
          <a:lstStyle/>
          <a:p>
            <a:pPr>
              <a:buFont typeface="Arial" pitchFamily="34" charset="0"/>
              <a:buChar char="•"/>
            </a:pPr>
            <a:r>
              <a:rPr lang="en-US" altLang="en-US" sz="2800" dirty="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dirty="0">
                <a:solidFill>
                  <a:schemeClr val="accent6">
                    <a:lumMod val="75000"/>
                  </a:schemeClr>
                </a:solidFill>
              </a:rPr>
              <a:t>Either speak up now or</a:t>
            </a:r>
          </a:p>
          <a:p>
            <a:pPr lvl="1">
              <a:buFont typeface="Arial" pitchFamily="34" charset="0"/>
              <a:buChar char="•"/>
            </a:pPr>
            <a:r>
              <a:rPr lang="en-US" altLang="en-US" dirty="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dirty="0">
                <a:solidFill>
                  <a:schemeClr val="accent6">
                    <a:lumMod val="75000"/>
                  </a:schemeClr>
                </a:solidFill>
              </a:rPr>
              <a:t>Cause an LOA to be submitted</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13</a:t>
            </a:fld>
            <a:endParaRPr lang="en-US"/>
          </a:p>
        </p:txBody>
      </p:sp>
      <p:sp>
        <p:nvSpPr>
          <p:cNvPr id="3" name="フッター プレースホルダー 2"/>
          <p:cNvSpPr>
            <a:spLocks noGrp="1"/>
          </p:cNvSpPr>
          <p:nvPr>
            <p:ph type="ftr" sz="quarter" idx="11"/>
          </p:nvPr>
        </p:nvSpPr>
        <p:spPr/>
        <p:txBody>
          <a:bodyPr/>
          <a:lstStyle/>
          <a:p>
            <a:pPr>
              <a:defRPr/>
            </a:pPr>
            <a:r>
              <a:rPr lang="en-US" altLang="ja-JP" smtClean="0"/>
              <a:t>Hiroshi Mano (KDTI)</a:t>
            </a:r>
            <a:endParaRPr lang="en-US" dirty="0"/>
          </a:p>
        </p:txBody>
      </p:sp>
    </p:spTree>
    <p:extLst>
      <p:ext uri="{BB962C8B-B14F-4D97-AF65-F5344CB8AC3E}">
        <p14:creationId xmlns:p14="http://schemas.microsoft.com/office/powerpoint/2010/main" val="3309242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altLang="ja-JP" smtClean="0"/>
              <a:t>July 2016</a:t>
            </a:r>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14</a:t>
            </a:fld>
            <a:endParaRPr lang="en-US"/>
          </a:p>
        </p:txBody>
      </p:sp>
      <p:sp>
        <p:nvSpPr>
          <p:cNvPr id="3" name="フッター プレースホルダー 2"/>
          <p:cNvSpPr>
            <a:spLocks noGrp="1"/>
          </p:cNvSpPr>
          <p:nvPr>
            <p:ph type="ftr" sz="quarter" idx="11"/>
          </p:nvPr>
        </p:nvSpPr>
        <p:spPr/>
        <p:txBody>
          <a:bodyPr/>
          <a:lstStyle/>
          <a:p>
            <a:pPr>
              <a:defRPr/>
            </a:pPr>
            <a:r>
              <a:rPr lang="en-US" altLang="ja-JP" smtClean="0"/>
              <a:t>Hiroshi Mano (KDTI)</a:t>
            </a:r>
            <a:endParaRPr lang="en-US" dirty="0"/>
          </a:p>
        </p:txBody>
      </p:sp>
    </p:spTree>
    <p:extLst>
      <p:ext uri="{BB962C8B-B14F-4D97-AF65-F5344CB8AC3E}">
        <p14:creationId xmlns:p14="http://schemas.microsoft.com/office/powerpoint/2010/main" val="150867606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762000" y="609600"/>
            <a:ext cx="7696200" cy="731838"/>
          </a:xfrm>
          <a:prstGeom prst="rect">
            <a:avLst/>
          </a:prstGeom>
          <a:noFill/>
          <a:ln w="9525">
            <a:noFill/>
            <a:miter lim="800000"/>
            <a:headEnd/>
            <a:tailEnd/>
          </a:ln>
        </p:spPr>
        <p:txBody>
          <a:bodyPr lIns="90004" tIns="44997" rIns="90004" bIns="44997" anchor="ctr" anchorCtr="1"/>
          <a:lstStyle/>
          <a:p>
            <a:pPr algn="ctr"/>
            <a:r>
              <a:rPr lang="en-US" sz="4400" dirty="0" smtClean="0">
                <a:solidFill>
                  <a:srgbClr val="000000"/>
                </a:solidFill>
                <a:latin typeface="Arial" pitchFamily="34" charset="0"/>
                <a:cs typeface="DejaVu Sans" pitchFamily="34" charset="0"/>
              </a:rPr>
              <a:t>802 Ground </a:t>
            </a:r>
            <a:r>
              <a:rPr lang="en-US" sz="4400" dirty="0">
                <a:solidFill>
                  <a:srgbClr val="000000"/>
                </a:solidFill>
                <a:latin typeface="Arial" pitchFamily="34" charset="0"/>
                <a:cs typeface="DejaVu Sans" pitchFamily="34" charset="0"/>
              </a:rPr>
              <a:t>rules</a:t>
            </a:r>
            <a:endParaRPr lang="en-US" dirty="0">
              <a:solidFill>
                <a:srgbClr val="000000"/>
              </a:solidFill>
              <a:latin typeface="Arial" pitchFamily="34" charset="0"/>
              <a:cs typeface="DejaVu Sans" pitchFamily="34" charset="0"/>
            </a:endParaRPr>
          </a:p>
        </p:txBody>
      </p:sp>
      <p:sp>
        <p:nvSpPr>
          <p:cNvPr id="26627"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4" tIns="44997" rIns="90004" bIns="44997"/>
          <a:lstStyle/>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Respect … give it, get it</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product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corporate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prices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restrictive notices – </a:t>
            </a:r>
            <a:endParaRPr lang="en-US" sz="3200" dirty="0" smtClean="0">
              <a:solidFill>
                <a:srgbClr val="000000"/>
              </a:solidFill>
              <a:latin typeface="Arial" pitchFamily="34" charset="0"/>
              <a:cs typeface="DejaVu Sans" pitchFamily="34" charset="0"/>
            </a:endParaRPr>
          </a:p>
          <a:p>
            <a:pPr lvl="2" indent="-457200">
              <a:buClr>
                <a:srgbClr val="FF0000"/>
              </a:buClr>
              <a:buSzPct val="100000"/>
            </a:pPr>
            <a:r>
              <a:rPr lang="en-US" sz="3200" dirty="0" smtClean="0">
                <a:solidFill>
                  <a:srgbClr val="000000"/>
                </a:solidFill>
                <a:latin typeface="Arial" pitchFamily="34" charset="0"/>
                <a:cs typeface="DejaVu Sans" pitchFamily="34" charset="0"/>
              </a:rPr>
              <a:t>presentations </a:t>
            </a:r>
            <a:r>
              <a:rPr lang="en-US" sz="3200" dirty="0">
                <a:solidFill>
                  <a:srgbClr val="000000"/>
                </a:solidFill>
                <a:latin typeface="Arial" pitchFamily="34" charset="0"/>
                <a:cs typeface="DejaVu Sans" pitchFamily="34" charset="0"/>
              </a:rPr>
              <a:t>must be openly available</a:t>
            </a:r>
            <a:endParaRPr lang="en-US" dirty="0">
              <a:solidFill>
                <a:srgbClr val="000000"/>
              </a:solidFill>
              <a:latin typeface="Arial" pitchFamily="34" charset="0"/>
              <a:cs typeface="DejaVu Sans" pitchFamily="34" charset="0"/>
            </a:endParaRPr>
          </a:p>
          <a:p>
            <a:pPr indent="-457200">
              <a:buClr>
                <a:srgbClr val="FF0000"/>
              </a:buClr>
              <a:buSzPct val="100000"/>
            </a:pPr>
            <a:endParaRPr lang="en-US" dirty="0">
              <a:solidFill>
                <a:srgbClr val="000000"/>
              </a:solidFill>
              <a:latin typeface="Arial" pitchFamily="34" charset="0"/>
              <a:cs typeface="DejaVu Sans" pitchFamily="34" charset="0"/>
            </a:endParaRPr>
          </a:p>
        </p:txBody>
      </p:sp>
      <p:sp>
        <p:nvSpPr>
          <p:cNvPr id="9" name="Date Placeholder 8"/>
          <p:cNvSpPr>
            <a:spLocks noGrp="1"/>
          </p:cNvSpPr>
          <p:nvPr>
            <p:ph type="dt" sz="half" idx="10"/>
          </p:nvPr>
        </p:nvSpPr>
        <p:spPr/>
        <p:txBody>
          <a:bodyPr/>
          <a:lstStyle/>
          <a:p>
            <a:pPr>
              <a:defRPr/>
            </a:pPr>
            <a:r>
              <a:rPr lang="en-US" altLang="ja-JP" smtClean="0"/>
              <a:t>July 2016</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15</a:t>
            </a:fld>
            <a:endParaRPr lang="en-US"/>
          </a:p>
        </p:txBody>
      </p:sp>
      <p:sp>
        <p:nvSpPr>
          <p:cNvPr id="3" name="フッター プレースホルダー 2"/>
          <p:cNvSpPr>
            <a:spLocks noGrp="1"/>
          </p:cNvSpPr>
          <p:nvPr>
            <p:ph type="ftr" sz="quarter" idx="11"/>
          </p:nvPr>
        </p:nvSpPr>
        <p:spPr/>
        <p:txBody>
          <a:bodyPr/>
          <a:lstStyle/>
          <a:p>
            <a:pPr>
              <a:defRPr/>
            </a:pPr>
            <a:r>
              <a:rPr lang="en-US" altLang="ja-JP" smtClean="0"/>
              <a:t>Hiroshi Mano (KDTI)</a:t>
            </a:r>
            <a:endParaRPr lang="en-US" dirty="0"/>
          </a:p>
        </p:txBody>
      </p:sp>
    </p:spTree>
    <p:extLst>
      <p:ext uri="{BB962C8B-B14F-4D97-AF65-F5344CB8AC3E}">
        <p14:creationId xmlns:p14="http://schemas.microsoft.com/office/powerpoint/2010/main" val="472494374"/>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685800" y="990600"/>
            <a:ext cx="8229600" cy="5562600"/>
          </a:xfrm>
        </p:spPr>
        <p:txBody>
          <a:bodyPr/>
          <a:lstStyle/>
          <a:p>
            <a:endParaRPr lang="en-US" dirty="0" smtClean="0"/>
          </a:p>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smtClean="0"/>
          </a:p>
        </p:txBody>
      </p:sp>
      <p:sp>
        <p:nvSpPr>
          <p:cNvPr id="4" name="Date Placeholder 3"/>
          <p:cNvSpPr>
            <a:spLocks noGrp="1"/>
          </p:cNvSpPr>
          <p:nvPr>
            <p:ph type="dt" sz="half" idx="10"/>
          </p:nvPr>
        </p:nvSpPr>
        <p:spPr/>
        <p:txBody>
          <a:bodyPr/>
          <a:lstStyle/>
          <a:p>
            <a:pPr>
              <a:defRPr/>
            </a:pPr>
            <a:r>
              <a:rPr lang="en-US" altLang="ja-JP" smtClean="0"/>
              <a:t>July 2016</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16</a:t>
            </a:fld>
            <a:endParaRPr lang="en-US"/>
          </a:p>
        </p:txBody>
      </p:sp>
      <p:sp>
        <p:nvSpPr>
          <p:cNvPr id="7" name="フッター プレースホルダー 6"/>
          <p:cNvSpPr>
            <a:spLocks noGrp="1"/>
          </p:cNvSpPr>
          <p:nvPr>
            <p:ph type="ftr" sz="quarter" idx="11"/>
          </p:nvPr>
        </p:nvSpPr>
        <p:spPr/>
        <p:txBody>
          <a:bodyPr/>
          <a:lstStyle/>
          <a:p>
            <a:pPr>
              <a:defRPr/>
            </a:pPr>
            <a:r>
              <a:rPr lang="en-US" altLang="ja-JP" smtClean="0"/>
              <a:t>Hiroshi Mano (KDTI)</a:t>
            </a:r>
            <a:endParaRPr lang="en-US" dirty="0"/>
          </a:p>
        </p:txBody>
      </p:sp>
    </p:spTree>
    <p:extLst>
      <p:ext uri="{BB962C8B-B14F-4D97-AF65-F5344CB8AC3E}">
        <p14:creationId xmlns:p14="http://schemas.microsoft.com/office/powerpoint/2010/main" val="18598281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a:xfrm>
            <a:off x="685800" y="1600200"/>
            <a:ext cx="7772400" cy="4800600"/>
          </a:xfrm>
        </p:spPr>
        <p:txBody>
          <a:bodyPr/>
          <a:lstStyle/>
          <a:p>
            <a:endParaRPr lang="en-US" dirty="0" smtClean="0"/>
          </a:p>
          <a:p>
            <a:r>
              <a:rPr lang="en-US" dirty="0" smtClean="0"/>
              <a:t>The current version of the IEEE-SA Standards Board Bylaws is available at: </a:t>
            </a:r>
          </a:p>
          <a:p>
            <a:pPr lvl="1">
              <a:buNone/>
            </a:pPr>
            <a:r>
              <a:rPr lang="en-US" sz="1600" dirty="0" smtClean="0">
                <a:hlinkClick r:id="rId3"/>
              </a:rPr>
              <a:t>http://standards.ieee.org/develop/policies/bylaws/index.html</a:t>
            </a:r>
            <a:r>
              <a:rPr lang="en-US" sz="1600" dirty="0" smtClean="0"/>
              <a:t> (HTML version) </a:t>
            </a:r>
          </a:p>
          <a:p>
            <a:pPr lvl="1">
              <a:buNone/>
            </a:pPr>
            <a:r>
              <a:rPr lang="en-US" sz="1600" dirty="0" smtClean="0">
                <a:hlinkClick r:id="rId4"/>
              </a:rPr>
              <a:t>http://standards.ieee.org/develop/policies/bylaws/sb_bylaws.pdf</a:t>
            </a:r>
            <a:r>
              <a:rPr lang="en-US" sz="1600" dirty="0" smtClean="0"/>
              <a:t> (PDF version)</a:t>
            </a:r>
            <a:r>
              <a:rPr lang="en-US" sz="1200" dirty="0" smtClean="0"/>
              <a:t> </a:t>
            </a:r>
          </a:p>
          <a:p>
            <a:pPr>
              <a:buNone/>
            </a:pPr>
            <a:r>
              <a:rPr lang="en-US" sz="1600" dirty="0" smtClean="0"/>
              <a:t/>
            </a:r>
            <a:br>
              <a:rPr lang="en-US" sz="1600" dirty="0" smtClean="0"/>
            </a:br>
            <a:endParaRPr lang="en-US" sz="1600" dirty="0" smtClean="0"/>
          </a:p>
          <a:p>
            <a:r>
              <a:rPr lang="en-US" dirty="0" smtClean="0"/>
              <a:t>The current version of the IEEE-SA Standards Board Operations Manual is available at: </a:t>
            </a:r>
          </a:p>
          <a:p>
            <a:pPr lvl="1">
              <a:buNone/>
            </a:pPr>
            <a:r>
              <a:rPr lang="en-US" sz="1600" dirty="0" smtClean="0">
                <a:hlinkClick r:id="rId5"/>
              </a:rPr>
              <a:t>http://standards.ieee.org/develop/policies/opman/index.html</a:t>
            </a:r>
            <a:r>
              <a:rPr lang="en-US" sz="1600" dirty="0" smtClean="0"/>
              <a:t> (HTML version) </a:t>
            </a:r>
          </a:p>
          <a:p>
            <a:pPr lvl="1">
              <a:buNone/>
            </a:pPr>
            <a:r>
              <a:rPr lang="en-US" sz="1600" dirty="0" smtClean="0">
                <a:hlinkClick r:id="rId6"/>
              </a:rPr>
              <a:t>http://standards.ieee.org/develop/policies/opman/sb_om.pdf</a:t>
            </a:r>
            <a:r>
              <a:rPr lang="en-US" sz="1600" dirty="0" smtClean="0"/>
              <a:t> (PDF version) </a:t>
            </a:r>
          </a:p>
          <a:p>
            <a:pPr>
              <a:buNone/>
            </a:pPr>
            <a:endParaRPr lang="en-GB" sz="1200" dirty="0" smtClean="0"/>
          </a:p>
        </p:txBody>
      </p:sp>
      <p:sp>
        <p:nvSpPr>
          <p:cNvPr id="4" name="Date Placeholder 3"/>
          <p:cNvSpPr>
            <a:spLocks noGrp="1"/>
          </p:cNvSpPr>
          <p:nvPr>
            <p:ph type="dt" sz="half" idx="10"/>
          </p:nvPr>
        </p:nvSpPr>
        <p:spPr/>
        <p:txBody>
          <a:bodyPr/>
          <a:lstStyle/>
          <a:p>
            <a:pPr>
              <a:defRPr/>
            </a:pPr>
            <a:r>
              <a:rPr lang="en-US" altLang="ja-JP" smtClean="0"/>
              <a:t>July 2016</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17</a:t>
            </a:fld>
            <a:endParaRPr lang="en-US"/>
          </a:p>
        </p:txBody>
      </p:sp>
      <p:sp>
        <p:nvSpPr>
          <p:cNvPr id="7" name="フッター プレースホルダー 6"/>
          <p:cNvSpPr>
            <a:spLocks noGrp="1"/>
          </p:cNvSpPr>
          <p:nvPr>
            <p:ph type="ftr" sz="quarter" idx="11"/>
          </p:nvPr>
        </p:nvSpPr>
        <p:spPr/>
        <p:txBody>
          <a:bodyPr/>
          <a:lstStyle/>
          <a:p>
            <a:pPr>
              <a:defRPr/>
            </a:pPr>
            <a:r>
              <a:rPr lang="en-US" altLang="ja-JP" smtClean="0"/>
              <a:t>Hiroshi Mano (KDTI)</a:t>
            </a:r>
            <a:endParaRPr lang="en-US" dirty="0"/>
          </a:p>
        </p:txBody>
      </p:sp>
    </p:spTree>
    <p:extLst>
      <p:ext uri="{BB962C8B-B14F-4D97-AF65-F5344CB8AC3E}">
        <p14:creationId xmlns:p14="http://schemas.microsoft.com/office/powerpoint/2010/main" val="20791670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altLang="ja-JP" smtClean="0"/>
              <a:t>July 2016</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2000" dirty="0"/>
              <a:t>IEEE 802 Policies &amp; Procedures </a:t>
            </a:r>
          </a:p>
          <a:p>
            <a:pPr lvl="1"/>
            <a:r>
              <a:rPr lang="en-US" sz="1600" dirty="0"/>
              <a:t>(link to </a:t>
            </a:r>
            <a:r>
              <a:rPr lang="en-US" sz="1600" dirty="0" err="1"/>
              <a:t>AudCom</a:t>
            </a:r>
            <a:r>
              <a:rPr lang="en-US" sz="1600" dirty="0"/>
              <a:t>, approved by IEEE-SA Standards Board June 2014) </a:t>
            </a:r>
          </a:p>
          <a:p>
            <a:pPr lvl="1"/>
            <a:r>
              <a:rPr lang="en-US" sz="1600" dirty="0">
                <a:hlinkClick r:id="rId3"/>
              </a:rPr>
              <a:t>http://standards.ieee.org/board/aud/LMSC.pdf</a:t>
            </a:r>
            <a:endParaRPr lang="en-US" sz="1600" dirty="0"/>
          </a:p>
          <a:p>
            <a:r>
              <a:rPr lang="en-US" sz="2000" dirty="0"/>
              <a:t>IEEE 802 Operations Manual </a:t>
            </a:r>
            <a:r>
              <a:rPr lang="en-US" sz="2000" dirty="0" smtClean="0"/>
              <a:t>(13 Nov 2015)</a:t>
            </a:r>
            <a:endParaRPr lang="en-US" sz="2000" dirty="0"/>
          </a:p>
          <a:p>
            <a:pPr lvl="1">
              <a:lnSpc>
                <a:spcPct val="80000"/>
              </a:lnSpc>
              <a:defRPr/>
            </a:pPr>
            <a:r>
              <a:rPr lang="en-US" altLang="en-US" sz="1600" dirty="0" smtClean="0">
                <a:hlinkClick r:id="rId4"/>
              </a:rPr>
              <a:t>http://www.ieee802.org/PNP/approved/IEEE_802_OM_v18.pdf</a:t>
            </a:r>
            <a:endParaRPr lang="en-US" altLang="en-US" sz="1600" dirty="0" smtClean="0"/>
          </a:p>
          <a:p>
            <a:pPr>
              <a:lnSpc>
                <a:spcPct val="80000"/>
              </a:lnSpc>
              <a:defRPr/>
            </a:pPr>
            <a:r>
              <a:rPr lang="en-US" sz="2000" dirty="0" smtClean="0"/>
              <a:t>IEEE 802 Working Group Policies &amp;Procedures (13 Nov 2015)</a:t>
            </a:r>
            <a:r>
              <a:rPr lang="en-US" altLang="en-US" sz="1600" dirty="0" smtClean="0"/>
              <a:t> </a:t>
            </a:r>
          </a:p>
          <a:p>
            <a:pPr lvl="1"/>
            <a:r>
              <a:rPr lang="en-US" altLang="en-US" sz="1600" dirty="0">
                <a:hlinkClick r:id="rId5"/>
              </a:rPr>
              <a:t>http://</a:t>
            </a:r>
            <a:r>
              <a:rPr lang="en-US" altLang="en-US" sz="1600" dirty="0" smtClean="0">
                <a:hlinkClick r:id="rId5"/>
              </a:rPr>
              <a:t>www.ieee802.org/PNP/approved/IEEE_802_WG_PandP_v18.1.pdf</a:t>
            </a:r>
            <a:r>
              <a:rPr lang="en-US" altLang="en-US" sz="1600" dirty="0" smtClean="0"/>
              <a:t> (editor update)</a:t>
            </a:r>
          </a:p>
          <a:p>
            <a:r>
              <a:rPr lang="en-US" sz="2000" dirty="0" smtClean="0"/>
              <a:t>IEEE </a:t>
            </a:r>
            <a:r>
              <a:rPr lang="en-US" sz="2000" dirty="0"/>
              <a:t>802 LMSC Chair's Guidelines </a:t>
            </a:r>
            <a:r>
              <a:rPr lang="en-US" sz="2000" dirty="0" smtClean="0"/>
              <a:t>(18 Mar 2016)</a:t>
            </a:r>
            <a:endParaRPr lang="en-US" sz="2000" dirty="0">
              <a:hlinkClick r:id="rId6"/>
            </a:endParaRPr>
          </a:p>
          <a:p>
            <a:pPr lvl="1"/>
            <a:r>
              <a:rPr lang="en-US" sz="1600" dirty="0">
                <a:hlinkClick r:id="rId7"/>
              </a:rPr>
              <a:t>http://www.ieee802.org/PNP/approved/IEEE_802_Chairs_guidelines_v23.pdf</a:t>
            </a:r>
          </a:p>
          <a:p>
            <a:r>
              <a:rPr lang="en-US" sz="2000" dirty="0" smtClean="0"/>
              <a:t>IEEE 802.11 WG OM: (13 Nov 2015)</a:t>
            </a:r>
          </a:p>
          <a:p>
            <a:pPr lvl="1"/>
            <a:r>
              <a:rPr lang="en-US" altLang="en-US" sz="1600" dirty="0" smtClean="0">
                <a:hlinkClick r:id="rId8"/>
              </a:rPr>
              <a:t>https</a:t>
            </a:r>
            <a:r>
              <a:rPr lang="en-US" altLang="en-US" sz="1600" dirty="0">
                <a:hlinkClick r:id="rId8"/>
              </a:rPr>
              <a:t>://</a:t>
            </a:r>
            <a:r>
              <a:rPr lang="en-US" altLang="en-US" sz="1600" dirty="0" smtClean="0">
                <a:hlinkClick r:id="rId8"/>
              </a:rPr>
              <a:t>mentor.ieee.org/802.11/dcn/14/11-14-0629-14-0000-802-11-operations-manual.docx</a:t>
            </a:r>
            <a:r>
              <a:rPr lang="en-US" altLang="en-US" sz="1600" dirty="0" smtClean="0"/>
              <a:t>   </a:t>
            </a:r>
          </a:p>
          <a:p>
            <a:r>
              <a:rPr lang="en-US" sz="2000" dirty="0" smtClean="0"/>
              <a:t>Policies </a:t>
            </a:r>
            <a:r>
              <a:rPr lang="en-US" sz="2000" dirty="0"/>
              <a:t>and Procedures hierarchy</a:t>
            </a:r>
          </a:p>
          <a:p>
            <a:pPr lvl="1"/>
            <a:r>
              <a:rPr lang="en-US" sz="1600" dirty="0">
                <a:hlinkClick r:id="rId9"/>
              </a:rPr>
              <a:t>http://www.ieee802.org/11/Rules/rules.shtml</a:t>
            </a:r>
            <a:endParaRPr lang="en-US" sz="1600" dirty="0"/>
          </a:p>
          <a:p>
            <a:pPr marL="342900" lvl="1" indent="-342900">
              <a:buFontTx/>
              <a:buChar char="•"/>
            </a:pPr>
            <a:r>
              <a:rPr lang="en-US" altLang="en-US" b="1" dirty="0"/>
              <a:t>IEEE 802 Procedural document website: </a:t>
            </a:r>
            <a:r>
              <a:rPr lang="en-US" altLang="en-US" sz="1800" dirty="0">
                <a:hlinkClick r:id="rId10"/>
              </a:rPr>
              <a:t>http://www.ieee802.org/devdocs.shtml</a:t>
            </a:r>
            <a:r>
              <a:rPr lang="en-US" altLang="en-US" sz="1800" dirty="0"/>
              <a:t> </a:t>
            </a:r>
          </a:p>
          <a:p>
            <a:endParaRPr lang="en-US" dirty="0" smtClean="0"/>
          </a:p>
          <a:p>
            <a:pPr lvl="1"/>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18</a:t>
            </a:fld>
            <a:endParaRPr lang="en-US"/>
          </a:p>
        </p:txBody>
      </p:sp>
      <p:sp>
        <p:nvSpPr>
          <p:cNvPr id="3" name="フッター プレースホルダー 2"/>
          <p:cNvSpPr>
            <a:spLocks noGrp="1"/>
          </p:cNvSpPr>
          <p:nvPr>
            <p:ph type="ftr" sz="quarter" idx="11"/>
          </p:nvPr>
        </p:nvSpPr>
        <p:spPr/>
        <p:txBody>
          <a:bodyPr/>
          <a:lstStyle/>
          <a:p>
            <a:pPr>
              <a:defRPr/>
            </a:pPr>
            <a:r>
              <a:rPr lang="en-US" altLang="ja-JP" smtClean="0"/>
              <a:t>Hiroshi Mano (KDTI)</a:t>
            </a:r>
            <a:endParaRPr lang="en-US" dirty="0"/>
          </a:p>
        </p:txBody>
      </p:sp>
    </p:spTree>
    <p:extLst>
      <p:ext uri="{BB962C8B-B14F-4D97-AF65-F5344CB8AC3E}">
        <p14:creationId xmlns:p14="http://schemas.microsoft.com/office/powerpoint/2010/main" val="14509267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TGai meeting minutes of </a:t>
            </a:r>
            <a:br>
              <a:rPr lang="en-US" altLang="ja-JP" dirty="0" smtClean="0"/>
            </a:br>
            <a:r>
              <a:rPr lang="en-US" altLang="ja-JP" dirty="0" smtClean="0"/>
              <a:t>Waikoloa</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smtClean="0">
                <a:ea typeface="ＭＳ Ｐゴシック" pitchFamily="-84" charset="-128"/>
                <a:cs typeface="ＭＳ Ｐゴシック" pitchFamily="-84" charset="-128"/>
              </a:rPr>
              <a:t>TGai Meeting Minutes for the IEEE 802.11 Waikoloa   meeting</a:t>
            </a:r>
            <a:r>
              <a:rPr lang="en-GB" altLang="ja-JP" dirty="0" smtClean="0">
                <a:ea typeface="ＭＳ Ｐゴシック" pitchFamily="-84" charset="-128"/>
                <a:cs typeface="ＭＳ Ｐゴシック" pitchFamily="-84" charset="-128"/>
              </a:rPr>
              <a:t>:</a:t>
            </a:r>
          </a:p>
          <a:p>
            <a:pPr lvl="1"/>
            <a:r>
              <a:rPr lang="en-GB" altLang="ja-JP" dirty="0" smtClean="0">
                <a:ea typeface="ＭＳ Ｐゴシック" pitchFamily="-84" charset="-128"/>
                <a:cs typeface="ＭＳ Ｐゴシック" pitchFamily="-84" charset="-128"/>
              </a:rPr>
              <a:t>16-0743r0</a:t>
            </a:r>
          </a:p>
          <a:p>
            <a:pPr lvl="1"/>
            <a:r>
              <a:rPr lang="en-GB" altLang="ja-JP" dirty="0"/>
              <a:t>https://</a:t>
            </a:r>
            <a:r>
              <a:rPr lang="en-GB" altLang="ja-JP" dirty="0" err="1"/>
              <a:t>mentor.ieee.org</a:t>
            </a:r>
            <a:r>
              <a:rPr lang="en-GB" altLang="ja-JP" dirty="0"/>
              <a:t>/802.11/</a:t>
            </a:r>
            <a:r>
              <a:rPr lang="en-GB" altLang="ja-JP" dirty="0" err="1"/>
              <a:t>dcn</a:t>
            </a:r>
            <a:r>
              <a:rPr lang="en-GB" altLang="ja-JP" dirty="0"/>
              <a:t>/16/11-16-0743-00-00ai-may-2016-waikoloa-sesssion-minutes.doc </a:t>
            </a:r>
            <a:endParaRPr lang="en-GB" altLang="ja-JP" dirty="0" smtClean="0"/>
          </a:p>
          <a:p>
            <a:r>
              <a:rPr lang="en-US" altLang="ja-JP" dirty="0" smtClean="0"/>
              <a:t>Moved: Hitoshi </a:t>
            </a:r>
            <a:r>
              <a:rPr lang="en-US" altLang="ja-JP" dirty="0" smtClean="0"/>
              <a:t>Morioka</a:t>
            </a:r>
            <a:endParaRPr lang="en-US" altLang="ja-JP" dirty="0" smtClean="0"/>
          </a:p>
          <a:p>
            <a:r>
              <a:rPr lang="en-US" altLang="ja-JP" dirty="0" smtClean="0"/>
              <a:t>Seconded: </a:t>
            </a:r>
            <a:r>
              <a:rPr lang="en-US" altLang="ja-JP" dirty="0" smtClean="0"/>
              <a:t>Marc </a:t>
            </a:r>
            <a:r>
              <a:rPr lang="en-US" altLang="ja-JP" dirty="0" err="1" smtClean="0"/>
              <a:t>Emmelmann</a:t>
            </a:r>
            <a:endParaRPr lang="en-US" altLang="ja-JP" dirty="0" smtClean="0"/>
          </a:p>
          <a:p>
            <a:r>
              <a:rPr lang="en-US" altLang="ja-JP" dirty="0" smtClean="0">
                <a:ea typeface="ＭＳ Ｐゴシック" pitchFamily="-84" charset="-128"/>
                <a:cs typeface="ＭＳ Ｐゴシック" pitchFamily="-84" charset="-128"/>
              </a:rPr>
              <a:t>Result </a:t>
            </a:r>
            <a:endParaRPr lang="ja-JP" altLang="en-US" dirty="0" smtClean="0">
              <a:ea typeface="ＭＳ Ｐゴシック" pitchFamily="-84" charset="-128"/>
              <a:cs typeface="ＭＳ Ｐゴシック" pitchFamily="-84" charset="-128"/>
            </a:endParaRPr>
          </a:p>
          <a:p>
            <a:pPr>
              <a:defRPr/>
            </a:pPr>
            <a:r>
              <a:rPr lang="en-US" altLang="ja-JP" dirty="0" smtClean="0">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solidFill>
                <a:srgbClr val="000000"/>
              </a:solidFill>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2016</a:t>
            </a:r>
            <a:endParaRPr lang="en-US" altLang="ja-JP" dirty="0" smtClean="0">
              <a:latin typeface="Times New Roman" pitchFamily="-84" charset="0"/>
            </a:endParaRP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19</a:t>
            </a:fld>
            <a:endParaRPr lang="en-US" altLang="ja-JP" smtClean="0">
              <a:latin typeface="Times New Roman" pitchFamily="-84" charset="0"/>
            </a:endParaRPr>
          </a:p>
        </p:txBody>
      </p:sp>
      <p:sp>
        <p:nvSpPr>
          <p:cNvPr id="3" name="フッター プレースホルダー 2"/>
          <p:cNvSpPr>
            <a:spLocks noGrp="1"/>
          </p:cNvSpPr>
          <p:nvPr>
            <p:ph type="ftr" sz="quarter" idx="11"/>
          </p:nvPr>
        </p:nvSpPr>
        <p:spPr/>
        <p:txBody>
          <a:bodyPr/>
          <a:lstStyle/>
          <a:p>
            <a:pPr>
              <a:defRPr/>
            </a:pPr>
            <a:r>
              <a:rPr lang="en-US" altLang="ja-JP" smtClean="0"/>
              <a:t>Hiroshi Mano (KDTI)</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2016</a:t>
            </a:r>
            <a:endParaRPr lang="en-US" altLang="ja-JP" dirty="0" smtClean="0">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dirty="0">
                <a:latin typeface="Times New Roman" pitchFamily="-84" charset="0"/>
              </a:rPr>
              <a:t>Slide </a:t>
            </a:r>
            <a:fld id="{2F5A7B3D-1827-CB4F-B70B-BC122C1560E6}" type="slidenum">
              <a:rPr lang="en-US" altLang="ja-JP">
                <a:latin typeface="Times New Roman" pitchFamily="-84" charset="0"/>
              </a:rPr>
              <a:pPr/>
              <a:t>2</a:t>
            </a:fld>
            <a:endParaRPr lang="en-US" altLang="ja-JP" dirty="0">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dirty="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July 2016 , San Diego</a:t>
            </a:r>
          </a:p>
        </p:txBody>
      </p:sp>
      <p:sp>
        <p:nvSpPr>
          <p:cNvPr id="2" name="フッター プレースホルダー 1"/>
          <p:cNvSpPr>
            <a:spLocks noGrp="1"/>
          </p:cNvSpPr>
          <p:nvPr>
            <p:ph type="ftr" sz="quarter" idx="11"/>
          </p:nvPr>
        </p:nvSpPr>
        <p:spPr/>
        <p:txBody>
          <a:bodyPr/>
          <a:lstStyle/>
          <a:p>
            <a:pPr>
              <a:defRPr/>
            </a:pPr>
            <a:r>
              <a:rPr lang="en-US" altLang="ja-JP" smtClean="0"/>
              <a:t>Hiroshi Mano (KDTI)</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TGai teleconference meeting minutes of  Waikoloa to </a:t>
            </a:r>
            <a:r>
              <a:rPr lang="en-US" altLang="ja-JP" dirty="0" err="1" smtClean="0">
                <a:ea typeface="ＭＳ Ｐゴシック" pitchFamily="-84" charset="-128"/>
                <a:cs typeface="ＭＳ Ｐゴシック" pitchFamily="-84" charset="-128"/>
              </a:rPr>
              <a:t>SanDiego</a:t>
            </a:r>
            <a:r>
              <a:rPr lang="en-US" altLang="ja-JP" dirty="0" smtClean="0">
                <a:ea typeface="ＭＳ Ｐゴシック" pitchFamily="-84" charset="-128"/>
                <a:cs typeface="ＭＳ Ｐゴシック" pitchFamily="-84" charset="-128"/>
              </a:rPr>
              <a:t>  meeting.</a:t>
            </a:r>
          </a:p>
        </p:txBody>
      </p:sp>
      <p:sp>
        <p:nvSpPr>
          <p:cNvPr id="58371" name="コンテンツ プレースホルダ 2"/>
          <p:cNvSpPr>
            <a:spLocks noGrp="1"/>
          </p:cNvSpPr>
          <p:nvPr>
            <p:ph idx="1"/>
          </p:nvPr>
        </p:nvSpPr>
        <p:spPr>
          <a:xfrm>
            <a:off x="685800" y="2209800"/>
            <a:ext cx="7086600" cy="3581400"/>
          </a:xfrm>
        </p:spPr>
        <p:txBody>
          <a:bodyPr>
            <a:normAutofit fontScale="92500" lnSpcReduction="10000"/>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TGai teleconference meeting minutes of   Waikoloa to </a:t>
            </a:r>
            <a:r>
              <a:rPr lang="en-US" altLang="ja-JP" dirty="0" err="1" smtClean="0">
                <a:ea typeface="ＭＳ Ｐゴシック" pitchFamily="-84" charset="-128"/>
                <a:cs typeface="ＭＳ Ｐゴシック" pitchFamily="-84" charset="-128"/>
              </a:rPr>
              <a:t>SanDiego</a:t>
            </a:r>
            <a:r>
              <a:rPr lang="en-US" altLang="ja-JP" dirty="0" smtClean="0">
                <a:ea typeface="ＭＳ Ｐゴシック" pitchFamily="-84" charset="-128"/>
                <a:cs typeface="ＭＳ Ｐゴシック" pitchFamily="-84" charset="-128"/>
              </a:rPr>
              <a:t> meeting.</a:t>
            </a:r>
          </a:p>
          <a:p>
            <a:pPr lvl="1"/>
            <a:r>
              <a:rPr lang="en-US" altLang="ja-JP" dirty="0" smtClean="0">
                <a:ea typeface="ＭＳ Ｐゴシック" pitchFamily="-84" charset="-128"/>
                <a:cs typeface="ＭＳ Ｐゴシック" pitchFamily="-84" charset="-128"/>
              </a:rPr>
              <a:t>16-0800r2</a:t>
            </a:r>
          </a:p>
          <a:p>
            <a:pPr lvl="1"/>
            <a:r>
              <a:rPr lang="en-US" altLang="ja-JP" dirty="0"/>
              <a:t>https://</a:t>
            </a:r>
            <a:r>
              <a:rPr lang="en-US" altLang="ja-JP" dirty="0" err="1" smtClean="0"/>
              <a:t>mentor.ieee.org</a:t>
            </a:r>
            <a:r>
              <a:rPr lang="en-US" altLang="ja-JP" dirty="0" smtClean="0"/>
              <a:t>/802.11/</a:t>
            </a:r>
            <a:r>
              <a:rPr lang="en-US" altLang="ja-JP" dirty="0" err="1" smtClean="0"/>
              <a:t>dcn</a:t>
            </a:r>
            <a:r>
              <a:rPr lang="en-US" altLang="ja-JP" dirty="0" smtClean="0"/>
              <a:t>/16/11-16-0800-00-02ai-may-july-teleconference-minutes.doc </a:t>
            </a:r>
          </a:p>
          <a:p>
            <a:r>
              <a:rPr lang="en-US" altLang="ja-JP" dirty="0" smtClean="0"/>
              <a:t>Moved: Ping </a:t>
            </a:r>
            <a:r>
              <a:rPr lang="en-US" altLang="ja-JP" dirty="0" smtClean="0"/>
              <a:t>Fang</a:t>
            </a:r>
            <a:endParaRPr lang="en-US" altLang="ja-JP" dirty="0" smtClean="0"/>
          </a:p>
          <a:p>
            <a:r>
              <a:rPr lang="en-US" altLang="ja-JP" dirty="0" smtClean="0"/>
              <a:t>Seconded: </a:t>
            </a:r>
            <a:r>
              <a:rPr lang="en-US" altLang="ja-JP" dirty="0" smtClean="0"/>
              <a:t>Hitoshi Morioka</a:t>
            </a:r>
            <a:endParaRPr lang="en-US" altLang="ja-JP" dirty="0" smtClean="0"/>
          </a:p>
          <a:p>
            <a:r>
              <a:rPr lang="en-US" altLang="ja-JP" dirty="0" smtClean="0"/>
              <a:t>Result: </a:t>
            </a:r>
          </a:p>
          <a:p>
            <a:pPr>
              <a:defRPr/>
            </a:pPr>
            <a:r>
              <a:rPr lang="en-US" altLang="ja-JP" dirty="0" smtClean="0">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solidFill>
                <a:schemeClr val="bg1"/>
              </a:solidFill>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2016</a:t>
            </a:r>
            <a:endParaRPr lang="en-US" altLang="ja-JP" dirty="0" smtClean="0">
              <a:latin typeface="Times New Roman" pitchFamily="-84" charset="0"/>
            </a:endParaRP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20</a:t>
            </a:fld>
            <a:endParaRPr lang="en-US" altLang="ja-JP" smtClean="0">
              <a:latin typeface="Times New Roman" pitchFamily="-84" charset="0"/>
            </a:endParaRPr>
          </a:p>
        </p:txBody>
      </p:sp>
      <p:sp>
        <p:nvSpPr>
          <p:cNvPr id="2" name="フッター プレースホルダー 1"/>
          <p:cNvSpPr>
            <a:spLocks noGrp="1"/>
          </p:cNvSpPr>
          <p:nvPr>
            <p:ph type="ftr" sz="quarter" idx="11"/>
          </p:nvPr>
        </p:nvSpPr>
        <p:spPr/>
        <p:txBody>
          <a:bodyPr/>
          <a:lstStyle/>
          <a:p>
            <a:pPr>
              <a:defRPr/>
            </a:pPr>
            <a:r>
              <a:rPr lang="en-US" altLang="ja-JP" smtClean="0"/>
              <a:t>Hiroshi Mano (KDTI)</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381000"/>
          </a:xfrm>
        </p:spPr>
        <p:txBody>
          <a:bodyPr/>
          <a:lstStyle/>
          <a:p>
            <a:r>
              <a:rPr kumimoji="1" lang="en-US" altLang="ja-JP" dirty="0" smtClean="0"/>
              <a:t>Motion </a:t>
            </a:r>
            <a:r>
              <a:rPr lang="en-US" altLang="ja-JP" dirty="0"/>
              <a:t>to go to recirc:</a:t>
            </a:r>
            <a:endParaRPr kumimoji="1" lang="ja-JP" altLang="en-US" dirty="0"/>
          </a:p>
        </p:txBody>
      </p:sp>
      <p:sp>
        <p:nvSpPr>
          <p:cNvPr id="3" name="コンテンツ プレースホルダー 2"/>
          <p:cNvSpPr>
            <a:spLocks noGrp="1"/>
          </p:cNvSpPr>
          <p:nvPr>
            <p:ph idx="1"/>
          </p:nvPr>
        </p:nvSpPr>
        <p:spPr>
          <a:xfrm>
            <a:off x="685800" y="1371600"/>
            <a:ext cx="7772400" cy="4724400"/>
          </a:xfrm>
        </p:spPr>
        <p:txBody>
          <a:bodyPr>
            <a:normAutofit fontScale="92500" lnSpcReduction="10000"/>
          </a:bodyPr>
          <a:lstStyle/>
          <a:p>
            <a:r>
              <a:rPr lang="en-US" altLang="ja-JP" dirty="0" smtClean="0"/>
              <a:t>Move to</a:t>
            </a:r>
          </a:p>
          <a:p>
            <a:r>
              <a:rPr lang="en-US" altLang="ja-JP" dirty="0" smtClean="0"/>
              <a:t>Having </a:t>
            </a:r>
            <a:r>
              <a:rPr lang="en-US" altLang="ja-JP" dirty="0"/>
              <a:t>approved comment resolutions for all of the comments received from the </a:t>
            </a:r>
            <a:r>
              <a:rPr lang="en-US" altLang="ja-JP" dirty="0" smtClean="0"/>
              <a:t>2nd </a:t>
            </a:r>
            <a:r>
              <a:rPr lang="en-US" altLang="ja-JP" dirty="0"/>
              <a:t>Recirculation Sponsor Ballot on P802.11ai </a:t>
            </a:r>
            <a:r>
              <a:rPr lang="en-US" altLang="ja-JP" dirty="0" smtClean="0"/>
              <a:t>D8.0 </a:t>
            </a:r>
            <a:r>
              <a:rPr lang="en-US" altLang="ja-JP" dirty="0"/>
              <a:t>as contained in document https://</a:t>
            </a:r>
            <a:r>
              <a:rPr lang="en-US" altLang="ja-JP" dirty="0" err="1" smtClean="0"/>
              <a:t>mentor.ieee.org</a:t>
            </a:r>
            <a:r>
              <a:rPr lang="en-US" altLang="ja-JP" dirty="0" smtClean="0"/>
              <a:t>/802.11/</a:t>
            </a:r>
            <a:r>
              <a:rPr lang="en-US" altLang="ja-JP" dirty="0" err="1" smtClean="0"/>
              <a:t>dcn</a:t>
            </a:r>
            <a:r>
              <a:rPr lang="en-US" altLang="ja-JP" dirty="0" smtClean="0"/>
              <a:t>/16/11-16-0852-02-00ai-tgai-comments-from-sb-2nd-recirc.xlsx.</a:t>
            </a:r>
          </a:p>
          <a:p>
            <a:r>
              <a:rPr lang="en-US" altLang="ja-JP" dirty="0" smtClean="0"/>
              <a:t> </a:t>
            </a:r>
            <a:r>
              <a:rPr lang="en-US" altLang="ja-JP" dirty="0"/>
              <a:t>Instruct the editor to prepare Draft </a:t>
            </a:r>
            <a:r>
              <a:rPr lang="en-US" altLang="ja-JP" dirty="0" smtClean="0"/>
              <a:t>9.0 </a:t>
            </a:r>
            <a:r>
              <a:rPr lang="en-US" altLang="ja-JP" dirty="0"/>
              <a:t>incorporating these resolutions and, </a:t>
            </a:r>
          </a:p>
          <a:p>
            <a:r>
              <a:rPr lang="en-US" altLang="ja-JP" dirty="0" smtClean="0"/>
              <a:t>Approve </a:t>
            </a:r>
            <a:r>
              <a:rPr lang="en-US" altLang="ja-JP" dirty="0"/>
              <a:t>a </a:t>
            </a:r>
            <a:r>
              <a:rPr lang="en-US" altLang="ja-JP" dirty="0" smtClean="0"/>
              <a:t>10 </a:t>
            </a:r>
            <a:r>
              <a:rPr lang="en-US" altLang="ja-JP" dirty="0"/>
              <a:t>day Sponsor Recirculation Ballot asking the question “Should P802.11ai </a:t>
            </a:r>
            <a:r>
              <a:rPr lang="en-US" altLang="ja-JP" dirty="0" smtClean="0"/>
              <a:t>D9.0 </a:t>
            </a:r>
            <a:r>
              <a:rPr lang="en-US" altLang="ja-JP" dirty="0"/>
              <a:t>be forwarded to RevCom?” </a:t>
            </a:r>
            <a:endParaRPr lang="en-US" altLang="ja-JP" dirty="0" smtClean="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Seconded:Ping</a:t>
            </a:r>
            <a:r>
              <a:rPr lang="en-US" altLang="ja-JP" dirty="0" smtClean="0"/>
              <a:t> Fang</a:t>
            </a:r>
            <a:endParaRPr lang="en-US" altLang="ja-JP" dirty="0" smtClean="0"/>
          </a:p>
          <a:p>
            <a:r>
              <a:rPr lang="en-US" altLang="ja-JP" dirty="0" smtClean="0"/>
              <a:t>Result:9/0/0</a:t>
            </a:r>
            <a:endParaRPr kumimoji="1" lang="ja-JP" altLang="en-US" dirty="0"/>
          </a:p>
        </p:txBody>
      </p:sp>
      <p:sp>
        <p:nvSpPr>
          <p:cNvPr id="6" name="スライド番号プレースホルダー 5"/>
          <p:cNvSpPr>
            <a:spLocks noGrp="1"/>
          </p:cNvSpPr>
          <p:nvPr>
            <p:ph type="sldNum" sz="quarter" idx="12"/>
          </p:nvPr>
        </p:nvSpPr>
        <p:spPr/>
        <p:txBody>
          <a:bodyPr/>
          <a:lstStyle/>
          <a:p>
            <a:pPr>
              <a:defRPr/>
            </a:pPr>
            <a:r>
              <a:rPr lang="en-US" altLang="ja-JP" dirty="0" smtClean="0"/>
              <a:t>Slide </a:t>
            </a:r>
            <a:fld id="{419EC3EA-5192-654C-B357-836151568C37}" type="slidenum">
              <a:rPr lang="en-US" altLang="ja-JP" smtClean="0"/>
              <a:pPr>
                <a:defRPr/>
              </a:pPr>
              <a:t>21</a:t>
            </a:fld>
            <a:endParaRPr lang="en-US" altLang="ja-JP" dirty="0"/>
          </a:p>
        </p:txBody>
      </p:sp>
      <p:sp>
        <p:nvSpPr>
          <p:cNvPr id="7" name="日付プレースホルダー 6"/>
          <p:cNvSpPr>
            <a:spLocks noGrp="1"/>
          </p:cNvSpPr>
          <p:nvPr>
            <p:ph type="dt" sz="half" idx="10"/>
          </p:nvPr>
        </p:nvSpPr>
        <p:spPr/>
        <p:txBody>
          <a:bodyPr/>
          <a:lstStyle/>
          <a:p>
            <a:pPr>
              <a:defRPr/>
            </a:pPr>
            <a:r>
              <a:rPr lang="en-US" altLang="ja-JP" smtClean="0"/>
              <a:t>July 2016</a:t>
            </a:r>
            <a:endParaRPr lang="en-US" dirty="0"/>
          </a:p>
        </p:txBody>
      </p:sp>
      <p:sp>
        <p:nvSpPr>
          <p:cNvPr id="8" name="フッター プレースホルダー 7"/>
          <p:cNvSpPr>
            <a:spLocks noGrp="1"/>
          </p:cNvSpPr>
          <p:nvPr>
            <p:ph type="ftr" sz="quarter" idx="11"/>
          </p:nvPr>
        </p:nvSpPr>
        <p:spPr/>
        <p:txBody>
          <a:bodyPr/>
          <a:lstStyle/>
          <a:p>
            <a:pPr>
              <a:defRPr/>
            </a:pPr>
            <a:r>
              <a:rPr lang="en-US" altLang="ja-JP" smtClean="0"/>
              <a:t>Hiroshi Mano (KDTI)</a:t>
            </a:r>
            <a:endParaRPr lang="en-US" dirty="0"/>
          </a:p>
        </p:txBody>
      </p:sp>
    </p:spTree>
    <p:extLst>
      <p:ext uri="{BB962C8B-B14F-4D97-AF65-F5344CB8AC3E}">
        <p14:creationId xmlns:p14="http://schemas.microsoft.com/office/powerpoint/2010/main" val="9715258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Sep</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Sep Meeting:</a:t>
            </a:r>
          </a:p>
          <a:p>
            <a:pPr lvl="1"/>
            <a:r>
              <a:rPr lang="en-US" altLang="ja-JP" sz="2800" dirty="0" smtClean="0"/>
              <a:t>Approve minutes of past meeting and teleconference</a:t>
            </a:r>
          </a:p>
          <a:p>
            <a:pPr lvl="1"/>
            <a:r>
              <a:rPr lang="en-US" altLang="ja-JP" sz="2800" dirty="0" smtClean="0"/>
              <a:t>Approve to forward Conditional EC </a:t>
            </a:r>
            <a:r>
              <a:rPr lang="en-US" altLang="ja-JP" sz="2800" dirty="0" err="1" smtClean="0"/>
              <a:t>Apporval</a:t>
            </a:r>
            <a:endParaRPr lang="en-US" altLang="ja-JP" sz="2800" dirty="0" smtClean="0"/>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Nov</a:t>
            </a:r>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2016</a:t>
            </a:r>
            <a:endParaRPr lang="en-US" altLang="ja-JP" dirty="0">
              <a:latin typeface="Times New Roman" pitchFamily="-84" charset="0"/>
            </a:endParaRPr>
          </a:p>
        </p:txBody>
      </p:sp>
      <p:sp>
        <p:nvSpPr>
          <p:cNvPr id="15366" name="Slide Number Placeholder 3"/>
          <p:cNvSpPr>
            <a:spLocks noGrp="1"/>
          </p:cNvSpPr>
          <p:nvPr>
            <p:ph type="sldNum" sz="quarter" idx="12"/>
          </p:nvPr>
        </p:nvSpPr>
        <p:spPr>
          <a:noFill/>
        </p:spPr>
        <p:txBody>
          <a:bodyPr/>
          <a:lstStyle/>
          <a:p>
            <a:r>
              <a:rPr lang="en-US" altLang="ja-JP" dirty="0">
                <a:latin typeface="Times New Roman" pitchFamily="-84" charset="0"/>
              </a:rPr>
              <a:t>Slide </a:t>
            </a:r>
            <a:fld id="{8D83B171-138C-9B40-B65D-0769730DEDCE}" type="slidenum">
              <a:rPr lang="en-US" altLang="ja-JP">
                <a:latin typeface="Times New Roman" pitchFamily="-84" charset="0"/>
              </a:rPr>
              <a:pPr/>
              <a:t>22</a:t>
            </a:fld>
            <a:endParaRPr lang="en-US" altLang="ja-JP" dirty="0">
              <a:latin typeface="Times New Roman" pitchFamily="-84" charset="0"/>
            </a:endParaRPr>
          </a:p>
        </p:txBody>
      </p:sp>
      <p:sp>
        <p:nvSpPr>
          <p:cNvPr id="2" name="フッター プレースホルダー 1"/>
          <p:cNvSpPr>
            <a:spLocks noGrp="1"/>
          </p:cNvSpPr>
          <p:nvPr>
            <p:ph type="ftr" sz="quarter" idx="11"/>
          </p:nvPr>
        </p:nvSpPr>
        <p:spPr/>
        <p:txBody>
          <a:bodyPr/>
          <a:lstStyle/>
          <a:p>
            <a:pPr>
              <a:defRPr/>
            </a:pPr>
            <a:r>
              <a:rPr lang="en-US" altLang="ja-JP" smtClean="0"/>
              <a:t>Hiroshi Mano (KDTI)</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7962900" cy="2362200"/>
          </a:xfrm>
        </p:spPr>
        <p:txBody>
          <a:bodyPr>
            <a:normAutofit fontScale="77500" lnSpcReduction="20000"/>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 between</a:t>
            </a:r>
            <a:r>
              <a:rPr lang="ja-JP" altLang="en-US" dirty="0" smtClean="0"/>
              <a:t>　</a:t>
            </a:r>
            <a:r>
              <a:rPr lang="en-US" altLang="ja-JP" dirty="0" smtClean="0"/>
              <a:t>Aug 16 to Nov  1</a:t>
            </a:r>
            <a:r>
              <a:rPr lang="en-US" altLang="ja-JP" baseline="30000" dirty="0" smtClean="0"/>
              <a:t>st</a:t>
            </a:r>
            <a:r>
              <a:rPr lang="en-US" altLang="ja-JP" dirty="0" smtClean="0"/>
              <a:t>.</a:t>
            </a:r>
          </a:p>
          <a:p>
            <a:pPr lvl="1">
              <a:defRPr/>
            </a:pPr>
            <a:r>
              <a:rPr lang="en-US" altLang="ja-JP" dirty="0" smtClean="0"/>
              <a:t>Tuesdays 10:00 ET</a:t>
            </a:r>
            <a:endParaRPr lang="ja-JP" altLang="en-US" dirty="0" smtClean="0"/>
          </a:p>
          <a:p>
            <a:pPr lvl="1">
              <a:defRPr/>
            </a:pPr>
            <a:r>
              <a:rPr lang="en-US" altLang="ja-JP" dirty="0" smtClean="0"/>
              <a:t>Duration 1.5 Hour</a:t>
            </a:r>
          </a:p>
          <a:p>
            <a:pPr lvl="1">
              <a:defRPr/>
            </a:pPr>
            <a:r>
              <a:rPr lang="en-US" altLang="ja-JP" dirty="0" smtClean="0"/>
              <a:t>Using WEB-EX that will be provided by Task Group Chair</a:t>
            </a:r>
          </a:p>
          <a:p>
            <a:pPr marL="457200" lvl="1" indent="0">
              <a:buNone/>
              <a:defRPr/>
            </a:pPr>
            <a:r>
              <a:rPr lang="en-US" altLang="ja-JP" dirty="0" smtClean="0"/>
              <a:t>Moved: Marc </a:t>
            </a:r>
          </a:p>
          <a:p>
            <a:pPr marL="457200" lvl="1" indent="0">
              <a:buNone/>
              <a:defRPr/>
            </a:pPr>
            <a:r>
              <a:rPr lang="en-US" altLang="ja-JP" dirty="0" smtClean="0"/>
              <a:t>Second: George </a:t>
            </a:r>
            <a:r>
              <a:rPr lang="en-US" altLang="ja-JP" dirty="0" err="1" smtClean="0"/>
              <a:t>Calcev</a:t>
            </a:r>
            <a:endParaRPr lang="en-US" altLang="ja-JP" dirty="0" smtClean="0"/>
          </a:p>
          <a:p>
            <a:pPr>
              <a:defRPr/>
            </a:pPr>
            <a:r>
              <a:rPr lang="en-US" altLang="ja-JP" dirty="0" smtClean="0">
                <a:ea typeface="ＭＳ Ｐゴシック" pitchFamily="-84" charset="-128"/>
                <a:cs typeface="ＭＳ Ｐゴシック" pitchFamily="-84" charset="-128"/>
              </a:rPr>
              <a:t>Approved</a:t>
            </a: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2016</a:t>
            </a:r>
            <a:endParaRPr lang="en-US" altLang="ja-JP" dirty="0" smtClean="0">
              <a:latin typeface="Times New Roman" pitchFamily="-84" charset="0"/>
            </a:endParaRPr>
          </a:p>
        </p:txBody>
      </p:sp>
      <p:sp>
        <p:nvSpPr>
          <p:cNvPr id="59398" name="スライド番号プレースホルダ 5"/>
          <p:cNvSpPr>
            <a:spLocks noGrp="1"/>
          </p:cNvSpPr>
          <p:nvPr>
            <p:ph type="sldNum" sz="quarter" idx="12"/>
          </p:nvPr>
        </p:nvSpPr>
        <p:spPr>
          <a:noFill/>
        </p:spPr>
        <p:txBody>
          <a:bodyPr/>
          <a:lstStyle/>
          <a:p>
            <a:r>
              <a:rPr lang="en-US" altLang="ja-JP" dirty="0" smtClean="0">
                <a:latin typeface="Times New Roman" pitchFamily="-84" charset="0"/>
              </a:rPr>
              <a:t>Slide </a:t>
            </a:r>
            <a:fld id="{FE68A093-32F7-6643-97B0-2E666CBD850E}" type="slidenum">
              <a:rPr lang="en-US" altLang="ja-JP" smtClean="0">
                <a:latin typeface="Times New Roman" pitchFamily="-84" charset="0"/>
              </a:rPr>
              <a:pPr/>
              <a:t>23</a:t>
            </a:fld>
            <a:endParaRPr lang="en-US" altLang="ja-JP" dirty="0" smtClean="0">
              <a:latin typeface="Times New Roman" pitchFamily="-84" charset="0"/>
            </a:endParaRPr>
          </a:p>
        </p:txBody>
      </p:sp>
      <p:sp>
        <p:nvSpPr>
          <p:cNvPr id="2" name="フッター プレースホルダー 1"/>
          <p:cNvSpPr>
            <a:spLocks noGrp="1"/>
          </p:cNvSpPr>
          <p:nvPr>
            <p:ph type="ftr" sz="quarter" idx="11"/>
          </p:nvPr>
        </p:nvSpPr>
        <p:spPr/>
        <p:txBody>
          <a:bodyPr/>
          <a:lstStyle/>
          <a:p>
            <a:pPr>
              <a:defRPr/>
            </a:pPr>
            <a:r>
              <a:rPr lang="en-US" altLang="ja-JP" smtClean="0"/>
              <a:t>Hiroshi Mano (KDTI)</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762000"/>
          </a:xfrm>
        </p:spPr>
        <p:txBody>
          <a:bodyPr/>
          <a:lstStyle/>
          <a:p>
            <a:r>
              <a:rPr lang="en-US" dirty="0" smtClean="0"/>
              <a:t>Timeline</a:t>
            </a:r>
            <a:endParaRPr lang="en-US" dirty="0"/>
          </a:p>
        </p:txBody>
      </p:sp>
      <p:sp>
        <p:nvSpPr>
          <p:cNvPr id="4" name="Datumsplatzhalter 3"/>
          <p:cNvSpPr>
            <a:spLocks noGrp="1"/>
          </p:cNvSpPr>
          <p:nvPr>
            <p:ph type="dt" sz="half" idx="10"/>
          </p:nvPr>
        </p:nvSpPr>
        <p:spPr/>
        <p:txBody>
          <a:bodyPr/>
          <a:lstStyle/>
          <a:p>
            <a:pPr>
              <a:defRPr/>
            </a:pPr>
            <a:r>
              <a:rPr lang="de-DE" altLang="ja-JP" smtClean="0"/>
              <a:t>July 2016</a:t>
            </a:r>
            <a:endParaRPr lang="en-US" dirty="0"/>
          </a:p>
        </p:txBody>
      </p:sp>
      <p:sp>
        <p:nvSpPr>
          <p:cNvPr id="5" name="Fußzeilenplatzhalter 4"/>
          <p:cNvSpPr>
            <a:spLocks noGrp="1"/>
          </p:cNvSpPr>
          <p:nvPr>
            <p:ph type="ftr" sz="quarter" idx="11"/>
          </p:nvPr>
        </p:nvSpPr>
        <p:spPr/>
        <p:txBody>
          <a:bodyPr/>
          <a:lstStyle/>
          <a:p>
            <a:pPr>
              <a:defRPr/>
            </a:pPr>
            <a:r>
              <a:rPr lang="de-DE" altLang="ja-JP" smtClean="0"/>
              <a:t>Marc Emmelmann (SELF)</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a:t>
            </a:fld>
            <a:endParaRPr lang="en-US" altLang="ja-JP"/>
          </a:p>
        </p:txBody>
      </p:sp>
      <p:sp>
        <p:nvSpPr>
          <p:cNvPr id="7" name="Content Placeholder 2"/>
          <p:cNvSpPr>
            <a:spLocks noGrp="1"/>
          </p:cNvSpPr>
          <p:nvPr>
            <p:ph idx="1"/>
          </p:nvPr>
        </p:nvSpPr>
        <p:spPr>
          <a:xfrm>
            <a:off x="457200" y="1447800"/>
            <a:ext cx="8305800" cy="4114800"/>
          </a:xfrm>
        </p:spPr>
        <p:txBody>
          <a:bodyPr/>
          <a:lstStyle/>
          <a:p>
            <a:pPr lvl="1">
              <a:buFontTx/>
              <a:buNone/>
            </a:pPr>
            <a:r>
              <a:rPr lang="en-US" altLang="ja-JP" dirty="0" smtClean="0"/>
              <a:t>PAR Approved, Modified, or Extended 		2010-12-08</a:t>
            </a:r>
          </a:p>
          <a:p>
            <a:pPr lvl="1"/>
            <a:r>
              <a:rPr lang="en-US" altLang="ja-JP" dirty="0" smtClean="0"/>
              <a:t>WG Letter Ballots Initial / Recirc		Mar14/Sep14/Jan15/</a:t>
            </a:r>
            <a:br>
              <a:rPr lang="en-US" altLang="ja-JP" dirty="0" smtClean="0"/>
            </a:br>
            <a:r>
              <a:rPr lang="en-US" altLang="ja-JP" dirty="0" smtClean="0"/>
              <a:t>						Mar15/Jul15/Aug15</a:t>
            </a:r>
          </a:p>
          <a:p>
            <a:pPr lvl="1"/>
            <a:r>
              <a:rPr lang="en-US" altLang="ja-JP" dirty="0" smtClean="0"/>
              <a:t>MEC Done				Nov14		</a:t>
            </a:r>
          </a:p>
          <a:p>
            <a:pPr lvl="1"/>
            <a:r>
              <a:rPr lang="en-US" altLang="ja-JP" dirty="0" smtClean="0"/>
              <a:t>Form Sponsor Ballot Pool / Reform	            	Mar15</a:t>
            </a:r>
          </a:p>
          <a:p>
            <a:pPr lvl="1"/>
            <a:r>
              <a:rPr lang="en-US" altLang="ja-JP" dirty="0" smtClean="0"/>
              <a:t>IEEE-SA Sponsor Ballots Initial / Recirc         Sep 15/Mar 16/</a:t>
            </a:r>
            <a:r>
              <a:rPr lang="en-US" altLang="ja-JP" dirty="0" smtClean="0">
                <a:solidFill>
                  <a:srgbClr val="FF0000"/>
                </a:solidFill>
              </a:rPr>
              <a:t>Aug 16</a:t>
            </a:r>
            <a:br>
              <a:rPr lang="en-US" altLang="ja-JP" dirty="0" smtClean="0">
                <a:solidFill>
                  <a:srgbClr val="FF0000"/>
                </a:solidFill>
              </a:rPr>
            </a:br>
            <a:r>
              <a:rPr lang="en-US" altLang="ja-JP" dirty="0" smtClean="0">
                <a:solidFill>
                  <a:srgbClr val="FF0000"/>
                </a:solidFill>
              </a:rPr>
              <a:t>						Sep 16/Oct 16</a:t>
            </a:r>
          </a:p>
          <a:p>
            <a:pPr lvl="1"/>
            <a:r>
              <a:rPr lang="en-US" altLang="ja-JP" dirty="0" smtClean="0"/>
              <a:t>Final 802.11 WG Approval	                             </a:t>
            </a:r>
            <a:r>
              <a:rPr lang="en-US" altLang="ja-JP" dirty="0" smtClean="0">
                <a:solidFill>
                  <a:srgbClr val="FF0000"/>
                </a:solidFill>
              </a:rPr>
              <a:t>Sep 16</a:t>
            </a:r>
          </a:p>
          <a:p>
            <a:pPr lvl="1"/>
            <a:r>
              <a:rPr lang="en-US" altLang="ja-JP" dirty="0" smtClean="0"/>
              <a:t>final or Conditional 802 EC Approval           	</a:t>
            </a:r>
            <a:r>
              <a:rPr lang="en-US" altLang="ja-JP" dirty="0" smtClean="0">
                <a:solidFill>
                  <a:srgbClr val="FF0000"/>
                </a:solidFill>
              </a:rPr>
              <a:t>Oct 4</a:t>
            </a:r>
            <a:r>
              <a:rPr lang="en-US" altLang="ja-JP" baseline="30000" dirty="0" smtClean="0">
                <a:solidFill>
                  <a:srgbClr val="FF0000"/>
                </a:solidFill>
              </a:rPr>
              <a:t>th</a:t>
            </a:r>
            <a:r>
              <a:rPr lang="en-US" altLang="ja-JP" dirty="0" smtClean="0">
                <a:solidFill>
                  <a:srgbClr val="FF0000"/>
                </a:solidFill>
              </a:rPr>
              <a:t>, 2016 (</a:t>
            </a:r>
            <a:r>
              <a:rPr lang="en-US" altLang="ja-JP" dirty="0" err="1" smtClean="0">
                <a:solidFill>
                  <a:srgbClr val="FF0000"/>
                </a:solidFill>
              </a:rPr>
              <a:t>telco</a:t>
            </a:r>
            <a:r>
              <a:rPr lang="en-US" altLang="ja-JP" dirty="0" smtClean="0">
                <a:solidFill>
                  <a:srgbClr val="FF0000"/>
                </a:solidFill>
              </a:rPr>
              <a:t>)</a:t>
            </a:r>
          </a:p>
          <a:p>
            <a:pPr lvl="1"/>
            <a:r>
              <a:rPr lang="en-US" altLang="ja-JP" dirty="0" smtClean="0"/>
              <a:t>RevCom &amp; Standards Board Final or</a:t>
            </a:r>
            <a:br>
              <a:rPr lang="en-US" altLang="ja-JP" dirty="0" smtClean="0"/>
            </a:br>
            <a:r>
              <a:rPr lang="en-US" altLang="ja-JP" dirty="0" smtClean="0"/>
              <a:t> Continuous Process Approval 		</a:t>
            </a:r>
            <a:r>
              <a:rPr lang="en-US" altLang="ja-JP" dirty="0" smtClean="0">
                <a:solidFill>
                  <a:srgbClr val="FF0000"/>
                </a:solidFill>
              </a:rPr>
              <a:t>Dec 16</a:t>
            </a:r>
          </a:p>
        </p:txBody>
      </p:sp>
    </p:spTree>
    <p:extLst>
      <p:ext uri="{BB962C8B-B14F-4D97-AF65-F5344CB8AC3E}">
        <p14:creationId xmlns:p14="http://schemas.microsoft.com/office/powerpoint/2010/main" val="3984366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2016</a:t>
            </a:r>
            <a:endParaRPr lang="en-US" altLang="ja-JP" dirty="0" smtClean="0">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dirty="0">
                <a:latin typeface="Times New Roman" pitchFamily="-84" charset="0"/>
              </a:rPr>
              <a:t>Slide </a:t>
            </a:r>
            <a:fld id="{DE2B8ABC-FCD5-F649-8D33-CFBCF890B753}" type="slidenum">
              <a:rPr lang="en-US" altLang="ja-JP">
                <a:latin typeface="Times New Roman" pitchFamily="-84" charset="0"/>
              </a:rPr>
              <a:pPr/>
              <a:t>3</a:t>
            </a:fld>
            <a:endParaRPr lang="en-US" altLang="ja-JP" dirty="0">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B015248D-C552-F34C-9F01-9F5CDF1A9B99}" type="slidenum">
              <a:rPr lang="en-US" altLang="ja-JP"/>
              <a:pPr algn="ctr"/>
              <a:t>3</a:t>
            </a:fld>
            <a:endParaRPr lang="en-US" altLang="ja-JP" dirty="0"/>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
        <p:nvSpPr>
          <p:cNvPr id="2" name="フッター プレースホルダー 1"/>
          <p:cNvSpPr>
            <a:spLocks noGrp="1"/>
          </p:cNvSpPr>
          <p:nvPr>
            <p:ph type="ftr" sz="quarter" idx="11"/>
          </p:nvPr>
        </p:nvSpPr>
        <p:spPr/>
        <p:txBody>
          <a:bodyPr/>
          <a:lstStyle/>
          <a:p>
            <a:pPr>
              <a:defRPr/>
            </a:pPr>
            <a:r>
              <a:rPr lang="en-US" altLang="ja-JP" smtClean="0"/>
              <a:t>Hiroshi Mano (KDTI)</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2016</a:t>
            </a:r>
            <a:endParaRPr lang="en-US" altLang="ja-JP" dirty="0" smtClean="0">
              <a:latin typeface="Times New Roman" pitchFamily="-84" charset="0"/>
            </a:endParaRPr>
          </a:p>
        </p:txBody>
      </p:sp>
      <p:sp>
        <p:nvSpPr>
          <p:cNvPr id="20484" name="スライド番号プレースホルダ 3"/>
          <p:cNvSpPr>
            <a:spLocks noGrp="1"/>
          </p:cNvSpPr>
          <p:nvPr>
            <p:ph type="sldNum" sz="quarter" idx="12"/>
          </p:nvPr>
        </p:nvSpPr>
        <p:spPr>
          <a:noFill/>
        </p:spPr>
        <p:txBody>
          <a:bodyPr/>
          <a:lstStyle/>
          <a:p>
            <a:r>
              <a:rPr lang="en-US" altLang="ja-JP" dirty="0">
                <a:latin typeface="Times New Roman" pitchFamily="-84" charset="0"/>
              </a:rPr>
              <a:t>Slide </a:t>
            </a:r>
            <a:fld id="{8108F0E7-41C9-924A-899D-A99626E210E7}" type="slidenum">
              <a:rPr lang="en-US" altLang="ja-JP">
                <a:latin typeface="Times New Roman" pitchFamily="-84" charset="0"/>
              </a:rPr>
              <a:pPr/>
              <a:t>4</a:t>
            </a:fld>
            <a:endParaRPr lang="en-US" altLang="ja-JP" dirty="0">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D02F1208-F1CC-5647-B8C9-44C59DBA32CD}" type="slidenum">
              <a:rPr lang="en-US" altLang="ja-JP"/>
              <a:pPr algn="ctr"/>
              <a:t>4</a:t>
            </a:fld>
            <a:endParaRPr lang="en-US" altLang="ja-JP" dirty="0"/>
          </a:p>
        </p:txBody>
      </p:sp>
      <p:sp>
        <p:nvSpPr>
          <p:cNvPr id="20486"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dirty="0">
                <a:ea typeface="ＭＳ Ｐゴシック" pitchFamily="-84" charset="-128"/>
                <a:cs typeface="ＭＳ Ｐゴシック" pitchFamily="-84" charset="-128"/>
                <a:hlinkClick r:id="rId2"/>
              </a:rPr>
              <a:t>https://murphy.events.ieee.org/imat/attendance/index</a:t>
            </a:r>
            <a:endParaRPr lang="en-US" altLang="ja-JP" dirty="0">
              <a:ea typeface="ＭＳ Ｐゴシック" pitchFamily="-84" charset="-128"/>
              <a:cs typeface="ＭＳ Ｐゴシック" pitchFamily="-84" charset="-128"/>
            </a:endParaRPr>
          </a:p>
          <a:p>
            <a:pPr marL="457200" indent="-457200"/>
            <a:endParaRPr lang="en-US" altLang="ja-JP" sz="3600" dirty="0">
              <a:ea typeface="ＭＳ Ｐゴシック" pitchFamily="-84" charset="-128"/>
              <a:cs typeface="ＭＳ Ｐゴシック" pitchFamily="-84" charset="-128"/>
            </a:endParaRPr>
          </a:p>
          <a:p>
            <a:pPr marL="457200" indent="-457200">
              <a:buFontTx/>
              <a:buAutoNum type="arabicPeriod"/>
            </a:pPr>
            <a:r>
              <a:rPr lang="en-US" altLang="ja-JP" sz="3600" dirty="0">
                <a:ea typeface="ＭＳ Ｐゴシック" pitchFamily="-84" charset="-128"/>
                <a:cs typeface="ＭＳ Ｐゴシック" pitchFamily="-84" charset="-128"/>
              </a:rPr>
              <a:t>Register</a:t>
            </a:r>
          </a:p>
          <a:p>
            <a:pPr marL="457200" indent="-457200">
              <a:buFontTx/>
              <a:buAutoNum type="arabicPeriod"/>
            </a:pPr>
            <a:r>
              <a:rPr lang="en-US" altLang="ja-JP" sz="3600" dirty="0">
                <a:ea typeface="ＭＳ Ｐゴシック" pitchFamily="-84" charset="-128"/>
                <a:cs typeface="ＭＳ Ｐゴシック" pitchFamily="-84" charset="-128"/>
              </a:rPr>
              <a:t>Indicate </a:t>
            </a:r>
            <a:r>
              <a:rPr lang="en-US" altLang="ja-JP" sz="3600" dirty="0" smtClean="0">
                <a:ea typeface="ＭＳ Ｐゴシック" pitchFamily="-84" charset="-128"/>
                <a:cs typeface="ＭＳ Ｐゴシック" pitchFamily="-84" charset="-128"/>
              </a:rPr>
              <a:t>attendance</a:t>
            </a:r>
            <a:endParaRPr lang="en-US" altLang="ja-JP" sz="3600" dirty="0">
              <a:ea typeface="ＭＳ Ｐゴシック" pitchFamily="-84" charset="-128"/>
              <a:cs typeface="ＭＳ Ｐゴシック" pitchFamily="-84" charset="-128"/>
            </a:endParaRPr>
          </a:p>
        </p:txBody>
      </p:sp>
      <p:sp>
        <p:nvSpPr>
          <p:cNvPr id="2" name="フッター プレースホルダー 1"/>
          <p:cNvSpPr>
            <a:spLocks noGrp="1"/>
          </p:cNvSpPr>
          <p:nvPr>
            <p:ph type="ftr" sz="quarter" idx="11"/>
          </p:nvPr>
        </p:nvSpPr>
        <p:spPr/>
        <p:txBody>
          <a:bodyPr/>
          <a:lstStyle/>
          <a:p>
            <a:pPr>
              <a:defRPr/>
            </a:pPr>
            <a:r>
              <a:rPr lang="en-US" altLang="ja-JP" smtClean="0"/>
              <a:t>Hiroshi Mano (KDTI)</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2016</a:t>
            </a:r>
            <a:endParaRPr lang="en-US" altLang="ja-JP" dirty="0" smtClean="0">
              <a:latin typeface="Times New Roman" pitchFamily="-84" charset="0"/>
            </a:endParaRPr>
          </a:p>
        </p:txBody>
      </p:sp>
      <p:sp>
        <p:nvSpPr>
          <p:cNvPr id="21508" name="スライド番号プレースホルダ 3"/>
          <p:cNvSpPr>
            <a:spLocks noGrp="1"/>
          </p:cNvSpPr>
          <p:nvPr>
            <p:ph type="sldNum" sz="quarter" idx="12"/>
          </p:nvPr>
        </p:nvSpPr>
        <p:spPr>
          <a:noFill/>
        </p:spPr>
        <p:txBody>
          <a:bodyPr/>
          <a:lstStyle/>
          <a:p>
            <a:r>
              <a:rPr lang="en-US" altLang="ja-JP" dirty="0">
                <a:latin typeface="Times New Roman" pitchFamily="-84" charset="0"/>
              </a:rPr>
              <a:t>Slide </a:t>
            </a:r>
            <a:fld id="{58605D9A-D260-0847-8B03-1A35285F2EE8}" type="slidenum">
              <a:rPr lang="en-US" altLang="ja-JP">
                <a:latin typeface="Times New Roman" pitchFamily="-84" charset="0"/>
              </a:rPr>
              <a:pPr/>
              <a:t>5</a:t>
            </a:fld>
            <a:endParaRPr lang="en-US" altLang="ja-JP" dirty="0">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5</a:t>
            </a:fld>
            <a:endParaRPr lang="en-US" altLang="ja-JP" dirty="0"/>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dirty="0">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dirty="0">
                <a:ea typeface="ＭＳ Ｐゴシック" pitchFamily="-84" charset="-128"/>
                <a:cs typeface="ＭＳ Ｐゴシック" pitchFamily="-84" charset="-128"/>
              </a:rPr>
              <a:t>Make sure your badges are correct </a:t>
            </a:r>
          </a:p>
          <a:p>
            <a:endParaRPr lang="en-US" altLang="ja-JP" dirty="0">
              <a:ea typeface="ＭＳ Ｐゴシック" pitchFamily="-84" charset="-128"/>
              <a:cs typeface="ＭＳ Ｐゴシック" pitchFamily="-84" charset="-128"/>
            </a:endParaRPr>
          </a:p>
          <a:p>
            <a:r>
              <a:rPr lang="en-US" altLang="ja-JP" dirty="0">
                <a:ea typeface="ＭＳ Ｐゴシック" pitchFamily="-84" charset="-128"/>
                <a:cs typeface="ＭＳ Ｐゴシック" pitchFamily="-84" charset="-128"/>
              </a:rPr>
              <a:t>If you plan to make a submission be sure it does not contain company logos or advertising</a:t>
            </a:r>
          </a:p>
          <a:p>
            <a:endParaRPr lang="en-US" altLang="ja-JP" dirty="0">
              <a:ea typeface="ＭＳ Ｐゴシック" pitchFamily="-84" charset="-128"/>
              <a:cs typeface="ＭＳ Ｐゴシック" pitchFamily="-84" charset="-128"/>
            </a:endParaRPr>
          </a:p>
          <a:p>
            <a:r>
              <a:rPr lang="en-US" altLang="ja-JP" dirty="0">
                <a:ea typeface="ＭＳ Ｐゴシック" pitchFamily="-84" charset="-128"/>
                <a:cs typeface="ＭＳ Ｐゴシック" pitchFamily="-84" charset="-128"/>
              </a:rPr>
              <a:t>Questions on Voting status, Ballot pool, Access to Reflector, Documentation,  member’s area</a:t>
            </a:r>
          </a:p>
          <a:p>
            <a:pPr lvl="1"/>
            <a:r>
              <a:rPr lang="en-US" altLang="ja-JP" sz="2400" dirty="0"/>
              <a:t>see Adrian Stephens –  </a:t>
            </a:r>
            <a:r>
              <a:rPr lang="en-US" altLang="ja-JP" sz="2400" dirty="0" err="1"/>
              <a:t>adrian.p.stephens@intel.com</a:t>
            </a:r>
            <a:r>
              <a:rPr lang="en-US" altLang="ja-JP" dirty="0"/>
              <a:t> </a:t>
            </a:r>
          </a:p>
          <a:p>
            <a:pPr lvl="1"/>
            <a:endParaRPr lang="en-US" altLang="ja-JP" dirty="0"/>
          </a:p>
          <a:p>
            <a:r>
              <a:rPr lang="en-US" altLang="ja-JP" dirty="0">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
        <p:nvSpPr>
          <p:cNvPr id="2" name="フッター プレースホルダー 1"/>
          <p:cNvSpPr>
            <a:spLocks noGrp="1"/>
          </p:cNvSpPr>
          <p:nvPr>
            <p:ph type="ftr" sz="quarter" idx="11"/>
          </p:nvPr>
        </p:nvSpPr>
        <p:spPr/>
        <p:txBody>
          <a:bodyPr/>
          <a:lstStyle/>
          <a:p>
            <a:pPr>
              <a:defRPr/>
            </a:pPr>
            <a:r>
              <a:rPr lang="en-US" altLang="ja-JP" smtClean="0"/>
              <a:t>Hiroshi Mano (KDTI)</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TGai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July 2016 </a:t>
            </a:r>
            <a:r>
              <a:rPr lang="en-US" altLang="ja-JP" sz="2800" dirty="0" smtClean="0">
                <a:ea typeface="ＭＳ Ｐゴシック" pitchFamily="-84" charset="-128"/>
                <a:cs typeface="ＭＳ Ｐゴシック" pitchFamily="-84" charset="-128"/>
              </a:rPr>
              <a:t>San Diego</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a:ea typeface="ＭＳ Ｐゴシック" pitchFamily="-84" charset="-128"/>
                <a:cs typeface="ＭＳ Ｐゴシック" pitchFamily="-84" charset="-128"/>
              </a:rPr>
              <a:t>Goals for the  July Meeting:</a:t>
            </a:r>
          </a:p>
          <a:p>
            <a:pPr lvl="1"/>
            <a:r>
              <a:rPr lang="en-US" altLang="ja-JP" sz="2800" dirty="0"/>
              <a:t>Approve minutes of past meeting and teleconference</a:t>
            </a:r>
          </a:p>
          <a:p>
            <a:pPr lvl="1"/>
            <a:r>
              <a:rPr lang="en-US" altLang="ja-JP" sz="2800" dirty="0"/>
              <a:t>Continue on comment resolution </a:t>
            </a:r>
          </a:p>
          <a:p>
            <a:pPr lvl="1"/>
            <a:r>
              <a:rPr lang="en-US" altLang="ja-JP" sz="2800" dirty="0"/>
              <a:t>Approve to forward the </a:t>
            </a:r>
            <a:r>
              <a:rPr lang="en-US" altLang="ja-JP" sz="2800" dirty="0" smtClean="0"/>
              <a:t>3</a:t>
            </a:r>
            <a:r>
              <a:rPr lang="en-US" altLang="ja-JP" sz="2800" baseline="30000" dirty="0" smtClean="0"/>
              <a:t>rd</a:t>
            </a:r>
            <a:r>
              <a:rPr lang="en-US" altLang="ja-JP" sz="2800" dirty="0" smtClean="0"/>
              <a:t> </a:t>
            </a:r>
            <a:r>
              <a:rPr lang="en-US" altLang="ja-JP" sz="2800" dirty="0" err="1" smtClean="0"/>
              <a:t>recirc</a:t>
            </a:r>
            <a:r>
              <a:rPr lang="en-US" altLang="ja-JP" sz="2800" dirty="0" smtClean="0"/>
              <a:t> </a:t>
            </a:r>
            <a:r>
              <a:rPr lang="en-US" altLang="ja-JP" sz="2800" dirty="0"/>
              <a:t>sponsor LB</a:t>
            </a:r>
          </a:p>
          <a:p>
            <a:pPr lvl="1"/>
            <a:r>
              <a:rPr lang="en-US" altLang="ja-JP" sz="2800" dirty="0"/>
              <a:t>Approve </a:t>
            </a:r>
            <a:r>
              <a:rPr lang="en-US" altLang="ja-JP" sz="2800" dirty="0" smtClean="0"/>
              <a:t>Timeline </a:t>
            </a:r>
            <a:r>
              <a:rPr lang="en-US" altLang="ja-JP" sz="2800" dirty="0" smtClean="0">
                <a:solidFill>
                  <a:srgbClr val="0070C0"/>
                </a:solidFill>
              </a:rPr>
              <a:t>(with PAR </a:t>
            </a:r>
            <a:r>
              <a:rPr lang="en-US" altLang="ja-JP" sz="2800" dirty="0" err="1" smtClean="0">
                <a:solidFill>
                  <a:srgbClr val="0070C0"/>
                </a:solidFill>
              </a:rPr>
              <a:t>extention</a:t>
            </a:r>
            <a:r>
              <a:rPr lang="en-US" altLang="ja-JP" sz="2800" dirty="0" smtClean="0">
                <a:solidFill>
                  <a:srgbClr val="0070C0"/>
                </a:solidFill>
              </a:rPr>
              <a:t>)</a:t>
            </a:r>
            <a:endParaRPr lang="en-US" altLang="ja-JP" sz="2800" dirty="0">
              <a:solidFill>
                <a:srgbClr val="0070C0"/>
              </a:solidFill>
            </a:endParaRPr>
          </a:p>
          <a:p>
            <a:pPr lvl="1"/>
            <a:r>
              <a:rPr lang="en-US" altLang="ja-JP" sz="2800" dirty="0"/>
              <a:t>Approve Teleconference schedule</a:t>
            </a:r>
          </a:p>
          <a:p>
            <a:pPr lvl="1"/>
            <a:r>
              <a:rPr lang="en-US" altLang="ja-JP" sz="2800" dirty="0"/>
              <a:t>Approve plan for </a:t>
            </a:r>
            <a:r>
              <a:rPr lang="en-US" altLang="ja-JP" sz="2800" dirty="0" smtClean="0"/>
              <a:t>Sep</a:t>
            </a:r>
            <a:endParaRPr lang="en-US" altLang="ja-JP" sz="2800" dirty="0"/>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smtClean="0">
                <a:latin typeface="Times New Roman" pitchFamily="-65" charset="0"/>
              </a:rPr>
              <a:t>July 2016</a:t>
            </a:r>
            <a:endParaRPr lang="en-US" altLang="ja-JP" dirty="0">
              <a:latin typeface="Times New Roman" pitchFamily="-65" charset="0"/>
            </a:endParaRPr>
          </a:p>
        </p:txBody>
      </p:sp>
      <p:sp>
        <p:nvSpPr>
          <p:cNvPr id="15366" name="Slide Number Placeholder 3"/>
          <p:cNvSpPr>
            <a:spLocks noGrp="1"/>
          </p:cNvSpPr>
          <p:nvPr>
            <p:ph type="sldNum" sz="quarter" idx="12"/>
          </p:nvPr>
        </p:nvSpPr>
        <p:spPr>
          <a:noFill/>
        </p:spPr>
        <p:txBody>
          <a:bodyPr/>
          <a:lstStyle/>
          <a:p>
            <a:r>
              <a:rPr lang="en-US" altLang="ja-JP" dirty="0">
                <a:latin typeface="Times New Roman" pitchFamily="-65" charset="0"/>
              </a:rPr>
              <a:t>Slide </a:t>
            </a:r>
            <a:fld id="{BBACC01B-45E7-4047-AA31-BB21121241F2}" type="slidenum">
              <a:rPr lang="en-US" altLang="ja-JP">
                <a:latin typeface="Times New Roman" pitchFamily="-65" charset="0"/>
              </a:rPr>
              <a:pPr/>
              <a:t>6</a:t>
            </a:fld>
            <a:endParaRPr lang="en-US" altLang="ja-JP" dirty="0">
              <a:latin typeface="Times New Roman" pitchFamily="-65" charset="0"/>
            </a:endParaRPr>
          </a:p>
        </p:txBody>
      </p:sp>
      <p:sp>
        <p:nvSpPr>
          <p:cNvPr id="2" name="フッター プレースホルダー 1"/>
          <p:cNvSpPr>
            <a:spLocks noGrp="1"/>
          </p:cNvSpPr>
          <p:nvPr>
            <p:ph type="ftr" sz="quarter" idx="11"/>
          </p:nvPr>
        </p:nvSpPr>
        <p:spPr/>
        <p:txBody>
          <a:bodyPr/>
          <a:lstStyle/>
          <a:p>
            <a:pPr>
              <a:defRPr/>
            </a:pPr>
            <a:r>
              <a:rPr lang="en-US" altLang="ja-JP" smtClean="0"/>
              <a:t>Hiroshi Mano (KDTI)</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Plan for this week</a:t>
            </a:r>
            <a:endParaRPr kumimoji="1" lang="ja-JP" altLang="en-US" dirty="0"/>
          </a:p>
        </p:txBody>
      </p:sp>
      <p:graphicFrame>
        <p:nvGraphicFramePr>
          <p:cNvPr id="6" name="コンテンツ プレースホルダー 5"/>
          <p:cNvGraphicFramePr>
            <a:graphicFrameLocks noGrp="1"/>
          </p:cNvGraphicFramePr>
          <p:nvPr>
            <p:ph sz="half" idx="1"/>
            <p:extLst>
              <p:ext uri="{D42A27DB-BD31-4B8C-83A1-F6EECF244321}">
                <p14:modId xmlns:p14="http://schemas.microsoft.com/office/powerpoint/2010/main" val="678792840"/>
              </p:ext>
            </p:extLst>
          </p:nvPr>
        </p:nvGraphicFramePr>
        <p:xfrm>
          <a:off x="685800" y="1532775"/>
          <a:ext cx="7772400" cy="2225040"/>
        </p:xfrm>
        <a:graphic>
          <a:graphicData uri="http://schemas.openxmlformats.org/drawingml/2006/table">
            <a:tbl>
              <a:tblPr firstRow="1" bandRow="1">
                <a:tableStyleId>{5C22544A-7EE6-4342-B048-85BDC9FD1C3A}</a:tableStyleId>
              </a:tblPr>
              <a:tblGrid>
                <a:gridCol w="1554480"/>
                <a:gridCol w="1554480"/>
                <a:gridCol w="1554480"/>
                <a:gridCol w="1554480"/>
                <a:gridCol w="1554480"/>
              </a:tblGrid>
              <a:tr h="370840">
                <a:tc>
                  <a:txBody>
                    <a:bodyPr/>
                    <a:lstStyle/>
                    <a:p>
                      <a:pPr algn="ctr"/>
                      <a:r>
                        <a:rPr kumimoji="1" lang="en-US" altLang="ja-JP" dirty="0" smtClean="0">
                          <a:solidFill>
                            <a:schemeClr val="tx1"/>
                          </a:solidFill>
                        </a:rPr>
                        <a:t>Time/Day</a:t>
                      </a: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solidFill>
                            <a:schemeClr val="tx1"/>
                          </a:solidFill>
                        </a:rPr>
                        <a:t>July 25 Mon</a:t>
                      </a: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solidFill>
                            <a:schemeClr val="tx1"/>
                          </a:solidFill>
                        </a:rPr>
                        <a:t>July 26</a:t>
                      </a:r>
                      <a:r>
                        <a:rPr kumimoji="1" lang="en-US" altLang="ja-JP" baseline="0" dirty="0" smtClean="0">
                          <a:solidFill>
                            <a:schemeClr val="tx1"/>
                          </a:solidFill>
                        </a:rPr>
                        <a:t> </a:t>
                      </a:r>
                      <a:r>
                        <a:rPr kumimoji="1" lang="en-US" altLang="ja-JP" dirty="0" smtClean="0">
                          <a:solidFill>
                            <a:schemeClr val="tx1"/>
                          </a:solidFill>
                        </a:rPr>
                        <a:t> Tue</a:t>
                      </a: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solidFill>
                            <a:schemeClr val="tx1"/>
                          </a:solidFill>
                        </a:rPr>
                        <a:t>July 27</a:t>
                      </a:r>
                      <a:r>
                        <a:rPr kumimoji="1" lang="en-US" altLang="ja-JP" baseline="0" dirty="0" smtClean="0">
                          <a:solidFill>
                            <a:schemeClr val="tx1"/>
                          </a:solidFill>
                        </a:rPr>
                        <a:t> </a:t>
                      </a:r>
                      <a:r>
                        <a:rPr kumimoji="1" lang="en-US" altLang="ja-JP" dirty="0" smtClean="0">
                          <a:solidFill>
                            <a:schemeClr val="tx1"/>
                          </a:solidFill>
                        </a:rPr>
                        <a:t> Wed</a:t>
                      </a: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solidFill>
                            <a:schemeClr val="tx1"/>
                          </a:solidFill>
                        </a:rPr>
                        <a:t>July</a:t>
                      </a:r>
                      <a:r>
                        <a:rPr kumimoji="1" lang="en-US" altLang="ja-JP" baseline="0" dirty="0" smtClean="0">
                          <a:solidFill>
                            <a:schemeClr val="tx1"/>
                          </a:solidFill>
                        </a:rPr>
                        <a:t> </a:t>
                      </a:r>
                      <a:r>
                        <a:rPr kumimoji="1" lang="en-US" altLang="ja-JP" dirty="0" smtClean="0">
                          <a:solidFill>
                            <a:schemeClr val="tx1"/>
                          </a:solidFill>
                        </a:rPr>
                        <a:t>28 Thu</a:t>
                      </a: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kumimoji="1" lang="en-US" altLang="ja-JP" dirty="0" smtClean="0">
                          <a:solidFill>
                            <a:schemeClr val="tx1"/>
                          </a:solidFill>
                        </a:rPr>
                        <a:t>AM1</a:t>
                      </a: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ja-JP" altLang="en-US" dirty="0" smtClean="0">
                          <a:solidFill>
                            <a:schemeClr val="tx1"/>
                          </a:solidFill>
                        </a:rPr>
                        <a:t>◎</a:t>
                      </a: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70840">
                <a:tc>
                  <a:txBody>
                    <a:bodyPr/>
                    <a:lstStyle/>
                    <a:p>
                      <a:pPr algn="ctr"/>
                      <a:r>
                        <a:rPr kumimoji="1" lang="en-US" altLang="ja-JP" dirty="0" smtClean="0">
                          <a:solidFill>
                            <a:schemeClr val="tx1"/>
                          </a:solidFill>
                        </a:rPr>
                        <a:t>AM2</a:t>
                      </a: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solidFill>
                        </a:rPr>
                        <a:t>◎</a:t>
                      </a: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370840">
                <a:tc>
                  <a:txBody>
                    <a:bodyPr/>
                    <a:lstStyle/>
                    <a:p>
                      <a:pPr algn="ctr"/>
                      <a:r>
                        <a:rPr kumimoji="1" lang="en-US" altLang="ja-JP" dirty="0" smtClean="0">
                          <a:solidFill>
                            <a:schemeClr val="tx1"/>
                          </a:solidFill>
                        </a:rPr>
                        <a:t>PM1</a:t>
                      </a: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solidFill>
                        </a:rPr>
                        <a:t>◎</a:t>
                      </a: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solidFill>
                        </a:rPr>
                        <a:t>◎</a:t>
                      </a: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solidFill>
                        </a:rPr>
                        <a:t>◎</a:t>
                      </a: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solidFill>
                        </a:rPr>
                        <a:t>◎</a:t>
                      </a: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70840">
                <a:tc>
                  <a:txBody>
                    <a:bodyPr/>
                    <a:lstStyle/>
                    <a:p>
                      <a:pPr algn="ctr"/>
                      <a:r>
                        <a:rPr kumimoji="1" lang="en-US" altLang="ja-JP" dirty="0" smtClean="0">
                          <a:solidFill>
                            <a:schemeClr val="tx1"/>
                          </a:solidFill>
                        </a:rPr>
                        <a:t>PM2</a:t>
                      </a: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370840">
                <a:tc>
                  <a:txBody>
                    <a:bodyPr/>
                    <a:lstStyle/>
                    <a:p>
                      <a:pPr algn="ctr"/>
                      <a:r>
                        <a:rPr kumimoji="1" lang="en-US" altLang="ja-JP" dirty="0" smtClean="0">
                          <a:solidFill>
                            <a:schemeClr val="tx1"/>
                          </a:solidFill>
                        </a:rPr>
                        <a:t>EVE</a:t>
                      </a: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コンテンツ プレースホルダー 6"/>
          <p:cNvSpPr>
            <a:spLocks noGrp="1"/>
          </p:cNvSpPr>
          <p:nvPr>
            <p:ph sz="half" idx="2"/>
          </p:nvPr>
        </p:nvSpPr>
        <p:spPr>
          <a:xfrm>
            <a:off x="685800" y="3886200"/>
            <a:ext cx="7761287" cy="2072640"/>
          </a:xfrm>
        </p:spPr>
        <p:txBody>
          <a:bodyPr/>
          <a:lstStyle/>
          <a:p>
            <a:pPr lvl="1"/>
            <a:endParaRPr lang="en-US" altLang="ja-JP" sz="1400" dirty="0" smtClean="0"/>
          </a:p>
        </p:txBody>
      </p:sp>
      <p:sp>
        <p:nvSpPr>
          <p:cNvPr id="4" name="日付プレースホルダー 3"/>
          <p:cNvSpPr>
            <a:spLocks noGrp="1"/>
          </p:cNvSpPr>
          <p:nvPr>
            <p:ph type="dt" sz="half" idx="10"/>
          </p:nvPr>
        </p:nvSpPr>
        <p:spPr/>
        <p:txBody>
          <a:bodyPr/>
          <a:lstStyle/>
          <a:p>
            <a:pPr>
              <a:defRPr/>
            </a:pPr>
            <a:r>
              <a:rPr lang="en-US" altLang="ja-JP" smtClean="0"/>
              <a:t>July 2016</a:t>
            </a:r>
            <a:endParaRPr lang="en-US" dirty="0"/>
          </a:p>
        </p:txBody>
      </p:sp>
      <p:sp>
        <p:nvSpPr>
          <p:cNvPr id="5" name="スライド番号プレースホルダー 4"/>
          <p:cNvSpPr>
            <a:spLocks noGrp="1"/>
          </p:cNvSpPr>
          <p:nvPr>
            <p:ph type="sldNum" sz="quarter" idx="12"/>
          </p:nvPr>
        </p:nvSpPr>
        <p:spPr/>
        <p:txBody>
          <a:bodyPr/>
          <a:lstStyle/>
          <a:p>
            <a:pPr>
              <a:defRPr/>
            </a:pPr>
            <a:r>
              <a:rPr lang="en-US" altLang="ja-JP" dirty="0" smtClean="0"/>
              <a:t>Slide </a:t>
            </a:r>
            <a:fld id="{E275D85B-EEFE-A142-B02B-B9A3C4542434}" type="slidenum">
              <a:rPr lang="en-US" altLang="ja-JP" smtClean="0"/>
              <a:pPr>
                <a:defRPr/>
              </a:pPr>
              <a:t>7</a:t>
            </a:fld>
            <a:endParaRPr lang="en-US" altLang="ja-JP" dirty="0"/>
          </a:p>
        </p:txBody>
      </p:sp>
      <p:sp>
        <p:nvSpPr>
          <p:cNvPr id="3" name="フッター プレースホルダー 2"/>
          <p:cNvSpPr>
            <a:spLocks noGrp="1"/>
          </p:cNvSpPr>
          <p:nvPr>
            <p:ph type="ftr" sz="quarter" idx="11"/>
          </p:nvPr>
        </p:nvSpPr>
        <p:spPr/>
        <p:txBody>
          <a:bodyPr/>
          <a:lstStyle/>
          <a:p>
            <a:pPr>
              <a:defRPr/>
            </a:pPr>
            <a:r>
              <a:rPr lang="en-US" altLang="ja-JP" smtClean="0"/>
              <a:t>Hiroshi Mano (KDTI)</a:t>
            </a:r>
            <a:endParaRPr lang="en-US" dirty="0"/>
          </a:p>
        </p:txBody>
      </p:sp>
    </p:spTree>
    <p:extLst>
      <p:ext uri="{BB962C8B-B14F-4D97-AF65-F5344CB8AC3E}">
        <p14:creationId xmlns:p14="http://schemas.microsoft.com/office/powerpoint/2010/main" val="9697208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Monday July 25</a:t>
            </a:r>
            <a:r>
              <a:rPr lang="en-US" altLang="ja-JP" baseline="30000" dirty="0" smtClean="0"/>
              <a:t>th</a:t>
            </a:r>
            <a:r>
              <a:rPr lang="en-US" altLang="ja-JP" dirty="0" smtClean="0"/>
              <a:t>,  2016 – 13:30-15:30</a:t>
            </a:r>
          </a:p>
        </p:txBody>
      </p:sp>
      <p:sp>
        <p:nvSpPr>
          <p:cNvPr id="26627" name="Content Placeholder 2"/>
          <p:cNvSpPr>
            <a:spLocks noGrp="1"/>
          </p:cNvSpPr>
          <p:nvPr>
            <p:ph idx="1"/>
          </p:nvPr>
        </p:nvSpPr>
        <p:spPr>
          <a:xfrm>
            <a:off x="685800" y="1981200"/>
            <a:ext cx="8001000" cy="4343400"/>
          </a:xfrm>
        </p:spPr>
        <p:txBody>
          <a:bodyPr>
            <a:normAutofit fontScale="92500" lnSpcReduction="20000"/>
          </a:bodyPr>
          <a:lstStyle/>
          <a:p>
            <a:r>
              <a:rPr lang="en-US" altLang="ja-JP" dirty="0" smtClean="0"/>
              <a:t>TGai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Plan for week</a:t>
            </a:r>
          </a:p>
          <a:p>
            <a:r>
              <a:rPr lang="en-US" altLang="ja-JP" dirty="0" smtClean="0"/>
              <a:t>Approve the past meeting and teleco minutes.</a:t>
            </a:r>
          </a:p>
          <a:p>
            <a:r>
              <a:rPr lang="en-US" altLang="ja-JP" dirty="0" smtClean="0"/>
              <a:t>Editors report</a:t>
            </a:r>
          </a:p>
          <a:p>
            <a:r>
              <a:rPr lang="en-US" altLang="ja-JP" dirty="0" smtClean="0"/>
              <a:t>Current status of the 2</a:t>
            </a:r>
            <a:r>
              <a:rPr lang="en-US" altLang="ja-JP" baseline="30000" dirty="0" smtClean="0"/>
              <a:t>nd</a:t>
            </a:r>
            <a:r>
              <a:rPr lang="en-US" altLang="ja-JP" dirty="0" smtClean="0"/>
              <a:t> </a:t>
            </a:r>
            <a:r>
              <a:rPr lang="en-US" altLang="ja-JP" dirty="0" err="1" smtClean="0"/>
              <a:t>recirc</a:t>
            </a:r>
            <a:r>
              <a:rPr lang="en-US" altLang="ja-JP" dirty="0" smtClean="0"/>
              <a:t> SB</a:t>
            </a:r>
          </a:p>
          <a:p>
            <a:pPr lvl="1"/>
            <a:r>
              <a:rPr lang="en-US" altLang="ja-JP" dirty="0" smtClean="0"/>
              <a:t>16-11/0853r1 </a:t>
            </a:r>
          </a:p>
          <a:p>
            <a:pPr lvl="1"/>
            <a:r>
              <a:rPr lang="en-US" altLang="ja-JP" dirty="0" err="1" smtClean="0"/>
              <a:t>TGai</a:t>
            </a:r>
            <a:r>
              <a:rPr lang="en-US" altLang="ja-JP" dirty="0" smtClean="0"/>
              <a:t> </a:t>
            </a:r>
            <a:r>
              <a:rPr lang="en-US" altLang="ja-JP" dirty="0"/>
              <a:t>SB3000 Comment Overview</a:t>
            </a:r>
            <a:endParaRPr lang="en-US" altLang="ja-JP" dirty="0" smtClean="0"/>
          </a:p>
          <a:p>
            <a:r>
              <a:rPr lang="en-US" altLang="ja-JP" dirty="0" smtClean="0"/>
              <a:t>Motion for the comment resoulution from past  teleco.</a:t>
            </a:r>
          </a:p>
          <a:p>
            <a:r>
              <a:rPr lang="en-US" altLang="ja-JP" dirty="0" smtClean="0"/>
              <a:t>Comment </a:t>
            </a:r>
            <a:r>
              <a:rPr lang="en-US" altLang="ja-JP" dirty="0"/>
              <a:t>resolution</a:t>
            </a:r>
          </a:p>
          <a:p>
            <a:r>
              <a:rPr lang="en-US" altLang="ja-JP" dirty="0" smtClean="0"/>
              <a:t>Recess until Tue PM1</a:t>
            </a:r>
          </a:p>
        </p:txBody>
      </p:sp>
      <p:sp>
        <p:nvSpPr>
          <p:cNvPr id="26628" name="Date Placeholder 3"/>
          <p:cNvSpPr>
            <a:spLocks noGrp="1"/>
          </p:cNvSpPr>
          <p:nvPr>
            <p:ph type="dt" sz="quarter" idx="10"/>
          </p:nvPr>
        </p:nvSpPr>
        <p:spPr/>
        <p:txBody>
          <a:bodyPr/>
          <a:lstStyle/>
          <a:p>
            <a:r>
              <a:rPr lang="en-US" altLang="ja-JP" smtClean="0"/>
              <a:t>July 2016</a:t>
            </a:r>
            <a:endParaRPr lang="en-US" altLang="ja-JP" dirty="0" smtClean="0"/>
          </a:p>
        </p:txBody>
      </p:sp>
      <p:sp>
        <p:nvSpPr>
          <p:cNvPr id="26630" name="Slide Number Placeholder 4"/>
          <p:cNvSpPr>
            <a:spLocks noGrp="1"/>
          </p:cNvSpPr>
          <p:nvPr>
            <p:ph type="sldNum" sz="quarter" idx="12"/>
          </p:nvPr>
        </p:nvSpPr>
        <p:spPr/>
        <p:txBody>
          <a:bodyPr/>
          <a:lstStyle/>
          <a:p>
            <a:r>
              <a:rPr lang="en-US" altLang="ja-JP" dirty="0" smtClean="0"/>
              <a:t>Slide </a:t>
            </a:r>
            <a:fld id="{6E55ACDB-B013-0A45-96C8-4890CBF62C04}" type="slidenum">
              <a:rPr lang="en-US" altLang="ja-JP" smtClean="0"/>
              <a:pPr/>
              <a:t>8</a:t>
            </a:fld>
            <a:endParaRPr lang="en-US" altLang="ja-JP" dirty="0" smtClean="0"/>
          </a:p>
        </p:txBody>
      </p:sp>
      <p:sp>
        <p:nvSpPr>
          <p:cNvPr id="2" name="フッター プレースホルダー 1"/>
          <p:cNvSpPr>
            <a:spLocks noGrp="1"/>
          </p:cNvSpPr>
          <p:nvPr>
            <p:ph type="ftr" sz="quarter" idx="11"/>
          </p:nvPr>
        </p:nvSpPr>
        <p:spPr/>
        <p:txBody>
          <a:bodyPr/>
          <a:lstStyle/>
          <a:p>
            <a:pPr>
              <a:defRPr/>
            </a:pPr>
            <a:r>
              <a:rPr lang="en-US" altLang="ja-JP" smtClean="0"/>
              <a:t>Hiroshi Mano (KDTI)</a:t>
            </a:r>
            <a:endParaRPr lang="en-US" dirty="0"/>
          </a:p>
        </p:txBody>
      </p:sp>
    </p:spTree>
    <p:extLst>
      <p:ext uri="{BB962C8B-B14F-4D97-AF65-F5344CB8AC3E}">
        <p14:creationId xmlns:p14="http://schemas.microsoft.com/office/powerpoint/2010/main" val="16145799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Submmissions</a:t>
            </a:r>
            <a:r>
              <a:rPr kumimoji="1" lang="en-US" altLang="ja-JP" dirty="0" smtClean="0"/>
              <a:t> </a:t>
            </a:r>
            <a:r>
              <a:rPr kumimoji="1" lang="en-US" altLang="ja-JP" smtClean="0"/>
              <a:t>and topics </a:t>
            </a:r>
            <a:endParaRPr kumimoji="1" lang="ja-JP" altLang="en-US" dirty="0"/>
          </a:p>
        </p:txBody>
      </p:sp>
      <p:sp>
        <p:nvSpPr>
          <p:cNvPr id="3" name="コンテンツ プレースホルダー 2"/>
          <p:cNvSpPr>
            <a:spLocks noGrp="1"/>
          </p:cNvSpPr>
          <p:nvPr>
            <p:ph idx="1"/>
          </p:nvPr>
        </p:nvSpPr>
        <p:spPr>
          <a:xfrm>
            <a:off x="696913" y="1447800"/>
            <a:ext cx="7772400" cy="4114800"/>
          </a:xfrm>
        </p:spPr>
        <p:txBody>
          <a:bodyPr>
            <a:normAutofit fontScale="92500" lnSpcReduction="20000"/>
          </a:bodyPr>
          <a:lstStyle/>
          <a:p>
            <a:r>
              <a:rPr kumimoji="1" lang="nl-NL" altLang="ja-JP" dirty="0" smtClean="0"/>
              <a:t>16/0874r0</a:t>
            </a:r>
          </a:p>
          <a:p>
            <a:pPr lvl="1"/>
            <a:r>
              <a:rPr kumimoji="1" lang="nl-NL" altLang="ja-JP" dirty="0" err="1" smtClean="0"/>
              <a:t>Resolution</a:t>
            </a:r>
            <a:r>
              <a:rPr kumimoji="1" lang="nl-NL" altLang="ja-JP" dirty="0" smtClean="0"/>
              <a:t> </a:t>
            </a:r>
            <a:r>
              <a:rPr kumimoji="1" lang="nl-NL" altLang="ja-JP" dirty="0" err="1"/>
              <a:t>for</a:t>
            </a:r>
            <a:r>
              <a:rPr kumimoji="1" lang="nl-NL" altLang="ja-JP" dirty="0"/>
              <a:t> CID </a:t>
            </a:r>
            <a:r>
              <a:rPr kumimoji="1" lang="nl-NL" altLang="ja-JP" dirty="0" smtClean="0"/>
              <a:t>30001</a:t>
            </a:r>
            <a:r>
              <a:rPr kumimoji="1" lang="en-US" altLang="ja-JP" dirty="0"/>
              <a:t> </a:t>
            </a:r>
            <a:r>
              <a:rPr kumimoji="1" lang="en-US" altLang="ja-JP" dirty="0" smtClean="0"/>
              <a:t>/ </a:t>
            </a:r>
            <a:r>
              <a:rPr kumimoji="1" lang="nl-NL" altLang="ja-JP" dirty="0" err="1" smtClean="0"/>
              <a:t>Hitoshi</a:t>
            </a:r>
            <a:r>
              <a:rPr kumimoji="1" lang="nl-NL" altLang="ja-JP" dirty="0" smtClean="0"/>
              <a:t> </a:t>
            </a:r>
            <a:r>
              <a:rPr kumimoji="1" lang="nl-NL" altLang="ja-JP" dirty="0" err="1"/>
              <a:t>Morioka</a:t>
            </a:r>
            <a:r>
              <a:rPr kumimoji="1" lang="nl-NL" altLang="ja-JP" dirty="0"/>
              <a:t> (SRC Software</a:t>
            </a:r>
            <a:r>
              <a:rPr kumimoji="1" lang="nl-NL" altLang="ja-JP" dirty="0" smtClean="0"/>
              <a:t>)</a:t>
            </a:r>
          </a:p>
          <a:p>
            <a:r>
              <a:rPr kumimoji="1" lang="nl-NL" altLang="ja-JP" dirty="0" smtClean="0"/>
              <a:t>a</a:t>
            </a:r>
            <a:r>
              <a:rPr kumimoji="1" lang="nl-NL" altLang="ja-JP" dirty="0"/>
              <a:t>) </a:t>
            </a:r>
            <a:r>
              <a:rPr kumimoji="1" lang="nl-NL" altLang="ja-JP" dirty="0" err="1"/>
              <a:t>the</a:t>
            </a:r>
            <a:r>
              <a:rPr kumimoji="1" lang="nl-NL" altLang="ja-JP" dirty="0"/>
              <a:t> DILS-</a:t>
            </a:r>
            <a:r>
              <a:rPr kumimoji="1" lang="nl-NL" altLang="ja-JP" dirty="0" err="1"/>
              <a:t>related</a:t>
            </a:r>
            <a:r>
              <a:rPr kumimoji="1" lang="nl-NL" altLang="ja-JP" dirty="0"/>
              <a:t> </a:t>
            </a:r>
            <a:r>
              <a:rPr kumimoji="1" lang="nl-NL" altLang="ja-JP" dirty="0" err="1"/>
              <a:t>comment</a:t>
            </a:r>
            <a:r>
              <a:rPr kumimoji="1" lang="nl-NL" altLang="ja-JP" dirty="0"/>
              <a:t>	</a:t>
            </a:r>
            <a:endParaRPr kumimoji="1" lang="nl-NL" altLang="ja-JP" dirty="0" smtClean="0"/>
          </a:p>
          <a:p>
            <a:pPr lvl="1"/>
            <a:r>
              <a:rPr kumimoji="1" lang="nl-NL" altLang="ja-JP" dirty="0" err="1" smtClean="0"/>
              <a:t>Monday</a:t>
            </a:r>
            <a:r>
              <a:rPr kumimoji="1" lang="nl-NL" altLang="ja-JP" dirty="0" smtClean="0"/>
              <a:t> </a:t>
            </a:r>
            <a:r>
              <a:rPr kumimoji="1" lang="nl-NL" altLang="ja-JP" dirty="0"/>
              <a:t>PM1 -- short </a:t>
            </a:r>
            <a:r>
              <a:rPr kumimoji="1" lang="nl-NL" altLang="ja-JP" dirty="0" err="1"/>
              <a:t>initial</a:t>
            </a:r>
            <a:r>
              <a:rPr kumimoji="1" lang="nl-NL" altLang="ja-JP" dirty="0"/>
              <a:t> </a:t>
            </a:r>
            <a:r>
              <a:rPr kumimoji="1" lang="nl-NL" altLang="ja-JP" dirty="0" err="1"/>
              <a:t>discussion</a:t>
            </a:r>
            <a:r>
              <a:rPr kumimoji="1" lang="nl-NL" altLang="ja-JP" dirty="0"/>
              <a:t> </a:t>
            </a:r>
            <a:r>
              <a:rPr kumimoji="1" lang="nl-NL" altLang="ja-JP" dirty="0" err="1"/>
              <a:t>and</a:t>
            </a:r>
            <a:r>
              <a:rPr kumimoji="1" lang="nl-NL" altLang="ja-JP" dirty="0"/>
              <a:t> </a:t>
            </a:r>
            <a:r>
              <a:rPr kumimoji="1" lang="nl-NL" altLang="ja-JP" dirty="0" err="1"/>
              <a:t>straw</a:t>
            </a:r>
            <a:r>
              <a:rPr kumimoji="1" lang="nl-NL" altLang="ja-JP" dirty="0"/>
              <a:t> poll on </a:t>
            </a:r>
            <a:r>
              <a:rPr kumimoji="1" lang="nl-NL" altLang="ja-JP" dirty="0" err="1"/>
              <a:t>how</a:t>
            </a:r>
            <a:r>
              <a:rPr kumimoji="1" lang="nl-NL" altLang="ja-JP" dirty="0"/>
              <a:t> </a:t>
            </a:r>
            <a:r>
              <a:rPr kumimoji="1" lang="nl-NL" altLang="ja-JP" dirty="0" err="1"/>
              <a:t>to</a:t>
            </a:r>
            <a:r>
              <a:rPr kumimoji="1" lang="nl-NL" altLang="ja-JP" dirty="0"/>
              <a:t> </a:t>
            </a:r>
            <a:r>
              <a:rPr kumimoji="1" lang="nl-NL" altLang="ja-JP" dirty="0" err="1" smtClean="0"/>
              <a:t>proceed</a:t>
            </a:r>
            <a:endParaRPr kumimoji="1" lang="nl-NL" altLang="ja-JP" dirty="0" smtClean="0"/>
          </a:p>
          <a:p>
            <a:pPr lvl="1"/>
            <a:r>
              <a:rPr kumimoji="1" lang="nl-NL" altLang="ja-JP" dirty="0" err="1" smtClean="0"/>
              <a:t>Tuesday</a:t>
            </a:r>
            <a:r>
              <a:rPr kumimoji="1" lang="nl-NL" altLang="ja-JP" dirty="0" smtClean="0"/>
              <a:t> </a:t>
            </a:r>
            <a:r>
              <a:rPr kumimoji="1" lang="nl-NL" altLang="ja-JP" dirty="0"/>
              <a:t>PM1 -- </a:t>
            </a:r>
            <a:r>
              <a:rPr kumimoji="1" lang="nl-NL" altLang="ja-JP" dirty="0" err="1"/>
              <a:t>resolving</a:t>
            </a:r>
            <a:r>
              <a:rPr kumimoji="1" lang="nl-NL" altLang="ja-JP" dirty="0"/>
              <a:t> </a:t>
            </a:r>
            <a:r>
              <a:rPr kumimoji="1" lang="nl-NL" altLang="ja-JP" dirty="0" err="1"/>
              <a:t>the</a:t>
            </a:r>
            <a:r>
              <a:rPr kumimoji="1" lang="nl-NL" altLang="ja-JP" dirty="0"/>
              <a:t> </a:t>
            </a:r>
            <a:r>
              <a:rPr kumimoji="1" lang="nl-NL" altLang="ja-JP" dirty="0" err="1"/>
              <a:t>comment</a:t>
            </a:r>
            <a:r>
              <a:rPr kumimoji="1" lang="nl-NL" altLang="ja-JP" dirty="0"/>
              <a:t>; </a:t>
            </a:r>
            <a:r>
              <a:rPr kumimoji="1" lang="nl-NL" altLang="ja-JP" dirty="0" err="1" smtClean="0"/>
              <a:t>presentation</a:t>
            </a:r>
            <a:r>
              <a:rPr kumimoji="1" lang="nl-NL" altLang="ja-JP" dirty="0" smtClean="0"/>
              <a:t> </a:t>
            </a:r>
            <a:r>
              <a:rPr kumimoji="1" lang="nl-NL" altLang="ja-JP" dirty="0"/>
              <a:t>of </a:t>
            </a:r>
            <a:r>
              <a:rPr kumimoji="1" lang="nl-NL" altLang="ja-JP" dirty="0" err="1"/>
              <a:t>potential</a:t>
            </a:r>
            <a:r>
              <a:rPr kumimoji="1" lang="nl-NL" altLang="ja-JP" dirty="0"/>
              <a:t> </a:t>
            </a:r>
            <a:r>
              <a:rPr kumimoji="1" lang="nl-NL" altLang="ja-JP" dirty="0" err="1"/>
              <a:t>related</a:t>
            </a:r>
            <a:r>
              <a:rPr kumimoji="1" lang="nl-NL" altLang="ja-JP" dirty="0"/>
              <a:t> </a:t>
            </a:r>
            <a:r>
              <a:rPr kumimoji="1" lang="nl-NL" altLang="ja-JP" dirty="0" err="1"/>
              <a:t>submissions</a:t>
            </a:r>
            <a:r>
              <a:rPr kumimoji="1" lang="nl-NL" altLang="ja-JP" dirty="0"/>
              <a:t> </a:t>
            </a:r>
            <a:r>
              <a:rPr kumimoji="1" lang="nl-NL" altLang="ja-JP" dirty="0" err="1"/>
              <a:t>and</a:t>
            </a:r>
            <a:r>
              <a:rPr kumimoji="1" lang="nl-NL" altLang="ja-JP" dirty="0"/>
              <a:t> </a:t>
            </a:r>
            <a:r>
              <a:rPr kumimoji="1" lang="nl-NL" altLang="ja-JP" dirty="0" err="1"/>
              <a:t>potential</a:t>
            </a:r>
            <a:r>
              <a:rPr kumimoji="1" lang="nl-NL" altLang="ja-JP" dirty="0"/>
              <a:t> </a:t>
            </a:r>
            <a:r>
              <a:rPr kumimoji="1" lang="nl-NL" altLang="ja-JP" dirty="0" smtClean="0"/>
              <a:t>motion </a:t>
            </a:r>
          </a:p>
          <a:p>
            <a:r>
              <a:rPr lang="en-US" altLang="ja-JP" dirty="0"/>
              <a:t>16/0981r0</a:t>
            </a:r>
          </a:p>
          <a:p>
            <a:pPr lvl="1"/>
            <a:r>
              <a:rPr lang="en-US" altLang="ja-JP" dirty="0"/>
              <a:t>Resolution to CID 30005 30006 / </a:t>
            </a:r>
            <a:r>
              <a:rPr lang="en-US" altLang="ja-JP" dirty="0" err="1"/>
              <a:t>S.Abraham</a:t>
            </a:r>
            <a:r>
              <a:rPr lang="en-US" altLang="ja-JP" dirty="0"/>
              <a:t>(Qualcomm)	</a:t>
            </a:r>
            <a:endParaRPr lang="nl-NL" altLang="ja-JP" dirty="0"/>
          </a:p>
          <a:p>
            <a:r>
              <a:rPr kumimoji="1" lang="nl-NL" altLang="ja-JP" dirty="0" smtClean="0"/>
              <a:t>b)MLME-</a:t>
            </a:r>
            <a:r>
              <a:rPr kumimoji="1" lang="nl-NL" altLang="ja-JP" dirty="0" err="1" smtClean="0"/>
              <a:t>related</a:t>
            </a:r>
            <a:r>
              <a:rPr kumimoji="1" lang="nl-NL" altLang="ja-JP" dirty="0" smtClean="0"/>
              <a:t> </a:t>
            </a:r>
            <a:r>
              <a:rPr kumimoji="1" lang="nl-NL" altLang="ja-JP" dirty="0" err="1" smtClean="0"/>
              <a:t>comment</a:t>
            </a:r>
            <a:endParaRPr kumimoji="1" lang="nl-NL" altLang="ja-JP" dirty="0" smtClean="0"/>
          </a:p>
          <a:p>
            <a:pPr lvl="1"/>
            <a:r>
              <a:rPr kumimoji="1" lang="nl-NL" altLang="ja-JP" dirty="0" err="1" smtClean="0"/>
              <a:t>discussion</a:t>
            </a:r>
            <a:r>
              <a:rPr kumimoji="1" lang="nl-NL" altLang="ja-JP" dirty="0" smtClean="0"/>
              <a:t> </a:t>
            </a:r>
            <a:r>
              <a:rPr kumimoji="1" lang="nl-NL" altLang="ja-JP" dirty="0" err="1"/>
              <a:t>and</a:t>
            </a:r>
            <a:r>
              <a:rPr kumimoji="1" lang="nl-NL" altLang="ja-JP" dirty="0"/>
              <a:t> </a:t>
            </a:r>
            <a:r>
              <a:rPr kumimoji="1" lang="nl-NL" altLang="ja-JP" dirty="0" err="1"/>
              <a:t>technical</a:t>
            </a:r>
            <a:r>
              <a:rPr kumimoji="1" lang="nl-NL" altLang="ja-JP" dirty="0"/>
              <a:t> </a:t>
            </a:r>
            <a:r>
              <a:rPr kumimoji="1" lang="nl-NL" altLang="ja-JP" dirty="0" err="1"/>
              <a:t>presentation</a:t>
            </a:r>
            <a:r>
              <a:rPr kumimoji="1" lang="nl-NL" altLang="ja-JP" dirty="0"/>
              <a:t> </a:t>
            </a:r>
            <a:r>
              <a:rPr kumimoji="1" lang="nl-NL" altLang="ja-JP" dirty="0" err="1"/>
              <a:t>will</a:t>
            </a:r>
            <a:r>
              <a:rPr kumimoji="1" lang="nl-NL" altLang="ja-JP" dirty="0"/>
              <a:t> start on </a:t>
            </a:r>
            <a:r>
              <a:rPr kumimoji="1" lang="nl-NL" altLang="ja-JP" b="1" dirty="0" err="1"/>
              <a:t>Monday</a:t>
            </a:r>
            <a:r>
              <a:rPr kumimoji="1" lang="nl-NL" altLang="ja-JP" dirty="0"/>
              <a:t>. </a:t>
            </a:r>
            <a:endParaRPr kumimoji="1" lang="nl-NL" altLang="ja-JP" dirty="0" smtClean="0"/>
          </a:p>
          <a:p>
            <a:pPr lvl="1"/>
            <a:r>
              <a:rPr kumimoji="1" lang="nl-NL" altLang="ja-JP" dirty="0" smtClean="0"/>
              <a:t>We </a:t>
            </a:r>
            <a:r>
              <a:rPr kumimoji="1" lang="nl-NL" altLang="ja-JP" dirty="0" err="1" smtClean="0"/>
              <a:t>will</a:t>
            </a:r>
            <a:r>
              <a:rPr lang="nl-NL" altLang="ja-JP" dirty="0" smtClean="0"/>
              <a:t> </a:t>
            </a:r>
            <a:r>
              <a:rPr kumimoji="1" lang="nl-NL" altLang="ja-JP" dirty="0" smtClean="0"/>
              <a:t>resume </a:t>
            </a:r>
            <a:r>
              <a:rPr kumimoji="1" lang="nl-NL" altLang="ja-JP" dirty="0" err="1"/>
              <a:t>discussion</a:t>
            </a:r>
            <a:r>
              <a:rPr kumimoji="1" lang="nl-NL" altLang="ja-JP" dirty="0"/>
              <a:t> </a:t>
            </a:r>
            <a:r>
              <a:rPr kumimoji="1" lang="nl-NL" altLang="ja-JP" dirty="0" err="1"/>
              <a:t>during</a:t>
            </a:r>
            <a:r>
              <a:rPr kumimoji="1" lang="nl-NL" altLang="ja-JP" dirty="0"/>
              <a:t> </a:t>
            </a:r>
            <a:r>
              <a:rPr kumimoji="1" lang="nl-NL" altLang="ja-JP" dirty="0" err="1"/>
              <a:t>the</a:t>
            </a:r>
            <a:r>
              <a:rPr kumimoji="1" lang="nl-NL" altLang="ja-JP" dirty="0"/>
              <a:t> week, </a:t>
            </a:r>
            <a:r>
              <a:rPr kumimoji="1" lang="nl-NL" altLang="ja-JP" dirty="0" err="1"/>
              <a:t>based</a:t>
            </a:r>
            <a:r>
              <a:rPr kumimoji="1" lang="nl-NL" altLang="ja-JP" dirty="0"/>
              <a:t> on </a:t>
            </a:r>
            <a:r>
              <a:rPr kumimoji="1" lang="nl-NL" altLang="ja-JP" dirty="0" err="1"/>
              <a:t>the</a:t>
            </a:r>
            <a:r>
              <a:rPr kumimoji="1" lang="nl-NL" altLang="ja-JP" dirty="0"/>
              <a:t> </a:t>
            </a:r>
            <a:r>
              <a:rPr kumimoji="1" lang="nl-NL" altLang="ja-JP" dirty="0" err="1"/>
              <a:t>intended</a:t>
            </a:r>
            <a:r>
              <a:rPr kumimoji="1" lang="nl-NL" altLang="ja-JP" dirty="0"/>
              <a:t> </a:t>
            </a:r>
            <a:r>
              <a:rPr kumimoji="1" lang="nl-NL" altLang="ja-JP" dirty="0" err="1"/>
              <a:t>resolution</a:t>
            </a:r>
            <a:r>
              <a:rPr kumimoji="1" lang="nl-NL" altLang="ja-JP" dirty="0"/>
              <a:t>	</a:t>
            </a:r>
            <a:r>
              <a:rPr kumimoji="1" lang="nl-NL" altLang="ja-JP" dirty="0" err="1"/>
              <a:t>to</a:t>
            </a:r>
            <a:r>
              <a:rPr kumimoji="1" lang="nl-NL" altLang="ja-JP" dirty="0"/>
              <a:t> </a:t>
            </a:r>
            <a:r>
              <a:rPr kumimoji="1" lang="nl-NL" altLang="ja-JP" dirty="0" err="1"/>
              <a:t>be</a:t>
            </a:r>
            <a:r>
              <a:rPr kumimoji="1" lang="nl-NL" altLang="ja-JP" dirty="0"/>
              <a:t> </a:t>
            </a:r>
            <a:r>
              <a:rPr kumimoji="1" lang="nl-NL" altLang="ja-JP" dirty="0" err="1"/>
              <a:t>discussed</a:t>
            </a:r>
            <a:r>
              <a:rPr kumimoji="1" lang="nl-NL" altLang="ja-JP" dirty="0"/>
              <a:t> on </a:t>
            </a:r>
            <a:r>
              <a:rPr kumimoji="1" lang="nl-NL" altLang="ja-JP" dirty="0" err="1"/>
              <a:t>Monday</a:t>
            </a:r>
            <a:r>
              <a:rPr kumimoji="1" lang="nl-NL" altLang="ja-JP" dirty="0" smtClean="0"/>
              <a:t>.</a:t>
            </a:r>
          </a:p>
        </p:txBody>
      </p:sp>
      <p:sp>
        <p:nvSpPr>
          <p:cNvPr id="4" name="日付プレースホルダー 3"/>
          <p:cNvSpPr>
            <a:spLocks noGrp="1"/>
          </p:cNvSpPr>
          <p:nvPr>
            <p:ph type="dt" sz="half" idx="10"/>
          </p:nvPr>
        </p:nvSpPr>
        <p:spPr/>
        <p:txBody>
          <a:bodyPr/>
          <a:lstStyle/>
          <a:p>
            <a:pPr>
              <a:defRPr/>
            </a:pPr>
            <a:r>
              <a:rPr lang="en-US" altLang="ja-JP" smtClean="0"/>
              <a:t>July 2016</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(KDTI)</a:t>
            </a:r>
            <a:endParaRPr lang="en-US" dirty="0"/>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a:t>
            </a:fld>
            <a:endParaRPr lang="en-US" altLang="ja-JP" dirty="0"/>
          </a:p>
        </p:txBody>
      </p:sp>
    </p:spTree>
    <p:extLst>
      <p:ext uri="{BB962C8B-B14F-4D97-AF65-F5344CB8AC3E}">
        <p14:creationId xmlns:p14="http://schemas.microsoft.com/office/powerpoint/2010/main" val="168603166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35048</TotalTime>
  <Words>1730</Words>
  <Application>Microsoft Macintosh PowerPoint</Application>
  <PresentationFormat>画面に合わせる (4:3)</PresentationFormat>
  <Paragraphs>385</Paragraphs>
  <Slides>24</Slides>
  <Notes>18</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24</vt:i4>
      </vt:variant>
    </vt:vector>
  </HeadingPairs>
  <TitlesOfParts>
    <vt:vector size="33" baseType="lpstr">
      <vt:lpstr>DejaVu Sans</vt:lpstr>
      <vt:lpstr>Helvetica</vt:lpstr>
      <vt:lpstr>Monotype Sorts</vt:lpstr>
      <vt:lpstr>ＭＳ Ｐゴシック</vt:lpstr>
      <vt:lpstr>ＭＳ 明朝</vt:lpstr>
      <vt:lpstr>Times New Roman</vt:lpstr>
      <vt:lpstr>Wingdings</vt:lpstr>
      <vt:lpstr>Arial</vt:lpstr>
      <vt:lpstr>802-11-Submission</vt:lpstr>
      <vt:lpstr>IEEE 802.11ai Fast Initial Link Setup  Agenda for July  2016 San Diego</vt:lpstr>
      <vt:lpstr>Abstract</vt:lpstr>
      <vt:lpstr>Meeting Protocol</vt:lpstr>
      <vt:lpstr>Attendance</vt:lpstr>
      <vt:lpstr>Attendance, Voting &amp; Document Status</vt:lpstr>
      <vt:lpstr>IEEE 802.11 FILS TGai – July 2016 San Diego</vt:lpstr>
      <vt:lpstr>Plan for this week</vt:lpstr>
      <vt:lpstr>Agenda  Monday July 25th,  2016 – 13:30-15:30</vt:lpstr>
      <vt:lpstr>Submmissions and topics </vt:lpstr>
      <vt:lpstr>Agenda  Tuesday July 26th,  2016 – 13:30-15:30</vt:lpstr>
      <vt:lpstr>Participants, Patents, and Duty to Inform</vt:lpstr>
      <vt:lpstr>Patent Related Links</vt:lpstr>
      <vt:lpstr>Call for Potentially Essential Patents</vt:lpstr>
      <vt:lpstr>Other Guidelines for IEEE WG Meetings</vt:lpstr>
      <vt:lpstr>PowerPoint プレゼンテーション</vt:lpstr>
      <vt:lpstr>IEEE-SA policy documents</vt:lpstr>
      <vt:lpstr>Current IEEE-SA Rule documents</vt:lpstr>
      <vt:lpstr>Current IEEE 802, 802.11 rules documents </vt:lpstr>
      <vt:lpstr>Approve TGai meeting minutes of  Waikoloa</vt:lpstr>
      <vt:lpstr>Approve TGai teleconference meeting minutes of  Waikoloa to SanDiego  meeting.</vt:lpstr>
      <vt:lpstr>Motion to go to recirc:</vt:lpstr>
      <vt:lpstr>Plan for Sep</vt:lpstr>
      <vt:lpstr>Teleconference Schedule </vt:lpstr>
      <vt:lpstr>Timeline</vt:lpstr>
    </vt:vector>
  </TitlesOfParts>
  <Manager/>
  <Company>ATRD</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TGai-Agenda-Los-Angels-Jan-2014</dc:title>
  <dc:subject/>
  <dc:creator>Hiroshi Mano</dc:creator>
  <cp:keywords/>
  <dc:description/>
  <cp:lastModifiedBy>h.mano@every-sense.com</cp:lastModifiedBy>
  <cp:revision>596</cp:revision>
  <cp:lastPrinted>1998-02-10T13:28:06Z</cp:lastPrinted>
  <dcterms:created xsi:type="dcterms:W3CDTF">2015-05-11T15:01:54Z</dcterms:created>
  <dcterms:modified xsi:type="dcterms:W3CDTF">2016-07-27T18:06:36Z</dcterms:modified>
  <cp:category/>
</cp:coreProperties>
</file>