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73" r:id="rId8"/>
    <p:sldId id="469" r:id="rId9"/>
    <p:sldId id="492" r:id="rId10"/>
    <p:sldId id="459" r:id="rId11"/>
    <p:sldId id="461" r:id="rId12"/>
    <p:sldId id="483" r:id="rId13"/>
    <p:sldId id="479" r:id="rId14"/>
    <p:sldId id="472" r:id="rId15"/>
    <p:sldId id="484" r:id="rId16"/>
    <p:sldId id="485" r:id="rId17"/>
    <p:sldId id="486" r:id="rId18"/>
    <p:sldId id="487" r:id="rId19"/>
    <p:sldId id="488" r:id="rId20"/>
    <p:sldId id="489" r:id="rId21"/>
    <p:sldId id="490" r:id="rId22"/>
    <p:sldId id="491" r:id="rId23"/>
    <p:sldId id="305" r:id="rId24"/>
    <p:sldId id="322" r:id="rId25"/>
    <p:sldId id="426" r:id="rId26"/>
    <p:sldId id="470"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088" autoAdjust="0"/>
    <p:restoredTop sz="95144" autoAdjust="0"/>
  </p:normalViewPr>
  <p:slideViewPr>
    <p:cSldViewPr showGuides="1">
      <p:cViewPr>
        <p:scale>
          <a:sx n="115" d="100"/>
          <a:sy n="115" d="100"/>
        </p:scale>
        <p:origin x="1096" y="-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077914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677984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0091950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802.11-16/0787r0</a:t>
            </a:r>
            <a:endParaRPr lang="en-US"/>
          </a:p>
        </p:txBody>
      </p:sp>
      <p:sp>
        <p:nvSpPr>
          <p:cNvPr id="13315" name="Rectangle 3"/>
          <p:cNvSpPr>
            <a:spLocks noGrp="1" noChangeArrowheads="1"/>
          </p:cNvSpPr>
          <p:nvPr>
            <p:ph type="dt" sz="quarter" idx="1"/>
          </p:nvPr>
        </p:nvSpPr>
        <p:spPr>
          <a:noFill/>
        </p:spPr>
        <p:txBody>
          <a:bodyPr/>
          <a:lstStyle/>
          <a:p>
            <a:r>
              <a:rPr lang="en-US" smtClean="0"/>
              <a:t>July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18</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18</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9791539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19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19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1965900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506697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7060330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802.11-16/0787r0</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0486890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dirty="0"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dirty="0"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dirty="0"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dirty="0"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dirty="0"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dirty="0"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dirty="0"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dirty="0" smtClean="0"/>
              <a:t>Page </a:t>
            </a:r>
            <a:fld id="{658DDA19-48F8-D54F-B94A-B5244F20A2C8}" type="slidenum">
              <a:rPr lang="en-US" altLang="ja-JP" smtClean="0"/>
              <a:pPr>
                <a:defRPr/>
              </a:pPr>
              <a:t>7</a:t>
            </a:fld>
            <a:endParaRPr lang="en-US" altLang="ja-JP" dirty="0"/>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975287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188818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a:t>
            </a:fld>
            <a:endParaRPr lang="en-US" altLang="ja-JP" dirty="0"/>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802.11-16-0802-01</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4" Type="http://schemas.openxmlformats.org/officeDocument/2006/relationships/hyperlink" Target="http://standards.ieee.org/develop/policies/opman/sect6.html#6.3" TargetMode="External"/><Relationship Id="rId5" Type="http://schemas.openxmlformats.org/officeDocument/2006/relationships/hyperlink" Target="http://standards.ieee.org/about/sasb/patcom/materials.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4" Type="http://schemas.openxmlformats.org/officeDocument/2006/relationships/hyperlink" Target="http://standards.ieee.org/faqs/affiliation.html" TargetMode="External"/><Relationship Id="rId5" Type="http://schemas.openxmlformats.org/officeDocument/2006/relationships/hyperlink" Target="http://standards.ieee.org/resources/antitrust-guidelines.pdf" TargetMode="External"/><Relationship Id="rId6" Type="http://schemas.openxmlformats.org/officeDocument/2006/relationships/hyperlink" Target="http://standards.ieee.org/board/pat/pat-slideset.ppt" TargetMode="External"/><Relationship Id="rId7" Type="http://schemas.openxmlformats.org/officeDocument/2006/relationships/hyperlink" Target="http://standards.ieee.org/develop/policies/bylaws/sect6-7.html#loa" TargetMode="External"/><Relationship Id="rId8"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4" Type="http://schemas.openxmlformats.org/officeDocument/2006/relationships/hyperlink" Target="http://standards.ieee.org/develop/policies/bylaws/sb_bylaws.pdf" TargetMode="External"/><Relationship Id="rId5" Type="http://schemas.openxmlformats.org/officeDocument/2006/relationships/hyperlink" Target="http://standards.ieee.org/develop/policies/opman/index.html" TargetMode="External"/><Relationship Id="rId6"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aud/LMSC.pdf" TargetMode="External"/><Relationship Id="rId4" Type="http://schemas.openxmlformats.org/officeDocument/2006/relationships/hyperlink" Target="http://www.ieee802.org/PNP/approved/IEEE_802_OM_v18.pdf" TargetMode="External"/><Relationship Id="rId5" Type="http://schemas.openxmlformats.org/officeDocument/2006/relationships/hyperlink" Target="http://www.ieee802.org/PNP/approved/IEEE_802_WG_PandP_v18.1.pdf" TargetMode="External"/><Relationship Id="rId6" Type="http://schemas.openxmlformats.org/officeDocument/2006/relationships/hyperlink" Target="http://grouper.ieee.org/groups/802/PNP/approved/IEEE_802_LMSC_OM_approved_120725.pdf" TargetMode="External"/><Relationship Id="rId7" Type="http://schemas.openxmlformats.org/officeDocument/2006/relationships/hyperlink" Target="http://www.ieee802.org/PNP/2016-03/IEEE_802_Chairs_guidelines_v22_with_changes.pdf" TargetMode="External"/><Relationship Id="rId8" Type="http://schemas.openxmlformats.org/officeDocument/2006/relationships/hyperlink" Target="https://mentor.ieee.org/802.11/dcn/14/11-14-0629-14-0000-802-11-operations-manual.docx" TargetMode="External"/><Relationship Id="rId9" Type="http://schemas.openxmlformats.org/officeDocument/2006/relationships/hyperlink" Target="http://www.ieee802.org/11/Rules/rules.shtml" TargetMode="External"/><Relationship Id="rId10"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981-00-00ai-resolution-to-cid-30005-3000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54262BD9-4907-E34E-8190-C8561625922C}" type="slidenum">
              <a:rPr lang="en-US" altLang="ja-JP">
                <a:latin typeface="Times New Roman" pitchFamily="-84" charset="0"/>
              </a:rPr>
              <a:pPr/>
              <a:t>1</a:t>
            </a:fld>
            <a:endParaRPr lang="en-US" altLang="ja-JP" dirty="0">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July  2016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2016-06-23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July 26</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 from Editor’s meeting</a:t>
            </a:r>
          </a:p>
          <a:p>
            <a:r>
              <a:rPr lang="en-US" altLang="ja-JP" dirty="0" smtClean="0"/>
              <a:t>Comment resolution</a:t>
            </a:r>
          </a:p>
          <a:p>
            <a:r>
              <a:rPr lang="en-US" altLang="ja-JP" dirty="0" smtClean="0"/>
              <a:t>Recess Wed 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July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10</a:t>
            </a:fld>
            <a:endParaRPr lang="en-US" altLang="ja-JP" dirty="0" smtClean="0"/>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Wedensday</a:t>
            </a:r>
            <a:r>
              <a:rPr lang="en-US" altLang="ja-JP" dirty="0" smtClean="0">
                <a:ea typeface="ＭＳ Ｐゴシック" pitchFamily="-84" charset="-128"/>
                <a:cs typeface="ＭＳ Ｐゴシック" pitchFamily="-84" charset="-128"/>
              </a:rPr>
              <a:t> July 27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2016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dirty="0"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Wedensday</a:t>
            </a:r>
            <a:r>
              <a:rPr lang="en-US" altLang="ja-JP" dirty="0" smtClean="0">
                <a:ea typeface="ＭＳ Ｐゴシック" pitchFamily="-84" charset="-128"/>
                <a:cs typeface="ＭＳ Ｐゴシック" pitchFamily="-84" charset="-128"/>
              </a:rPr>
              <a:t> July 27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2016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dirty="0"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943850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2016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r>
              <a:rPr lang="en-US" altLang="ja-JP" dirty="0"/>
              <a:t>	</a:t>
            </a:r>
            <a:endParaRPr lang="ja-JP" altLang="en-US" dirty="0"/>
          </a:p>
          <a:p>
            <a:pPr>
              <a:defRPr/>
            </a:pPr>
            <a:r>
              <a:rPr lang="en-US" altLang="ja-JP" dirty="0"/>
              <a:t>Recess </a:t>
            </a:r>
            <a:r>
              <a:rPr lang="en-US" altLang="ja-JP" dirty="0" smtClean="0"/>
              <a:t>PM1</a:t>
            </a:r>
            <a:endParaRPr lang="en-US" altLang="ja-JP" dirty="0"/>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dirty="0"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2041885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2016 – 13:30-15:30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Motion to 3</a:t>
            </a:r>
            <a:r>
              <a:rPr lang="en-US" altLang="ja-JP" baseline="30000" dirty="0" smtClean="0"/>
              <a:t>rd</a:t>
            </a:r>
            <a:r>
              <a:rPr lang="en-US" altLang="ja-JP" dirty="0" smtClean="0"/>
              <a:t>  Recerc SB </a:t>
            </a:r>
          </a:p>
          <a:p>
            <a:r>
              <a:rPr lang="en-US" altLang="ja-JP" dirty="0" smtClean="0"/>
              <a:t>Plan </a:t>
            </a:r>
            <a:r>
              <a:rPr lang="en-US" altLang="ja-JP" dirty="0"/>
              <a:t>for </a:t>
            </a:r>
            <a:r>
              <a:rPr lang="en-US" altLang="ja-JP" dirty="0" smtClean="0"/>
              <a:t>Sep</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dirty="0"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ltLang="ja-JP" smtClean="0"/>
              <a:t>July 2016</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15</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681235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ltLang="ja-JP" smtClean="0"/>
              <a:t>July 2016</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16</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1370937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ltLang="ja-JP" smtClean="0"/>
              <a:t>July 2016</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17</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330924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ltLang="ja-JP" smtClean="0"/>
              <a:t>July 2016</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18</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50867606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altLang="ja-JP" smtClean="0"/>
              <a:t>July 2016</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47249437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2F5A7B3D-1827-CB4F-B70B-BC122C1560E6}" type="slidenum">
              <a:rPr lang="en-US" altLang="ja-JP">
                <a:latin typeface="Times New Roman" pitchFamily="-84" charset="0"/>
              </a:rPr>
              <a:pPr/>
              <a:t>2</a:t>
            </a:fld>
            <a:endParaRPr lang="en-US" altLang="ja-JP" dirty="0">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July 2016 , San Diego</a:t>
            </a: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altLang="ja-JP" smtClean="0"/>
              <a:t>July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
        <p:nvSpPr>
          <p:cNvPr id="7" name="フッター プレースホルダー 6"/>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8598281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altLang="ja-JP" smtClean="0"/>
              <a:t>July 2016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
        <p:nvSpPr>
          <p:cNvPr id="7" name="フッター プレースホルダー 6"/>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2079167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altLang="ja-JP" smtClean="0"/>
              <a:t>July 2016</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smtClean="0">
                <a:hlinkClick r:id="rId4"/>
              </a:rPr>
              <a:t>http://www.ieee802.org/PNP/approved/IEEE_802_OM_v18.pdf</a:t>
            </a:r>
            <a:endParaRPr lang="en-US" altLang="en-US" sz="1600" dirty="0" smtClean="0"/>
          </a:p>
          <a:p>
            <a:pPr>
              <a:lnSpc>
                <a:spcPct val="80000"/>
              </a:lnSpc>
              <a:defRPr/>
            </a:pPr>
            <a:r>
              <a:rPr lang="en-US" sz="2000" dirty="0" smtClean="0"/>
              <a:t>IEEE 802 Working Group Policies &amp;Procedures (13 Nov 2015)</a:t>
            </a:r>
            <a:r>
              <a:rPr lang="en-US" altLang="en-US" sz="1600" dirty="0" smtClean="0"/>
              <a:t> </a:t>
            </a:r>
          </a:p>
          <a:p>
            <a:pPr lvl="1"/>
            <a:r>
              <a:rPr lang="en-US" altLang="en-US" sz="1600" dirty="0">
                <a:hlinkClick r:id="rId5"/>
              </a:rPr>
              <a:t>http://</a:t>
            </a:r>
            <a:r>
              <a:rPr lang="en-US" altLang="en-US" sz="1600" dirty="0" smtClean="0">
                <a:hlinkClick r:id="rId5"/>
              </a:rPr>
              <a:t>www.ieee802.org/PNP/approved/IEEE_802_WG_PandP_v18.1.pdf</a:t>
            </a:r>
            <a:r>
              <a:rPr lang="en-US" altLang="en-US" sz="1600" dirty="0" smtClean="0"/>
              <a:t> (editor update)</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http://www.ieee802.org/PNP/approved/IEEE_802_Chairs_guidelines_v23.pdf</a:t>
            </a:r>
          </a:p>
          <a:p>
            <a:r>
              <a:rPr lang="en-US" sz="2000" dirty="0" smtClean="0"/>
              <a:t>IEEE 802.11 WG OM: (13 Nov 2015)</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450926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Waikoloa</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Waikoloa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16-0743r0</a:t>
            </a:r>
          </a:p>
          <a:p>
            <a:pPr lvl="1"/>
            <a:r>
              <a:rPr lang="en-GB" altLang="ja-JP" dirty="0"/>
              <a:t>https://</a:t>
            </a:r>
            <a:r>
              <a:rPr lang="en-GB" altLang="ja-JP" dirty="0" err="1"/>
              <a:t>mentor.ieee.org</a:t>
            </a:r>
            <a:r>
              <a:rPr lang="en-GB" altLang="ja-JP" dirty="0"/>
              <a:t>/802.11/</a:t>
            </a:r>
            <a:r>
              <a:rPr lang="en-GB" altLang="ja-JP" dirty="0" err="1"/>
              <a:t>dcn</a:t>
            </a:r>
            <a:r>
              <a:rPr lang="en-GB" altLang="ja-JP" dirty="0"/>
              <a:t>/16/11-16-0743-00-00ai-may-2016-waikoloa-sesssion-minutes.doc </a:t>
            </a:r>
            <a:endParaRPr lang="en-GB" altLang="ja-JP" dirty="0" smtClean="0"/>
          </a:p>
          <a:p>
            <a:r>
              <a:rPr lang="en-US" altLang="ja-JP" dirty="0" smtClean="0"/>
              <a:t>Moved: </a:t>
            </a:r>
          </a:p>
          <a:p>
            <a:r>
              <a:rPr lang="en-US" altLang="ja-JP" dirty="0" smtClean="0"/>
              <a:t>Seconded</a:t>
            </a:r>
          </a:p>
          <a:p>
            <a:r>
              <a:rPr lang="en-US" altLang="ja-JP" dirty="0" smtClean="0">
                <a:ea typeface="ＭＳ Ｐゴシック" pitchFamily="-84" charset="-128"/>
                <a:cs typeface="ＭＳ Ｐゴシック" pitchFamily="-84" charset="-128"/>
              </a:rPr>
              <a:t>Result </a:t>
            </a:r>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Waikoloa to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TGai teleconference meeting minutes of   Waikoloa to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p>
          <a:p>
            <a:pPr lvl="1"/>
            <a:r>
              <a:rPr lang="en-US" altLang="ja-JP" dirty="0" smtClean="0">
                <a:ea typeface="ＭＳ Ｐゴシック" pitchFamily="-84" charset="-128"/>
                <a:cs typeface="ＭＳ Ｐゴシック" pitchFamily="-84" charset="-128"/>
              </a:rPr>
              <a:t>16-0800r2</a:t>
            </a:r>
            <a:endParaRPr lang="en-US" altLang="ja-JP" dirty="0" smtClean="0">
              <a:ea typeface="ＭＳ Ｐゴシック" pitchFamily="-84" charset="-128"/>
              <a:cs typeface="ＭＳ Ｐゴシック" pitchFamily="-84" charset="-128"/>
            </a:endParaRPr>
          </a:p>
          <a:p>
            <a:pPr lvl="1"/>
            <a:r>
              <a:rPr lang="en-US" altLang="ja-JP" dirty="0"/>
              <a:t>https://</a:t>
            </a:r>
            <a:r>
              <a:rPr lang="en-US" altLang="ja-JP" dirty="0" err="1" smtClean="0"/>
              <a:t>mentor.ieee.org</a:t>
            </a:r>
            <a:r>
              <a:rPr lang="en-US" altLang="ja-JP" dirty="0" smtClean="0"/>
              <a:t>/802.11/</a:t>
            </a:r>
            <a:r>
              <a:rPr lang="en-US" altLang="ja-JP" dirty="0" err="1" smtClean="0"/>
              <a:t>dcn</a:t>
            </a:r>
            <a:r>
              <a:rPr lang="en-US" altLang="ja-JP" dirty="0" smtClean="0"/>
              <a:t>/16/11-16-0800-00-02ai-may-july-teleconference-minutes.doc </a:t>
            </a:r>
            <a:endParaRPr lang="en-US" altLang="ja-JP" dirty="0" smtClean="0"/>
          </a:p>
          <a:p>
            <a:r>
              <a:rPr lang="en-US" altLang="ja-JP" dirty="0" smtClean="0"/>
              <a:t>Moved: </a:t>
            </a:r>
          </a:p>
          <a:p>
            <a:r>
              <a:rPr lang="en-US" altLang="ja-JP" dirty="0" smtClean="0"/>
              <a:t>Seconded: </a:t>
            </a:r>
          </a:p>
          <a:p>
            <a:r>
              <a:rPr lang="en-US" altLang="ja-JP" dirty="0" smtClean="0"/>
              <a:t>Result: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July Meeting:</a:t>
            </a:r>
          </a:p>
          <a:p>
            <a:pPr lvl="1"/>
            <a:r>
              <a:rPr lang="en-US" altLang="ja-JP" sz="2800" dirty="0" smtClean="0"/>
              <a:t>Approve minutes of past meeting and teleconference</a:t>
            </a:r>
          </a:p>
          <a:p>
            <a:pPr lvl="1"/>
            <a:r>
              <a:rPr lang="en-US" altLang="ja-JP" sz="2800" dirty="0" smtClean="0"/>
              <a:t>Comment resolution of 3rd recirc </a:t>
            </a:r>
            <a:r>
              <a:rPr lang="en-US" altLang="ja-JP" sz="2800" dirty="0"/>
              <a:t>sponsor </a:t>
            </a:r>
            <a:r>
              <a:rPr lang="en-US" altLang="ja-JP" sz="2800" dirty="0" smtClean="0"/>
              <a:t>LB</a:t>
            </a:r>
          </a:p>
          <a:p>
            <a:pPr lvl="1"/>
            <a:r>
              <a:rPr lang="en-US" altLang="ja-JP" sz="2800" dirty="0" smtClean="0"/>
              <a:t>Approve to forward Conditional </a:t>
            </a:r>
            <a:r>
              <a:rPr lang="en-US" altLang="ja-JP" sz="2800" dirty="0" err="1" smtClean="0"/>
              <a:t>Apporve</a:t>
            </a:r>
            <a:r>
              <a:rPr lang="en-US" altLang="ja-JP" sz="2800" dirty="0" smtClean="0"/>
              <a:t>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84" charset="0"/>
              </a:rPr>
              <a:t>Slide </a:t>
            </a:r>
            <a:fld id="{8D83B171-138C-9B40-B65D-0769730DEDCE}" type="slidenum">
              <a:rPr lang="en-US" altLang="ja-JP">
                <a:latin typeface="Times New Roman" pitchFamily="-84" charset="0"/>
              </a:rPr>
              <a:pPr/>
              <a:t>25</a:t>
            </a:fld>
            <a:endParaRPr lang="en-US" altLang="ja-JP" dirty="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16/Jul 16/Sep 16	</a:t>
            </a:r>
          </a:p>
          <a:p>
            <a:pPr lvl="1"/>
            <a:r>
              <a:rPr lang="en-US" altLang="ja-JP" dirty="0" smtClean="0"/>
              <a:t>Final 802.11 WG Approval	                             Aug 16</a:t>
            </a:r>
          </a:p>
          <a:p>
            <a:pPr lvl="1"/>
            <a:r>
              <a:rPr lang="en-US" altLang="ja-JP" dirty="0" smtClean="0"/>
              <a:t>final or Conditional 802 EC Approval           	July 16</a:t>
            </a:r>
          </a:p>
          <a:p>
            <a:pPr lvl="1"/>
            <a:r>
              <a:rPr lang="en-US" altLang="ja-JP" dirty="0" smtClean="0"/>
              <a:t>RevCom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dirty="0"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dirty="0" smtClean="0">
              <a:latin typeface="Times New Roman" pitchFamily="-65"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Aug </a:t>
            </a:r>
            <a:r>
              <a:rPr lang="en-US" altLang="ja-JP" dirty="0" smtClean="0"/>
              <a:t>to  Sep. </a:t>
            </a:r>
          </a:p>
          <a:p>
            <a:pPr lvl="1">
              <a:defRPr/>
            </a:pPr>
            <a:r>
              <a:rPr lang="en-US" altLang="ja-JP" dirty="0" smtClean="0"/>
              <a:t>Tuesdays 10:00 ET</a:t>
            </a:r>
            <a:endParaRPr lang="ja-JP" altLang="en-US" dirty="0" smtClean="0"/>
          </a:p>
          <a:p>
            <a:pPr lvl="1">
              <a:defRPr/>
            </a:pPr>
            <a:r>
              <a:rPr lang="en-US" altLang="ja-JP" dirty="0" smtClean="0"/>
              <a:t>Duration 1.5 Hour</a:t>
            </a:r>
          </a:p>
          <a:p>
            <a:pPr lvl="1">
              <a:defRPr/>
            </a:pPr>
            <a:r>
              <a:rPr lang="en-US" altLang="ja-JP" dirty="0" smtClean="0"/>
              <a:t>Using WEB-EX that will be provided by Task Group Chair</a:t>
            </a:r>
          </a:p>
          <a:p>
            <a:pPr marL="457200" lvl="1" indent="0">
              <a:buNone/>
              <a:defRPr/>
            </a:pPr>
            <a:r>
              <a:rPr lang="en-US" altLang="ja-JP" dirty="0" smtClean="0"/>
              <a:t>Moved:</a:t>
            </a:r>
          </a:p>
          <a:p>
            <a:pPr marL="457200" lvl="1" indent="0">
              <a:buNone/>
              <a:defRPr/>
            </a:pPr>
            <a:r>
              <a:rPr lang="en-US" altLang="ja-JP" dirty="0" smtClean="0"/>
              <a:t>Second:</a:t>
            </a:r>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dirty="0"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dirty="0" smtClean="0">
              <a:latin typeface="Times New Roman" pitchFamily="-84"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DE2B8ABC-FCD5-F649-8D33-CFBCF890B753}" type="slidenum">
              <a:rPr lang="en-US" altLang="ja-JP">
                <a:latin typeface="Times New Roman" pitchFamily="-84" charset="0"/>
              </a:rPr>
              <a:pPr/>
              <a:t>3</a:t>
            </a:fld>
            <a:endParaRPr lang="en-US" altLang="ja-JP" dirty="0">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8108F0E7-41C9-924A-899D-A99626E210E7}" type="slidenum">
              <a:rPr lang="en-US" altLang="ja-JP">
                <a:latin typeface="Times New Roman" pitchFamily="-84" charset="0"/>
              </a:rPr>
              <a:pPr/>
              <a:t>4</a:t>
            </a:fld>
            <a:endParaRPr lang="en-US" altLang="ja-JP" dirty="0">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58605D9A-D260-0847-8B03-1A35285F2EE8}" type="slidenum">
              <a:rPr lang="en-US" altLang="ja-JP">
                <a:latin typeface="Times New Roman" pitchFamily="-84" charset="0"/>
              </a:rPr>
              <a:pPr/>
              <a:t>5</a:t>
            </a:fld>
            <a:endParaRPr lang="en-US" altLang="ja-JP" dirty="0">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2016 </a:t>
            </a:r>
            <a:r>
              <a:rPr lang="en-US" altLang="ja-JP" sz="2800" dirty="0" smtClean="0">
                <a:ea typeface="ＭＳ Ｐゴシック" pitchFamily="-84" charset="-128"/>
                <a:cs typeface="ＭＳ Ｐゴシック" pitchFamily="-84" charset="-128"/>
              </a:rPr>
              <a:t>San Diego</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a:ea typeface="ＭＳ Ｐゴシック" pitchFamily="-84" charset="-128"/>
                <a:cs typeface="ＭＳ Ｐゴシック" pitchFamily="-84" charset="-128"/>
              </a:rPr>
              <a:t>Goals for the  July Meeting:</a:t>
            </a:r>
          </a:p>
          <a:p>
            <a:pPr lvl="1"/>
            <a:r>
              <a:rPr lang="en-US" altLang="ja-JP" sz="2800" dirty="0"/>
              <a:t>Approve minutes of past meeting and teleconference</a:t>
            </a:r>
          </a:p>
          <a:p>
            <a:pPr lvl="1"/>
            <a:r>
              <a:rPr lang="en-US" altLang="ja-JP" sz="2800" dirty="0"/>
              <a:t>Continue on comment resolution </a:t>
            </a:r>
          </a:p>
          <a:p>
            <a:pPr lvl="1"/>
            <a:r>
              <a:rPr lang="en-US" altLang="ja-JP" sz="2800" dirty="0"/>
              <a:t>Approve to forward the </a:t>
            </a:r>
            <a:r>
              <a:rPr lang="en-US" altLang="ja-JP" sz="2800" dirty="0" smtClean="0"/>
              <a:t>3</a:t>
            </a:r>
            <a:r>
              <a:rPr lang="en-US" altLang="ja-JP" sz="2800" baseline="30000" dirty="0" smtClean="0"/>
              <a:t>rd</a:t>
            </a:r>
            <a:r>
              <a:rPr lang="en-US" altLang="ja-JP" sz="2800" dirty="0" smtClean="0"/>
              <a:t> </a:t>
            </a:r>
            <a:r>
              <a:rPr lang="en-US" altLang="ja-JP" sz="2800" dirty="0" err="1" smtClean="0"/>
              <a:t>recirc</a:t>
            </a:r>
            <a:r>
              <a:rPr lang="en-US" altLang="ja-JP" sz="2800" dirty="0" smtClean="0"/>
              <a:t> </a:t>
            </a:r>
            <a:r>
              <a:rPr lang="en-US" altLang="ja-JP" sz="2800" dirty="0"/>
              <a:t>sponsor LB</a:t>
            </a:r>
          </a:p>
          <a:p>
            <a:pPr lvl="1"/>
            <a:r>
              <a:rPr lang="en-US" altLang="ja-JP" sz="2800" dirty="0"/>
              <a:t>Approve </a:t>
            </a:r>
            <a:r>
              <a:rPr lang="en-US" altLang="ja-JP" sz="2800" dirty="0" smtClean="0"/>
              <a:t>Timeline </a:t>
            </a:r>
            <a:r>
              <a:rPr lang="en-US" altLang="ja-JP" sz="2800" dirty="0" smtClean="0">
                <a:solidFill>
                  <a:srgbClr val="0070C0"/>
                </a:solidFill>
              </a:rPr>
              <a:t>(with PAR </a:t>
            </a:r>
            <a:r>
              <a:rPr lang="en-US" altLang="ja-JP" sz="2800" dirty="0" err="1" smtClean="0">
                <a:solidFill>
                  <a:srgbClr val="0070C0"/>
                </a:solidFill>
              </a:rPr>
              <a:t>extention</a:t>
            </a:r>
            <a:r>
              <a:rPr lang="en-US" altLang="ja-JP" sz="2800" dirty="0" smtClean="0">
                <a:solidFill>
                  <a:srgbClr val="0070C0"/>
                </a:solidFill>
              </a:rPr>
              <a:t>)</a:t>
            </a:r>
            <a:endParaRPr lang="en-US" altLang="ja-JP" sz="2800" dirty="0">
              <a:solidFill>
                <a:srgbClr val="0070C0"/>
              </a:solidFill>
            </a:endParaRPr>
          </a:p>
          <a:p>
            <a:pPr lvl="1"/>
            <a:r>
              <a:rPr lang="en-US" altLang="ja-JP" sz="2800" dirty="0"/>
              <a:t>Approve Teleconference schedule</a:t>
            </a:r>
          </a:p>
          <a:p>
            <a:pPr lvl="1"/>
            <a:r>
              <a:rPr lang="en-US" altLang="ja-JP" sz="2800" dirty="0"/>
              <a:t>Approve plan for </a:t>
            </a:r>
            <a:r>
              <a:rPr lang="en-US" altLang="ja-JP" sz="2800" dirty="0" smtClean="0"/>
              <a:t>Sep</a:t>
            </a:r>
            <a:endParaRPr lang="en-US" altLang="ja-JP" sz="2800" dirty="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2016</a:t>
            </a:r>
            <a:endParaRPr lang="en-US" altLang="ja-JP" dirty="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65" charset="0"/>
              </a:rPr>
              <a:t>Slide </a:t>
            </a:r>
            <a:fld id="{BBACC01B-45E7-4047-AA31-BB21121241F2}" type="slidenum">
              <a:rPr lang="en-US" altLang="ja-JP">
                <a:latin typeface="Times New Roman" pitchFamily="-65" charset="0"/>
              </a:rPr>
              <a:pPr/>
              <a:t>6</a:t>
            </a:fld>
            <a:endParaRPr lang="en-US" altLang="ja-JP" dirty="0">
              <a:latin typeface="Times New Roman" pitchFamily="-65" charset="0"/>
            </a:endParaRPr>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sz="half" idx="1"/>
            <p:extLst>
              <p:ext uri="{D42A27DB-BD31-4B8C-83A1-F6EECF244321}">
                <p14:modId xmlns:p14="http://schemas.microsoft.com/office/powerpoint/2010/main" val="678792840"/>
              </p:ext>
            </p:extLst>
          </p:nvPr>
        </p:nvGraphicFramePr>
        <p:xfrm>
          <a:off x="685800" y="1532775"/>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 25 Mon</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 26</a:t>
                      </a:r>
                      <a:r>
                        <a:rPr kumimoji="1" lang="en-US" altLang="ja-JP" baseline="0" dirty="0" smtClean="0">
                          <a:solidFill>
                            <a:schemeClr val="tx1"/>
                          </a:solidFill>
                        </a:rPr>
                        <a:t> </a:t>
                      </a:r>
                      <a:r>
                        <a:rPr kumimoji="1" lang="en-US" altLang="ja-JP" dirty="0" smtClean="0">
                          <a:solidFill>
                            <a:schemeClr val="tx1"/>
                          </a:solidFill>
                        </a:rPr>
                        <a:t> Tue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 27</a:t>
                      </a:r>
                      <a:r>
                        <a:rPr kumimoji="1" lang="en-US" altLang="ja-JP" baseline="0" dirty="0" smtClean="0">
                          <a:solidFill>
                            <a:schemeClr val="tx1"/>
                          </a:solidFill>
                        </a:rPr>
                        <a:t> </a:t>
                      </a:r>
                      <a:r>
                        <a:rPr kumimoji="1" lang="en-US" altLang="ja-JP" dirty="0" smtClean="0">
                          <a:solidFill>
                            <a:schemeClr val="tx1"/>
                          </a:solidFill>
                        </a:rPr>
                        <a:t> Wed</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July</a:t>
                      </a:r>
                      <a:r>
                        <a:rPr kumimoji="1" lang="en-US" altLang="ja-JP" baseline="0" dirty="0" smtClean="0">
                          <a:solidFill>
                            <a:schemeClr val="tx1"/>
                          </a:solidFill>
                        </a:rPr>
                        <a:t> </a:t>
                      </a:r>
                      <a:r>
                        <a:rPr kumimoji="1" lang="en-US" altLang="ja-JP" dirty="0" smtClean="0">
                          <a:solidFill>
                            <a:schemeClr val="tx1"/>
                          </a:solidFill>
                        </a:rPr>
                        <a:t>28 Thu</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コンテンツ プレースホルダー 6"/>
          <p:cNvSpPr>
            <a:spLocks noGrp="1"/>
          </p:cNvSpPr>
          <p:nvPr>
            <p:ph sz="half" idx="2"/>
          </p:nvPr>
        </p:nvSpPr>
        <p:spPr>
          <a:xfrm>
            <a:off x="685800" y="3886200"/>
            <a:ext cx="7761287" cy="2072640"/>
          </a:xfrm>
        </p:spPr>
        <p:txBody>
          <a:bodyPr/>
          <a:lstStyle/>
          <a:p>
            <a:pPr lvl="1"/>
            <a:endParaRPr lang="en-US" altLang="ja-JP" sz="1400" dirty="0" smtClean="0"/>
          </a:p>
        </p:txBody>
      </p:sp>
      <p:sp>
        <p:nvSpPr>
          <p:cNvPr id="4" name="日付プレースホルダー 3"/>
          <p:cNvSpPr>
            <a:spLocks noGrp="1"/>
          </p:cNvSpPr>
          <p:nvPr>
            <p:ph type="dt" sz="half" idx="10"/>
          </p:nvPr>
        </p:nvSpPr>
        <p:spPr/>
        <p:txBody>
          <a:bodyPr/>
          <a:lstStyle/>
          <a:p>
            <a:pPr>
              <a:defRPr/>
            </a:pPr>
            <a:r>
              <a:rPr lang="en-US" altLang="ja-JP" smtClean="0"/>
              <a:t>July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
        <p:nvSpPr>
          <p:cNvPr id="3" name="フッター プレースホルダー 2"/>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9697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July 25</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fontScale="925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teleco minutes.</a:t>
            </a:r>
          </a:p>
          <a:p>
            <a:r>
              <a:rPr lang="en-US" altLang="ja-JP" dirty="0" smtClean="0"/>
              <a:t>Editors report</a:t>
            </a:r>
          </a:p>
          <a:p>
            <a:r>
              <a:rPr lang="en-US" altLang="ja-JP" dirty="0" smtClean="0"/>
              <a:t>Current status of the 2</a:t>
            </a:r>
            <a:r>
              <a:rPr lang="en-US" altLang="ja-JP" baseline="30000" dirty="0" smtClean="0"/>
              <a:t>nd</a:t>
            </a:r>
            <a:r>
              <a:rPr lang="en-US" altLang="ja-JP" dirty="0" smtClean="0"/>
              <a:t> </a:t>
            </a:r>
            <a:r>
              <a:rPr lang="en-US" altLang="ja-JP" dirty="0" err="1" smtClean="0"/>
              <a:t>recirc</a:t>
            </a:r>
            <a:r>
              <a:rPr lang="en-US" altLang="ja-JP" dirty="0" smtClean="0"/>
              <a:t> </a:t>
            </a:r>
            <a:r>
              <a:rPr lang="en-US" altLang="ja-JP" dirty="0" smtClean="0"/>
              <a:t>SB</a:t>
            </a:r>
          </a:p>
          <a:p>
            <a:pPr lvl="1"/>
            <a:r>
              <a:rPr lang="en-US" altLang="ja-JP" dirty="0" smtClean="0"/>
              <a:t>16-11/0853r1 </a:t>
            </a:r>
          </a:p>
          <a:p>
            <a:pPr lvl="1"/>
            <a:r>
              <a:rPr lang="en-US" altLang="ja-JP" dirty="0" err="1" smtClean="0"/>
              <a:t>TGai</a:t>
            </a:r>
            <a:r>
              <a:rPr lang="en-US" altLang="ja-JP" dirty="0" smtClean="0"/>
              <a:t> </a:t>
            </a:r>
            <a:r>
              <a:rPr lang="en-US" altLang="ja-JP" dirty="0"/>
              <a:t>SB3000 Comment Overview</a:t>
            </a:r>
            <a:endParaRPr lang="en-US" altLang="ja-JP" dirty="0" smtClean="0"/>
          </a:p>
          <a:p>
            <a:r>
              <a:rPr lang="en-US" altLang="ja-JP" dirty="0" smtClean="0"/>
              <a:t>Motion for the comment resoulution from past  teleco.</a:t>
            </a:r>
          </a:p>
          <a:p>
            <a:r>
              <a:rPr lang="en-US" altLang="ja-JP" dirty="0" smtClean="0"/>
              <a:t>Comment </a:t>
            </a:r>
            <a:r>
              <a:rPr lang="en-US" altLang="ja-JP" dirty="0"/>
              <a:t>resolution</a:t>
            </a:r>
          </a:p>
          <a:p>
            <a:r>
              <a:rPr lang="en-US" altLang="ja-JP" dirty="0" smtClean="0"/>
              <a:t>Recess until Tue PM1</a:t>
            </a:r>
          </a:p>
        </p:txBody>
      </p:sp>
      <p:sp>
        <p:nvSpPr>
          <p:cNvPr id="26628" name="Date Placeholder 3"/>
          <p:cNvSpPr>
            <a:spLocks noGrp="1"/>
          </p:cNvSpPr>
          <p:nvPr>
            <p:ph type="dt" sz="quarter" idx="10"/>
          </p:nvPr>
        </p:nvSpPr>
        <p:spPr/>
        <p:txBody>
          <a:bodyPr/>
          <a:lstStyle/>
          <a:p>
            <a:r>
              <a:rPr lang="en-US" altLang="ja-JP" smtClean="0"/>
              <a:t>July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8</a:t>
            </a:fld>
            <a:endParaRPr lang="en-US" altLang="ja-JP" dirty="0" smtClean="0"/>
          </a:p>
        </p:txBody>
      </p:sp>
      <p:sp>
        <p:nvSpPr>
          <p:cNvPr id="2" name="フッター プレースホルダー 1"/>
          <p:cNvSpPr>
            <a:spLocks noGrp="1"/>
          </p:cNvSpPr>
          <p:nvPr>
            <p:ph type="ftr" sz="quarter" idx="11"/>
          </p:nvPr>
        </p:nvSpPr>
        <p:spPr/>
        <p:txBody>
          <a:bodyPr/>
          <a:lstStyle/>
          <a:p>
            <a:pPr>
              <a:defRPr/>
            </a:pPr>
            <a:r>
              <a:rPr lang="en-US" altLang="ja-JP" smtClean="0"/>
              <a:t>Hiroshi Mano (KDTI)</a:t>
            </a:r>
            <a:endParaRPr lang="en-US" dirty="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Submmissions</a:t>
            </a:r>
            <a:r>
              <a:rPr kumimoji="1" lang="en-US" altLang="ja-JP" dirty="0" smtClean="0"/>
              <a:t> </a:t>
            </a:r>
            <a:r>
              <a:rPr kumimoji="1" lang="en-US" altLang="ja-JP" smtClean="0"/>
              <a:t>and topics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16/0981r0</a:t>
            </a:r>
          </a:p>
          <a:p>
            <a:pPr lvl="1"/>
            <a:r>
              <a:rPr lang="en-US" altLang="ja-JP" dirty="0" smtClean="0"/>
              <a:t>Resolution </a:t>
            </a:r>
            <a:r>
              <a:rPr lang="en-US" altLang="ja-JP" dirty="0"/>
              <a:t>to CID 30005 </a:t>
            </a:r>
            <a:r>
              <a:rPr lang="en-US" altLang="ja-JP" dirty="0" smtClean="0"/>
              <a:t>30006 / </a:t>
            </a:r>
            <a:r>
              <a:rPr lang="en-US" altLang="ja-JP" dirty="0" err="1" smtClean="0"/>
              <a:t>S.Abraham</a:t>
            </a:r>
            <a:r>
              <a:rPr lang="en-US" altLang="ja-JP" dirty="0" smtClean="0"/>
              <a:t>(Qualcomm</a:t>
            </a:r>
            <a:r>
              <a:rPr lang="en-US" altLang="ja-JP" dirty="0"/>
              <a:t>)</a:t>
            </a:r>
            <a:r>
              <a:rPr lang="en-US" altLang="ja-JP" dirty="0" smtClean="0"/>
              <a:t>	</a:t>
            </a:r>
            <a:endParaRPr kumimoji="1" lang="nl-NL" altLang="ja-JP" dirty="0" smtClean="0">
              <a:hlinkClick r:id="rId2"/>
            </a:endParaRPr>
          </a:p>
          <a:p>
            <a:r>
              <a:rPr kumimoji="1" lang="nl-NL" altLang="ja-JP" dirty="0" smtClean="0"/>
              <a:t>16/0874r0</a:t>
            </a:r>
          </a:p>
          <a:p>
            <a:pPr lvl="1"/>
            <a:r>
              <a:rPr kumimoji="1" lang="nl-NL" altLang="ja-JP" dirty="0" err="1" smtClean="0"/>
              <a:t>Resolution</a:t>
            </a:r>
            <a:r>
              <a:rPr kumimoji="1" lang="nl-NL" altLang="ja-JP" dirty="0" smtClean="0"/>
              <a:t> </a:t>
            </a:r>
            <a:r>
              <a:rPr kumimoji="1" lang="nl-NL" altLang="ja-JP" dirty="0" err="1"/>
              <a:t>for</a:t>
            </a:r>
            <a:r>
              <a:rPr kumimoji="1" lang="nl-NL" altLang="ja-JP" dirty="0"/>
              <a:t> CID </a:t>
            </a:r>
            <a:r>
              <a:rPr kumimoji="1" lang="nl-NL" altLang="ja-JP" dirty="0" smtClean="0"/>
              <a:t>30001</a:t>
            </a:r>
            <a:r>
              <a:rPr kumimoji="1" lang="en-US" altLang="ja-JP" dirty="0"/>
              <a:t> </a:t>
            </a:r>
            <a:r>
              <a:rPr kumimoji="1" lang="en-US" altLang="ja-JP" dirty="0" smtClean="0"/>
              <a:t>/ </a:t>
            </a:r>
            <a:r>
              <a:rPr kumimoji="1" lang="nl-NL" altLang="ja-JP" dirty="0" err="1" smtClean="0"/>
              <a:t>Hitoshi</a:t>
            </a:r>
            <a:r>
              <a:rPr kumimoji="1" lang="nl-NL" altLang="ja-JP" dirty="0" smtClean="0"/>
              <a:t> </a:t>
            </a:r>
            <a:r>
              <a:rPr kumimoji="1" lang="nl-NL" altLang="ja-JP" dirty="0" err="1"/>
              <a:t>Morioka</a:t>
            </a:r>
            <a:r>
              <a:rPr kumimoji="1" lang="nl-NL" altLang="ja-JP" dirty="0"/>
              <a:t> (SRC Software</a:t>
            </a:r>
            <a:r>
              <a:rPr kumimoji="1" lang="nl-NL" altLang="ja-JP" dirty="0" smtClean="0"/>
              <a:t>)</a:t>
            </a:r>
          </a:p>
          <a:p>
            <a:r>
              <a:rPr kumimoji="1" lang="nl-NL" altLang="ja-JP" dirty="0" smtClean="0"/>
              <a:t>a</a:t>
            </a:r>
            <a:r>
              <a:rPr kumimoji="1" lang="nl-NL" altLang="ja-JP" dirty="0"/>
              <a:t>) </a:t>
            </a:r>
            <a:r>
              <a:rPr kumimoji="1" lang="nl-NL" altLang="ja-JP" dirty="0" err="1"/>
              <a:t>the</a:t>
            </a:r>
            <a:r>
              <a:rPr kumimoji="1" lang="nl-NL" altLang="ja-JP" dirty="0"/>
              <a:t> DILS-</a:t>
            </a:r>
            <a:r>
              <a:rPr kumimoji="1" lang="nl-NL" altLang="ja-JP" dirty="0" err="1"/>
              <a:t>related</a:t>
            </a:r>
            <a:r>
              <a:rPr kumimoji="1" lang="nl-NL" altLang="ja-JP" dirty="0"/>
              <a:t> </a:t>
            </a:r>
            <a:r>
              <a:rPr kumimoji="1" lang="nl-NL" altLang="ja-JP" dirty="0" err="1"/>
              <a:t>comment</a:t>
            </a:r>
            <a:r>
              <a:rPr kumimoji="1" lang="nl-NL" altLang="ja-JP" dirty="0"/>
              <a:t>	</a:t>
            </a:r>
            <a:endParaRPr kumimoji="1" lang="nl-NL" altLang="ja-JP" dirty="0" smtClean="0"/>
          </a:p>
          <a:p>
            <a:pPr lvl="1"/>
            <a:r>
              <a:rPr kumimoji="1" lang="nl-NL" altLang="ja-JP" dirty="0" err="1" smtClean="0"/>
              <a:t>Monday</a:t>
            </a:r>
            <a:r>
              <a:rPr kumimoji="1" lang="nl-NL" altLang="ja-JP" dirty="0" smtClean="0"/>
              <a:t> </a:t>
            </a:r>
            <a:r>
              <a:rPr kumimoji="1" lang="nl-NL" altLang="ja-JP" dirty="0"/>
              <a:t>PM1 -- short </a:t>
            </a:r>
            <a:r>
              <a:rPr kumimoji="1" lang="nl-NL" altLang="ja-JP" dirty="0" err="1"/>
              <a:t>initial</a:t>
            </a:r>
            <a:r>
              <a:rPr kumimoji="1" lang="nl-NL" altLang="ja-JP" dirty="0"/>
              <a:t> </a:t>
            </a:r>
            <a:r>
              <a:rPr kumimoji="1" lang="nl-NL" altLang="ja-JP" dirty="0" err="1"/>
              <a:t>discussion</a:t>
            </a:r>
            <a:r>
              <a:rPr kumimoji="1" lang="nl-NL" altLang="ja-JP" dirty="0"/>
              <a:t> </a:t>
            </a:r>
            <a:r>
              <a:rPr kumimoji="1" lang="nl-NL" altLang="ja-JP" dirty="0" err="1"/>
              <a:t>and</a:t>
            </a:r>
            <a:r>
              <a:rPr kumimoji="1" lang="nl-NL" altLang="ja-JP" dirty="0"/>
              <a:t> </a:t>
            </a:r>
            <a:r>
              <a:rPr kumimoji="1" lang="nl-NL" altLang="ja-JP" dirty="0" err="1"/>
              <a:t>straw</a:t>
            </a:r>
            <a:r>
              <a:rPr kumimoji="1" lang="nl-NL" altLang="ja-JP" dirty="0"/>
              <a:t> poll on </a:t>
            </a:r>
            <a:r>
              <a:rPr kumimoji="1" lang="nl-NL" altLang="ja-JP" dirty="0" err="1"/>
              <a:t>how</a:t>
            </a:r>
            <a:r>
              <a:rPr kumimoji="1" lang="nl-NL" altLang="ja-JP" dirty="0"/>
              <a:t> </a:t>
            </a:r>
            <a:r>
              <a:rPr kumimoji="1" lang="nl-NL" altLang="ja-JP" dirty="0" err="1"/>
              <a:t>to</a:t>
            </a:r>
            <a:r>
              <a:rPr kumimoji="1" lang="nl-NL" altLang="ja-JP" dirty="0"/>
              <a:t> </a:t>
            </a:r>
            <a:r>
              <a:rPr kumimoji="1" lang="nl-NL" altLang="ja-JP" dirty="0" err="1" smtClean="0"/>
              <a:t>proceed</a:t>
            </a:r>
            <a:endParaRPr kumimoji="1" lang="nl-NL" altLang="ja-JP" dirty="0" smtClean="0"/>
          </a:p>
          <a:p>
            <a:pPr lvl="1"/>
            <a:r>
              <a:rPr kumimoji="1" lang="nl-NL" altLang="ja-JP" dirty="0" err="1" smtClean="0"/>
              <a:t>Tuesday</a:t>
            </a:r>
            <a:r>
              <a:rPr kumimoji="1" lang="nl-NL" altLang="ja-JP" dirty="0" smtClean="0"/>
              <a:t> </a:t>
            </a:r>
            <a:r>
              <a:rPr kumimoji="1" lang="nl-NL" altLang="ja-JP" dirty="0"/>
              <a:t>PM1 -- </a:t>
            </a:r>
            <a:r>
              <a:rPr kumimoji="1" lang="nl-NL" altLang="ja-JP" dirty="0" err="1"/>
              <a:t>resolving</a:t>
            </a:r>
            <a:r>
              <a:rPr kumimoji="1" lang="nl-NL" altLang="ja-JP" dirty="0"/>
              <a:t> </a:t>
            </a:r>
            <a:r>
              <a:rPr kumimoji="1" lang="nl-NL" altLang="ja-JP" dirty="0" err="1"/>
              <a:t>the</a:t>
            </a:r>
            <a:r>
              <a:rPr kumimoji="1" lang="nl-NL" altLang="ja-JP" dirty="0"/>
              <a:t> </a:t>
            </a:r>
            <a:r>
              <a:rPr kumimoji="1" lang="nl-NL" altLang="ja-JP" dirty="0" err="1"/>
              <a:t>comment</a:t>
            </a:r>
            <a:r>
              <a:rPr kumimoji="1" lang="nl-NL" altLang="ja-JP" dirty="0"/>
              <a:t>; </a:t>
            </a:r>
            <a:r>
              <a:rPr kumimoji="1" lang="nl-NL" altLang="ja-JP" dirty="0" err="1" smtClean="0"/>
              <a:t>presentation</a:t>
            </a:r>
            <a:r>
              <a:rPr kumimoji="1" lang="nl-NL" altLang="ja-JP" dirty="0" smtClean="0"/>
              <a:t> </a:t>
            </a:r>
            <a:r>
              <a:rPr kumimoji="1" lang="nl-NL" altLang="ja-JP" dirty="0"/>
              <a:t>of </a:t>
            </a:r>
            <a:r>
              <a:rPr kumimoji="1" lang="nl-NL" altLang="ja-JP" dirty="0" err="1"/>
              <a:t>potential</a:t>
            </a:r>
            <a:r>
              <a:rPr kumimoji="1" lang="nl-NL" altLang="ja-JP" dirty="0"/>
              <a:t> </a:t>
            </a:r>
            <a:r>
              <a:rPr kumimoji="1" lang="nl-NL" altLang="ja-JP" dirty="0" err="1"/>
              <a:t>related</a:t>
            </a:r>
            <a:r>
              <a:rPr kumimoji="1" lang="nl-NL" altLang="ja-JP" dirty="0"/>
              <a:t> </a:t>
            </a:r>
            <a:r>
              <a:rPr kumimoji="1" lang="nl-NL" altLang="ja-JP" dirty="0" err="1"/>
              <a:t>submissions</a:t>
            </a:r>
            <a:r>
              <a:rPr kumimoji="1" lang="nl-NL" altLang="ja-JP" dirty="0"/>
              <a:t> </a:t>
            </a:r>
            <a:r>
              <a:rPr kumimoji="1" lang="nl-NL" altLang="ja-JP" dirty="0" err="1"/>
              <a:t>and</a:t>
            </a:r>
            <a:r>
              <a:rPr kumimoji="1" lang="nl-NL" altLang="ja-JP" dirty="0"/>
              <a:t> </a:t>
            </a:r>
            <a:r>
              <a:rPr kumimoji="1" lang="nl-NL" altLang="ja-JP" dirty="0" err="1"/>
              <a:t>potential</a:t>
            </a:r>
            <a:r>
              <a:rPr kumimoji="1" lang="nl-NL" altLang="ja-JP" dirty="0"/>
              <a:t> </a:t>
            </a:r>
            <a:r>
              <a:rPr kumimoji="1" lang="nl-NL" altLang="ja-JP" dirty="0" smtClean="0"/>
              <a:t>motion </a:t>
            </a:r>
          </a:p>
          <a:p>
            <a:r>
              <a:rPr kumimoji="1" lang="nl-NL" altLang="ja-JP" dirty="0" smtClean="0"/>
              <a:t>b)MLME-</a:t>
            </a:r>
            <a:r>
              <a:rPr kumimoji="1" lang="nl-NL" altLang="ja-JP" dirty="0" err="1" smtClean="0"/>
              <a:t>related</a:t>
            </a:r>
            <a:r>
              <a:rPr kumimoji="1" lang="nl-NL" altLang="ja-JP" dirty="0" smtClean="0"/>
              <a:t> </a:t>
            </a:r>
            <a:r>
              <a:rPr kumimoji="1" lang="nl-NL" altLang="ja-JP" dirty="0" err="1" smtClean="0"/>
              <a:t>comment</a:t>
            </a:r>
            <a:endParaRPr kumimoji="1" lang="nl-NL" altLang="ja-JP" dirty="0" smtClean="0"/>
          </a:p>
          <a:p>
            <a:pPr lvl="1"/>
            <a:r>
              <a:rPr kumimoji="1" lang="nl-NL" altLang="ja-JP" dirty="0" err="1" smtClean="0"/>
              <a:t>discussion</a:t>
            </a:r>
            <a:r>
              <a:rPr kumimoji="1" lang="nl-NL" altLang="ja-JP" dirty="0" smtClean="0"/>
              <a:t> </a:t>
            </a:r>
            <a:r>
              <a:rPr kumimoji="1" lang="nl-NL" altLang="ja-JP" dirty="0" err="1"/>
              <a:t>and</a:t>
            </a:r>
            <a:r>
              <a:rPr kumimoji="1" lang="nl-NL" altLang="ja-JP" dirty="0"/>
              <a:t> </a:t>
            </a:r>
            <a:r>
              <a:rPr kumimoji="1" lang="nl-NL" altLang="ja-JP" dirty="0" err="1"/>
              <a:t>technical</a:t>
            </a:r>
            <a:r>
              <a:rPr kumimoji="1" lang="nl-NL" altLang="ja-JP" dirty="0"/>
              <a:t> </a:t>
            </a:r>
            <a:r>
              <a:rPr kumimoji="1" lang="nl-NL" altLang="ja-JP" dirty="0" err="1"/>
              <a:t>presentation</a:t>
            </a:r>
            <a:r>
              <a:rPr kumimoji="1" lang="nl-NL" altLang="ja-JP" dirty="0"/>
              <a:t> </a:t>
            </a:r>
            <a:r>
              <a:rPr kumimoji="1" lang="nl-NL" altLang="ja-JP" dirty="0" err="1"/>
              <a:t>will</a:t>
            </a:r>
            <a:r>
              <a:rPr kumimoji="1" lang="nl-NL" altLang="ja-JP" dirty="0"/>
              <a:t> start on </a:t>
            </a:r>
            <a:r>
              <a:rPr kumimoji="1" lang="nl-NL" altLang="ja-JP" b="1" dirty="0" err="1"/>
              <a:t>Monday</a:t>
            </a:r>
            <a:r>
              <a:rPr kumimoji="1" lang="nl-NL" altLang="ja-JP" dirty="0"/>
              <a:t>. </a:t>
            </a:r>
            <a:endParaRPr kumimoji="1" lang="nl-NL" altLang="ja-JP" dirty="0" smtClean="0"/>
          </a:p>
          <a:p>
            <a:pPr lvl="1"/>
            <a:r>
              <a:rPr kumimoji="1" lang="nl-NL" altLang="ja-JP" dirty="0" smtClean="0"/>
              <a:t>We </a:t>
            </a:r>
            <a:r>
              <a:rPr kumimoji="1" lang="nl-NL" altLang="ja-JP" dirty="0" err="1" smtClean="0"/>
              <a:t>will</a:t>
            </a:r>
            <a:r>
              <a:rPr lang="nl-NL" altLang="ja-JP" dirty="0" smtClean="0"/>
              <a:t> </a:t>
            </a:r>
            <a:r>
              <a:rPr kumimoji="1" lang="nl-NL" altLang="ja-JP" dirty="0" smtClean="0"/>
              <a:t>resume </a:t>
            </a:r>
            <a:r>
              <a:rPr kumimoji="1" lang="nl-NL" altLang="ja-JP" dirty="0" err="1"/>
              <a:t>discussion</a:t>
            </a:r>
            <a:r>
              <a:rPr kumimoji="1" lang="nl-NL" altLang="ja-JP" dirty="0"/>
              <a:t> </a:t>
            </a:r>
            <a:r>
              <a:rPr kumimoji="1" lang="nl-NL" altLang="ja-JP" dirty="0" err="1"/>
              <a:t>during</a:t>
            </a:r>
            <a:r>
              <a:rPr kumimoji="1" lang="nl-NL" altLang="ja-JP" dirty="0"/>
              <a:t> </a:t>
            </a:r>
            <a:r>
              <a:rPr kumimoji="1" lang="nl-NL" altLang="ja-JP" dirty="0" err="1"/>
              <a:t>the</a:t>
            </a:r>
            <a:r>
              <a:rPr kumimoji="1" lang="nl-NL" altLang="ja-JP" dirty="0"/>
              <a:t> week, </a:t>
            </a:r>
            <a:r>
              <a:rPr kumimoji="1" lang="nl-NL" altLang="ja-JP" dirty="0" err="1"/>
              <a:t>based</a:t>
            </a:r>
            <a:r>
              <a:rPr kumimoji="1" lang="nl-NL" altLang="ja-JP" dirty="0"/>
              <a:t> on </a:t>
            </a:r>
            <a:r>
              <a:rPr kumimoji="1" lang="nl-NL" altLang="ja-JP" dirty="0" err="1"/>
              <a:t>the</a:t>
            </a:r>
            <a:r>
              <a:rPr kumimoji="1" lang="nl-NL" altLang="ja-JP" dirty="0"/>
              <a:t> </a:t>
            </a:r>
            <a:r>
              <a:rPr kumimoji="1" lang="nl-NL" altLang="ja-JP" dirty="0" err="1"/>
              <a:t>intended</a:t>
            </a:r>
            <a:r>
              <a:rPr kumimoji="1" lang="nl-NL" altLang="ja-JP" dirty="0"/>
              <a:t> </a:t>
            </a:r>
            <a:r>
              <a:rPr kumimoji="1" lang="nl-NL" altLang="ja-JP" dirty="0" err="1"/>
              <a:t>resolution</a:t>
            </a:r>
            <a:r>
              <a:rPr kumimoji="1" lang="nl-NL" altLang="ja-JP" dirty="0"/>
              <a:t>	</a:t>
            </a:r>
            <a:r>
              <a:rPr kumimoji="1" lang="nl-NL" altLang="ja-JP" dirty="0" err="1"/>
              <a:t>to</a:t>
            </a:r>
            <a:r>
              <a:rPr kumimoji="1" lang="nl-NL" altLang="ja-JP" dirty="0"/>
              <a:t> </a:t>
            </a:r>
            <a:r>
              <a:rPr kumimoji="1" lang="nl-NL" altLang="ja-JP" dirty="0" err="1"/>
              <a:t>be</a:t>
            </a:r>
            <a:r>
              <a:rPr kumimoji="1" lang="nl-NL" altLang="ja-JP" dirty="0"/>
              <a:t> </a:t>
            </a:r>
            <a:r>
              <a:rPr kumimoji="1" lang="nl-NL" altLang="ja-JP" dirty="0" err="1"/>
              <a:t>discussed</a:t>
            </a:r>
            <a:r>
              <a:rPr kumimoji="1" lang="nl-NL" altLang="ja-JP" dirty="0"/>
              <a:t> on </a:t>
            </a:r>
            <a:r>
              <a:rPr kumimoji="1" lang="nl-NL" altLang="ja-JP" dirty="0" err="1"/>
              <a:t>Monday</a:t>
            </a:r>
            <a:r>
              <a:rPr kumimoji="1" lang="nl-NL" altLang="ja-JP" dirty="0" smtClean="0"/>
              <a:t>.</a:t>
            </a:r>
          </a:p>
        </p:txBody>
      </p:sp>
      <p:sp>
        <p:nvSpPr>
          <p:cNvPr id="4" name="日付プレースホルダー 3"/>
          <p:cNvSpPr>
            <a:spLocks noGrp="1"/>
          </p:cNvSpPr>
          <p:nvPr>
            <p:ph type="dt" sz="half" idx="10"/>
          </p:nvPr>
        </p:nvSpPr>
        <p:spPr/>
        <p:txBody>
          <a:bodyPr/>
          <a:lstStyle/>
          <a:p>
            <a:pPr>
              <a:defRPr/>
            </a:pPr>
            <a:r>
              <a:rPr lang="en-US" altLang="ja-JP" smtClean="0"/>
              <a:t>July 2016</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(KDTI)</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dirty="0"/>
          </a:p>
        </p:txBody>
      </p:sp>
    </p:spTree>
    <p:extLst>
      <p:ext uri="{BB962C8B-B14F-4D97-AF65-F5344CB8AC3E}">
        <p14:creationId xmlns:p14="http://schemas.microsoft.com/office/powerpoint/2010/main" val="1686031668"/>
      </p:ext>
    </p:extLst>
  </p:cSld>
  <p:clrMapOvr>
    <a:masterClrMapping/>
  </p:clrMapOvr>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33473</TotalTime>
  <Words>1766</Words>
  <Application>Microsoft Macintosh PowerPoint</Application>
  <PresentationFormat>画面に合わせる (4:3)</PresentationFormat>
  <Paragraphs>422</Paragraphs>
  <Slides>27</Slides>
  <Notes>20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27</vt:i4>
      </vt:variant>
    </vt:vector>
  </HeadingPairs>
  <TitlesOfParts>
    <vt:vector size="36" baseType="lpstr">
      <vt:lpstr>DejaVu Sans</vt:lpstr>
      <vt:lpstr>Helvetica</vt:lpstr>
      <vt:lpstr>Monotype Sorts</vt:lpstr>
      <vt:lpstr>ＭＳ Ｐゴシック</vt:lpstr>
      <vt:lpstr>ＭＳ 明朝</vt:lpstr>
      <vt:lpstr>Times New Roman</vt:lpstr>
      <vt:lpstr>Wingdings</vt:lpstr>
      <vt:lpstr>Arial</vt:lpstr>
      <vt:lpstr>802-11-Submission</vt:lpstr>
      <vt:lpstr>IEEE 802.11ai Fast Initial Link Setup  Agenda for July  2016 San Diego</vt:lpstr>
      <vt:lpstr>Abstract</vt:lpstr>
      <vt:lpstr>Meeting Protocol</vt:lpstr>
      <vt:lpstr>Attendance</vt:lpstr>
      <vt:lpstr>Attendance, Voting &amp; Document Status</vt:lpstr>
      <vt:lpstr>IEEE 802.11 FILS TGai – July 2016 San Diego</vt:lpstr>
      <vt:lpstr>Plan for this week</vt:lpstr>
      <vt:lpstr>Agenda  Monday July 25th,  2016 – 13:30-15:30</vt:lpstr>
      <vt:lpstr>Submmissions and topics </vt:lpstr>
      <vt:lpstr>Agenda  Tuesday July 26th,  2016 – 13:30-15:30</vt:lpstr>
      <vt:lpstr>Agenda Wedensday July 27th ,  2016 – 8:00-10:00</vt:lpstr>
      <vt:lpstr>Agenda Wedensday July 27th ,  2016 – 13:30-15:30</vt:lpstr>
      <vt:lpstr>Agenda Thursday July  28th ,  2016 – 10:30-12:30</vt:lpstr>
      <vt:lpstr>Agenda Thursday July 28th ,  2016 – 13:30-15:30</vt:lpstr>
      <vt:lpstr>Participants, Patents, and Duty to Inform</vt:lpstr>
      <vt:lpstr>Patent Related Links</vt:lpstr>
      <vt:lpstr>Call for Potentially Essential Patents</vt:lpstr>
      <vt:lpstr>Other Guidelines for IEEE WG Meetings</vt:lpstr>
      <vt:lpstr>PowerPoint プレゼンテーション</vt:lpstr>
      <vt:lpstr>IEEE-SA policy documents</vt:lpstr>
      <vt:lpstr>Current IEEE-SA Rule documents</vt:lpstr>
      <vt:lpstr>Current IEEE 802, 802.11 rules documents </vt:lpstr>
      <vt:lpstr>Approve TGai meeting minutes of  Waikoloa</vt:lpstr>
      <vt:lpstr>Approve TGai teleconference meeting minutes of  Waikoloa to SanDiego  meeting.</vt:lpstr>
      <vt:lpstr>Plan for Sep</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587</cp:revision>
  <cp:lastPrinted>1998-02-10T13:28:06Z</cp:lastPrinted>
  <dcterms:created xsi:type="dcterms:W3CDTF">2015-05-11T15:01:54Z</dcterms:created>
  <dcterms:modified xsi:type="dcterms:W3CDTF">2016-07-25T19:04:47Z</dcterms:modified>
  <cp:category/>
</cp:coreProperties>
</file>