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272" r:id="rId3"/>
    <p:sldId id="315" r:id="rId4"/>
    <p:sldId id="326" r:id="rId5"/>
    <p:sldId id="328" r:id="rId6"/>
    <p:sldId id="339" r:id="rId7"/>
    <p:sldId id="340" r:id="rId8"/>
    <p:sldId id="341" r:id="rId9"/>
    <p:sldId id="342" r:id="rId10"/>
    <p:sldId id="334" r:id="rId11"/>
    <p:sldId id="305" r:id="rId12"/>
    <p:sldId id="349" r:id="rId13"/>
    <p:sldId id="311" r:id="rId14"/>
    <p:sldId id="314" r:id="rId15"/>
    <p:sldId id="344" r:id="rId16"/>
    <p:sldId id="302" r:id="rId17"/>
    <p:sldId id="348" r:id="rId18"/>
    <p:sldId id="351" r:id="rId19"/>
    <p:sldId id="320" r:id="rId20"/>
    <p:sldId id="338" r:id="rId21"/>
    <p:sldId id="337" r:id="rId22"/>
    <p:sldId id="280" r:id="rId23"/>
    <p:sldId id="353" r:id="rId24"/>
    <p:sldId id="354" r:id="rId25"/>
    <p:sldId id="281" r:id="rId26"/>
    <p:sldId id="323"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97" d="100"/>
          <a:sy n="97" d="100"/>
        </p:scale>
        <p:origin x="480"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10</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11</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xfrm>
            <a:off x="1154113" y="701675"/>
            <a:ext cx="4625975" cy="3468688"/>
          </a:xfrm>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25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25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6A505D4C-48A9-44B6-B3A0-AA7254152748}" type="slidenum">
              <a:rPr lang="en-US" altLang="en-US" smtClean="0"/>
              <a:pPr>
                <a:spcBef>
                  <a:spcPct val="0"/>
                </a:spcBef>
              </a:pPr>
              <a:t>4</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9</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7"/>
          <p:cNvSpPr>
            <a:spLocks noChangeArrowheads="1"/>
          </p:cNvSpPr>
          <p:nvPr/>
        </p:nvSpPr>
        <p:spPr bwMode="auto">
          <a:xfrm>
            <a:off x="685800" y="333375"/>
            <a:ext cx="9429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July 2016</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802.11-16/0793r2</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076950" y="6477000"/>
            <a:ext cx="2525713"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 Wireless</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mentor.ieee.org/802.11/dcn/15/11-15-0891-00-0arc-delta-r2r3-of-mib-truthvalue-usage-patterns.docx" TargetMode="External"/><Relationship Id="rId3" Type="http://schemas.openxmlformats.org/officeDocument/2006/relationships/hyperlink" Target="https://mentor.ieee.org/802.11/dcn/16/11-16-0720-00-0arc-stacked-architecture-discussion.pptx" TargetMode="External"/><Relationship Id="rId7" Type="http://schemas.openxmlformats.org/officeDocument/2006/relationships/hyperlink" Target="https://mentor.ieee.org/802.11/dcn/15/11-15-0355-03-0arc-mib-truthvalue-usage-patterns.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4/11-14-1213-01-0arc-ap-arch-concepts-and-distribution-system-access.pptx" TargetMode="External"/><Relationship Id="rId5" Type="http://schemas.openxmlformats.org/officeDocument/2006/relationships/hyperlink" Target="https://mentor.ieee.org/802.11/dcn/15/11-15-0454-00-0arc-some-more-ds-architecture-concepts.pptx" TargetMode="External"/><Relationship Id="rId4" Type="http://schemas.openxmlformats.org/officeDocument/2006/relationships/hyperlink" Target="https://mentor.ieee.org/802.11/dcn/16/11-16-0457-01-0arc-802-11ak-802-1ac-stas-aps-dses-and-convergence-functions.ppt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6/11-16-0796-00-0arc-arc-sc-and-joint-arc-tgak-meetings-minutes-may-2016.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5/11-15-0454-00-0arc-some-more-ds-architecture-concepts.ppt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6/11-16-0720-00-0arc-stacked-architecture-discussion.pptx"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hyperlink" Target="https://mentor.ieee.org/802.11/dcn/16/11-16-0457-01-0arc-802-11ak-802-1ac-stas-aps-dses-and-convergence-functions.pptx" TargetMode="External"/><Relationship Id="rId1" Type="http://schemas.openxmlformats.org/officeDocument/2006/relationships/slideLayout" Target="../slideLayouts/slideLayout2.xml"/><Relationship Id="rId6" Type="http://schemas.openxmlformats.org/officeDocument/2006/relationships/hyperlink" Target="https://mentor.ieee.org/802.11/dcn/14/11-14-0562-05-00ak-802-11ak-and-802-1ac-convergence-function.pptx" TargetMode="External"/><Relationship Id="rId5" Type="http://schemas.openxmlformats.org/officeDocument/2006/relationships/hyperlink" Target="https://mentor.ieee.org/802.11/dcn/14/11-14-0497-03-0arc-802-11-portal-and-802-1ac-convergence-function.pptx" TargetMode="External"/><Relationship Id="rId4" Type="http://schemas.openxmlformats.org/officeDocument/2006/relationships/hyperlink" Target="https://mentor.ieee.org/802.11/dcn/13/11-13-0115-15-0arc-considerations-on-ap-architectural-models.doc"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4/11-14-1281-04-0arc-mib-attributes-analysis.docx" TargetMode="External"/><Relationship Id="rId2" Type="http://schemas.openxmlformats.org/officeDocument/2006/relationships/hyperlink" Target="https://mentor.ieee.org/802.11/dcn/14/11-14-1068-00-0arc-mib-attributes-design-pattern-background.docx" TargetMode="External"/><Relationship Id="rId1" Type="http://schemas.openxmlformats.org/officeDocument/2006/relationships/slideLayout" Target="../slideLayouts/slideLayout2.xml"/><Relationship Id="rId5" Type="http://schemas.openxmlformats.org/officeDocument/2006/relationships/hyperlink" Target="https://mentor.ieee.org/802.11/dcn/15/11-15-0891-00-0arc-delta-r2r3-of-mib-truthvalue-usage-patterns.docx" TargetMode="External"/><Relationship Id="rId4" Type="http://schemas.openxmlformats.org/officeDocument/2006/relationships/hyperlink" Target="https://mentor.ieee.org/802.11/dcn/15/11-15-0355-03-0arc-mib-truthvalue-usage-patterns.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a:t>ARC-SC-agenda-July-2016 </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2016-07-27</a:t>
            </a:r>
          </a:p>
        </p:txBody>
      </p:sp>
      <p:graphicFrame>
        <p:nvGraphicFramePr>
          <p:cNvPr id="15364" name="Object 11"/>
          <p:cNvGraphicFramePr>
            <a:graphicFrameLocks noChangeAspect="1"/>
          </p:cNvGraphicFramePr>
          <p:nvPr/>
        </p:nvGraphicFramePr>
        <p:xfrm>
          <a:off x="517525" y="2306638"/>
          <a:ext cx="7986713" cy="2978150"/>
        </p:xfrm>
        <a:graphic>
          <a:graphicData uri="http://schemas.openxmlformats.org/presentationml/2006/ole">
            <mc:AlternateContent xmlns:mc="http://schemas.openxmlformats.org/markup-compatibility/2006">
              <mc:Choice xmlns:v="urn:schemas-microsoft-com:vml" Requires="v">
                <p:oleObj spid="_x0000_s15371"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7525" y="2306638"/>
                        <a:ext cx="7986713" cy="297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a:t>ARC Agenda – July 2016</a:t>
            </a:r>
          </a:p>
        </p:txBody>
      </p:sp>
      <p:sp>
        <p:nvSpPr>
          <p:cNvPr id="11267" name="Rectangle 3"/>
          <p:cNvSpPr>
            <a:spLocks noGrp="1" noChangeArrowheads="1"/>
          </p:cNvSpPr>
          <p:nvPr>
            <p:ph idx="1"/>
          </p:nvPr>
        </p:nvSpPr>
        <p:spPr>
          <a:xfrm>
            <a:off x="685800" y="1066800"/>
            <a:ext cx="7772400" cy="5181600"/>
          </a:xfrm>
        </p:spPr>
        <p:txBody>
          <a:bodyPr/>
          <a:lstStyle/>
          <a:p>
            <a:pPr marL="0" indent="0" eaLnBrk="1" hangingPunct="1">
              <a:lnSpc>
                <a:spcPct val="90000"/>
              </a:lnSpc>
              <a:buFontTx/>
              <a:buNone/>
              <a:defRPr/>
            </a:pPr>
            <a:r>
              <a:rPr lang="en-US" dirty="0">
                <a:solidFill>
                  <a:srgbClr val="000000"/>
                </a:solidFill>
              </a:rPr>
              <a:t>Tuesday, July 26, AM2</a:t>
            </a:r>
          </a:p>
          <a:p>
            <a:pPr eaLnBrk="1" hangingPunct="1">
              <a:lnSpc>
                <a:spcPct val="90000"/>
              </a:lnSpc>
              <a:defRPr/>
            </a:pPr>
            <a:r>
              <a:rPr lang="en-US" sz="1800" dirty="0"/>
              <a:t>Administrative: Minutes</a:t>
            </a:r>
          </a:p>
          <a:p>
            <a:pPr marL="342900" lvl="1" indent="-342900" eaLnBrk="1" hangingPunct="1">
              <a:lnSpc>
                <a:spcPct val="90000"/>
              </a:lnSpc>
              <a:buFontTx/>
              <a:buChar char="•"/>
              <a:defRPr/>
            </a:pPr>
            <a:r>
              <a:rPr lang="en-US" sz="1800" b="1" dirty="0"/>
              <a:t>Update on 802.11 as a component in a (larger) system/5G/IMT-2020</a:t>
            </a:r>
            <a:r>
              <a:rPr lang="en-US" sz="1800" dirty="0"/>
              <a:t> </a:t>
            </a:r>
            <a:r>
              <a:rPr lang="en-US" sz="1800" b="1" dirty="0"/>
              <a:t>(EC SC 5G)</a:t>
            </a:r>
          </a:p>
          <a:p>
            <a:pPr marL="342900" lvl="1" indent="-342900" eaLnBrk="1" hangingPunct="1">
              <a:lnSpc>
                <a:spcPct val="90000"/>
              </a:lnSpc>
              <a:buFontTx/>
              <a:buChar char="•"/>
              <a:defRPr/>
            </a:pPr>
            <a:r>
              <a:rPr lang="en-US" sz="1800" b="1" dirty="0"/>
              <a:t>IEEE 1588 mapping to IEEE 802.11 </a:t>
            </a:r>
            <a:r>
              <a:rPr lang="en-US" sz="1800" dirty="0"/>
              <a:t>Update, no action expected: </a:t>
            </a:r>
          </a:p>
          <a:p>
            <a:pPr marL="342900" lvl="1" indent="-342900" eaLnBrk="1" hangingPunct="1">
              <a:lnSpc>
                <a:spcPct val="90000"/>
              </a:lnSpc>
              <a:buFontTx/>
              <a:buChar char="•"/>
              <a:defRPr/>
            </a:pPr>
            <a:r>
              <a:rPr lang="en-US" sz="1800" b="1" dirty="0"/>
              <a:t>IETF/802 coordination: </a:t>
            </a:r>
            <a:r>
              <a:rPr lang="en-US" sz="1800" dirty="0"/>
              <a:t>update, as </a:t>
            </a:r>
            <a:r>
              <a:rPr lang="en-US" sz="1800" dirty="0" err="1"/>
              <a:t>apporpriate</a:t>
            </a:r>
            <a:endParaRPr lang="en-US" sz="1800" dirty="0"/>
          </a:p>
          <a:p>
            <a:pPr marL="342900" lvl="1" indent="-342900" eaLnBrk="1" hangingPunct="1">
              <a:lnSpc>
                <a:spcPct val="90000"/>
              </a:lnSpc>
              <a:buFontTx/>
              <a:buChar char="•"/>
              <a:defRPr/>
            </a:pPr>
            <a:r>
              <a:rPr lang="en-US" sz="1800" b="1" dirty="0"/>
              <a:t>802.1AC status update; </a:t>
            </a:r>
            <a:r>
              <a:rPr lang="en-US" sz="1800" b="1" dirty="0" err="1"/>
              <a:t>TGak</a:t>
            </a:r>
            <a:r>
              <a:rPr lang="en-US" sz="1800" b="1" dirty="0"/>
              <a:t> update; </a:t>
            </a:r>
            <a:r>
              <a:rPr lang="en-US" sz="1800" b="1" dirty="0" err="1"/>
              <a:t>TGaq</a:t>
            </a:r>
            <a:r>
              <a:rPr lang="en-US" sz="1800" b="1" dirty="0"/>
              <a:t> update</a:t>
            </a:r>
          </a:p>
          <a:p>
            <a:pPr marL="342900" lvl="1" indent="-342900" eaLnBrk="1" hangingPunct="1">
              <a:lnSpc>
                <a:spcPct val="90000"/>
              </a:lnSpc>
              <a:buFontTx/>
              <a:buChar char="•"/>
              <a:defRPr/>
            </a:pPr>
            <a:r>
              <a:rPr lang="en-US" sz="1800" b="1" dirty="0"/>
              <a:t>“What is an ESS?”</a:t>
            </a:r>
          </a:p>
          <a:p>
            <a:pPr marL="342900" lvl="1" indent="-342900" eaLnBrk="1" hangingPunct="1">
              <a:lnSpc>
                <a:spcPct val="90000"/>
              </a:lnSpc>
              <a:buFontTx/>
              <a:buChar char="•"/>
              <a:defRPr/>
            </a:pPr>
            <a:r>
              <a:rPr lang="en-US" sz="1800" b="1" dirty="0"/>
              <a:t>AP/DS/Portal architecture and 802 concepts </a:t>
            </a:r>
            <a:r>
              <a:rPr lang="en-US" sz="1800" dirty="0"/>
              <a:t>- </a:t>
            </a:r>
            <a:r>
              <a:rPr lang="en-US" sz="1800" dirty="0">
                <a:hlinkClick r:id="rId3"/>
              </a:rPr>
              <a:t>11-16/0720r0</a:t>
            </a:r>
            <a:r>
              <a:rPr lang="en-US" sz="1800" dirty="0"/>
              <a:t>, </a:t>
            </a:r>
            <a:r>
              <a:rPr lang="en-US" sz="1800" dirty="0">
                <a:hlinkClick r:id="rId4"/>
              </a:rPr>
              <a:t>11-16/0457r1</a:t>
            </a:r>
            <a:r>
              <a:rPr lang="en-US" sz="1800" dirty="0"/>
              <a:t>,</a:t>
            </a:r>
            <a:r>
              <a:rPr lang="en-US" sz="1800" b="1" dirty="0"/>
              <a:t> </a:t>
            </a:r>
            <a:r>
              <a:rPr lang="en-US" sz="1800" dirty="0">
                <a:hlinkClick r:id="rId5"/>
              </a:rPr>
              <a:t>11-15/0454r0</a:t>
            </a:r>
            <a:r>
              <a:rPr lang="en-US" sz="1800" dirty="0"/>
              <a:t>, </a:t>
            </a:r>
            <a:r>
              <a:rPr lang="en-US" sz="1800" dirty="0">
                <a:hlinkClick r:id="rId6"/>
              </a:rPr>
              <a:t>11-14/1213r1</a:t>
            </a:r>
            <a:r>
              <a:rPr lang="en-US" sz="1800" dirty="0">
                <a:ea typeface="ＭＳ Ｐゴシック" pitchFamily="34" charset="-128"/>
              </a:rPr>
              <a:t> (slides 9-11)</a:t>
            </a:r>
            <a:endParaRPr lang="en-US" sz="1800" dirty="0"/>
          </a:p>
          <a:p>
            <a:pPr marL="0" indent="0" eaLnBrk="1" hangingPunct="1">
              <a:lnSpc>
                <a:spcPct val="90000"/>
              </a:lnSpc>
              <a:buFontTx/>
              <a:buNone/>
              <a:defRPr/>
            </a:pPr>
            <a:r>
              <a:rPr lang="en-US" dirty="0">
                <a:solidFill>
                  <a:srgbClr val="000000"/>
                </a:solidFill>
              </a:rPr>
              <a:t>Wednesday, July 27, AM1  </a:t>
            </a:r>
            <a:endParaRPr lang="en-US" sz="1800" dirty="0"/>
          </a:p>
          <a:p>
            <a:pPr marL="342900" lvl="1" indent="-342900" eaLnBrk="1" hangingPunct="1">
              <a:lnSpc>
                <a:spcPct val="90000"/>
              </a:lnSpc>
              <a:spcBef>
                <a:spcPts val="432"/>
              </a:spcBef>
              <a:buFont typeface="Arial" pitchFamily="34" charset="0"/>
              <a:buChar char="•"/>
              <a:defRPr/>
            </a:pPr>
            <a:r>
              <a:rPr lang="en-US" sz="1800" b="1" dirty="0"/>
              <a:t>MIB attributes Design Pattern - </a:t>
            </a:r>
            <a:r>
              <a:rPr lang="en-US" sz="1800" dirty="0">
                <a:hlinkClick r:id="rId7"/>
              </a:rPr>
              <a:t>11-15/0355r3</a:t>
            </a:r>
            <a:r>
              <a:rPr lang="en-US" sz="1800" dirty="0"/>
              <a:t>, </a:t>
            </a:r>
            <a:r>
              <a:rPr lang="en-US" sz="1800" dirty="0">
                <a:hlinkClick r:id="rId8"/>
              </a:rPr>
              <a:t>11-15/0891r0</a:t>
            </a:r>
            <a:r>
              <a:rPr lang="en-US" sz="1800" dirty="0"/>
              <a:t> </a:t>
            </a:r>
            <a:endParaRPr lang="en-US" sz="1800" b="1" dirty="0"/>
          </a:p>
          <a:p>
            <a:pPr marL="342900" lvl="1" indent="-342900" eaLnBrk="1" hangingPunct="1">
              <a:lnSpc>
                <a:spcPct val="90000"/>
              </a:lnSpc>
              <a:buFont typeface="Arial" pitchFamily="34" charset="0"/>
              <a:buChar char="•"/>
              <a:defRPr/>
            </a:pPr>
            <a:r>
              <a:rPr lang="en-US" sz="1800" b="1" dirty="0"/>
              <a:t>Update on YANG/NETCONF modeling discussions</a:t>
            </a:r>
          </a:p>
          <a:p>
            <a:pPr marL="342900" lvl="1" indent="-342900" eaLnBrk="1" hangingPunct="1">
              <a:lnSpc>
                <a:spcPct val="90000"/>
              </a:lnSpc>
              <a:buFont typeface="Arial" pitchFamily="34" charset="0"/>
              <a:buChar char="•"/>
              <a:defRPr/>
            </a:pPr>
            <a:r>
              <a:rPr lang="en-US" sz="1800" b="1" dirty="0"/>
              <a:t>“What is an ESS?”</a:t>
            </a:r>
            <a:endParaRPr lang="en-US" sz="1800" dirty="0"/>
          </a:p>
          <a:p>
            <a:pPr marL="342900" lvl="1" indent="-342900" eaLnBrk="1" hangingPunct="1">
              <a:lnSpc>
                <a:spcPct val="90000"/>
              </a:lnSpc>
              <a:buFont typeface="Arial" pitchFamily="34" charset="0"/>
              <a:buChar char="•"/>
              <a:defRPr/>
            </a:pPr>
            <a:r>
              <a:rPr lang="en-US" sz="1800" b="1" dirty="0"/>
              <a:t>Future sessions / SC activities</a:t>
            </a:r>
          </a:p>
          <a:p>
            <a:pPr marL="685800" lvl="2" indent="-342900" eaLnBrk="1" hangingPunct="1">
              <a:lnSpc>
                <a:spcPct val="90000"/>
              </a:lnSpc>
              <a:buFont typeface="Arial" pitchFamily="34" charset="0"/>
              <a:buChar char="•"/>
              <a:defRPr/>
            </a:pPr>
            <a:r>
              <a:rPr lang="en-US" b="1" dirty="0"/>
              <a:t>Future topic: Should we, and if so, how, add YANG models to 802.11?</a:t>
            </a:r>
          </a:p>
          <a:p>
            <a:pPr marL="0" lvl="1" indent="0" eaLnBrk="1" hangingPunct="1">
              <a:lnSpc>
                <a:spcPct val="90000"/>
              </a:lnSpc>
              <a:spcBef>
                <a:spcPts val="1200"/>
              </a:spcBef>
              <a:buFontTx/>
              <a:buNone/>
              <a:defRPr/>
            </a:pPr>
            <a:r>
              <a:rPr lang="en-US" sz="2400" b="1" dirty="0">
                <a:solidFill>
                  <a:srgbClr val="000000"/>
                </a:solidFill>
                <a:ea typeface="+mn-ea"/>
                <a:cs typeface="+mn-cs"/>
              </a:rPr>
              <a:t>Joint session with </a:t>
            </a:r>
            <a:r>
              <a:rPr lang="en-US" sz="2400" b="1" dirty="0" err="1">
                <a:solidFill>
                  <a:srgbClr val="000000"/>
                </a:solidFill>
                <a:ea typeface="+mn-ea"/>
                <a:cs typeface="+mn-cs"/>
              </a:rPr>
              <a:t>TGak</a:t>
            </a:r>
            <a:r>
              <a:rPr lang="en-US" sz="2400" b="1" dirty="0">
                <a:solidFill>
                  <a:srgbClr val="000000"/>
                </a:solidFill>
                <a:ea typeface="+mn-ea"/>
                <a:cs typeface="+mn-cs"/>
              </a:rPr>
              <a:t>, Thursday, July 28, AM1</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a:t>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a:t>May Minutes: </a:t>
            </a:r>
            <a:r>
              <a:rPr lang="en-US" altLang="en-US" b="0">
                <a:hlinkClick r:id="rId3"/>
              </a:rPr>
              <a:t>https://mentor.ieee.org/802.11/dcn/16/11-16-0796-00-0arc-arc-sc-and-joint-arc-tgak-meetings-minutes-may-2016.docx</a:t>
            </a:r>
            <a:r>
              <a:rPr lang="en-US" altLang="en-US" b="0"/>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85800" y="685800"/>
            <a:ext cx="7772400" cy="381000"/>
          </a:xfrm>
        </p:spPr>
        <p:txBody>
          <a:bodyPr/>
          <a:lstStyle/>
          <a:p>
            <a:pPr eaLnBrk="1" hangingPunct="1"/>
            <a:r>
              <a:rPr lang="en-US" altLang="en-US"/>
              <a:t>802.11 as a “component” discussion</a:t>
            </a:r>
          </a:p>
        </p:txBody>
      </p:sp>
      <p:sp>
        <p:nvSpPr>
          <p:cNvPr id="27651" name="Rectangle 3"/>
          <p:cNvSpPr>
            <a:spLocks noGrp="1" noChangeArrowheads="1"/>
          </p:cNvSpPr>
          <p:nvPr>
            <p:ph idx="1"/>
          </p:nvPr>
        </p:nvSpPr>
        <p:spPr>
          <a:xfrm>
            <a:off x="685800" y="1295400"/>
            <a:ext cx="7772400" cy="5105400"/>
          </a:xfrm>
        </p:spPr>
        <p:txBody>
          <a:bodyPr/>
          <a:lstStyle/>
          <a:p>
            <a:pPr marL="342900" lvl="1" indent="-342900" eaLnBrk="1" hangingPunct="1">
              <a:lnSpc>
                <a:spcPct val="90000"/>
              </a:lnSpc>
              <a:buFont typeface="Arial" panose="020B0604020202020204" pitchFamily="34" charset="0"/>
              <a:buChar char="•"/>
              <a:defRPr/>
            </a:pPr>
            <a:r>
              <a:rPr lang="en-US" altLang="en-US" b="1" dirty="0">
                <a:ea typeface="+mn-ea"/>
                <a:cs typeface="+mn-cs"/>
              </a:rPr>
              <a:t>Work moved to EC Standing Committee (“EC SC 5G”)</a:t>
            </a:r>
          </a:p>
          <a:p>
            <a:pPr marL="342900" lvl="1" indent="-342900" eaLnBrk="1" hangingPunct="1">
              <a:lnSpc>
                <a:spcPct val="90000"/>
              </a:lnSpc>
              <a:buFont typeface="Arial" panose="020B0604020202020204" pitchFamily="34" charset="0"/>
              <a:buChar char="•"/>
              <a:defRPr/>
            </a:pPr>
            <a:r>
              <a:rPr lang="en-US" altLang="en-US" b="1" dirty="0">
                <a:ea typeface="+mn-ea"/>
                <a:cs typeface="+mn-cs"/>
              </a:rPr>
              <a:t>Update on activities (Joe Levy)</a:t>
            </a:r>
          </a:p>
          <a:p>
            <a:pPr marL="685800" lvl="2" indent="-342900" eaLnBrk="1" hangingPunct="1">
              <a:lnSpc>
                <a:spcPct val="90000"/>
              </a:lnSpc>
              <a:buFont typeface="Arial" panose="020B0604020202020204" pitchFamily="34" charset="0"/>
              <a:buChar char="•"/>
              <a:defRPr/>
            </a:pPr>
            <a:r>
              <a:rPr lang="en-US" b="1" dirty="0"/>
              <a:t>Summary of 802.11 position and inputs to the committee</a:t>
            </a:r>
            <a:endParaRPr lang="en-US" dirty="0"/>
          </a:p>
          <a:p>
            <a:pPr marL="685800" lvl="2" indent="-342900" eaLnBrk="1" hangingPunct="1">
              <a:lnSpc>
                <a:spcPct val="90000"/>
              </a:lnSpc>
              <a:buFont typeface="Arial" panose="020B0604020202020204" pitchFamily="34" charset="0"/>
              <a:buChar char="•"/>
              <a:defRPr/>
            </a:pPr>
            <a:r>
              <a:rPr lang="en-US" altLang="en-US" b="1" dirty="0">
                <a:ea typeface="+mn-ea"/>
                <a:cs typeface="+mn-cs"/>
              </a:rPr>
              <a:t>Current status of 3GPP/802.11 “integration”</a:t>
            </a:r>
          </a:p>
          <a:p>
            <a:pPr marL="685800" lvl="2" indent="-342900" eaLnBrk="1" hangingPunct="1">
              <a:lnSpc>
                <a:spcPct val="90000"/>
              </a:lnSpc>
              <a:buFont typeface="Arial" panose="020B0604020202020204" pitchFamily="34" charset="0"/>
              <a:buChar char="•"/>
              <a:defRPr/>
            </a:pPr>
            <a:r>
              <a:rPr lang="en-US" altLang="en-US" b="1" dirty="0">
                <a:ea typeface="+mn-ea"/>
                <a:cs typeface="+mn-cs"/>
              </a:rPr>
              <a:t>Proposed way forward to work with 3GPP to better “integrate” 802.11 as a RAT (or RIT in ITU vernacular)</a:t>
            </a:r>
          </a:p>
          <a:p>
            <a:pPr marL="685800" lvl="2" indent="-342900" eaLnBrk="1" hangingPunct="1">
              <a:lnSpc>
                <a:spcPct val="90000"/>
              </a:lnSpc>
              <a:buFont typeface="Arial" panose="020B0604020202020204" pitchFamily="34" charset="0"/>
              <a:buChar char="•"/>
              <a:defRPr/>
            </a:pPr>
            <a:endParaRPr lang="en-US" altLang="en-US" b="1" dirty="0">
              <a:ea typeface="+mn-ea"/>
              <a:cs typeface="+mn-cs"/>
            </a:endParaRPr>
          </a:p>
          <a:p>
            <a:pPr marL="342900" lvl="1" indent="-342900" eaLnBrk="1" hangingPunct="1">
              <a:lnSpc>
                <a:spcPct val="90000"/>
              </a:lnSpc>
              <a:buFont typeface="Arial" panose="020B0604020202020204" pitchFamily="34" charset="0"/>
              <a:buChar char="•"/>
              <a:defRPr/>
            </a:pPr>
            <a:endParaRPr lang="en-US" altLang="en-US" b="1" dirty="0">
              <a:ea typeface="+mn-ea"/>
              <a:cs typeface="+mn-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a:t>IEEE 1588 mapping to IEEE 802.11</a:t>
            </a:r>
          </a:p>
        </p:txBody>
      </p:sp>
      <p:sp>
        <p:nvSpPr>
          <p:cNvPr id="38915" name="Rectangle 3"/>
          <p:cNvSpPr>
            <a:spLocks noGrp="1" noChangeArrowheads="1"/>
          </p:cNvSpPr>
          <p:nvPr>
            <p:ph idx="1"/>
          </p:nvPr>
        </p:nvSpPr>
        <p:spPr>
          <a:xfrm>
            <a:off x="685800" y="2057400"/>
            <a:ext cx="7772400" cy="4038600"/>
          </a:xfrm>
        </p:spPr>
        <p:txBody>
          <a:bodyPr/>
          <a:lstStyle/>
          <a:p>
            <a:r>
              <a:rPr lang="en-US" altLang="en-US"/>
              <a:t>Update (Mark Hamilton)</a:t>
            </a:r>
          </a:p>
          <a:p>
            <a:endParaRPr lang="en-US" altLang="en-US"/>
          </a:p>
          <a:p>
            <a:endParaRPr lang="en-US" altLang="en-US"/>
          </a:p>
          <a:p>
            <a:pPr lvl="1"/>
            <a:endParaRPr lang="en-US" altLang="en-US"/>
          </a:p>
          <a:p>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104900"/>
            <a:ext cx="7772400" cy="5143500"/>
          </a:xfrm>
        </p:spPr>
        <p:txBody>
          <a:bodyPr/>
          <a:lstStyle/>
          <a:p>
            <a:r>
              <a:rPr lang="en-US" altLang="en-US" sz="2000"/>
              <a:t>Dorothy Stanley present topics of interest:</a:t>
            </a:r>
          </a:p>
          <a:p>
            <a:pPr lvl="1"/>
            <a:r>
              <a:rPr lang="en-US" altLang="en-US"/>
              <a:t>Multicast traffic features of 802.11</a:t>
            </a:r>
          </a:p>
          <a:p>
            <a:pPr lvl="2"/>
            <a:r>
              <a:rPr lang="en-US" altLang="en-US"/>
              <a:t>Any update, or further action needed? – none</a:t>
            </a:r>
          </a:p>
          <a:p>
            <a:pPr lvl="2"/>
            <a:r>
              <a:rPr lang="en-US" altLang="en-US"/>
              <a:t>Draft is still being revised, goal is for September to be ready for review</a:t>
            </a:r>
          </a:p>
          <a:p>
            <a:pPr lvl="1"/>
            <a:r>
              <a:rPr lang="en-US" altLang="en-US"/>
              <a:t>CAPWAP </a:t>
            </a:r>
          </a:p>
          <a:p>
            <a:pPr lvl="2"/>
            <a:r>
              <a:rPr lang="en-US" altLang="en-US"/>
              <a:t>Draft for 802.11n has expired </a:t>
            </a:r>
          </a:p>
          <a:p>
            <a:pPr lvl="2"/>
            <a:r>
              <a:rPr lang="en-US" altLang="en-US"/>
              <a:t>Draft alternate tunnel  - is unchanged and not clear status/will continue.</a:t>
            </a:r>
          </a:p>
          <a:p>
            <a:pPr lvl="2"/>
            <a:r>
              <a:rPr lang="en-US" altLang="en-US"/>
              <a:t>No actions requested at this time</a:t>
            </a:r>
          </a:p>
          <a:p>
            <a:pPr lvl="1"/>
            <a:r>
              <a:rPr lang="en-US" altLang="en-US"/>
              <a:t>Other?</a:t>
            </a:r>
          </a:p>
          <a:p>
            <a:pPr lvl="2"/>
            <a:r>
              <a:rPr lang="en-US" altLang="en-US" sz="1600"/>
              <a:t>Last IETF meeting: 18-22 July 2016 – any last-minute updates/outputs?</a:t>
            </a:r>
          </a:p>
          <a:p>
            <a:pPr lvl="2"/>
            <a:r>
              <a:rPr lang="en-US" altLang="en-US" sz="1600"/>
              <a:t>Upcoming IETF meeting: Berlin; Leadership coord meeting: Sept 9</a:t>
            </a:r>
          </a:p>
          <a:p>
            <a:pPr lvl="2"/>
            <a:r>
              <a:rPr lang="en-US" altLang="en-US" sz="1600"/>
              <a:t>Request to update 802.11/.15 IETF Tutorial and projects underway, joint work – Dorothy and Charlie will be generating the document. </a:t>
            </a:r>
          </a:p>
          <a:p>
            <a:pPr lvl="2"/>
            <a:r>
              <a:rPr lang="en-US" altLang="en-US" sz="1600"/>
              <a:t>BOF sessions: ITS-related BOF at the April meeting, would be good to track/get report if possible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685800" y="685800"/>
            <a:ext cx="7772400" cy="533400"/>
          </a:xfrm>
        </p:spPr>
        <p:txBody>
          <a:bodyPr/>
          <a:lstStyle/>
          <a:p>
            <a:pPr eaLnBrk="1" hangingPunct="1"/>
            <a:r>
              <a:rPr lang="en-US" altLang="en-US"/>
              <a:t>802.1AC revision</a:t>
            </a:r>
          </a:p>
        </p:txBody>
      </p:sp>
      <p:sp>
        <p:nvSpPr>
          <p:cNvPr id="40963" name="Rectangle 3"/>
          <p:cNvSpPr>
            <a:spLocks noGrp="1" noChangeArrowheads="1"/>
          </p:cNvSpPr>
          <p:nvPr>
            <p:ph idx="1"/>
          </p:nvPr>
        </p:nvSpPr>
        <p:spPr>
          <a:xfrm>
            <a:off x="685800" y="1447800"/>
            <a:ext cx="7772400" cy="4800600"/>
          </a:xfrm>
        </p:spPr>
        <p:txBody>
          <a:bodyPr/>
          <a:lstStyle/>
          <a:p>
            <a:r>
              <a:rPr lang="en-US" altLang="en-US" sz="3200"/>
              <a:t>Current Status:</a:t>
            </a:r>
          </a:p>
          <a:p>
            <a:pPr lvl="1"/>
            <a:r>
              <a:rPr lang="en-US" altLang="en-US" sz="2400"/>
              <a:t>Still waiting on the RAC to approve the Ethertype.</a:t>
            </a:r>
          </a:p>
          <a:p>
            <a:pPr lvl="1"/>
            <a:r>
              <a:rPr lang="en-US" altLang="en-US" sz="2400"/>
              <a:t>Other balloting completed – this is the last item to be done. </a:t>
            </a:r>
          </a:p>
          <a:p>
            <a:r>
              <a:rPr lang="en-US" altLang="en-US" sz="3200"/>
              <a:t>Presentations for discussion (to be updated, if/as presentations come in):</a:t>
            </a:r>
          </a:p>
          <a:p>
            <a:pPr marL="685800" lvl="2" indent="-342900" eaLnBrk="1" hangingPunct="1">
              <a:lnSpc>
                <a:spcPct val="90000"/>
              </a:lnSpc>
            </a:pPr>
            <a:r>
              <a:rPr lang="en-US" altLang="en-US" sz="2400"/>
              <a:t>None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ltLang="en-US"/>
              <a:t>802.11 General Links</a:t>
            </a:r>
          </a:p>
        </p:txBody>
      </p:sp>
      <p:sp>
        <p:nvSpPr>
          <p:cNvPr id="41987" name="Rectangle 3"/>
          <p:cNvSpPr>
            <a:spLocks noGrp="1" noChangeArrowheads="1"/>
          </p:cNvSpPr>
          <p:nvPr>
            <p:ph idx="1"/>
          </p:nvPr>
        </p:nvSpPr>
        <p:spPr>
          <a:xfrm>
            <a:off x="685800" y="1524000"/>
            <a:ext cx="7772400" cy="4572000"/>
          </a:xfrm>
        </p:spPr>
        <p:txBody>
          <a:bodyPr/>
          <a:lstStyle/>
          <a:p>
            <a:r>
              <a:rPr lang="en-US" altLang="en-US"/>
              <a:t>Donald Eastlake present topics of interest from TGak and 802.1’s parallel work (802.1Qbz)</a:t>
            </a:r>
          </a:p>
          <a:p>
            <a:r>
              <a:rPr lang="en-US" altLang="en-US"/>
              <a:t>Topics for joint session on Thursday</a:t>
            </a:r>
          </a:p>
          <a:p>
            <a:pPr lvl="1"/>
            <a:r>
              <a:rPr lang="en-US" altLang="en-US">
                <a:ea typeface="MS PGothic" panose="020B0600070205080204" pitchFamily="34" charset="-128"/>
                <a:hlinkClick r:id="rId2"/>
              </a:rPr>
              <a:t>11-16-0251-03-00ak-glk-ess.docx</a:t>
            </a:r>
          </a:p>
          <a:p>
            <a:pPr lvl="1"/>
            <a:r>
              <a:rPr lang="en-US" altLang="en-US">
                <a:ea typeface="MS PGothic" panose="020B0600070205080204" pitchFamily="34" charset="-128"/>
                <a:hlinkClick r:id="rId2"/>
              </a:rPr>
              <a:t>11-15-0454-00-0arc-some-more-ds-architecture-concepts.pptx</a:t>
            </a:r>
            <a:r>
              <a:rPr lang="en-US" altLang="en-US">
                <a:ea typeface="MS PGothic" panose="020B0600070205080204" pitchFamily="34" charset="-128"/>
              </a:rPr>
              <a:t> </a:t>
            </a:r>
          </a:p>
          <a:p>
            <a:pPr lvl="1"/>
            <a:endParaRPr lang="en-US" altLang="en-US"/>
          </a:p>
          <a:p>
            <a:endParaRPr lang="en-US" altLang="en-US"/>
          </a:p>
          <a:p>
            <a:endParaRPr lang="en-US" altLang="en-US"/>
          </a:p>
          <a:p>
            <a:pPr lvl="1"/>
            <a:endParaRPr lang="en-US" altLang="en-US"/>
          </a:p>
          <a:p>
            <a:endParaRPr lang="en-US"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altLang="en-US"/>
              <a:t>802.11aq (PAD)</a:t>
            </a:r>
          </a:p>
        </p:txBody>
      </p:sp>
      <p:sp>
        <p:nvSpPr>
          <p:cNvPr id="39939" name="Rectangle 3"/>
          <p:cNvSpPr>
            <a:spLocks noGrp="1" noChangeArrowheads="1"/>
          </p:cNvSpPr>
          <p:nvPr>
            <p:ph idx="1"/>
          </p:nvPr>
        </p:nvSpPr>
        <p:spPr>
          <a:xfrm>
            <a:off x="685800" y="1524000"/>
            <a:ext cx="7772400" cy="4572000"/>
          </a:xfrm>
        </p:spPr>
        <p:txBody>
          <a:bodyPr/>
          <a:lstStyle/>
          <a:p>
            <a:pPr marL="342900" lvl="1" indent="-342900">
              <a:buFontTx/>
              <a:buChar char="•"/>
              <a:defRPr/>
            </a:pPr>
            <a:r>
              <a:rPr lang="en-US" altLang="en-US" sz="2400" b="1" dirty="0">
                <a:ea typeface="+mn-ea"/>
                <a:cs typeface="+mn-cs"/>
              </a:rPr>
              <a:t>Any updates, or further collaboration suggested?</a:t>
            </a:r>
            <a:endParaRPr lang="en-US" altLang="en-US" dirty="0">
              <a:ea typeface="MS PGothic" panose="020B0600070205080204" pitchFamily="34" charset="-128"/>
            </a:endParaRPr>
          </a:p>
          <a:p>
            <a:pPr lvl="1">
              <a:defRPr/>
            </a:pPr>
            <a:endParaRPr lang="en-US" altLang="en-US" dirty="0"/>
          </a:p>
          <a:p>
            <a:pPr>
              <a:defRPr/>
            </a:pPr>
            <a:endParaRPr lang="en-US" altLang="en-US" dirty="0"/>
          </a:p>
          <a:p>
            <a:pPr>
              <a:defRPr/>
            </a:pPr>
            <a:endParaRPr lang="en-US" altLang="en-US" dirty="0"/>
          </a:p>
          <a:p>
            <a:pPr lvl="1">
              <a:defRPr/>
            </a:pPr>
            <a:endParaRPr lang="en-US" altLang="en-US" dirty="0"/>
          </a:p>
          <a:p>
            <a:pPr>
              <a:defRPr/>
            </a:pPr>
            <a:endParaRPr lang="en-US"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sz="2000" b="0" dirty="0"/>
              <a:t>Current definition depends on the relationship to LLC</a:t>
            </a:r>
          </a:p>
          <a:p>
            <a:pPr lvl="1"/>
            <a:r>
              <a:rPr lang="en-US" altLang="en-US" sz="1600" dirty="0"/>
              <a:t>“A set of one or more interconnected basic service sets (BSSs) that appears as a single BSS to the logical link control (LLC) layer at any station (STA) associated with one of those BSSs.”</a:t>
            </a:r>
          </a:p>
          <a:p>
            <a:r>
              <a:rPr lang="en-US" altLang="en-US" sz="1600" b="0" dirty="0"/>
              <a:t>That would mean a 802.1 Bridged LAN (for example) creates an ESS.  Probably not what we (802.11) meant.</a:t>
            </a:r>
          </a:p>
          <a:p>
            <a:r>
              <a:rPr lang="en-US" altLang="en-US" sz="1600" b="0" dirty="0"/>
              <a:t>We probably meant something about transparency of “location of attachment”/”mobility”, from whatever is using the 802.11 MAC </a:t>
            </a:r>
          </a:p>
          <a:p>
            <a:pPr lvl="1"/>
            <a:r>
              <a:rPr lang="en-US" altLang="en-US" sz="1600" dirty="0"/>
              <a:t>and other entities, necessary to accomplish this?</a:t>
            </a:r>
            <a:br>
              <a:rPr lang="en-US" altLang="en-US" sz="1600" dirty="0"/>
            </a:br>
            <a:r>
              <a:rPr lang="en-US" altLang="en-US" sz="1600" dirty="0">
                <a:solidFill>
                  <a:srgbClr val="FF0000"/>
                </a:solidFill>
              </a:rPr>
              <a:t>	ESS == demarcation of this transparency??</a:t>
            </a:r>
            <a:endParaRPr lang="en-US" altLang="en-US" sz="1600" dirty="0"/>
          </a:p>
          <a:p>
            <a:r>
              <a:rPr lang="en-US" altLang="en-US" sz="1600" b="0" dirty="0"/>
              <a:t>Is it:</a:t>
            </a:r>
          </a:p>
          <a:p>
            <a:pPr lvl="1"/>
            <a:r>
              <a:rPr lang="en-US" altLang="en-US" sz="1600" dirty="0"/>
              <a:t>Transparent to whatever upper layer is above 802.11?</a:t>
            </a:r>
          </a:p>
          <a:p>
            <a:pPr lvl="1"/>
            <a:r>
              <a:rPr lang="en-US" altLang="en-US" sz="1600" dirty="0"/>
              <a:t>Includes entities beyond (above?) 802.11?  (Like bridges in the 11ak scenario?)</a:t>
            </a:r>
          </a:p>
          <a:p>
            <a:pPr lvl="1"/>
            <a:r>
              <a:rPr lang="en-US" altLang="en-US" sz="1600" dirty="0"/>
              <a:t>The APs have to have some common/similar configuration settings? (SSID, at least.  Probably other facilities (security, etc.) and policies?)</a:t>
            </a:r>
          </a:p>
          <a:p>
            <a:r>
              <a:rPr lang="en-US" altLang="en-US" sz="1600" b="0" dirty="0"/>
              <a:t>Changes to Figure 4-1: ‘BSS’s are just STAs.  These ovals are BSAs.  Also, should we be saying “OBSA”?</a:t>
            </a:r>
            <a:endParaRPr lang="en-US" altLang="en-US" b="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a:t>Presentations on architectural description(s)</a:t>
            </a:r>
          </a:p>
          <a:p>
            <a:pPr marL="685800" lvl="2" indent="-342900" eaLnBrk="1" hangingPunct="1">
              <a:lnSpc>
                <a:spcPct val="90000"/>
              </a:lnSpc>
            </a:pPr>
            <a:r>
              <a:rPr lang="en-US" altLang="en-US" sz="1600">
                <a:hlinkClick r:id="rId2"/>
              </a:rPr>
              <a:t>https://mentor.ieee.org/802.11/dcn/16/11-16-0457-01-0arc-802-11ak-802-1ac-stas-aps-dses-and-convergence-functions.pptx</a:t>
            </a:r>
            <a:r>
              <a:rPr lang="en-US" altLang="en-US" sz="1600"/>
              <a:t> </a:t>
            </a:r>
          </a:p>
          <a:p>
            <a:pPr marL="685800" lvl="2" indent="-342900" eaLnBrk="1" hangingPunct="1">
              <a:lnSpc>
                <a:spcPct val="90000"/>
              </a:lnSpc>
            </a:pPr>
            <a:r>
              <a:rPr lang="en-US" altLang="en-US" sz="1600">
                <a:hlinkClick r:id="rId3"/>
              </a:rPr>
              <a:t>https://mentor.ieee.org/802.11/dcn/16/11-16-0720-00-0arc-stacked-architecture-discussion.pptx</a:t>
            </a:r>
            <a:r>
              <a:rPr lang="en-US" altLang="en-US" sz="1600"/>
              <a:t> </a:t>
            </a:r>
          </a:p>
          <a:p>
            <a:r>
              <a:rPr lang="en-US" altLang="en-US"/>
              <a:t>Reference presentations (previously reviewed, current status of thinking):</a:t>
            </a:r>
          </a:p>
          <a:p>
            <a:pPr lvl="1"/>
            <a:r>
              <a:rPr lang="en-US" altLang="en-US" sz="1600">
                <a:hlinkClick r:id="rId4"/>
              </a:rPr>
              <a:t>https://mentor.ieee.org/802.11/dcn/14/11-14-1213-01-0arc-ap-arch-concepts-and-distribution-system-access.pptx</a:t>
            </a:r>
          </a:p>
          <a:p>
            <a:pPr lvl="1"/>
            <a:r>
              <a:rPr lang="en-US" altLang="en-US" sz="1600">
                <a:hlinkClick r:id="rId4"/>
              </a:rPr>
              <a:t>https://mentor.ieee.org/802.11/dcn/13/11-13-0115-15-0arc-considerations-on-ap-architectural-models.doc</a:t>
            </a:r>
            <a:r>
              <a:rPr lang="en-US" altLang="en-US" sz="1600"/>
              <a:t> </a:t>
            </a:r>
          </a:p>
          <a:p>
            <a:pPr lvl="1"/>
            <a:r>
              <a:rPr lang="en-US" altLang="en-US" sz="1600">
                <a:hlinkClick r:id="rId5"/>
              </a:rPr>
              <a:t>https://mentor.ieee.org/802.11/dcn/14/11-14-0497-03-0arc-802-11-portal-and-802-1ac-convergence-function.pptx</a:t>
            </a:r>
            <a:r>
              <a:rPr lang="en-US" altLang="en-US" sz="1600"/>
              <a:t> </a:t>
            </a:r>
          </a:p>
          <a:p>
            <a:pPr lvl="1"/>
            <a:r>
              <a:rPr lang="en-US" altLang="en-US" sz="1600">
                <a:hlinkClick r:id="rId6"/>
              </a:rPr>
              <a:t>https://mentor.ieee.org/802.11/dcn/14/11-14-0562-05-00ak-802-11ak-and-802-1ac-convergence-function.pptx</a:t>
            </a:r>
            <a:r>
              <a:rPr lang="en-US" altLang="en-US" sz="1600"/>
              <a:t> </a:t>
            </a:r>
          </a:p>
          <a:p>
            <a:pPr lvl="1"/>
            <a:r>
              <a:rPr lang="en-US" altLang="en-US" sz="1600">
                <a:hlinkClick r:id="rId7"/>
              </a:rPr>
              <a:t>https://mentor.ieee.org/802.11/dcn/15/11-15-0454-00-0arc-some-more-ds-architecture-concepts.pptx</a:t>
            </a:r>
            <a:r>
              <a:rPr lang="en-US" altLang="en-US" sz="160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a:t>Agenda for:</a:t>
            </a:r>
          </a:p>
          <a:p>
            <a:pPr algn="ctr" eaLnBrk="1" hangingPunct="1">
              <a:buFontTx/>
              <a:buNone/>
            </a:pPr>
            <a:endParaRPr lang="en-US" altLang="en-US"/>
          </a:p>
          <a:p>
            <a:pPr algn="ctr" eaLnBrk="1" hangingPunct="1">
              <a:buFontTx/>
              <a:buNone/>
            </a:pPr>
            <a:r>
              <a:rPr lang="en-US" altLang="en-US"/>
              <a:t> ARC SC, July 2016, San Diego, California,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a:t>Wednesday, July 27</a:t>
            </a:r>
            <a:r>
              <a:rPr lang="en-US" altLang="en-US" baseline="30000"/>
              <a:t>th</a:t>
            </a:r>
            <a:r>
              <a:rPr lang="en-US" altLang="en-US"/>
              <a:t>, AM1</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a:t>Design Pattern for MIB attributes</a:t>
            </a:r>
          </a:p>
        </p:txBody>
      </p:sp>
      <p:sp>
        <p:nvSpPr>
          <p:cNvPr id="47107" name="Rectangle 3"/>
          <p:cNvSpPr>
            <a:spLocks noGrp="1" noChangeArrowheads="1"/>
          </p:cNvSpPr>
          <p:nvPr>
            <p:ph idx="1"/>
          </p:nvPr>
        </p:nvSpPr>
        <p:spPr>
          <a:xfrm>
            <a:off x="685800" y="1524000"/>
            <a:ext cx="7772400" cy="4572000"/>
          </a:xfrm>
        </p:spPr>
        <p:txBody>
          <a:bodyPr/>
          <a:lstStyle/>
          <a:p>
            <a:r>
              <a:rPr lang="en-US" altLang="en-US"/>
              <a:t>The WG11 Chair has requested that the ARC SC investigate and create a Design Pattern for MIB attributes of the form “*Implemented” and “*Activated”</a:t>
            </a:r>
          </a:p>
          <a:p>
            <a:r>
              <a:rPr lang="en-US" altLang="en-US" sz="2000">
                <a:hlinkClick r:id="rId2"/>
              </a:rPr>
              <a:t>https://mentor.ieee.org/802.11/dcn/14/11-14-1068-00-0arc-mib-attributes-design-pattern-background.docx</a:t>
            </a:r>
            <a:r>
              <a:rPr lang="en-US" altLang="en-US" sz="2000"/>
              <a:t> </a:t>
            </a:r>
          </a:p>
          <a:p>
            <a:r>
              <a:rPr lang="en-US" altLang="en-US" sz="2000">
                <a:hlinkClick r:id="rId3"/>
              </a:rPr>
              <a:t>https://mentor.ieee.org/802.11/dcn/14/11-14-1281-04-0arc-mib-attributes-analysis.docx</a:t>
            </a:r>
            <a:r>
              <a:rPr lang="en-US" altLang="en-US" sz="2000"/>
              <a:t> </a:t>
            </a:r>
          </a:p>
          <a:p>
            <a:r>
              <a:rPr lang="en-US" altLang="en-US" sz="2000">
                <a:hlinkClick r:id="rId4"/>
              </a:rPr>
              <a:t>https://mentor.ieee.org/802.11/dcn/15/11-15-0355-03-0arc-mib-truthvalue-usage-patterns.docx</a:t>
            </a:r>
            <a:r>
              <a:rPr lang="en-US" altLang="en-US" sz="2000"/>
              <a:t> </a:t>
            </a:r>
          </a:p>
          <a:p>
            <a:r>
              <a:rPr lang="en-US" altLang="en-US" sz="2000">
                <a:hlinkClick r:id="rId5"/>
              </a:rPr>
              <a:t>https://mentor.ieee.org/802.11/dcn/15/11-15-0891-00-0arc-delta-r2r3-of-mib-truthvalue-usage-patterns.docx</a:t>
            </a:r>
            <a:r>
              <a:rPr lang="en-US" altLang="en-US" sz="2000"/>
              <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685800" y="1447800"/>
            <a:ext cx="7772400" cy="5029200"/>
          </a:xfrm>
        </p:spPr>
        <p:txBody>
          <a:bodyPr/>
          <a:lstStyle/>
          <a:p>
            <a:pPr>
              <a:defRPr/>
            </a:pPr>
            <a:r>
              <a:rPr lang="en-US" sz="2000" dirty="0"/>
              <a:t>ARC SC meets when a specific focused task is requested of the SC for which the is sufficient volunteer interest.</a:t>
            </a:r>
          </a:p>
          <a:p>
            <a:pPr>
              <a:defRPr/>
            </a:pPr>
            <a:r>
              <a:rPr lang="en-US" sz="2000" dirty="0"/>
              <a:t>Continue work on architectural models, and liaison with TGs in development of their architecture as appropriate</a:t>
            </a:r>
          </a:p>
          <a:p>
            <a:pPr>
              <a:defRPr/>
            </a:pPr>
            <a:r>
              <a:rPr lang="en-US" sz="2000" dirty="0"/>
              <a:t>Monitor 5G/IMT-2020 activities of 802</a:t>
            </a:r>
          </a:p>
          <a:p>
            <a:pPr>
              <a:defRPr/>
            </a:pPr>
            <a:r>
              <a:rPr lang="en-US" sz="2000" dirty="0"/>
              <a:t>Design Pattern for “*Implemented” and “*Activated” MIB attributes – Impacts of YANG/NETCONF decision?</a:t>
            </a:r>
          </a:p>
          <a:p>
            <a:pPr>
              <a:defRPr/>
            </a:pPr>
            <a:r>
              <a:rPr lang="en-US" sz="2000" dirty="0"/>
              <a:t>Consider YANG/NETCONF – Window _NOW_ for </a:t>
            </a:r>
            <a:r>
              <a:rPr lang="en-US" sz="2000" dirty="0" err="1"/>
              <a:t>REVmd</a:t>
            </a:r>
            <a:endParaRPr lang="en-US" sz="2000" dirty="0"/>
          </a:p>
          <a:p>
            <a:pPr>
              <a:defRPr/>
            </a:pPr>
            <a:r>
              <a:rPr lang="en-US" sz="2000" dirty="0"/>
              <a:t>Will also follow 802.1/802.11 activities on links, bridging, and MAC Service definition – “What is an ESS?”, for example</a:t>
            </a:r>
          </a:p>
          <a:p>
            <a:pPr>
              <a:defRPr/>
            </a:pPr>
            <a:r>
              <a:rPr lang="en-US" sz="2000" dirty="0"/>
              <a:t>Monitor/report on IETF/802 activities, as needed</a:t>
            </a:r>
          </a:p>
          <a:p>
            <a:pPr>
              <a:defRPr/>
            </a:pPr>
            <a:r>
              <a:rPr lang="en-US" sz="2000" dirty="0"/>
              <a:t>Monitor/report on IEEE 1588 activities, as needed	</a:t>
            </a:r>
          </a:p>
          <a:p>
            <a:pPr marL="0" indent="0">
              <a:buFontTx/>
              <a:buNone/>
              <a:defRPr/>
            </a:pPr>
            <a:r>
              <a:rPr lang="en-US" sz="2000" dirty="0"/>
              <a:t>If you have ANY other topic that you would like ARC SC to consider, contact the SC chair.</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a:t>
            </a:r>
            <a:br>
              <a:rPr lang="en-US" altLang="en-US" dirty="0"/>
            </a:br>
            <a:r>
              <a:rPr lang="en-US" altLang="en-US" dirty="0"/>
              <a:t>(Continued from Tuesday)</a:t>
            </a:r>
          </a:p>
        </p:txBody>
      </p:sp>
      <p:sp>
        <p:nvSpPr>
          <p:cNvPr id="44035" name="Rectangle 3"/>
          <p:cNvSpPr>
            <a:spLocks noGrp="1" noChangeArrowheads="1"/>
          </p:cNvSpPr>
          <p:nvPr>
            <p:ph idx="1"/>
          </p:nvPr>
        </p:nvSpPr>
        <p:spPr>
          <a:xfrm>
            <a:off x="609600" y="1600200"/>
            <a:ext cx="8153400" cy="4572000"/>
          </a:xfrm>
        </p:spPr>
        <p:txBody>
          <a:bodyPr/>
          <a:lstStyle/>
          <a:p>
            <a:r>
              <a:rPr lang="en-US" altLang="en-US" sz="2000" b="0" dirty="0"/>
              <a:t>Current definition depends on the relationship to LLC</a:t>
            </a:r>
          </a:p>
          <a:p>
            <a:pPr lvl="1"/>
            <a:r>
              <a:rPr lang="en-US" altLang="en-US" sz="1600" dirty="0"/>
              <a:t>“A set of one or more interconnected basic service sets (BSSs) that appears as a single BSS to the logical link control (LLC) layer at any station (STA) associated with one of those BSSs.”</a:t>
            </a:r>
          </a:p>
          <a:p>
            <a:r>
              <a:rPr lang="en-US" altLang="en-US" sz="1600" b="0" dirty="0"/>
              <a:t>We probably meant something about transparency of “location of attachment”/”mobility”, from whatever is using the </a:t>
            </a:r>
            <a:r>
              <a:rPr lang="en-US" altLang="en-US" sz="1600" b="0" strike="sngStrike" dirty="0"/>
              <a:t>802.11 MAC </a:t>
            </a:r>
            <a:r>
              <a:rPr lang="en-US" altLang="en-US" sz="1600" b="0" dirty="0"/>
              <a:t> </a:t>
            </a:r>
            <a:r>
              <a:rPr lang="en-US" altLang="en-US" sz="1600" b="0" u="sng" dirty="0"/>
              <a:t>802 Services</a:t>
            </a:r>
          </a:p>
          <a:p>
            <a:pPr lvl="1"/>
            <a:r>
              <a:rPr lang="en-US" altLang="en-US" sz="1600" dirty="0"/>
              <a:t>includes other entities, necessary to accomplish this?  (EAP </a:t>
            </a:r>
            <a:r>
              <a:rPr lang="en-US" altLang="en-US" sz="1600" dirty="0" err="1"/>
              <a:t>Auth</a:t>
            </a:r>
            <a:r>
              <a:rPr lang="en-US" altLang="en-US" sz="1600" dirty="0"/>
              <a:t> Service? Bridges (11ak)? ANQP, </a:t>
            </a:r>
            <a:r>
              <a:rPr lang="en-US" altLang="en-US" sz="1600" dirty="0" err="1"/>
              <a:t>etc</a:t>
            </a:r>
            <a:r>
              <a:rPr lang="en-US" altLang="en-US" sz="1600" dirty="0"/>
              <a:t>?)</a:t>
            </a:r>
            <a:br>
              <a:rPr lang="en-US" altLang="en-US" sz="1600" dirty="0"/>
            </a:br>
            <a:r>
              <a:rPr lang="en-US" altLang="en-US" sz="1600" dirty="0">
                <a:solidFill>
                  <a:srgbClr val="FF0000"/>
                </a:solidFill>
              </a:rPr>
              <a:t>ESS boundary == demarcation of this transparency??  Yes, + common domain of “mobility” that works, including security, policy, etc., necessary for mobility </a:t>
            </a:r>
            <a:r>
              <a:rPr lang="en-US" altLang="en-US" sz="1600" u="sng" dirty="0">
                <a:solidFill>
                  <a:srgbClr val="FF0000"/>
                </a:solidFill>
              </a:rPr>
              <a:t>that actually works</a:t>
            </a:r>
            <a:r>
              <a:rPr lang="en-US" altLang="en-US" sz="1600" dirty="0">
                <a:solidFill>
                  <a:srgbClr val="FF0000"/>
                </a:solidFill>
              </a:rPr>
              <a:t>.</a:t>
            </a:r>
            <a:endParaRPr lang="en-US" altLang="en-US" sz="1600" dirty="0"/>
          </a:p>
          <a:p>
            <a:r>
              <a:rPr lang="en-US" altLang="en-US" sz="1600" b="0" dirty="0"/>
              <a:t>Is it:</a:t>
            </a:r>
          </a:p>
          <a:p>
            <a:pPr lvl="1"/>
            <a:r>
              <a:rPr lang="en-US" altLang="en-US" sz="1600" dirty="0"/>
              <a:t>Transparent to whatever upper layer is above 802.11?  </a:t>
            </a:r>
            <a:r>
              <a:rPr lang="en-US" altLang="en-US" sz="1600" dirty="0">
                <a:solidFill>
                  <a:srgbClr val="FF0000"/>
                </a:solidFill>
              </a:rPr>
              <a:t>No, boundary may be higher than that</a:t>
            </a:r>
            <a:endParaRPr lang="en-US" altLang="en-US" sz="1600" dirty="0"/>
          </a:p>
          <a:p>
            <a:pPr lvl="1"/>
            <a:r>
              <a:rPr lang="en-US" altLang="en-US" sz="1600" dirty="0"/>
              <a:t>Includes entities beyond (above?) 802.11?  (Like bridges in the 11ak scenario?) </a:t>
            </a:r>
            <a:r>
              <a:rPr lang="en-US" altLang="en-US" sz="1600" dirty="0">
                <a:solidFill>
                  <a:srgbClr val="FF0000"/>
                </a:solidFill>
              </a:rPr>
              <a:t>Yes, as needed</a:t>
            </a:r>
            <a:endParaRPr lang="en-US" altLang="en-US" sz="1600" dirty="0"/>
          </a:p>
          <a:p>
            <a:pPr lvl="1"/>
            <a:r>
              <a:rPr lang="en-US" altLang="en-US" sz="1600" dirty="0"/>
              <a:t>The APs have to have some common/similar configuration settings? (SSID, at least.  Probably other facilities (security, etc.) and policies?)</a:t>
            </a:r>
            <a:r>
              <a:rPr lang="en-US" altLang="en-US" sz="1600" dirty="0">
                <a:solidFill>
                  <a:srgbClr val="FF0000"/>
                </a:solidFill>
              </a:rPr>
              <a:t> Yes.</a:t>
            </a:r>
            <a:endParaRPr lang="en-US" altLang="en-US" sz="1600" dirty="0"/>
          </a:p>
          <a:p>
            <a:r>
              <a:rPr lang="en-US" altLang="en-US" sz="1600" b="0" dirty="0"/>
              <a:t>Changes to Figure 4-1: ‘BSS’s are just STAs.  These ovals are BSAs.  Also, should we be saying “OBSA”?</a:t>
            </a:r>
            <a:endParaRPr lang="en-US" altLang="en-US" b="0" dirty="0"/>
          </a:p>
        </p:txBody>
      </p:sp>
    </p:spTree>
    <p:extLst>
      <p:ext uri="{BB962C8B-B14F-4D97-AF65-F5344CB8AC3E}">
        <p14:creationId xmlns:p14="http://schemas.microsoft.com/office/powerpoint/2010/main" val="38273585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 Direction?</a:t>
            </a:r>
          </a:p>
        </p:txBody>
      </p:sp>
      <p:sp>
        <p:nvSpPr>
          <p:cNvPr id="44035" name="Rectangle 3"/>
          <p:cNvSpPr>
            <a:spLocks noGrp="1" noChangeArrowheads="1"/>
          </p:cNvSpPr>
          <p:nvPr>
            <p:ph idx="1"/>
          </p:nvPr>
        </p:nvSpPr>
        <p:spPr>
          <a:xfrm>
            <a:off x="609600" y="1447800"/>
            <a:ext cx="8153400" cy="4572000"/>
          </a:xfrm>
        </p:spPr>
        <p:txBody>
          <a:bodyPr/>
          <a:lstStyle/>
          <a:p>
            <a:pPr marL="0" indent="0">
              <a:buNone/>
            </a:pPr>
            <a:r>
              <a:rPr lang="en-US" altLang="en-US" sz="2000" b="0" dirty="0"/>
              <a:t>Straw proposal - ESS is:	</a:t>
            </a:r>
            <a:r>
              <a:rPr lang="en-US" altLang="en-US" sz="2000" b="0" dirty="0">
                <a:solidFill>
                  <a:srgbClr val="FF0000"/>
                </a:solidFill>
              </a:rPr>
              <a:t>[Edit this list, per discussion]</a:t>
            </a:r>
          </a:p>
          <a:p>
            <a:r>
              <a:rPr lang="en-US" altLang="en-US" sz="2000" b="0" dirty="0"/>
              <a:t>Set of one of more basic services sets (BSSs)</a:t>
            </a:r>
          </a:p>
          <a:p>
            <a:r>
              <a:rPr lang="en-US" altLang="en-US" sz="2000" b="0" dirty="0"/>
              <a:t>Appears as a single logical network, to layers above the ESS boundary</a:t>
            </a:r>
          </a:p>
          <a:p>
            <a:r>
              <a:rPr lang="en-US" altLang="en-US" sz="2000" b="0" dirty="0"/>
              <a:t>The boundary might be above 802 (above Layer 2), or might be within Layer 2 (the MAC SAP, etc.)</a:t>
            </a:r>
          </a:p>
          <a:p>
            <a:r>
              <a:rPr lang="en-US" altLang="en-US" sz="2000" b="0" dirty="0"/>
              <a:t>The boundary must exist/be clear for participating end stations (see 802 O&amp;A), and external devices that can interwork with the participating end stations</a:t>
            </a:r>
          </a:p>
          <a:p>
            <a:r>
              <a:rPr lang="en-US" altLang="en-US" sz="2000" b="0" dirty="0"/>
              <a:t>Provides transparency of “location of attachment” / “mobility”, as seen by layers above the ESS boundary, on both participating end stations and external end stations.</a:t>
            </a:r>
          </a:p>
          <a:p>
            <a:r>
              <a:rPr lang="en-US" altLang="en-US" sz="2000" b="0" dirty="0"/>
              <a:t>Includes all entities necessary to provide the services and transparency required.</a:t>
            </a:r>
          </a:p>
          <a:p>
            <a:r>
              <a:rPr lang="en-US" altLang="en-US" sz="2000" b="0" dirty="0"/>
              <a:t>Has a common domain of mobility and a common security and policies and configuration necessary to deliver the transparency from mobility.</a:t>
            </a:r>
          </a:p>
          <a:p>
            <a:pPr marL="0" indent="0">
              <a:buNone/>
            </a:pPr>
            <a:endParaRPr lang="en-US" altLang="en-US" sz="2000" b="0" dirty="0"/>
          </a:p>
        </p:txBody>
      </p:sp>
    </p:spTree>
    <p:extLst>
      <p:ext uri="{BB962C8B-B14F-4D97-AF65-F5344CB8AC3E}">
        <p14:creationId xmlns:p14="http://schemas.microsoft.com/office/powerpoint/2010/main" val="23247691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a:t>Planning for September 2016</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two individual meeting slots</a:t>
            </a:r>
          </a:p>
          <a:p>
            <a:pPr lvl="1" eaLnBrk="1" hangingPunct="1"/>
            <a:r>
              <a:rPr lang="en-US" altLang="en-US" dirty="0"/>
              <a:t>Usual slot on Wed AM1 </a:t>
            </a:r>
          </a:p>
          <a:p>
            <a:pPr lvl="1" eaLnBrk="1" hangingPunct="1"/>
            <a:r>
              <a:rPr lang="en-US" altLang="en-US" dirty="0"/>
              <a:t>Another slot for standalone ARC work (Monday/Tuesday?)</a:t>
            </a:r>
          </a:p>
          <a:p>
            <a:pPr lvl="1" eaLnBrk="1" hangingPunct="1"/>
            <a:r>
              <a:rPr lang="en-US" altLang="en-US" dirty="0"/>
              <a:t>Another slot joint with 802.11ak (Thursday’s slot)</a:t>
            </a:r>
          </a:p>
          <a:p>
            <a:pPr eaLnBrk="1" hangingPunct="1"/>
            <a:r>
              <a:rPr lang="en-US" altLang="en-US" dirty="0"/>
              <a:t>Individuals interested in ARC work are encouraged to also attend other </a:t>
            </a:r>
            <a:r>
              <a:rPr lang="en-US" altLang="en-US" dirty="0" err="1"/>
              <a:t>TGak</a:t>
            </a:r>
            <a:r>
              <a:rPr lang="en-US" altLang="en-US" dirty="0"/>
              <a:t> sessions, and monitor 5G/IMT-2020 activities</a:t>
            </a:r>
          </a:p>
          <a:p>
            <a:pPr eaLnBrk="1" hangingPunct="1"/>
            <a:endParaRPr lang="en-US" altLang="en-US" dirty="0"/>
          </a:p>
          <a:p>
            <a:pPr eaLnBrk="1" hangingPunct="1"/>
            <a:r>
              <a:rPr lang="en-US" altLang="en-US" dirty="0"/>
              <a:t>No teleconferences</a:t>
            </a:r>
          </a:p>
          <a:p>
            <a:pPr lvl="1" eaLnBrk="1" hangingPunct="1"/>
            <a:r>
              <a:rPr lang="en-US" altLang="en-US" dirty="0"/>
              <a:t>May schedule with 10 days notice if discussion warrants</a:t>
            </a:r>
          </a:p>
          <a:p>
            <a:pPr lvl="1" eaLnBrk="1" hangingPunct="1"/>
            <a:endParaRPr lang="en-US"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p:nvPr>
        </p:nvSpPr>
        <p:spPr>
          <a:xfrm>
            <a:off x="685800" y="1828800"/>
            <a:ext cx="7772400" cy="990600"/>
          </a:xfrm>
        </p:spPr>
        <p:txBody>
          <a:bodyPr/>
          <a:lstStyle/>
          <a:p>
            <a:pPr eaLnBrk="1" hangingPunct="1"/>
            <a:r>
              <a:rPr lang="en-US" altLang="en-US"/>
              <a:t>Thursday, July 28</a:t>
            </a:r>
            <a:r>
              <a:rPr lang="en-US" altLang="en-US" baseline="30000"/>
              <a:t>th</a:t>
            </a:r>
            <a:r>
              <a:rPr lang="en-US" altLang="en-US"/>
              <a:t>, AM1</a:t>
            </a:r>
          </a:p>
        </p:txBody>
      </p:sp>
      <p:sp>
        <p:nvSpPr>
          <p:cNvPr id="3" name="Rectangle 2"/>
          <p:cNvSpPr txBox="1">
            <a:spLocks noChangeArrowheads="1"/>
          </p:cNvSpPr>
          <p:nvPr/>
        </p:nvSpPr>
        <p:spPr bwMode="auto">
          <a:xfrm>
            <a:off x="685800" y="3276600"/>
            <a:ext cx="77724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457200" indent="-457200" algn="l" eaLnBrk="1" hangingPunct="1">
              <a:buFontTx/>
              <a:buChar char="-"/>
              <a:defRPr/>
            </a:pPr>
            <a:r>
              <a:rPr lang="en-US" altLang="en-US" kern="0" dirty="0"/>
              <a:t>Joint session with </a:t>
            </a:r>
            <a:r>
              <a:rPr lang="en-US" altLang="en-US" kern="0" dirty="0" err="1"/>
              <a:t>TGak</a:t>
            </a:r>
            <a:endParaRPr lang="en-US" altLang="en-US" kern="0" dirty="0"/>
          </a:p>
          <a:p>
            <a:pPr marL="457200" indent="-457200" algn="l" eaLnBrk="1" hangingPunct="1">
              <a:buFontTx/>
              <a:buChar char="-"/>
              <a:defRPr/>
            </a:pPr>
            <a:r>
              <a:rPr lang="en-US" altLang="en-US" kern="0" dirty="0"/>
              <a:t>See TGak for detailed agenda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a:t>Agenda</a:t>
            </a:r>
          </a:p>
          <a:p>
            <a:pPr eaLnBrk="1" hangingPunct="1"/>
            <a:r>
              <a:rPr lang="en-US" altLang="en-US"/>
              <a:t>July 2016 session</a:t>
            </a:r>
          </a:p>
          <a:p>
            <a:pPr eaLnBrk="1" hangingPunct="1"/>
            <a:endParaRPr lang="en-US" altLang="en-US" sz="2000"/>
          </a:p>
          <a:p>
            <a:pPr eaLnBrk="1" hangingPunct="1"/>
            <a:r>
              <a:rPr lang="en-US" altLang="en-US" sz="2000"/>
              <a:t>Chair: Mark Hamilton (Ruckus Wireless)</a:t>
            </a:r>
          </a:p>
          <a:p>
            <a:pPr eaLnBrk="1" hangingPunct="1"/>
            <a:r>
              <a:rPr lang="en-US" altLang="en-US" sz="2000"/>
              <a:t>Vice Chair: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p:txBody>
          <a:bodyPr/>
          <a:lstStyle/>
          <a:p>
            <a:pPr eaLnBrk="1" hangingPunct="1"/>
            <a:r>
              <a:rPr lang="en-US" altLang="en-US"/>
              <a:t>Tuesday, July 26</a:t>
            </a:r>
            <a:r>
              <a:rPr lang="en-US" altLang="en-US" baseline="30000"/>
              <a:t>th</a:t>
            </a:r>
            <a:r>
              <a:rPr lang="en-US" altLang="en-US"/>
              <a:t>, AM2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23502</TotalTime>
  <Words>1654</Words>
  <Application>Microsoft Office PowerPoint</Application>
  <PresentationFormat>On-screen Show (4:3)</PresentationFormat>
  <Paragraphs>227</Paragraphs>
  <Slides>26</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Times New Roman</vt:lpstr>
      <vt:lpstr>Arial</vt:lpstr>
      <vt:lpstr>Monotype Sorts</vt:lpstr>
      <vt:lpstr>Helvetica</vt:lpstr>
      <vt:lpstr>MS PGothic</vt:lpstr>
      <vt:lpstr>802-11-Submission</vt:lpstr>
      <vt:lpstr>Microsoft Word 97 - 2003 Document</vt:lpstr>
      <vt:lpstr>ARC-SC-agenda-July-2016 </vt:lpstr>
      <vt:lpstr>Abstract</vt:lpstr>
      <vt:lpstr>IEEE 802.11   Architecture Standing Committee</vt:lpstr>
      <vt:lpstr>Tuesday, July 26th, AM2</vt:lpstr>
      <vt:lpstr>Attendance, etc.</vt:lpstr>
      <vt:lpstr>Participants, Patents, and Duty to Inform</vt:lpstr>
      <vt:lpstr>Patent Related Links</vt:lpstr>
      <vt:lpstr>Call for Potentially Essential Patents</vt:lpstr>
      <vt:lpstr>Other Guidelines for IEEE WG Meetings</vt:lpstr>
      <vt:lpstr>ARC Agenda – July 2016</vt:lpstr>
      <vt:lpstr>ARC Minutes</vt:lpstr>
      <vt:lpstr>802.11 as a “component” discussion</vt:lpstr>
      <vt:lpstr>IEEE 1588 mapping to IEEE 802.11</vt:lpstr>
      <vt:lpstr>IETF/802 coordination </vt:lpstr>
      <vt:lpstr>802.1AC revision</vt:lpstr>
      <vt:lpstr>802.11 General Links</vt:lpstr>
      <vt:lpstr>802.11aq (PAD)</vt:lpstr>
      <vt:lpstr>What is an ESS?</vt:lpstr>
      <vt:lpstr>AP/DS/Portal architecture and 802 concepts</vt:lpstr>
      <vt:lpstr>Wednesday, July 27th, AM1</vt:lpstr>
      <vt:lpstr>Design Pattern for MIB attributes</vt:lpstr>
      <vt:lpstr>ARC Future Activities &amp; sessions</vt:lpstr>
      <vt:lpstr>What is an ESS? (Continued from Tuesday)</vt:lpstr>
      <vt:lpstr>What is an ESS? – Direction?</vt:lpstr>
      <vt:lpstr>Planning for September 2016</vt:lpstr>
      <vt:lpstr>Thursday, July 28th, AM1</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Mark</cp:lastModifiedBy>
  <cp:revision>420</cp:revision>
  <cp:lastPrinted>1998-02-10T13:28:06Z</cp:lastPrinted>
  <dcterms:created xsi:type="dcterms:W3CDTF">2009-07-15T16:38:20Z</dcterms:created>
  <dcterms:modified xsi:type="dcterms:W3CDTF">2016-07-27T17:34:08Z</dcterms:modified>
</cp:coreProperties>
</file>