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8"/>
  </p:notesMasterIdLst>
  <p:handoutMasterIdLst>
    <p:handoutMasterId r:id="rId149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81" r:id="rId114"/>
    <p:sldId id="382" r:id="rId115"/>
    <p:sldId id="383" r:id="rId116"/>
    <p:sldId id="384" r:id="rId117"/>
    <p:sldId id="385" r:id="rId118"/>
    <p:sldId id="386" r:id="rId119"/>
    <p:sldId id="387" r:id="rId120"/>
    <p:sldId id="388" r:id="rId121"/>
    <p:sldId id="389" r:id="rId122"/>
    <p:sldId id="390" r:id="rId123"/>
    <p:sldId id="391" r:id="rId124"/>
    <p:sldId id="392" r:id="rId125"/>
    <p:sldId id="393" r:id="rId126"/>
    <p:sldId id="394" r:id="rId127"/>
    <p:sldId id="395" r:id="rId128"/>
    <p:sldId id="396" r:id="rId129"/>
    <p:sldId id="397" r:id="rId130"/>
    <p:sldId id="398" r:id="rId131"/>
    <p:sldId id="399" r:id="rId132"/>
    <p:sldId id="400" r:id="rId133"/>
    <p:sldId id="401" r:id="rId134"/>
    <p:sldId id="402" r:id="rId135"/>
    <p:sldId id="403" r:id="rId136"/>
    <p:sldId id="404" r:id="rId137"/>
    <p:sldId id="405" r:id="rId138"/>
    <p:sldId id="406" r:id="rId139"/>
    <p:sldId id="407" r:id="rId140"/>
    <p:sldId id="408" r:id="rId141"/>
    <p:sldId id="409" r:id="rId142"/>
    <p:sldId id="410" r:id="rId143"/>
    <p:sldId id="411" r:id="rId144"/>
    <p:sldId id="412" r:id="rId145"/>
    <p:sldId id="413" r:id="rId146"/>
    <p:sldId id="414" r:id="rId14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802.11-16/0789r0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557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9714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5905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104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21598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105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425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106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36811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107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64234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108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9375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109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366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28808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6138AF2C-ABB0-4F4E-8852-0ED13E3B298E}" type="slidenum">
              <a:rPr lang="en-US" altLang="en-US" smtClean="0"/>
              <a:pPr/>
              <a:t>110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33745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111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47735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989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3895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7F3AA8F3-0F4A-45BA-A64F-0DDB9B568E98}" type="slidenum">
              <a:rPr lang="en-GB" smtClean="0"/>
              <a:pPr/>
              <a:t>115</a:t>
            </a:fld>
            <a:endParaRPr lang="en-GB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881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8217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118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3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833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6456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2172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3871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802.11-16/0049r1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802.11-16/0790r0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3642274E-0B22-461A-822D-A0F29195E407}" type="slidenum">
              <a:rPr lang="en-GB" altLang="en-US" smtClean="0"/>
              <a:pPr>
                <a:spcBef>
                  <a:spcPct val="0"/>
                </a:spcBef>
              </a:pPr>
              <a:t>143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B0264EDC-DE7E-46F0-8ABC-3B99CB39D46B}" type="slidenum">
              <a:rPr lang="en-US" altLang="en-US" smtClean="0"/>
              <a:pPr>
                <a:spcBef>
                  <a:spcPct val="0"/>
                </a:spcBef>
              </a:pPr>
              <a:t>144</a:t>
            </a:fld>
            <a:endParaRPr lang="en-US" alt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792B840-D0A9-4D42-AD0D-5D2B3D187CBF}" type="slidenum">
              <a:rPr lang="en-US" altLang="en-US" smtClean="0"/>
              <a:pPr>
                <a:spcBef>
                  <a:spcPct val="0"/>
                </a:spcBef>
              </a:pPr>
              <a:t>145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MS PGothic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MS PGothic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FC809E2-CFEA-4261-8612-F88C4C3F1E9A}" type="slidenum">
              <a:rPr lang="en-US" altLang="en-US" smtClean="0"/>
              <a:pPr>
                <a:spcBef>
                  <a:spcPct val="0"/>
                </a:spcBef>
              </a:pPr>
              <a:t>146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2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7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0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802.11-16/0789r0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802-11-16/0248r3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32573" cy="215444"/>
          </a:xfrm>
          <a:ln/>
        </p:spPr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802-11-16/0248r3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32573" cy="215444"/>
          </a:xfrm>
          <a:ln/>
        </p:spPr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802-11-16/0248r3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32573" cy="215444"/>
          </a:xfrm>
        </p:spPr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46456" cy="369332"/>
          </a:xfrm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1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3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6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4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46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3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4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9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54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802-11-16/0248r3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32573" cy="215444"/>
          </a:xfrm>
          <a:ln/>
        </p:spPr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01992" y="9001125"/>
            <a:ext cx="492121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34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35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46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8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40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41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42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92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802.11-16/1049r0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8101" y="9001125"/>
            <a:ext cx="1835374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802.11-16/1049r0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July 2016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802.11-16/1049r0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3257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378101" y="9001125"/>
            <a:ext cx="1835374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802.11-16/1049r0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802.11-16/1049r0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4" y="95707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802.11-16/1049r0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2016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79257" y="9000620"/>
            <a:ext cx="1833451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HPE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B0490C72-9D1F-4F71-BAF4-D65F148C9A45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53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32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8662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9605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914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53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4373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81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62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60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2143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61</a:t>
            </a:fld>
            <a:endParaRPr lang="en-US" altLang="ja-JP" dirty="0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 dirty="0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6569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1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25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624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84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be in SB on Oct 17 final SB on draft unchanged.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Note: Aug16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 to make final technical changes (D9.0) based on comment resolutions this week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Sep 16 (D10.0) only changes due to merging </a:t>
            </a:r>
            <a:r>
              <a:rPr lang="en-US" altLang="ja-JP" dirty="0" err="1" smtClean="0">
                <a:solidFill>
                  <a:srgbClr val="FF0000"/>
                </a:solidFill>
              </a:rPr>
              <a:t>REVmc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Oct 16 (D10.0-unchanged)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 of unchanged draft</a:t>
            </a:r>
          </a:p>
          <a:p>
            <a:endParaRPr lang="en-US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de-DE" smtClean="0"/>
              <a:t>doc.: IEEE 802.11-16/xxxxr0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732573" cy="215444"/>
          </a:xfrm>
        </p:spPr>
        <p:txBody>
          <a:bodyPr/>
          <a:lstStyle/>
          <a:p>
            <a:pPr>
              <a:defRPr/>
            </a:pPr>
            <a:r>
              <a:rPr lang="de-DE" smtClean="0"/>
              <a:t>July 2016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4159708" y="9001125"/>
            <a:ext cx="2053767" cy="184666"/>
          </a:xfrm>
        </p:spPr>
        <p:txBody>
          <a:bodyPr/>
          <a:lstStyle/>
          <a:p>
            <a:pPr lvl="4">
              <a:defRPr/>
            </a:pPr>
            <a:r>
              <a:rPr lang="de-DE" smtClean="0"/>
              <a:t>Marc Emmelmann, SELF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658DDA19-48F8-D54F-B94A-B5244F20A2C8}" type="slidenum">
              <a:rPr lang="en-US" altLang="ja-JP" smtClean="0"/>
              <a:pPr>
                <a:defRPr/>
              </a:pPr>
              <a:t>66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187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327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2218" y="9000620"/>
            <a:ext cx="492122" cy="184666"/>
          </a:xfrm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68</a:t>
            </a:fld>
            <a:endParaRPr lang="en-US" altLang="ja-JP" dirty="0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9616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207698" y="9001125"/>
            <a:ext cx="486415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Page </a:t>
            </a:r>
            <a:fld id="{658DDA19-48F8-D54F-B94A-B5244F20A2C8}" type="slidenum">
              <a:rPr lang="en-US" altLang="ja-JP" smtClean="0"/>
              <a:pPr>
                <a:defRPr/>
              </a:pPr>
              <a:t>69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850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7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55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10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972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8120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671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hr-HR" smtClean="0"/>
              <a:t>doc.: IEEE 802.11-16/1037r2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hr-HR" smtClean="0"/>
              <a:t>doc.: IEEE 802.11-16/1037r2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320439" y="9001125"/>
            <a:ext cx="2893036" cy="184666"/>
          </a:xfrm>
          <a:noFill/>
        </p:spPr>
        <p:txBody>
          <a:bodyPr/>
          <a:lstStyle/>
          <a:p>
            <a:pPr lvl="4"/>
            <a:r>
              <a:rPr lang="en-US" smtClean="0"/>
              <a:t>Donald Eastlake, Huawei Technologies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hr-HR" smtClean="0"/>
              <a:t>doc.: IEEE 802.11-16/1037r2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32573" cy="215444"/>
          </a:xfrm>
          <a:ln/>
        </p:spPr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hr-HR" smtClean="0"/>
              <a:t>doc.: IEEE 802.11-16/1037r2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32573" cy="215444"/>
          </a:xfrm>
          <a:ln/>
        </p:spPr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802.11-16/1047r0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July 2016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84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802.11-16/1047r0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July 2016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802.11-16/1047r0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July 2016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66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 smtClean="0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802.11-16/0789r0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3922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91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92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CD1D1691-1C30-4F40-8870-593CDDE00D0F}" type="slidenum">
              <a:rPr lang="en-US" altLang="en-US"/>
              <a:pPr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6EC5311-0C39-497D-AF18-21FF18FE0514}" type="slidenum">
              <a:rPr lang="en-US" altLang="en-US"/>
              <a:pPr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F532AFB-CF52-40AC-8C04-DEDF5C1A83C7}" type="slidenum">
              <a:rPr lang="en-US" altLang="en-US"/>
              <a:pPr>
                <a:spcBef>
                  <a:spcPct val="0"/>
                </a:spcBef>
              </a:pPr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A7BEB7A-17D9-4120-8076-E0D720745F8F}" type="slidenum">
              <a:rPr lang="en-US" altLang="en-US"/>
              <a:pPr>
                <a:spcBef>
                  <a:spcPct val="0"/>
                </a:spcBef>
              </a:pPr>
              <a:t>96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B3F5620-6BCB-4ACC-BB1D-FB0017F3A2C9}" type="slidenum">
              <a:rPr lang="en-US" altLang="en-US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66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4FF001F-FC5E-4381-ADAF-F8DC7385BBD9}" type="slidenum">
              <a:rPr lang="en-US" altLang="en-US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99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802.11-16/0789r0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4.doc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5.doc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6/18-16-0062-02-0000-itu-r-5-1-liaison-was-rlan-considered-in-57-71-ghz.docx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18-00-0000-july-2016-agenda.xlsx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19-01-0000-july-2016-report.pptxhttps:/mentor.ieee.org/802.24/dcn/16/24-16-0015-01-0000-may-2016-tag-report.pptx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29-09-sgtg-sub-1-ghz-white-paper-draft.docxhttps:/mentor.ieee.org/802.24/dcn/15/24-15-0029-05-sgtg-sub-1-ghz-white-paper-draft.docxhttps:/mentor.ieee.org/802.24/dcn/15/24-15-0029-03-sgtg-sub-1-ghz-white-paper-draft.docxhttps:/mentor.ieee.org/802.24/dcn/15/24-15-0029-02-sgtg-sub-1-ghz-white-paper-draft.docx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6.doc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ment.standards.ieee.org/get-file/P802.1CF.pdf?t=81644900003" TargetMode="External"/><Relationship Id="rId5" Type="http://schemas.openxmlformats.org/officeDocument/2006/relationships/hyperlink" Target="http://www.ieee802.org/1/files/private/cf-drafts/d0/" TargetMode="External"/><Relationship Id="rId4" Type="http://schemas.openxmlformats.org/officeDocument/2006/relationships/hyperlink" Target="https://mentor.ieee.org/omniran/document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7.doc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eee-sa.centraldesktop.com/802liaisondb/FrontPage" TargetMode="External"/><Relationship Id="rId4" Type="http://schemas.openxmlformats.org/officeDocument/2006/relationships/hyperlink" Target="https://datatracker.ietf.org/doc/rfc7241/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7" Type="http://schemas.openxmlformats.org/officeDocument/2006/relationships/hyperlink" Target="http://www.ipv6council.be/IMG/pdf/20141212-08_vyncke_-_ipv6_multicast_issues-pptx.pdf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mcbride-mboned-wifi-mcast-problem-statement/" TargetMode="External"/><Relationship Id="rId5" Type="http://schemas.openxmlformats.org/officeDocument/2006/relationships/hyperlink" Target="https://tools.ietf.org/html/draft-perkins-intarea-multicast-ieee802-00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harkins-owe-00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wg/l4s/charter/" TargetMode="External"/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imtg/charter/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lurk/charter/" TargetMode="External"/><Relationship Id="rId11" Type="http://schemas.openxmlformats.org/officeDocument/2006/relationships/hyperlink" Target="https://datatracker.ietf.org/wg/ledger/charter/" TargetMode="External"/><Relationship Id="rId5" Type="http://schemas.openxmlformats.org/officeDocument/2006/relationships/hyperlink" Target="https://datatracker.ietf.org/wg/lpwan/charter/" TargetMode="External"/><Relationship Id="rId10" Type="http://schemas.openxmlformats.org/officeDocument/2006/relationships/hyperlink" Target="https://datatracker.ietf.org/wg/plus/charter/" TargetMode="External"/><Relationship Id="rId4" Type="http://schemas.openxmlformats.org/officeDocument/2006/relationships/hyperlink" Target="https://datatracker.ietf.org/wg/its/charter/" TargetMode="External"/><Relationship Id="rId9" Type="http://schemas.openxmlformats.org/officeDocument/2006/relationships/hyperlink" Target="https://datatracker.ietf.org/wg/quic/charter/" TargetMode="External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://datatracker.ietf.org/wg/core/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1184-05-000m-owe.docx" TargetMode="Externa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664/" TargetMode="External"/><Relationship Id="rId5" Type="http://schemas.openxmlformats.org/officeDocument/2006/relationships/hyperlink" Target="https://datatracker.ietf.org/doc/draft-ietf-radext-populating-eapidentity/" TargetMode="External"/><Relationship Id="rId4" Type="http://schemas.openxmlformats.org/officeDocument/2006/relationships/hyperlink" Target="https://datatracker.ietf.org/doc/draft-ietf-radext-datatypes/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barth-homenet-wifi-roaming/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homenet-hncp-bis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tacacs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rfc7548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s://tools.ietf.org/html/rfc6632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alt-tunnel/" TargetMode="Externa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tls-rfc4492bis/" TargetMode="External"/><Relationship Id="rId3" Type="http://schemas.openxmlformats.org/officeDocument/2006/relationships/hyperlink" Target="http://datatracker.ietf.org/wg/tls/charter/" TargetMode="External"/><Relationship Id="rId7" Type="http://schemas.openxmlformats.org/officeDocument/2006/relationships/hyperlink" Target="http://datatracker.ietf.org/doc/draft-ietf-tls-negotiated-ff-dhe/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falsestart/" TargetMode="External"/><Relationship Id="rId5" Type="http://schemas.openxmlformats.org/officeDocument/2006/relationships/hyperlink" Target="https://datatracker.ietf.org/doc/rfc7924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otis-dnssd-scalable-dns-sd-threats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rfc2236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datatracker.ietf.org/doc/rfc7887/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Relationship Id="rId9" Type="http://schemas.openxmlformats.org/officeDocument/2006/relationships/hyperlink" Target="https://www.ietf.org/rfc/rfc2710.tx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huang-detnet-xhaul/" TargetMode="External"/><Relationship Id="rId5" Type="http://schemas.openxmlformats.org/officeDocument/2006/relationships/hyperlink" Target="https://datatracker.ietf.org/doc/draft-ietf-detnet-problem-statement/" TargetMode="External"/><Relationship Id="rId4" Type="http://schemas.openxmlformats.org/officeDocument/2006/relationships/hyperlink" Target="https://datatracker.ietf.org/doc/draft-ietf-detnet-use-cases/" TargetMode="External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val-guideline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6/slides/slides-96-tsvwg-2.pdf" TargetMode="External"/><Relationship Id="rId5" Type="http://schemas.openxmlformats.org/officeDocument/2006/relationships/hyperlink" Target="https://tools.ietf.org/html/draft-ietf-tsvwg-ieee-802-11-00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tools.ietf.org/html/rfc7567" TargetMode="Externa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18.doc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news-events/newsroom/wi-fi-certified-ac-brings-new-advances-in-wi-fi-performance" TargetMode="Externa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93-02-0arc-arc-sc-agenda-july-2016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3.doc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PARs/2016_07/P802_3cb_PAR_modification_030616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er.ieee.org/groups/802/PARs/2016_07/YANG_SG_draft_csd_v1.4.pdf" TargetMode="External"/><Relationship Id="rId5" Type="http://schemas.openxmlformats.org/officeDocument/2006/relationships/hyperlink" Target="http://grouper.ieee.org/groups/802/PARs/2016_07/IEEE_P802d3d2_230516_PAR.pdf" TargetMode="External"/><Relationship Id="rId4" Type="http://schemas.openxmlformats.org/officeDocument/2006/relationships/hyperlink" Target="http://grouper.ieee.org/groups/802/PARs/2016_07/8023cb_CSD-Rev_0316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PARs/2016_07/P802_3cb_PAR_modification_030616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802/PARs/2016_07/8023cb_CSD-Rev_0316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PARs/2016_07/IEEE_P802d3d2_230516_PAR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802/PARs/2016_07/YANG_SG_draft_csd_v1.4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PARs/2016_07/P802_3cb_PAR_modification_030616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802/PARs/2016_07/8023cb_CSD-Rev_0316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PARs/2016_07/IEEE_P802d3d2_230516_PAR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802/PARs/2016_07/YANG_SG_draft_csd_v1.4.pd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PARs.s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986-00-0PAR-minutes-july-2016-session.docx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4.doc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5.doc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97-02-0wng-agenda-for-wng-2016-07.ppt" TargetMode="External"/><Relationship Id="rId7" Type="http://schemas.openxmlformats.org/officeDocument/2006/relationships/hyperlink" Target="https://mentor.ieee.org/802.11/dcn/16/11-16-0977-00-0wng-measurements-of-802-11-behavior-in-different-environments.ppt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0943-00-0wng-introduction-to-soma.pptx" TargetMode="External"/><Relationship Id="rId5" Type="http://schemas.openxmlformats.org/officeDocument/2006/relationships/hyperlink" Target="https://mentor.ieee.org/802.11/dcn/16/11-16-0940-01-0wng-history-and-implementation-of-the-ieee-802-security-architecture.pptx" TargetMode="External"/><Relationship Id="rId4" Type="http://schemas.openxmlformats.org/officeDocument/2006/relationships/hyperlink" Target="https://mentor.ieee.org/802.11/dcn/16/11-16-1003-00-0wng-p802-1cm-time-sensitive-networking-for-fronthaul.pptx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6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7.doc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85-11-000m-tgmc-agenda-july-2016.pptx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street.com/ieee/products/1867583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8.doc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81-02-00ah-july-2016-agenda.pptx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43-00-00ai-may-2016-waikoloa-sesssion-minutes.doc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3/11-13-1186-38-00ai-tgai-motion-deck.pptx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0852-02-00ai-tgai-comments-from-sb-2nd-recirc.xlsx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9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2.doc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0.doc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1.doc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79-06-00ax-tgax-july-2016-meeting-agenda.ppt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nfinn@cisco.com" TargetMode="External"/><Relationship Id="rId18" Type="http://schemas.openxmlformats.org/officeDocument/2006/relationships/hyperlink" Target="mailto:henry@LOGOUT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d3e3e3@gmail.com" TargetMode="External"/><Relationship Id="rId17" Type="http://schemas.openxmlformats.org/officeDocument/2006/relationships/hyperlink" Target="mailto:alex.ashley@hotmail.co.uk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chaochun.wang@mediatek.com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shiwenhe@seu.edu.cn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carlos.cordeiro@intel.com" TargetMode="External"/><Relationship Id="rId10" Type="http://schemas.openxmlformats.org/officeDocument/2006/relationships/hyperlink" Target="mailto:jiamin.chen@mail01.huawei.com" TargetMode="External"/><Relationship Id="rId19" Type="http://schemas.openxmlformats.org/officeDocument/2006/relationships/hyperlink" Target="mailto:pecclesi@cisco.com" TargetMode="External"/><Relationship Id="rId4" Type="http://schemas.openxmlformats.org/officeDocument/2006/relationships/hyperlink" Target="mailto:edward.ks.au@huawei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2.doc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July 2016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2016-07-28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11-09-1034-11-0000-wg11-style-guide.doc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11-16-0934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Next Generation Positioning </a:t>
            </a:r>
            <a:r>
              <a:rPr lang="en-US" dirty="0" err="1"/>
              <a:t>TGaz</a:t>
            </a:r>
            <a:r>
              <a:rPr lang="en-US" dirty="0"/>
              <a:t> closing report for the </a:t>
            </a:r>
            <a:r>
              <a:rPr lang="en-US" dirty="0" smtClean="0"/>
              <a:t>San Diego meeting</a:t>
            </a:r>
            <a:r>
              <a:rPr lang="en-US" dirty="0"/>
              <a:t>, </a:t>
            </a:r>
            <a:r>
              <a:rPr lang="en-US" dirty="0" smtClean="0"/>
              <a:t>July 2016</a:t>
            </a:r>
            <a:r>
              <a:rPr lang="en-US" dirty="0"/>
              <a:t>.</a:t>
            </a:r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90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and approved a working draft Functional Requirement Doc</a:t>
            </a:r>
            <a:r>
              <a:rPr lang="en-US" b="0" dirty="0" smtClean="0"/>
              <a:t>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proposals on:</a:t>
            </a:r>
          </a:p>
          <a:p>
            <a:pPr marL="1009650" lvl="1" indent="-609600">
              <a:buFont typeface="Arial" panose="020B0604020202020204" pitchFamily="34" charset="0"/>
              <a:buChar char="•"/>
            </a:pPr>
            <a:r>
              <a:rPr lang="en-US" dirty="0" smtClean="0"/>
              <a:t>Channel Sounding</a:t>
            </a:r>
          </a:p>
          <a:p>
            <a:pPr marL="1009650" lvl="1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Security</a:t>
            </a:r>
          </a:p>
          <a:p>
            <a:pPr marL="1009650" lvl="1" indent="-609600">
              <a:buFont typeface="Arial" panose="020B0604020202020204" pitchFamily="34" charset="0"/>
              <a:buChar char="•"/>
            </a:pPr>
            <a:r>
              <a:rPr lang="en-US" dirty="0" smtClean="0"/>
              <a:t>Functional Requirements</a:t>
            </a:r>
            <a:endParaRPr lang="en-US" b="0" dirty="0" smtClean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Set </a:t>
            </a:r>
            <a:r>
              <a:rPr lang="en-US" b="0" dirty="0" err="1" smtClean="0"/>
              <a:t>telecon</a:t>
            </a:r>
            <a:r>
              <a:rPr lang="en-US" b="0" dirty="0" smtClean="0"/>
              <a:t> times and goals for Sep. meeting.</a:t>
            </a:r>
            <a:endParaRPr lang="en-US" b="0" dirty="0"/>
          </a:p>
          <a:p>
            <a:pPr marL="609600" indent="-609600"/>
            <a:endParaRPr lang="en-US" b="0" dirty="0"/>
          </a:p>
          <a:p>
            <a:pPr marL="609600" indent="-609600"/>
            <a:r>
              <a:rPr lang="en-US" b="0" dirty="0"/>
              <a:t>Agenda: See </a:t>
            </a:r>
            <a:r>
              <a:rPr lang="en-US" b="0" dirty="0" smtClean="0"/>
              <a:t>11-16/752r2.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60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 dirty="0" smtClean="0"/>
              <a:t>Sep.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Continue on Functional Requirement Document development.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Approve initial submissions of technical material towards SFD text where FRD is sufficiently mature. 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Review technical submissions on channel models, proposed technical </a:t>
            </a:r>
            <a:r>
              <a:rPr lang="en-US" altLang="en-US" b="0" dirty="0" smtClean="0"/>
              <a:t>protocols and technical approaches and such. </a:t>
            </a: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082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en-US" dirty="0" smtClean="0"/>
              <a:t>Sep. 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10:00AM </a:t>
            </a:r>
            <a:r>
              <a:rPr lang="en-US" altLang="en-US" dirty="0"/>
              <a:t>ET for 1hr.</a:t>
            </a:r>
          </a:p>
          <a:p>
            <a:pPr marL="0" indent="0">
              <a:buNone/>
            </a:pPr>
            <a:r>
              <a:rPr lang="en-US" altLang="en-US" b="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11-16-0508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6777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Wake-up Radio (WUR) SG </a:t>
            </a:r>
            <a:br>
              <a:rPr lang="en-US" altLang="en-US" smtClean="0"/>
            </a:br>
            <a:r>
              <a:rPr lang="en-US" altLang="en-US" smtClean="0"/>
              <a:t>July 2016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E91883D-1F0E-420F-BFB9-90EF3C8E952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200" b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2016-07-28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11-16-1055 by Minyoung Park (Intel Corp.)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160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Wake-up Radio Study Group closing report for the San Diego meeting, July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679365D-16C6-44A5-B4A7-B103BE65AA7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11-16-1055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Decided the study group leadership structure</a:t>
            </a:r>
          </a:p>
          <a:p>
            <a:pPr lvl="1"/>
            <a:r>
              <a:rPr lang="en-US" altLang="en-US" sz="1800" smtClean="0"/>
              <a:t>Conducted Vice-Chair election</a:t>
            </a:r>
          </a:p>
          <a:p>
            <a:pPr lvl="2"/>
            <a:r>
              <a:rPr lang="en-US" altLang="en-US" sz="1600" smtClean="0"/>
              <a:t>Yunsong Yang (81% approval rate)</a:t>
            </a:r>
          </a:p>
          <a:p>
            <a:pPr lvl="1"/>
            <a:r>
              <a:rPr lang="en-US" altLang="en-US" sz="1800" smtClean="0"/>
              <a:t>Appointed Secretary and confirmed by a SG motion</a:t>
            </a:r>
          </a:p>
          <a:p>
            <a:pPr lvl="2"/>
            <a:r>
              <a:rPr lang="en-US" altLang="en-US" sz="1600" smtClean="0"/>
              <a:t>Leif Wilhelmsson (unanimous consent)</a:t>
            </a:r>
          </a:p>
          <a:p>
            <a:r>
              <a:rPr lang="en-US" altLang="en-US" sz="2000" smtClean="0"/>
              <a:t>Reviewed and discussed presentations to develop PAR and CSD documents (see next slide): </a:t>
            </a:r>
          </a:p>
          <a:p>
            <a:pPr lvl="1"/>
            <a:r>
              <a:rPr lang="en-US" altLang="en-US" sz="1800" smtClean="0"/>
              <a:t>Use cases, problem statements, scope and purpose</a:t>
            </a:r>
          </a:p>
          <a:p>
            <a:pPr lvl="1"/>
            <a:r>
              <a:rPr lang="en-US" altLang="en-US" sz="1800" smtClean="0"/>
              <a:t>Reviewed an initial PAR document in the SG</a:t>
            </a:r>
          </a:p>
          <a:p>
            <a:r>
              <a:rPr lang="en-US" altLang="en-US" sz="2000" smtClean="0"/>
              <a:t>Reviewed SG timeline</a:t>
            </a:r>
          </a:p>
          <a:p>
            <a:r>
              <a:rPr lang="en-US" altLang="en-US" sz="2000" smtClean="0"/>
              <a:t>Approved WUR SG extension</a:t>
            </a:r>
          </a:p>
          <a:p>
            <a:r>
              <a:rPr lang="en-US" altLang="en-US" sz="2000" smtClean="0"/>
              <a:t>Set goals for the September meeting and teleconference schedule</a:t>
            </a:r>
          </a:p>
          <a:p>
            <a:r>
              <a:rPr lang="en-US" altLang="en-US" sz="2000" smtClean="0"/>
              <a:t>Agenda: see doc.: IEEE 802.11-16/794r4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35571C3-BAD6-408A-98CE-3F5B7073359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11-16-1055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Submissions Reviewed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EF0853A-98EC-4749-9568-D52CD02A5D1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200" b="0"/>
          </a:p>
        </p:txBody>
      </p:sp>
      <p:sp>
        <p:nvSpPr>
          <p:cNvPr id="7174" name="Content Placeholder 1"/>
          <p:cNvSpPr>
            <a:spLocks noGrp="1"/>
          </p:cNvSpPr>
          <p:nvPr>
            <p:ph idx="1"/>
          </p:nvPr>
        </p:nvSpPr>
        <p:spPr>
          <a:xfrm>
            <a:off x="179388" y="1600200"/>
            <a:ext cx="8964612" cy="4875213"/>
          </a:xfrm>
        </p:spPr>
        <p:txBody>
          <a:bodyPr/>
          <a:lstStyle/>
          <a:p>
            <a:pPr eaLnBrk="1" fontAlgn="t" hangingPunct="1"/>
            <a:r>
              <a:rPr lang="en-US" altLang="en-US" sz="1800" smtClean="0"/>
              <a:t>PAR related submissions: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11-16/974r0, WUR usage scenarios and applications, Shahrnaz Azizi (Intel Corp.) -15 min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11-16/970r0, Input on WUR PAR scope, Steve Shellhammer (Qualcomm) -20 min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11-16/935r0, A PAR proposal for Wake-up Radio (WUR), Osama AboulMagd (Huawei) -20 min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11-16/859r0, WUR SG Proposed PAR, Minyoung Park (Intel Corp.) -20 min</a:t>
            </a:r>
          </a:p>
          <a:p>
            <a:pPr eaLnBrk="1" fontAlgn="t" hangingPunct="1"/>
            <a:r>
              <a:rPr lang="en-US" altLang="en-US" sz="1600" smtClean="0"/>
              <a:t>CSD related submissions: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11-16/936r0, A CSD proposal for Wake-up Radio (WUR), Osama AboulMagd (Huawei) -20 min</a:t>
            </a:r>
          </a:p>
          <a:p>
            <a:pPr eaLnBrk="1" fontAlgn="t" hangingPunct="1"/>
            <a:r>
              <a:rPr lang="en-US" altLang="en-US" sz="1800" smtClean="0"/>
              <a:t>Other submissions: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11-16/865r0, Performance investigation on wake-up receiver, Eunsung Park (LGE)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11-16/927r0, Securing the WUR, Yunsong Yang (Huawei), 20 min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11-16/931r0, Demand on roaming for WUR, Bo Sun (ZTE), 15 min</a:t>
            </a:r>
            <a:endParaRPr lang="en-US" altLang="en-US" sz="1600" b="0" smtClean="0">
              <a:solidFill>
                <a:srgbClr val="FF0000"/>
              </a:solidFill>
            </a:endParaRP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11-16/939r0, WUR-based Power Save Operations of AP, John Son (WILUS) 15 min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11-16/950r0, Considerations on WUR design, Igor Kim (ETRI) 15 min</a:t>
            </a:r>
          </a:p>
          <a:p>
            <a:pPr eaLnBrk="1" fontAlgn="t" hangingPunct="1">
              <a:buFont typeface="Times New Roman" pitchFamily="18" charset="0"/>
              <a:buAutoNum type="arabicPeriod"/>
            </a:pPr>
            <a:r>
              <a:rPr lang="en-US" altLang="en-US" sz="1600" b="0" smtClean="0"/>
              <a:t>11-16/968r0, Discussion of Duty-Cycled Wake-Up Receivers, Leif Wilhelmsson (Ericsson) 20 min</a:t>
            </a:r>
          </a:p>
          <a:p>
            <a:pPr>
              <a:buFont typeface="Times New Roman" pitchFamily="18" charset="0"/>
              <a:buAutoNum type="arabicPeriod"/>
            </a:pPr>
            <a:endParaRPr lang="en-US" altLang="en-US" sz="16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11-16-1055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Motion: Study Group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Request the IEEE 802 LMSC to extend the IEEE 802.11 Wake-up Radio Study Group (WUR SG)</a:t>
            </a:r>
          </a:p>
          <a:p>
            <a:endParaRPr lang="en-US" altLang="en-US" smtClean="0"/>
          </a:p>
          <a:p>
            <a:pPr>
              <a:buFontTx/>
              <a:buNone/>
            </a:pPr>
            <a:r>
              <a:rPr lang="en-GB" altLang="en-US" sz="2000" smtClean="0"/>
              <a:t>[Moved by &lt;name&gt; on behalf of &lt;group&gt;</a:t>
            </a:r>
            <a:r>
              <a:rPr lang="en-US" altLang="en-US" sz="2000" smtClean="0"/>
              <a:t>]</a:t>
            </a:r>
            <a:endParaRPr lang="en-GB" altLang="en-US" sz="2000" smtClean="0"/>
          </a:p>
          <a:p>
            <a:pPr>
              <a:buFontTx/>
              <a:buNone/>
            </a:pPr>
            <a:r>
              <a:rPr lang="en-GB" altLang="en-US" sz="2000" smtClean="0"/>
              <a:t>    WUR Study Group vote: </a:t>
            </a:r>
            <a:endParaRPr lang="en-US" altLang="en-US" sz="1800" smtClean="0"/>
          </a:p>
          <a:p>
            <a:pPr algn="just"/>
            <a:r>
              <a:rPr lang="en-US" altLang="en-US" sz="2000" smtClean="0"/>
              <a:t>Move: Jonathan Segev</a:t>
            </a:r>
          </a:p>
          <a:p>
            <a:pPr algn="just"/>
            <a:r>
              <a:rPr lang="en-US" altLang="en-US" sz="2000" smtClean="0"/>
              <a:t>Second:  Yunsong Yang</a:t>
            </a:r>
          </a:p>
          <a:p>
            <a:pPr algn="just"/>
            <a:r>
              <a:rPr lang="en-US" altLang="en-US" sz="2000" smtClean="0"/>
              <a:t>Results: Y/N/A=69/0/0</a:t>
            </a:r>
            <a:endParaRPr lang="en-US" altLang="en-US" sz="1800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0FB38BE-C10C-478B-A35A-49AD7DAFA5D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11-16-1055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September 2016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Develop and complete PAR and CSD documents</a:t>
            </a:r>
          </a:p>
          <a:p>
            <a:r>
              <a:rPr lang="en-US" altLang="en-US" smtClean="0"/>
              <a:t>Submit PAR and CSD for WG approval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600B01F-3FED-4CF5-B05E-740B4FB91C2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11-16-1055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431428"/>
              </p:ext>
            </p:extLst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- 209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July 2016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July 2016</a:t>
            </a:r>
            <a:r>
              <a:rPr lang="en-US" sz="1600" dirty="0" smtClean="0"/>
              <a:t>, Editors changed the running order and will revisit in </a:t>
            </a:r>
            <a:r>
              <a:rPr lang="en-US" sz="1600" dirty="0" smtClean="0">
                <a:solidFill>
                  <a:srgbClr val="FF0000"/>
                </a:solidFill>
              </a:rPr>
              <a:t>Mar 2017</a:t>
            </a:r>
            <a:r>
              <a:rPr lang="en-US" sz="1600" dirty="0" smtClean="0"/>
              <a:t>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228600" y="6172200"/>
            <a:ext cx="8534400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11-16-0934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Approved to have 2 teleconference calls before the September F2F meeting</a:t>
            </a:r>
          </a:p>
          <a:p>
            <a:pPr lvl="1"/>
            <a:r>
              <a:rPr lang="en-US" altLang="en-US" smtClean="0"/>
              <a:t>August 15</a:t>
            </a:r>
            <a:r>
              <a:rPr lang="en-US" altLang="en-US" baseline="30000" smtClean="0"/>
              <a:t>th</a:t>
            </a:r>
            <a:r>
              <a:rPr lang="en-US" altLang="en-US" smtClean="0"/>
              <a:t>, Monday, 2 pm EDT, 1 hour</a:t>
            </a:r>
          </a:p>
          <a:p>
            <a:pPr lvl="1"/>
            <a:r>
              <a:rPr lang="en-US" altLang="en-US" smtClean="0"/>
              <a:t>August 29</a:t>
            </a:r>
            <a:r>
              <a:rPr lang="en-US" altLang="en-US" baseline="30000" smtClean="0"/>
              <a:t>th</a:t>
            </a:r>
            <a:r>
              <a:rPr lang="en-US" altLang="en-US" smtClean="0"/>
              <a:t>, Monday, 2 pm EDT, 1 hour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03098F2-87AE-49FE-AC76-B3DC11B4B8E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11-16-1055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111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2016-07-29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866867"/>
              </p:ext>
            </p:extLst>
          </p:nvPr>
        </p:nvGraphicFramePr>
        <p:xfrm>
          <a:off x="498475" y="3135313"/>
          <a:ext cx="7921625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135313"/>
                        <a:ext cx="7921625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11-16-0850 by Rich Kennedy, HP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</a:t>
            </a:r>
            <a:r>
              <a:rPr lang="en-US" b="0" dirty="0" smtClean="0">
                <a:latin typeface="Times New Roman" charset="0"/>
              </a:rPr>
              <a:t>802 Plenary of July 2016 in San Diego.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112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11-16-0850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113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dirty="0" smtClean="0">
                <a:latin typeface="Times New Roman" charset="0"/>
              </a:rPr>
              <a:t>RR-TAG Actions Taken</a:t>
            </a:r>
            <a:endParaRPr lang="en-GB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Developed, edited and approved a liaison to ITU-R asking that </a:t>
            </a:r>
            <a:r>
              <a:rPr lang="en-US" sz="2000" dirty="0" smtClean="0"/>
              <a:t>WP5A </a:t>
            </a:r>
            <a:r>
              <a:rPr lang="en-US" sz="2000" dirty="0"/>
              <a:t>request that Task Group 5/1 sharing studies in frequencies 66 GHz to 76 GHz consider WAS/RLAN Multiple Gigabit Wireless Systems operation in the lower adjacent bands in 57 GHz to 66 GHz, and the 66 GHz to 76 GHz </a:t>
            </a:r>
            <a:r>
              <a:rPr lang="en-US" sz="2000" dirty="0" smtClean="0"/>
              <a:t>bands.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/>
              <a:t>As presented to the 802.11 WG during the mid-week plenary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Began the development of a response to FCC 16-89 FNPRM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Basic outline completed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Drafting group set; will hold calls to complete before the September Interim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Discussed a liaison to WP5A/WP5C on frequencies above 275 GHz on behalf of the 802.15 Terahertz group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Looking for system characteristics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Document to be drafted at September Interim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11-16-0850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3F7D6B0-B9AB-2442-B1E0-5DD8D7BA23B4}" type="slidenum">
              <a:rPr lang="en-US"/>
              <a:pPr/>
              <a:t>114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19200"/>
          </a:xfrm>
        </p:spPr>
        <p:txBody>
          <a:bodyPr/>
          <a:lstStyle/>
          <a:p>
            <a:r>
              <a:rPr lang="en-GB" dirty="0" smtClean="0"/>
              <a:t>Motion Approved</a:t>
            </a: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3886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Approve </a:t>
            </a:r>
            <a:r>
              <a:rPr lang="en-US" u="sng" dirty="0">
                <a:hlinkClick r:id="rId3"/>
              </a:rPr>
              <a:t>https://mentor.ieee.org/802.18/dcn/16/18-16-0062-02-0000-itu-r-5-1-liaison-was-rlan-considered-in-57-71-ghz.docx</a:t>
            </a:r>
            <a:r>
              <a:rPr lang="en-US" u="sng" dirty="0"/>
              <a:t> </a:t>
            </a:r>
            <a:r>
              <a:rPr lang="en-US" dirty="0"/>
              <a:t>as our liaison to ITU-R WP5A, and submit to the IEEE 802 EC for approval and transmittal.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Moved by: Peter </a:t>
            </a:r>
            <a:r>
              <a:rPr lang="en-US" dirty="0" err="1"/>
              <a:t>Ecclesine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Seconded by: Steve Palm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Vote: 8/0/0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11-16-0850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2016-07-28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5C54AB6B-C76C-43C0-8CF9-4AA7315BEFF1}" type="slidenum">
              <a:rPr lang="en-GB" smtClean="0"/>
              <a:pPr/>
              <a:t>115</a:t>
            </a:fld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40787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11-16-0727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915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802.24.2 IoT Task Group</a:t>
            </a:r>
          </a:p>
          <a:p>
            <a:pPr lvl="1"/>
            <a:r>
              <a:rPr lang="en-US" dirty="0"/>
              <a:t>Internal / external coordination in matters related application of IEEE 802 standards for Internet of Things (IoT)</a:t>
            </a:r>
          </a:p>
          <a:p>
            <a:pPr lvl="1"/>
            <a:r>
              <a:rPr lang="en-US" dirty="0"/>
              <a:t>802.24.2 TG meets at Plenaries and 802 Interims</a:t>
            </a:r>
          </a:p>
          <a:p>
            <a:r>
              <a:rPr lang="en-US" dirty="0"/>
              <a:t>July Agenda: 	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24-16-0018r0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Report 			</a:t>
            </a:r>
            <a:r>
              <a:rPr lang="en-US" dirty="0">
                <a:hlinkClick r:id="rId4"/>
              </a:rPr>
              <a:t>24-16-0019r1</a:t>
            </a:r>
            <a:endParaRPr lang="en-US" dirty="0"/>
          </a:p>
          <a:p>
            <a:r>
              <a:rPr lang="en-US" dirty="0"/>
              <a:t>Minutes			24-16-0020r0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116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802.24 Vertical Applications TAG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802.24.1 Smart Grid TG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11-16-0727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198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64807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Activities – July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1"/>
            <a:ext cx="7772400" cy="558924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24.1 Smart Grid TG: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Reviewed response to comments on “Report ITU-R SM.2351-0 – Smart grid utility management systems”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Finalizing White paper development on Sub 1 GHz</a:t>
            </a:r>
          </a:p>
          <a:p>
            <a:pPr lvl="2"/>
            <a:r>
              <a:rPr lang="en-US" sz="2000" dirty="0"/>
              <a:t>Draft at: </a:t>
            </a:r>
            <a:r>
              <a:rPr lang="en-US" sz="2000" dirty="0">
                <a:hlinkClick r:id="rId3"/>
              </a:rPr>
              <a:t>24-15-0029r9</a:t>
            </a:r>
            <a:endParaRPr lang="en-US" sz="2000" dirty="0"/>
          </a:p>
          <a:p>
            <a:pPr lvl="1"/>
            <a:r>
              <a:rPr lang="en-US" sz="2400" dirty="0"/>
              <a:t>Initiating development of white paper on use of 802.1 Time Sensitive Networking (TSN) in electric utility applications. Collaborating with 802.1 TSN TG. 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800" dirty="0"/>
              <a:t>24.2 </a:t>
            </a:r>
            <a:r>
              <a:rPr lang="en-US" sz="2800" dirty="0" err="1"/>
              <a:t>IoT</a:t>
            </a:r>
            <a:r>
              <a:rPr lang="en-US" sz="2800" dirty="0"/>
              <a:t> TG: </a:t>
            </a:r>
          </a:p>
          <a:p>
            <a:pPr lvl="1"/>
            <a:r>
              <a:rPr lang="en-US" dirty="0"/>
              <a:t>Proposed whitepaper on Single-pair Ethernet PHYs for </a:t>
            </a:r>
            <a:r>
              <a:rPr lang="en-US" dirty="0" err="1"/>
              <a:t>IoT</a:t>
            </a:r>
            <a:endParaRPr lang="en-US" dirty="0"/>
          </a:p>
          <a:p>
            <a:pPr lvl="1"/>
            <a:r>
              <a:rPr lang="en-US" dirty="0"/>
              <a:t>Liaison updates: </a:t>
            </a:r>
          </a:p>
          <a:p>
            <a:pPr lvl="2"/>
            <a:r>
              <a:rPr lang="en-US" dirty="0"/>
              <a:t>IEEE P2413 </a:t>
            </a:r>
            <a:r>
              <a:rPr lang="en-US" dirty="0" err="1"/>
              <a:t>IoT</a:t>
            </a:r>
            <a:r>
              <a:rPr lang="en-US" dirty="0"/>
              <a:t> Architecture</a:t>
            </a:r>
          </a:p>
          <a:p>
            <a:pPr lvl="2"/>
            <a:r>
              <a:rPr lang="en-US" dirty="0"/>
              <a:t>Industrial Internet Consortium</a:t>
            </a:r>
          </a:p>
          <a:p>
            <a:pPr lvl="2"/>
            <a:r>
              <a:rPr lang="en-US" dirty="0"/>
              <a:t>OPC Foundation</a:t>
            </a:r>
          </a:p>
          <a:p>
            <a:pPr lvl="1"/>
            <a:endParaRPr lang="en-US" sz="2200" dirty="0"/>
          </a:p>
          <a:p>
            <a:pPr lvl="1"/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117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11-16-0727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72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118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TG Status </a:t>
            </a:r>
            <a:r>
              <a:rPr lang="en-US" dirty="0"/>
              <a:t>Report</a:t>
            </a:r>
            <a:br>
              <a:rPr lang="en-US" dirty="0"/>
            </a:br>
            <a:r>
              <a:rPr lang="en-US" dirty="0"/>
              <a:t>to IEEE 802 WGs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68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2016-07-28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31031"/>
              </p:ext>
            </p:extLst>
          </p:nvPr>
        </p:nvGraphicFramePr>
        <p:xfrm>
          <a:off x="508000" y="3616722"/>
          <a:ext cx="81565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16722"/>
                        <a:ext cx="8156575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9279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11-16-1052 by Max Riegel, Nokia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797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</a:t>
            </a:r>
            <a:r>
              <a:rPr lang="en-US" dirty="0" err="1" smtClean="0"/>
              <a:t>OmniRAN</a:t>
            </a:r>
            <a:r>
              <a:rPr lang="en-US" dirty="0" smtClean="0"/>
              <a:t> TG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472136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TG maintains a Wiki page on mentor to reflect its status and achievements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3"/>
              </a:rPr>
              <a:t>https://mentor.ieee.org/omniran/bp/StartPage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showing meeting announcements and conference call dial-in information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err="1" smtClean="0"/>
              <a:t>filespace</a:t>
            </a:r>
            <a:r>
              <a:rPr lang="en-US" dirty="0" smtClean="0"/>
              <a:t> on mentor is used for contributions and meeting documents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4"/>
              </a:rPr>
              <a:t>https://mentor.ieee.org/omniran/documents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Recent </a:t>
            </a:r>
            <a:r>
              <a:rPr lang="en-US" dirty="0" smtClean="0"/>
              <a:t>P802.1CF </a:t>
            </a:r>
            <a:r>
              <a:rPr lang="en-US" dirty="0"/>
              <a:t>draft is available </a:t>
            </a:r>
            <a:r>
              <a:rPr lang="en-US" dirty="0" smtClean="0"/>
              <a:t>by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www.ieee802.org/1/files/private/cf-drafts/d0/</a:t>
            </a:r>
            <a:r>
              <a:rPr lang="en-US" dirty="0" smtClean="0"/>
              <a:t> w/ 802.11 credentials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FYI: </a:t>
            </a:r>
            <a:r>
              <a:rPr lang="en-US" dirty="0" err="1" smtClean="0"/>
              <a:t>OmniRAN</a:t>
            </a:r>
            <a:r>
              <a:rPr lang="en-US" dirty="0" smtClean="0"/>
              <a:t> P802.1 PAR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6"/>
              </a:rPr>
              <a:t>https://development.standards.ieee.org/get-file/P802.1CF.pdf?t=81644900003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11-16-1052 by Max Riegel, Nokia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457200" y="6019800"/>
            <a:ext cx="5257800" cy="369332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800" dirty="0"/>
              <a:t>Most current doc shaded green.</a:t>
            </a:r>
            <a:endParaRPr lang="en-US" sz="1800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07058"/>
              </p:ext>
            </p:extLst>
          </p:nvPr>
        </p:nvGraphicFramePr>
        <p:xfrm>
          <a:off x="457200" y="13716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457200"/>
                <a:gridCol w="457200"/>
                <a:gridCol w="381000"/>
                <a:gridCol w="457200"/>
                <a:gridCol w="152400"/>
                <a:gridCol w="152400"/>
                <a:gridCol w="609600"/>
                <a:gridCol w="457200"/>
                <a:gridCol w="609600"/>
                <a:gridCol w="1752600"/>
                <a:gridCol w="1023379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5.4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26-Jul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25-Jul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26-Jul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25-Jul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6.2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5.0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27-Jul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5.0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6.0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5.0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3.0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2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accent2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26-Jul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26-Jul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26-Jul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457200" y="5619690"/>
            <a:ext cx="55626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Changes from  last report shown in </a:t>
            </a:r>
            <a:r>
              <a:rPr lang="en-US" sz="20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304800" y="804446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July 2016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2016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11-16-0934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33881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TG Achievements</a:t>
            </a:r>
            <a:br>
              <a:rPr lang="en-US" dirty="0" smtClean="0"/>
            </a:br>
            <a:r>
              <a:rPr lang="en-US" sz="2400" dirty="0" smtClean="0"/>
              <a:t>San Diego meeting, July 25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751012"/>
            <a:ext cx="7869114" cy="4905376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Review of draft D0.1 with resolution of </a:t>
            </a:r>
            <a:r>
              <a:rPr lang="en-US" dirty="0" smtClean="0"/>
              <a:t>comments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Review and acceptance of contributions 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Network initialization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Association and disassociation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Authentication and trust establishment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Authorization, </a:t>
            </a:r>
            <a:r>
              <a:rPr lang="en-US" dirty="0" err="1"/>
              <a:t>QoS</a:t>
            </a:r>
            <a:r>
              <a:rPr lang="en-US" dirty="0"/>
              <a:t> and policy control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Accounting and monitoring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Network Function Virtualization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All sections of </a:t>
            </a:r>
            <a:r>
              <a:rPr lang="en-US" dirty="0" err="1"/>
              <a:t>ToC</a:t>
            </a:r>
            <a:r>
              <a:rPr lang="en-US" dirty="0"/>
              <a:t> populated with initial text</a:t>
            </a:r>
            <a:r>
              <a:rPr lang="en-US" dirty="0">
                <a:sym typeface="Wingdings"/>
              </a:rPr>
              <a:t>.</a:t>
            </a:r>
          </a:p>
          <a:p>
            <a:pPr marL="400050">
              <a:buFont typeface="Arial" charset="0"/>
              <a:buChar char="•"/>
            </a:pPr>
            <a:r>
              <a:rPr lang="en-US" dirty="0">
                <a:sym typeface="Wingdings"/>
              </a:rPr>
              <a:t>Initial TG ballot planned to start on Aug 9</a:t>
            </a:r>
            <a:r>
              <a:rPr lang="en-US" baseline="30000" dirty="0">
                <a:sym typeface="Wingdings"/>
              </a:rPr>
              <a:t>th</a:t>
            </a:r>
            <a:r>
              <a:rPr lang="en-US" dirty="0">
                <a:sym typeface="Wingdings"/>
              </a:rPr>
              <a:t> (until Sept 8</a:t>
            </a:r>
            <a:r>
              <a:rPr lang="en-US" baseline="30000" dirty="0">
                <a:sym typeface="Wingdings"/>
              </a:rPr>
              <a:t>th</a:t>
            </a:r>
            <a:r>
              <a:rPr lang="en-US" dirty="0" smtClean="0">
                <a:sym typeface="Wingdings"/>
              </a:rPr>
              <a:t>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>
                <a:sym typeface="Wingdings"/>
              </a:rPr>
              <a:t>802.11 members invited to participate!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Special session on 5G SC Action A on July 26</a:t>
            </a:r>
            <a:r>
              <a:rPr lang="en-US" baseline="30000" dirty="0"/>
              <a:t>th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Led to conclusion to proceed with Industry Connections activity</a:t>
            </a:r>
          </a:p>
          <a:p>
            <a:pPr>
              <a:buFont typeface="Arial" charset="0"/>
              <a:buChar char="•"/>
            </a:pPr>
            <a:r>
              <a:rPr lang="en-US" dirty="0"/>
              <a:t>Assumed timeline within current scope: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Starting WG ballot after March 2017, Sponsor Ballot Nov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120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11-16-1052 by Max Riegel, Nokia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540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 to next session in </a:t>
            </a:r>
            <a:br>
              <a:rPr lang="en-US" dirty="0"/>
            </a:br>
            <a:r>
              <a:rPr lang="en-US" dirty="0" smtClean="0"/>
              <a:t>Warsaw, PL, September 13-15,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51013"/>
            <a:ext cx="8229600" cy="469332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Envisioned topics: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Review of comments received for D0.2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Enhancements to the specification text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Special session on progressing the planning for Industry Connections activity on 5G SC Action A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Comment resolution session in York, UK on Sept 12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F2F meeting with commenters from 802.1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Conference </a:t>
            </a:r>
            <a:r>
              <a:rPr lang="en-US" dirty="0"/>
              <a:t>calls: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 no conference calls until September due to ongoing TG ballot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Conference calls after September interim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September 27</a:t>
            </a:r>
            <a:r>
              <a:rPr lang="en-US" baseline="30000" dirty="0"/>
              <a:t>th</a:t>
            </a:r>
            <a:r>
              <a:rPr lang="en-US" dirty="0"/>
              <a:t>, 09:30am </a:t>
            </a:r>
            <a:r>
              <a:rPr lang="en-US" dirty="0" smtClean="0"/>
              <a:t>ET, October </a:t>
            </a:r>
            <a:r>
              <a:rPr lang="en-US" dirty="0"/>
              <a:t>25</a:t>
            </a:r>
            <a:r>
              <a:rPr lang="en-US" baseline="30000" dirty="0"/>
              <a:t>th</a:t>
            </a:r>
            <a:r>
              <a:rPr lang="en-US" dirty="0"/>
              <a:t> , 09:30am </a:t>
            </a:r>
            <a:r>
              <a:rPr lang="en-US" dirty="0" smtClean="0"/>
              <a:t>ET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Dial-in information: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mentor.ieee.org/omniran/bp/StartPage</a:t>
            </a:r>
            <a:endParaRPr lang="en-US" dirty="0" smtClean="0"/>
          </a:p>
          <a:p>
            <a:pPr marL="1200150" lvl="2" indent="-285750">
              <a:buFont typeface="Arial" charset="0"/>
              <a:buChar char="•"/>
            </a:pPr>
            <a:r>
              <a:rPr lang="en-US" dirty="0" smtClean="0"/>
              <a:t>Topic: </a:t>
            </a:r>
            <a:r>
              <a:rPr lang="en-US" dirty="0"/>
              <a:t>Comment resolution on draft D0.2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11-16-1052 by Max Riegel, Nokia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2016-07-27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218339"/>
              </p:ext>
            </p:extLst>
          </p:nvPr>
        </p:nvGraphicFramePr>
        <p:xfrm>
          <a:off x="531813" y="2286000"/>
          <a:ext cx="81867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Document" r:id="rId4" imgW="8248712" imgH="2550695" progId="Word.Document.8">
                  <p:embed/>
                </p:oleObj>
              </mc:Choice>
              <mc:Fallback>
                <p:oleObj name="Document" r:id="rId4" imgW="8248712" imgH="25506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1/21 of 11-16-0790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July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648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November 13-18, 2016 – Seoul Korea </a:t>
            </a:r>
          </a:p>
          <a:p>
            <a:pPr lvl="1"/>
            <a:r>
              <a:rPr lang="en-US" dirty="0" smtClean="0"/>
              <a:t>March 26-31, 2017 – Chicago 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April 2016: Wireless </a:t>
            </a:r>
            <a:r>
              <a:rPr lang="en-US" dirty="0"/>
              <a:t>Tutorial (Donald Eastlake), 802.11 &amp; 802.15 tutorials (Dorothy Stanley, Charlie </a:t>
            </a:r>
            <a:r>
              <a:rPr lang="en-US" dirty="0" smtClean="0"/>
              <a:t>Perkins), see 11-16/500, July 2016: Pat Thaler &amp; Juan Carlos </a:t>
            </a:r>
            <a:r>
              <a:rPr lang="en-US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2016-06-08 teleconference held;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Sept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2016 F2F meeting planned; topics: Multicast, ITS, OWE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Tutorial request: present 802.11/.15 updates in Nov 2016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4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5"/>
              </a:rPr>
              <a:t>http://</a:t>
            </a:r>
            <a:r>
              <a:rPr lang="en-US" sz="1600" u="sng" dirty="0" smtClean="0">
                <a:hlinkClick r:id="rId5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at July 2016 Plenary: Monday PM2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tools.ietf.org/html/draft-perkins-intarea-multicast-ieee802-00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6775, Neighbor Discovery Optimization for IPv6 over Low-Power Wireless Personal Area Networks (6LoWPANs) defines a registration mechanism for accomplishing proxy ND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Related documents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6"/>
              </a:rPr>
              <a:t>http://datatracker.ietf.org/doc/draft-mcbride-mboned-wifi-mcast-problem-statement/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://www.ipv6council.be/IMG/pdf/20141212-08_vyncke_-_</a:t>
            </a:r>
            <a:r>
              <a:rPr lang="en-US" sz="1600" dirty="0" smtClean="0">
                <a:hlinkClick r:id="rId7"/>
              </a:rPr>
              <a:t>ipv6_multicast_issues-pptx.pdf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ITS BOF – Draft Charter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Draft Charter: Intelligent transportation systems</a:t>
            </a:r>
          </a:p>
          <a:p>
            <a:pPr lvl="1"/>
            <a:r>
              <a:rPr lang="en-US" sz="1200" dirty="0" smtClean="0"/>
              <a:t>Automobiles </a:t>
            </a:r>
            <a:r>
              <a:rPr lang="en-US" sz="1200" dirty="0"/>
              <a:t>and vehicles of all types are increasingly connected </a:t>
            </a:r>
            <a:r>
              <a:rPr lang="en-US" sz="1200" dirty="0" smtClean="0"/>
              <a:t>to the </a:t>
            </a:r>
            <a:r>
              <a:rPr lang="en-US" sz="1200" dirty="0"/>
              <a:t>Internet.  Comfort-enhancing entertainment applications, road </a:t>
            </a:r>
            <a:r>
              <a:rPr lang="en-US" sz="1200" dirty="0" smtClean="0"/>
              <a:t> </a:t>
            </a:r>
            <a:r>
              <a:rPr lang="en-US" sz="1200" dirty="0"/>
              <a:t>safety applications using bidirectional data flows, and connected </a:t>
            </a:r>
            <a:r>
              <a:rPr lang="en-US" sz="1200" dirty="0" smtClean="0"/>
              <a:t> </a:t>
            </a:r>
            <a:r>
              <a:rPr lang="en-US" sz="1200" dirty="0"/>
              <a:t>automated driving are but a few new features expected in automobiles </a:t>
            </a:r>
            <a:r>
              <a:rPr lang="en-US" sz="1200" dirty="0" smtClean="0"/>
              <a:t>to </a:t>
            </a:r>
            <a:r>
              <a:rPr lang="en-US" sz="1200" dirty="0"/>
              <a:t>hit the roads from now to year 2020</a:t>
            </a:r>
            <a:r>
              <a:rPr lang="en-US" sz="1200" dirty="0" smtClean="0"/>
              <a:t>.  </a:t>
            </a:r>
          </a:p>
          <a:p>
            <a:pPr lvl="1"/>
            <a:r>
              <a:rPr lang="en-US" sz="1200" dirty="0" smtClean="0"/>
              <a:t>Today</a:t>
            </a:r>
            <a:r>
              <a:rPr lang="en-US" sz="1200" dirty="0"/>
              <a:t>, there are several deployed Vehicle-to-Internet </a:t>
            </a:r>
            <a:r>
              <a:rPr lang="en-US" sz="1200" dirty="0" smtClean="0"/>
              <a:t>technologies   (V2Internet</a:t>
            </a:r>
            <a:r>
              <a:rPr lang="en-US" sz="1200" dirty="0"/>
              <a:t>) that make use of embedded Internet modules, or </a:t>
            </a:r>
            <a:r>
              <a:rPr lang="en-US" sz="1200" dirty="0" smtClean="0"/>
              <a:t>through driver's </a:t>
            </a:r>
            <a:r>
              <a:rPr lang="en-US" sz="1200" dirty="0"/>
              <a:t>cellular smartphone: </a:t>
            </a:r>
            <a:r>
              <a:rPr lang="en-US" sz="1200" dirty="0" err="1"/>
              <a:t>mirrorlink</a:t>
            </a:r>
            <a:r>
              <a:rPr lang="en-US" sz="1200" dirty="0"/>
              <a:t>, </a:t>
            </a:r>
            <a:r>
              <a:rPr lang="en-US" sz="1200" dirty="0" err="1"/>
              <a:t>carplay</a:t>
            </a:r>
            <a:r>
              <a:rPr lang="en-US" sz="1200" dirty="0"/>
              <a:t>, android </a:t>
            </a:r>
            <a:r>
              <a:rPr lang="en-US" sz="1200" dirty="0" smtClean="0"/>
              <a:t>auto. However</a:t>
            </a:r>
            <a:r>
              <a:rPr lang="en-US" sz="1200" dirty="0"/>
              <a:t>, Vehicle-to-Vehicle (V2V) and Vehicle-to-Infrastructure (V2I,  </a:t>
            </a:r>
            <a:r>
              <a:rPr lang="en-US" sz="1200" dirty="0" smtClean="0"/>
              <a:t>not </a:t>
            </a:r>
            <a:r>
              <a:rPr lang="en-US" sz="1200" dirty="0"/>
              <a:t>to be mistaken with V2Internet) communications are still being developed</a:t>
            </a:r>
            <a:r>
              <a:rPr lang="en-US" sz="1200" dirty="0" smtClean="0"/>
              <a:t>.</a:t>
            </a:r>
            <a:endParaRPr lang="en-US" sz="1200" dirty="0"/>
          </a:p>
          <a:p>
            <a:pPr lvl="1"/>
            <a:r>
              <a:rPr lang="en-US" sz="1200" dirty="0" smtClean="0"/>
              <a:t>Some </a:t>
            </a:r>
            <a:r>
              <a:rPr lang="en-US" sz="1200" dirty="0"/>
              <a:t>vehicle and infrastructure communications will use IP and others </a:t>
            </a:r>
            <a:r>
              <a:rPr lang="en-US" sz="1200" dirty="0" smtClean="0"/>
              <a:t>&gt; </a:t>
            </a:r>
            <a:r>
              <a:rPr lang="en-US" sz="1200" dirty="0"/>
              <a:t>will not.  Multiple applications need to share one data link, </a:t>
            </a:r>
            <a:r>
              <a:rPr lang="en-US" sz="1200" dirty="0" smtClean="0"/>
              <a:t>including </a:t>
            </a:r>
            <a:r>
              <a:rPr lang="en-US" sz="1200" dirty="0"/>
              <a:t>non-IP- based protocols sharing the data link with IP-based protocols</a:t>
            </a:r>
            <a:r>
              <a:rPr lang="en-US" sz="1200" dirty="0" smtClean="0"/>
              <a:t>. </a:t>
            </a:r>
            <a:endParaRPr lang="en-US" sz="1200" dirty="0"/>
          </a:p>
          <a:p>
            <a:pPr lvl="1"/>
            <a:r>
              <a:rPr lang="en-US" sz="1200" dirty="0" smtClean="0"/>
              <a:t>This </a:t>
            </a:r>
            <a:r>
              <a:rPr lang="en-US" sz="1200" dirty="0"/>
              <a:t>group will work on V2V and V2I use-cases where IP is well-suited </a:t>
            </a:r>
            <a:r>
              <a:rPr lang="en-US" sz="1200" dirty="0" smtClean="0"/>
              <a:t>as </a:t>
            </a:r>
            <a:r>
              <a:rPr lang="en-US" sz="1200" dirty="0"/>
              <a:t>a </a:t>
            </a:r>
            <a:r>
              <a:rPr lang="en-US" sz="1200" dirty="0" smtClean="0"/>
              <a:t>networking </a:t>
            </a:r>
            <a:r>
              <a:rPr lang="en-US" sz="1200" dirty="0"/>
              <a:t>technology, supporting also applications that involve </a:t>
            </a:r>
            <a:r>
              <a:rPr lang="en-US" sz="1200" dirty="0" smtClean="0"/>
              <a:t>exchanges </a:t>
            </a:r>
            <a:r>
              <a:rPr lang="en-US" sz="1200" dirty="0"/>
              <a:t>of safety-related messages between vehicles and infrastructure if necessary</a:t>
            </a:r>
            <a:r>
              <a:rPr lang="en-US" sz="1200" dirty="0" smtClean="0"/>
              <a:t>. </a:t>
            </a:r>
            <a:endParaRPr lang="en-US" sz="1200" dirty="0"/>
          </a:p>
          <a:p>
            <a:pPr lvl="1"/>
            <a:r>
              <a:rPr lang="en-US" sz="1200" dirty="0" smtClean="0"/>
              <a:t>This </a:t>
            </a:r>
            <a:r>
              <a:rPr lang="en-US" sz="1200" dirty="0"/>
              <a:t>group will develop IP-based protocols to establish direct and </a:t>
            </a:r>
            <a:r>
              <a:rPr lang="en-US" sz="1200" dirty="0" smtClean="0"/>
              <a:t>secure </a:t>
            </a:r>
            <a:r>
              <a:rPr lang="en-US" sz="1200" dirty="0"/>
              <a:t>connectivity between a vehicle, which is often comprised of </a:t>
            </a:r>
            <a:r>
              <a:rPr lang="en-US" sz="1200" dirty="0" smtClean="0"/>
              <a:t> </a:t>
            </a:r>
            <a:r>
              <a:rPr lang="en-US" sz="1200" dirty="0"/>
              <a:t>moving networks, and other vehicles and stationary systems.  Some </a:t>
            </a:r>
            <a:r>
              <a:rPr lang="en-US" sz="1200" dirty="0" smtClean="0"/>
              <a:t> </a:t>
            </a:r>
            <a:r>
              <a:rPr lang="en-US" sz="1200" dirty="0"/>
              <a:t>communications will be extremely short lived, but others will last for many hours or days</a:t>
            </a:r>
            <a:r>
              <a:rPr lang="en-US" sz="1200" dirty="0" smtClean="0"/>
              <a:t>.</a:t>
            </a:r>
            <a:endParaRPr lang="en-US" sz="1200" dirty="0"/>
          </a:p>
          <a:p>
            <a:pPr lvl="1"/>
            <a:r>
              <a:rPr lang="en-US" sz="1200" dirty="0" smtClean="0"/>
              <a:t>Moving </a:t>
            </a:r>
            <a:r>
              <a:rPr lang="en-US" sz="1200" dirty="0"/>
              <a:t>network to nearby moving or fixed network communications may </a:t>
            </a:r>
            <a:r>
              <a:rPr lang="en-US" sz="1200" b="0" dirty="0" smtClean="0"/>
              <a:t>involve </a:t>
            </a:r>
            <a:r>
              <a:rPr lang="en-US" sz="1200" b="0" dirty="0"/>
              <a:t>various kinds of link layers: 802.11-OCB (Outside the Context </a:t>
            </a:r>
            <a:r>
              <a:rPr lang="en-US" sz="1200" b="0" dirty="0" smtClean="0"/>
              <a:t>of </a:t>
            </a:r>
            <a:r>
              <a:rPr lang="en-US" sz="1200" b="0" dirty="0"/>
              <a:t>a Basic Service Set, also called 802.11p), 802.15.4 with 6lowpan, </a:t>
            </a:r>
            <a:r>
              <a:rPr lang="en-US" sz="1200" b="0" dirty="0" smtClean="0"/>
              <a:t>802.11ad</a:t>
            </a:r>
            <a:r>
              <a:rPr lang="en-US" sz="1200" b="0" dirty="0"/>
              <a:t>, VLC (Visible Light Communications), IrDA, LTE-D, </a:t>
            </a:r>
            <a:r>
              <a:rPr lang="en-US" sz="1200" b="0" dirty="0" smtClean="0"/>
              <a:t>LP-WAN.</a:t>
            </a:r>
          </a:p>
          <a:p>
            <a:pPr lvl="1"/>
            <a:r>
              <a:rPr lang="en-US" sz="1200" b="0" dirty="0" smtClean="0"/>
              <a:t>One </a:t>
            </a:r>
            <a:r>
              <a:rPr lang="en-US" sz="1200" b="0" dirty="0"/>
              <a:t>of the most used link layers for vehicular networks is IEEE 802.11-OCB, as a basis for DSRC</a:t>
            </a:r>
            <a:r>
              <a:rPr lang="en-US" sz="1200" b="0" dirty="0" smtClean="0"/>
              <a:t>. However</a:t>
            </a:r>
            <a:r>
              <a:rPr lang="en-US" sz="1200" b="0" dirty="0"/>
              <a:t>, IPv6 on 802.11-OCB is not yet </a:t>
            </a:r>
            <a:r>
              <a:rPr lang="en-US" sz="1200" b="0" dirty="0" smtClean="0"/>
              <a:t>defined.</a:t>
            </a:r>
            <a:endParaRPr lang="en-US" sz="1200" dirty="0"/>
          </a:p>
          <a:p>
            <a:pPr lvl="1"/>
            <a:r>
              <a:rPr lang="en-US" sz="1200" b="0" dirty="0" smtClean="0"/>
              <a:t>The </a:t>
            </a:r>
            <a:r>
              <a:rPr lang="en-US" sz="1200" b="0" dirty="0"/>
              <a:t>group will work only on IPv6 solutions.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ITS BOF – Work items &amp; Milestones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Draft Charter: Intelligent transportation systems</a:t>
            </a:r>
          </a:p>
          <a:p>
            <a:pPr lvl="1"/>
            <a:r>
              <a:rPr lang="en-US" sz="1200" b="0" dirty="0" smtClean="0"/>
              <a:t>The </a:t>
            </a:r>
            <a:r>
              <a:rPr lang="en-US" sz="1200" b="0" dirty="0"/>
              <a:t>group will work only on IPv6 solutions</a:t>
            </a:r>
            <a:r>
              <a:rPr lang="en-US" sz="1200" b="0" dirty="0" smtClean="0"/>
              <a:t>.</a:t>
            </a:r>
            <a:endParaRPr lang="en-US" sz="1200" b="0" dirty="0"/>
          </a:p>
          <a:p>
            <a:pPr lvl="1"/>
            <a:r>
              <a:rPr lang="en-US" sz="1200" b="0" dirty="0" smtClean="0"/>
              <a:t>The </a:t>
            </a:r>
            <a:r>
              <a:rPr lang="en-US" sz="1200" b="0" dirty="0"/>
              <a:t>group will leverage on technologies for Internet of Things (</a:t>
            </a:r>
            <a:r>
              <a:rPr lang="en-US" sz="1200" b="0" dirty="0" err="1"/>
              <a:t>IoT</a:t>
            </a:r>
            <a:r>
              <a:rPr lang="en-US" sz="1200" b="0" dirty="0"/>
              <a:t>) </a:t>
            </a:r>
            <a:r>
              <a:rPr lang="en-US" sz="1200" b="0" dirty="0" smtClean="0"/>
              <a:t> which </a:t>
            </a:r>
            <a:r>
              <a:rPr lang="en-US" sz="1200" b="0" dirty="0"/>
              <a:t>are developed in other IETF and IRTF efforts: 6lo WG, LP-WAN WG, and T2T RG</a:t>
            </a:r>
            <a:r>
              <a:rPr lang="en-US" sz="1200" b="0" dirty="0" smtClean="0"/>
              <a:t>.</a:t>
            </a:r>
          </a:p>
          <a:p>
            <a:pPr lvl="1"/>
            <a:r>
              <a:rPr lang="en-US" sz="1200" b="0" dirty="0" smtClean="0"/>
              <a:t> </a:t>
            </a:r>
            <a:r>
              <a:rPr lang="en-US" sz="1200" b="0" dirty="0"/>
              <a:t>Co-existence with techniques of infrastructure mobility management </a:t>
            </a:r>
            <a:r>
              <a:rPr lang="en-US" sz="1200" b="0" dirty="0" smtClean="0"/>
              <a:t>will </a:t>
            </a:r>
            <a:r>
              <a:rPr lang="en-US" sz="1200" b="0" dirty="0"/>
              <a:t>be coordinated with the DMM WG, LISP WG, and other mobility solutions</a:t>
            </a:r>
            <a:r>
              <a:rPr lang="en-US" sz="1200" b="0" dirty="0" smtClean="0"/>
              <a:t>.</a:t>
            </a:r>
            <a:endParaRPr lang="en-US" sz="1200" dirty="0"/>
          </a:p>
          <a:p>
            <a:pPr lvl="1"/>
            <a:r>
              <a:rPr lang="en-US" sz="1200" b="0" dirty="0" smtClean="0"/>
              <a:t> </a:t>
            </a:r>
            <a:r>
              <a:rPr lang="en-US" sz="1200" b="0" dirty="0"/>
              <a:t>The SDOs interested in this work are: ISO/TC204, ETSI TC ITS, 3GPP, </a:t>
            </a:r>
            <a:r>
              <a:rPr lang="en-US" sz="1200" b="0" dirty="0" smtClean="0"/>
              <a:t>NHTSA </a:t>
            </a:r>
            <a:r>
              <a:rPr lang="en-US" sz="1200" b="0" dirty="0"/>
              <a:t>and </a:t>
            </a:r>
            <a:r>
              <a:rPr lang="en-US" sz="1200" b="0" dirty="0" smtClean="0"/>
              <a:t>more.</a:t>
            </a:r>
            <a:endParaRPr lang="en-US" sz="1200" dirty="0"/>
          </a:p>
          <a:p>
            <a:pPr lvl="1"/>
            <a:r>
              <a:rPr lang="en-US" sz="1200" b="0" dirty="0" smtClean="0"/>
              <a:t>This </a:t>
            </a:r>
            <a:r>
              <a:rPr lang="en-US" sz="1200" b="0" dirty="0"/>
              <a:t>group will not work on V2V or V2I use-cases where IP is not well-suited</a:t>
            </a:r>
            <a:r>
              <a:rPr lang="en-US" sz="1200" b="0" dirty="0" smtClean="0"/>
              <a:t>. Without </a:t>
            </a:r>
            <a:r>
              <a:rPr lang="en-US" sz="1200" b="0" dirty="0"/>
              <a:t>re-chartering, this group will not work on Delay-Tolerant </a:t>
            </a:r>
            <a:r>
              <a:rPr lang="en-US" sz="1200" b="0" dirty="0" smtClean="0"/>
              <a:t>Networking </a:t>
            </a:r>
            <a:r>
              <a:rPr lang="en-US" sz="1200" b="0" dirty="0"/>
              <a:t>nor on Information-Centric Networking</a:t>
            </a:r>
            <a:r>
              <a:rPr lang="en-US" sz="1200" b="0" dirty="0" smtClean="0"/>
              <a:t>.</a:t>
            </a:r>
            <a:endParaRPr lang="en-US" sz="1200" dirty="0"/>
          </a:p>
          <a:p>
            <a:pPr lvl="1"/>
            <a:r>
              <a:rPr lang="en-US" sz="1200" b="0" dirty="0" smtClean="0"/>
              <a:t> </a:t>
            </a:r>
            <a:r>
              <a:rPr lang="en-US" sz="1200" b="0" dirty="0"/>
              <a:t>If the group is successful in accomplishing its first goals, then it </a:t>
            </a:r>
            <a:r>
              <a:rPr lang="en-US" sz="1200" b="0" dirty="0" smtClean="0"/>
              <a:t>can </a:t>
            </a:r>
            <a:r>
              <a:rPr lang="en-US" sz="1200" b="0" dirty="0"/>
              <a:t>be </a:t>
            </a:r>
            <a:r>
              <a:rPr lang="en-US" sz="1200" b="0" dirty="0" err="1"/>
              <a:t>rechartered</a:t>
            </a:r>
            <a:r>
              <a:rPr lang="en-US" sz="1200" b="0" dirty="0"/>
              <a:t> to work on other things (examples include but are not limited to</a:t>
            </a:r>
            <a:r>
              <a:rPr lang="en-US" sz="1200" b="0" dirty="0" smtClean="0"/>
              <a:t>: a </a:t>
            </a:r>
            <a:r>
              <a:rPr lang="en-US" sz="1200" b="0" dirty="0"/>
              <a:t>1-hop mechanism of IP prefix exchange between moving networks, an n- </a:t>
            </a:r>
            <a:r>
              <a:rPr lang="en-US" sz="1200" b="0" dirty="0" smtClean="0"/>
              <a:t>hop </a:t>
            </a:r>
            <a:r>
              <a:rPr lang="en-US" sz="1200" b="0" dirty="0"/>
              <a:t>extension, naming for moving networks; generalization for trains, </a:t>
            </a:r>
            <a:r>
              <a:rPr lang="en-US" sz="1200" b="0" dirty="0" smtClean="0"/>
              <a:t>air</a:t>
            </a:r>
            <a:r>
              <a:rPr lang="en-US" sz="1200" b="0" dirty="0"/>
              <a:t>, unmanned and space use-cases</a:t>
            </a:r>
            <a:r>
              <a:rPr lang="en-US" sz="1200" b="0" dirty="0" smtClean="0"/>
              <a:t>).</a:t>
            </a:r>
            <a:endParaRPr lang="en-US" sz="1200" dirty="0"/>
          </a:p>
          <a:p>
            <a:pPr lvl="1"/>
            <a:r>
              <a:rPr lang="en-US" sz="1200" b="0" dirty="0" smtClean="0"/>
              <a:t>WORK ITEMS</a:t>
            </a:r>
            <a:r>
              <a:rPr lang="en-US" sz="1200" dirty="0" smtClean="0"/>
              <a:t>: </a:t>
            </a:r>
            <a:r>
              <a:rPr lang="en-US" sz="1200" b="0" dirty="0" smtClean="0"/>
              <a:t>Standards </a:t>
            </a:r>
            <a:r>
              <a:rPr lang="en-US" sz="1200" b="0" dirty="0"/>
              <a:t>Track RFC "IPv6 over </a:t>
            </a:r>
            <a:r>
              <a:rPr lang="en-US" sz="1200" b="0" dirty="0" smtClean="0"/>
              <a:t>802.11p“</a:t>
            </a:r>
            <a:r>
              <a:rPr lang="en-US" sz="1200" dirty="0" smtClean="0"/>
              <a:t>, </a:t>
            </a:r>
            <a:r>
              <a:rPr lang="en-US" sz="1200" b="0" dirty="0" smtClean="0"/>
              <a:t>Potential </a:t>
            </a:r>
            <a:r>
              <a:rPr lang="en-US" sz="1200" b="0" dirty="0"/>
              <a:t>Informational RFC "ITS General Problem Area" </a:t>
            </a:r>
            <a:r>
              <a:rPr lang="en-US" sz="1200" b="0" dirty="0" smtClean="0"/>
              <a:t>covering: What </a:t>
            </a:r>
            <a:r>
              <a:rPr lang="en-US" sz="1200" b="0" dirty="0"/>
              <a:t>is ITS</a:t>
            </a:r>
            <a:r>
              <a:rPr lang="en-US" sz="1200" b="0" dirty="0" smtClean="0"/>
              <a:t>? Explain </a:t>
            </a:r>
            <a:r>
              <a:rPr lang="en-US" sz="1200" b="0" dirty="0"/>
              <a:t>V2V, V2I, and related </a:t>
            </a:r>
            <a:r>
              <a:rPr lang="en-US" sz="1200" b="0" dirty="0" smtClean="0"/>
              <a:t>terms, Why </a:t>
            </a:r>
            <a:r>
              <a:rPr lang="en-US" sz="1200" b="0" dirty="0"/>
              <a:t>is IPv6 needed</a:t>
            </a:r>
            <a:r>
              <a:rPr lang="en-US" sz="1200" b="0" dirty="0" smtClean="0"/>
              <a:t>?,  </a:t>
            </a:r>
            <a:r>
              <a:rPr lang="en-US" sz="1200" b="0" dirty="0"/>
              <a:t>Explain why some traffic will not use </a:t>
            </a:r>
            <a:r>
              <a:rPr lang="en-US" sz="1200" b="0" dirty="0" smtClean="0"/>
              <a:t>IPv6, Explain </a:t>
            </a:r>
            <a:r>
              <a:rPr lang="en-US" sz="1200" b="0" dirty="0"/>
              <a:t>why other traffic will use </a:t>
            </a:r>
            <a:r>
              <a:rPr lang="en-US" sz="1200" b="0" dirty="0" smtClean="0"/>
              <a:t>IPv6. Use-cases</a:t>
            </a:r>
            <a:r>
              <a:rPr lang="en-US" sz="1200" b="0" dirty="0"/>
              <a:t>, illustrating the expected areas for initial </a:t>
            </a:r>
            <a:r>
              <a:rPr lang="en-US" sz="1200" b="0" dirty="0" smtClean="0"/>
              <a:t>focus, Informative </a:t>
            </a:r>
            <a:r>
              <a:rPr lang="en-US" sz="1200" b="0" dirty="0"/>
              <a:t>references, relationship with other </a:t>
            </a:r>
            <a:r>
              <a:rPr lang="en-US" sz="1200" b="0" dirty="0" smtClean="0"/>
              <a:t>SDOs. Potential </a:t>
            </a:r>
            <a:r>
              <a:rPr lang="en-US" sz="1200" b="0" dirty="0"/>
              <a:t>Informational RFC "Problem Statement" covering</a:t>
            </a:r>
            <a:r>
              <a:rPr lang="en-US" sz="1200" b="0" dirty="0" smtClean="0"/>
              <a:t>: Problem statement, Security considerations, Privacy consideration</a:t>
            </a:r>
            <a:endParaRPr lang="en-US" sz="1200" b="0" dirty="0"/>
          </a:p>
          <a:p>
            <a:pPr lvl="1"/>
            <a:r>
              <a:rPr lang="en-US" sz="1200" b="0" dirty="0" smtClean="0"/>
              <a:t>MILESTONES:</a:t>
            </a:r>
          </a:p>
          <a:p>
            <a:pPr lvl="1"/>
            <a:r>
              <a:rPr lang="en-US" sz="1200" b="0" dirty="0" smtClean="0"/>
              <a:t>Oct </a:t>
            </a:r>
            <a:r>
              <a:rPr lang="en-US" sz="1200" b="0" dirty="0"/>
              <a:t>2016 - Draft for "IPv6 over 802.11-OCB" adopted by </a:t>
            </a:r>
            <a:r>
              <a:rPr lang="en-US" sz="1200" b="0" dirty="0" smtClean="0"/>
              <a:t>WG</a:t>
            </a:r>
            <a:endParaRPr lang="en-US" sz="1200" dirty="0"/>
          </a:p>
          <a:p>
            <a:pPr lvl="1"/>
            <a:r>
              <a:rPr lang="en-US" sz="1200" b="0" dirty="0" smtClean="0"/>
              <a:t>Dec </a:t>
            </a:r>
            <a:r>
              <a:rPr lang="en-US" sz="1200" b="0" dirty="0"/>
              <a:t>2016 - Draft for "ITS General Problem Area" adopted by </a:t>
            </a:r>
            <a:r>
              <a:rPr lang="en-US" sz="1200" b="0" dirty="0" smtClean="0"/>
              <a:t>WG</a:t>
            </a:r>
            <a:endParaRPr lang="en-US" sz="1200" dirty="0"/>
          </a:p>
          <a:p>
            <a:pPr lvl="1"/>
            <a:r>
              <a:rPr lang="en-US" sz="1200" b="0" dirty="0" smtClean="0"/>
              <a:t> </a:t>
            </a:r>
            <a:r>
              <a:rPr lang="en-US" sz="1200" b="0" dirty="0"/>
              <a:t>Mar 2017 - Draft for "Problem Statement" adopted by </a:t>
            </a:r>
            <a:r>
              <a:rPr lang="en-US" sz="1200" b="0" dirty="0" smtClean="0"/>
              <a:t>WG</a:t>
            </a:r>
          </a:p>
          <a:p>
            <a:pPr lvl="1"/>
            <a:r>
              <a:rPr lang="en-US" sz="1200" b="0" dirty="0" smtClean="0"/>
              <a:t>May </a:t>
            </a:r>
            <a:r>
              <a:rPr lang="en-US" sz="1200" b="0" dirty="0"/>
              <a:t>2017 - Submit "IPv6 over 802.11-OCB" to </a:t>
            </a:r>
            <a:r>
              <a:rPr lang="en-US" sz="1200" b="0" dirty="0" smtClean="0"/>
              <a:t>IESG</a:t>
            </a:r>
          </a:p>
          <a:p>
            <a:pPr lvl="1"/>
            <a:r>
              <a:rPr lang="en-US" sz="1200" b="0" dirty="0" smtClean="0"/>
              <a:t>Oct </a:t>
            </a:r>
            <a:r>
              <a:rPr lang="en-US" sz="1200" b="0" dirty="0"/>
              <a:t>2017 - Submit "ITS General Problem Area" to </a:t>
            </a:r>
            <a:r>
              <a:rPr lang="en-US" sz="1200" b="0" dirty="0" smtClean="0"/>
              <a:t>IESG</a:t>
            </a:r>
            <a:endParaRPr lang="en-US" sz="1200" dirty="0"/>
          </a:p>
          <a:p>
            <a:pPr lvl="1"/>
            <a:r>
              <a:rPr lang="en-US" sz="1200" b="0" dirty="0" smtClean="0"/>
              <a:t> </a:t>
            </a:r>
            <a:r>
              <a:rPr lang="en-US" sz="1200" b="0" dirty="0"/>
              <a:t>May 2018 - Submit "Problem Statement" to IESG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Opportunistic Wireless Encryption (OWE)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19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dirty="0"/>
              <a:t>OWE internet draft available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tools.ietf.org/html/draft-harkins-owe-00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Discussed at IETF last week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N</a:t>
            </a:r>
            <a:r>
              <a:rPr lang="en-US" dirty="0" smtClean="0"/>
              <a:t>ext steps - Expect a request from Stephen Farrell (IETF Security Area Director) for ANA </a:t>
            </a:r>
            <a:r>
              <a:rPr lang="en-US" dirty="0"/>
              <a:t>assignment of 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an </a:t>
            </a:r>
            <a:r>
              <a:rPr lang="en-US" dirty="0"/>
              <a:t>Authentication and Key </a:t>
            </a:r>
            <a:r>
              <a:rPr lang="en-US" dirty="0" smtClean="0"/>
              <a:t>Management (</a:t>
            </a:r>
            <a:r>
              <a:rPr lang="en-US" dirty="0"/>
              <a:t>AKM) suite selector for OWE </a:t>
            </a:r>
            <a:r>
              <a:rPr lang="en-US" dirty="0" smtClean="0"/>
              <a:t>(ANA-1 in the internet draft) and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 </a:t>
            </a:r>
            <a:r>
              <a:rPr lang="en-US" dirty="0"/>
              <a:t>Element ID </a:t>
            </a:r>
            <a:r>
              <a:rPr lang="en-US" dirty="0" smtClean="0"/>
              <a:t>(ANA-2 in the internet draft) to </a:t>
            </a:r>
            <a:r>
              <a:rPr lang="en-US" dirty="0"/>
              <a:t>be assigned to hold the </a:t>
            </a:r>
            <a:r>
              <a:rPr lang="en-US" dirty="0" err="1"/>
              <a:t>Diffie</a:t>
            </a:r>
            <a:r>
              <a:rPr lang="en-US" dirty="0"/>
              <a:t>-Hellman </a:t>
            </a:r>
            <a:r>
              <a:rPr lang="en-US" dirty="0" smtClean="0"/>
              <a:t>element</a:t>
            </a: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GB" sz="2000" dirty="0" smtClean="0"/>
              <a:t>I’m going to suggest going forward we use a single style with appropriately set tabs,  and use leading</a:t>
            </a:r>
            <a:r>
              <a:rPr lang="en-US" sz="2000" dirty="0" smtClean="0"/>
              <a:t> </a:t>
            </a:r>
            <a:r>
              <a:rPr lang="en-GB" sz="2000" dirty="0" smtClean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 smtClean="0"/>
              <a:t> Keep embedded figures using </a:t>
            </a:r>
            <a:r>
              <a:rPr lang="en-GB" sz="2000" dirty="0" err="1" smtClean="0"/>
              <a:t>visio</a:t>
            </a:r>
            <a:r>
              <a:rPr lang="en-GB" sz="2000" dirty="0" smtClean="0"/>
              <a:t> as long as possible</a:t>
            </a:r>
            <a:endParaRPr lang="en-US" sz="2000" dirty="0" smtClean="0"/>
          </a:p>
          <a:p>
            <a:pPr lvl="1"/>
            <a:r>
              <a:rPr lang="en-GB" sz="1800" dirty="0" smtClean="0"/>
              <a:t>Near the end of sponsor ballot,  turn these all into .</a:t>
            </a:r>
            <a:r>
              <a:rPr lang="en-GB" sz="1800" dirty="0" err="1" smtClean="0"/>
              <a:t>wmf</a:t>
            </a:r>
            <a:r>
              <a:rPr lang="en-GB" sz="1800" dirty="0" smtClean="0"/>
              <a:t> (windows meta file) format files (you can do this from </a:t>
            </a:r>
            <a:r>
              <a:rPr lang="en-GB" sz="1800" dirty="0" err="1" smtClean="0"/>
              <a:t>visio</a:t>
            </a:r>
            <a:r>
              <a:rPr lang="en-GB" sz="1800" dirty="0" smtClean="0"/>
              <a:t> using “save as”).   Keep separate files for the .</a:t>
            </a:r>
            <a:r>
              <a:rPr lang="en-GB" sz="1800" dirty="0" err="1" smtClean="0"/>
              <a:t>vsd</a:t>
            </a:r>
            <a:r>
              <a:rPr lang="en-GB" sz="1800" dirty="0" smtClean="0"/>
              <a:t> source and the .</a:t>
            </a:r>
            <a:r>
              <a:rPr lang="en-GB" sz="1800" dirty="0" err="1" smtClean="0"/>
              <a:t>wmf</a:t>
            </a:r>
            <a:r>
              <a:rPr lang="en-GB" sz="1800" dirty="0" smtClean="0"/>
              <a:t> file that is linked to from frame. There is likelihood we should use .</a:t>
            </a:r>
            <a:r>
              <a:rPr lang="en-GB" sz="1800" dirty="0" err="1" smtClean="0"/>
              <a:t>emf</a:t>
            </a:r>
            <a:endParaRPr lang="en-GB" sz="1800" dirty="0" smtClean="0"/>
          </a:p>
          <a:p>
            <a:r>
              <a:rPr lang="en-GB" sz="2000" dirty="0" smtClean="0"/>
              <a:t>Frame templates for 11aa, 11ac, 11af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11-16-0934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at IETF July 18-23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648200"/>
          </a:xfrm>
          <a:noFill/>
        </p:spPr>
        <p:txBody>
          <a:bodyPr/>
          <a:lstStyle/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35030"/>
              </p:ext>
            </p:extLst>
          </p:nvPr>
        </p:nvGraphicFramePr>
        <p:xfrm>
          <a:off x="1066800" y="2083680"/>
          <a:ext cx="6977557" cy="3707520"/>
        </p:xfrm>
        <a:graphic>
          <a:graphicData uri="http://schemas.openxmlformats.org/drawingml/2006/table">
            <a:tbl>
              <a:tblPr/>
              <a:tblGrid>
                <a:gridCol w="1110157"/>
                <a:gridCol w="5867400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dirty="0">
                          <a:hlinkClick r:id="rId4"/>
                        </a:rPr>
                        <a:t>its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Intelligent Transportation </a:t>
                      </a:r>
                      <a:r>
                        <a:rPr lang="en-US" sz="1800" dirty="0" smtClean="0"/>
                        <a:t>Systems, also see </a:t>
                      </a:r>
                      <a:r>
                        <a:rPr lang="en-US" sz="1800" dirty="0" smtClean="0">
                          <a:hlinkClick r:id="rId4"/>
                        </a:rPr>
                        <a:t>https://datatracker.ietf.org/wg/its/charter/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lpwan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Low-Power Wide Area Networks 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>
                          <a:hlinkClick r:id="rId5"/>
                        </a:rPr>
                        <a:t>lpwan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Low-Power Wide Area Networks 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>
                          <a:hlinkClick r:id="rId6"/>
                        </a:rPr>
                        <a:t>lurk</a:t>
                      </a:r>
                      <a:endParaRPr lang="en-US" sz="180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Limited Use of Remote Keys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779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hlinkClick r:id="rId7"/>
                        </a:rPr>
                        <a:t>imtg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International Meeting Arrangements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43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8"/>
                        </a:rPr>
                        <a:t>l4s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 Latency Low Loss Scalable throughput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672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hlinkClick r:id="rId9"/>
                        </a:rPr>
                        <a:t>quic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/>
                        <a:t>Quic</a:t>
                      </a:r>
                      <a:r>
                        <a:rPr lang="en-US" sz="1800" b="0" dirty="0" smtClean="0"/>
                        <a:t> (</a:t>
                      </a:r>
                      <a:r>
                        <a:rPr lang="en-US" b="0" dirty="0" smtClean="0"/>
                        <a:t>: A UDP-Based Multiplexed and Secure Transport)</a:t>
                      </a:r>
                      <a:endParaRPr lang="en-US" sz="1800" b="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60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10"/>
                        </a:rPr>
                        <a:t>plus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Path layer UDP substrate</a:t>
                      </a:r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3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hlinkClick r:id="rId11"/>
                        </a:rPr>
                        <a:t>ledger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Ledger (a</a:t>
                      </a:r>
                      <a:r>
                        <a:rPr lang="en-US" sz="1800" baseline="0" dirty="0" smtClean="0"/>
                        <a:t> payment protocol)</a:t>
                      </a:r>
                      <a:endParaRPr lang="en-US" sz="1800" dirty="0" smtClean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9/21 of 11-16-0790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dirty="0">
                <a:hlinkClick r:id="rId3"/>
              </a:rPr>
              <a:t>http://datatracker.ietf.org/wg/6lo/charter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Focus</a:t>
            </a:r>
            <a:r>
              <a:rPr lang="en-US" sz="1800" dirty="0"/>
              <a:t>: IPv6 over Networks of Resource-constrained </a:t>
            </a:r>
            <a:r>
              <a:rPr lang="en-US" sz="18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See WNG presentation: </a:t>
            </a:r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mentor.ieee.org/802.11/dcn/15/11-15-1085-00-0wng-6lowpan-over-802-11.pptx</a:t>
            </a:r>
            <a:r>
              <a:rPr lang="en-US" sz="1800" dirty="0"/>
              <a:t> </a:t>
            </a:r>
            <a:r>
              <a:rPr lang="en-US" sz="18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://datatracker.ietf.org/doc/draft-delcarpio-6lo-wlanah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tools.ietf.org/html/draft-thubert-6lo-routing-dispatch-06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tools.ietf.org/html/draft-thubert-6lo-backbone-router-02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Unique </a:t>
            </a:r>
            <a:r>
              <a:rPr lang="en-US" sz="1800" dirty="0"/>
              <a:t>IPv6 Prefix Per Host, </a:t>
            </a:r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tools.ietf.org/html/draft-jjmb-v6ops-unique-ipv6-prefix-per-host-00</a:t>
            </a:r>
            <a:r>
              <a:rPr lang="en-US" sz="18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600" i="1" dirty="0" smtClean="0"/>
              <a:t>The </a:t>
            </a:r>
            <a:r>
              <a:rPr lang="en-US" sz="1600" i="1" dirty="0"/>
              <a:t>concepts in this document were originally developed as part of a large scale, production deployment of IPv6 support for a community Wi-Fi service</a:t>
            </a:r>
            <a:r>
              <a:rPr lang="en-US" sz="1600" i="1" dirty="0" smtClean="0"/>
              <a:t>. </a:t>
            </a:r>
            <a:endParaRPr lang="en-US" sz="1600" i="1" dirty="0"/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9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10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[July 2016]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Updated: Data Types in the Remote Authentication Dial-In User Service Protocol (RADIUS)</a:t>
            </a:r>
            <a:r>
              <a:rPr lang="en-US" sz="1600" dirty="0" smtClean="0"/>
              <a:t>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https://datatracker.ietf.org/doc/draft-ietf-radext-datatypes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Considerations regarding </a:t>
            </a:r>
            <a:r>
              <a:rPr lang="en-US" sz="1600" dirty="0"/>
              <a:t>the correct use </a:t>
            </a:r>
            <a:r>
              <a:rPr lang="en-US" sz="1600" dirty="0" smtClean="0"/>
              <a:t>of EAP-Response/Identity,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https://datatracker.ietf.org/doc/draft-ietf-radext-populating-eapidentity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6"/>
              </a:rPr>
              <a:t>https://datatracker.ietf.org/doc/rfc7664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600" dirty="0" smtClean="0"/>
            </a:br>
            <a:r>
              <a:rPr lang="en-US" sz="16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[July 2016]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Home Networking Control Protocol </a:t>
            </a:r>
            <a:r>
              <a:rPr lang="en-US" sz="1600" dirty="0"/>
              <a:t>(revisions), see </a:t>
            </a:r>
            <a:r>
              <a:rPr lang="en-US" sz="1600" dirty="0">
                <a:hlinkClick r:id="rId6"/>
              </a:rPr>
              <a:t>https://datatracker.ietf.org/doc/draft-ietf-homenet-hncp-bis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7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[July 2016]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TACACS+ Protocol, see </a:t>
            </a:r>
            <a:r>
              <a:rPr lang="en-US" sz="1400" dirty="0" smtClean="0">
                <a:hlinkClick r:id="rId8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Alternate Tunnel Encapsulation for Data Frames in CAPWAP, see  </a:t>
            </a:r>
            <a:r>
              <a:rPr lang="en-US" sz="1400" dirty="0" smtClean="0">
                <a:hlinkClick r:id="rId9"/>
              </a:rPr>
              <a:t>http://datatracker.ietf.org/doc/draft-ietf-opsawg-capwap-alt-tunnel/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1"/>
              </a:rPr>
              <a:t>https://datatracker.ietf.org/doc/rfc7548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[July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Published as RFC 7924: </a:t>
            </a:r>
            <a:r>
              <a:rPr lang="en-US" sz="1600" dirty="0"/>
              <a:t>Transport Layer Security (TLS) Cached Information Extension, see </a:t>
            </a:r>
            <a:r>
              <a:rPr lang="en-US" sz="1600" dirty="0">
                <a:hlinkClick r:id="rId5"/>
              </a:rPr>
              <a:t>https://datatracker.ietf.org/doc/rfc7924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Transport Layer Security (TLS) False Start, see </a:t>
            </a:r>
            <a:r>
              <a:rPr lang="en-US" sz="1600" dirty="0">
                <a:hlinkClick r:id="rId6"/>
              </a:rPr>
              <a:t>https://datatracker.ietf.org/doc/draft-ietf-tls-falsestart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Submitted to IESG for publication: Negotiated Finite Field </a:t>
            </a:r>
            <a:r>
              <a:rPr lang="en-US" sz="1600" dirty="0" err="1" smtClean="0"/>
              <a:t>Diffie</a:t>
            </a:r>
            <a:r>
              <a:rPr lang="en-US" sz="1600" dirty="0" smtClean="0"/>
              <a:t>-Hellman Ephemeral Parameters for TLS, see </a:t>
            </a:r>
            <a:r>
              <a:rPr lang="en-US" sz="1600" dirty="0" smtClean="0">
                <a:hlinkClick r:id="rId7"/>
              </a:rPr>
              <a:t>http://datatracker.ietf.org/doc/draft-ietf-tls-negotiated-ff-dhe/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8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[July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DNS Push Notifications, see https://datatracker.ietf.org/doc/draft-ietf-dnssd-push/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Scalable </a:t>
            </a:r>
            <a:r>
              <a:rPr lang="en-US" sz="1600" dirty="0"/>
              <a:t>DNS-SD (SSD) Threats</a:t>
            </a:r>
            <a:r>
              <a:rPr lang="en-US" sz="1600" dirty="0" smtClean="0"/>
              <a:t>, see </a:t>
            </a:r>
            <a:r>
              <a:rPr lang="en-US" sz="1600" dirty="0">
                <a:hlinkClick r:id="rId5"/>
              </a:rPr>
              <a:t>http://datatracker.ietf.org/doc/draft-otis-dnssd-scalable-dns-sd-threats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 and New: </a:t>
            </a:r>
            <a:r>
              <a:rPr lang="en-US" sz="1600" dirty="0"/>
              <a:t>A 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Published as RFC 7887: </a:t>
            </a:r>
            <a:r>
              <a:rPr lang="en-US" sz="1600" dirty="0"/>
              <a:t>Hierarchical Join/Prune Attributes, see </a:t>
            </a:r>
            <a:r>
              <a:rPr lang="en-US" sz="1600" dirty="0">
                <a:hlinkClick r:id="rId7"/>
              </a:rPr>
              <a:t>https://datatracker.ietf.org/doc/rfc7887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2016-07-28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736428"/>
              </p:ext>
            </p:extLst>
          </p:nvPr>
        </p:nvGraphicFramePr>
        <p:xfrm>
          <a:off x="520700" y="2292350"/>
          <a:ext cx="7662863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92350"/>
                        <a:ext cx="7662863" cy="2662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11-16-1038 by Mark Hamilton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(Ruckus Wireless)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4530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The Working Group </a:t>
            </a:r>
            <a:r>
              <a:rPr lang="en-US" sz="1400" dirty="0"/>
              <a:t>addresses 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600" dirty="0" smtClean="0"/>
              <a:t>Updated: Deterministic Networking Use Cases, see </a:t>
            </a:r>
            <a:r>
              <a:rPr lang="en-US" sz="1600" dirty="0" smtClean="0">
                <a:hlinkClick r:id="rId4"/>
              </a:rPr>
              <a:t>https://datatracker.ietf.org/doc/draft-ietf-detnet-use-cases/</a:t>
            </a:r>
            <a:r>
              <a:rPr lang="en-US" sz="1600" dirty="0" smtClean="0"/>
              <a:t> (note 5.1.1, reference to </a:t>
            </a:r>
            <a:r>
              <a:rPr lang="en-US" sz="1600" dirty="0" err="1" smtClean="0"/>
              <a:t>WiFi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Deterministic </a:t>
            </a:r>
            <a:r>
              <a:rPr lang="en-US" sz="1600" dirty="0"/>
              <a:t>Networking Problem Statement, see </a:t>
            </a:r>
            <a:r>
              <a:rPr lang="en-US" sz="1600" dirty="0">
                <a:hlinkClick r:id="rId5"/>
              </a:rPr>
              <a:t>https://datatracker.ietf.org/doc/draft-ietf-detnet-problem-statement/</a:t>
            </a:r>
            <a:r>
              <a:rPr lang="en-US" sz="1600" dirty="0"/>
              <a:t> </a:t>
            </a:r>
          </a:p>
          <a:p>
            <a:pPr lvl="1"/>
            <a:r>
              <a:rPr lang="en-US" sz="1600" dirty="0" smtClean="0"/>
              <a:t>Integrated </a:t>
            </a:r>
            <a:r>
              <a:rPr lang="en-US" sz="1600" dirty="0"/>
              <a:t>Mobile </a:t>
            </a:r>
            <a:r>
              <a:rPr lang="en-US" sz="1600" dirty="0" err="1"/>
              <a:t>Fronthaul</a:t>
            </a:r>
            <a:r>
              <a:rPr lang="en-US" sz="1600" dirty="0"/>
              <a:t> and Backhaul, see </a:t>
            </a:r>
            <a:r>
              <a:rPr lang="en-US" sz="1600" dirty="0">
                <a:hlinkClick r:id="rId6"/>
              </a:rPr>
              <a:t>https://datatracker.ietf.org/doc/draft-huang-detnet-xhaul/</a:t>
            </a:r>
            <a:r>
              <a:rPr lang="en-US" sz="16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141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[July 2016]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New draft “</a:t>
            </a:r>
            <a:r>
              <a:rPr lang="en-US" sz="1400" b="1" dirty="0"/>
              <a:t>Guidelines for </a:t>
            </a:r>
            <a:r>
              <a:rPr lang="en-US" sz="1400" b="1" dirty="0" err="1"/>
              <a:t>DiffServ</a:t>
            </a:r>
            <a:r>
              <a:rPr lang="en-US" sz="1400" b="1" dirty="0"/>
              <a:t> to IEEE 802.11 </a:t>
            </a:r>
            <a:r>
              <a:rPr lang="en-US" sz="1400" b="1" dirty="0" smtClean="0"/>
              <a:t>Mapping”</a:t>
            </a:r>
            <a:r>
              <a:rPr lang="en-US" sz="1400" dirty="0" smtClean="0"/>
              <a:t>: </a:t>
            </a:r>
            <a:r>
              <a:rPr lang="en-US" sz="1400" u="sng" dirty="0">
                <a:hlinkClick r:id="rId5"/>
              </a:rPr>
              <a:t>https://</a:t>
            </a:r>
            <a:r>
              <a:rPr lang="en-US" sz="1400" u="sng" dirty="0" smtClean="0">
                <a:hlinkClick r:id="rId5"/>
              </a:rPr>
              <a:t>tools.ietf.org/html/draft-ietf-tsvwg-ieee-802-11-00</a:t>
            </a:r>
            <a:r>
              <a:rPr lang="en-US" sz="1400" u="sng" dirty="0" smtClean="0"/>
              <a:t> . </a:t>
            </a:r>
            <a:r>
              <a:rPr lang="en-US" sz="1400" dirty="0"/>
              <a:t>It is not intended to make any changes in priority mapping in 802.11 but does mention it extensively in Section </a:t>
            </a:r>
            <a:r>
              <a:rPr lang="en-US" sz="1400" dirty="0" smtClean="0"/>
              <a:t>2. Also see </a:t>
            </a:r>
            <a:r>
              <a:rPr lang="en-US" sz="1400" u="sng" dirty="0">
                <a:hlinkClick r:id="rId6"/>
              </a:rPr>
              <a:t>https://</a:t>
            </a:r>
            <a:r>
              <a:rPr lang="en-US" sz="1400" u="sng" dirty="0" smtClean="0">
                <a:hlinkClick r:id="rId6"/>
              </a:rPr>
              <a:t>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S</a:t>
            </a:r>
            <a:r>
              <a:rPr lang="en-US" sz="1400" dirty="0" smtClean="0"/>
              <a:t>ubmitted to IESG for publication: The Benefits and Pitfalls of using Explicit Congestion Notification (ECN), see </a:t>
            </a:r>
            <a:r>
              <a:rPr lang="en-US" sz="1400" dirty="0" smtClean="0">
                <a:hlinkClick r:id="rId7"/>
              </a:rPr>
              <a:t>http://datatracker.ietf.org/doc/draft-ietf-aqm-ecn-benefits/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Submitted to IESG for publication: AQM Characterization Guidelines, see </a:t>
            </a:r>
            <a:r>
              <a:rPr lang="en-US" sz="1400" dirty="0" smtClean="0">
                <a:hlinkClick r:id="rId8"/>
              </a:rPr>
              <a:t>http://datatracker.ietf.org/doc/draft-ietf-aqm-eval-guidelines/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9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142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21/21 of 11-16-0790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AC492A69-1247-44DD-A1E0-44EA2B406B93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143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2016-07-27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11-16-1024 by Ian Sherlock, Texas Instruments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3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8062913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</a:t>
            </a:r>
            <a:r>
              <a:rPr lang="en-US" altLang="en-US" sz="2000" b="0" dirty="0"/>
              <a:t>6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Jun 2016 in Austin </a:t>
            </a:r>
            <a:r>
              <a:rPr lang="en-US" altLang="en-US" sz="2000" b="0" dirty="0" err="1" smtClean="0"/>
              <a:t>Tx</a:t>
            </a:r>
            <a:endParaRPr lang="en-US" altLang="en-US" sz="2000" b="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On June 29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2016 Wi-Fi Certified ac release 2 was announced</a:t>
            </a:r>
            <a:endParaRPr lang="en-US" altLang="en-US" sz="1600" dirty="0"/>
          </a:p>
          <a:p>
            <a:pPr lvl="2">
              <a:defRPr/>
            </a:pPr>
            <a:r>
              <a:rPr lang="en-US" sz="1400" u="sng" dirty="0">
                <a:hlinkClick r:id="rId3"/>
              </a:rPr>
              <a:t>http://</a:t>
            </a:r>
            <a:r>
              <a:rPr lang="en-US" sz="1400" u="sng" dirty="0" smtClean="0">
                <a:hlinkClick r:id="rId3"/>
              </a:rPr>
              <a:t>www.wi-fi.org/news-events/newsroom/wi-fi-certified-ac-brings-new-advances-in-wi-fi-performance</a:t>
            </a:r>
            <a:endParaRPr lang="en-US" sz="1400" u="sng" dirty="0" smtClean="0"/>
          </a:p>
          <a:p>
            <a:pPr lvl="1">
              <a:defRPr/>
            </a:pPr>
            <a:r>
              <a:rPr lang="en-US" altLang="en-US" sz="1600" dirty="0" smtClean="0"/>
              <a:t>WFA workshop </a:t>
            </a:r>
            <a:r>
              <a:rPr lang="en-US" altLang="en-US" sz="1600" dirty="0"/>
              <a:t>on LTE-U and Wi-Fi coexistence </a:t>
            </a:r>
            <a:r>
              <a:rPr lang="en-US" altLang="en-US" sz="1600" dirty="0" smtClean="0"/>
              <a:t>held on Jun 22</a:t>
            </a:r>
            <a:r>
              <a:rPr lang="en-US" altLang="en-US" sz="1600" baseline="30000" dirty="0" smtClean="0"/>
              <a:t>nd</a:t>
            </a:r>
            <a:r>
              <a:rPr lang="en-US" altLang="en-US" sz="1600" dirty="0" smtClean="0"/>
              <a:t> 2016. Next one will </a:t>
            </a:r>
            <a:r>
              <a:rPr lang="en-US" altLang="en-US" sz="1600" smtClean="0"/>
              <a:t>be August 3</a:t>
            </a:r>
            <a:r>
              <a:rPr lang="en-US" altLang="en-US" sz="1600" baseline="30000" smtClean="0"/>
              <a:t>rd</a:t>
            </a:r>
            <a:r>
              <a:rPr lang="en-US" altLang="en-US" sz="1600" smtClean="0"/>
              <a:t>.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Location  </a:t>
            </a:r>
          </a:p>
          <a:p>
            <a:pPr lvl="1">
              <a:defRPr/>
            </a:pPr>
            <a:r>
              <a:rPr lang="en-US" altLang="en-US" sz="1600" dirty="0" smtClean="0"/>
              <a:t>60GHz, 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</a:t>
            </a:r>
            <a:r>
              <a:rPr lang="en-US" altLang="en-US" sz="1600" dirty="0"/>
              <a:t>Measurement </a:t>
            </a:r>
          </a:p>
          <a:p>
            <a:pPr lvl="1">
              <a:defRPr/>
            </a:pPr>
            <a:endParaRPr lang="en-US" altLang="en-US" sz="1600" dirty="0" smtClean="0"/>
          </a:p>
          <a:p>
            <a:pPr marL="457200" lvl="1" indent="0">
              <a:buFontTx/>
              <a:buNone/>
              <a:defRPr/>
            </a:pPr>
            <a:endParaRPr lang="en-US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11-16-1024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discovery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smtClean="0"/>
              <a:t>Application Services</a:t>
            </a:r>
          </a:p>
          <a:p>
            <a:pPr lvl="1">
              <a:defRPr/>
            </a:pPr>
            <a:r>
              <a:rPr lang="en-US" altLang="en-US" sz="1600" dirty="0" smtClean="0"/>
              <a:t>LTE Coexistence</a:t>
            </a:r>
          </a:p>
          <a:p>
            <a:pPr lvl="1">
              <a:defRPr/>
            </a:pPr>
            <a:r>
              <a:rPr lang="en-US" altLang="en-US" sz="1600" dirty="0" smtClean="0"/>
              <a:t>Multiband Operations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Ax </a:t>
            </a:r>
          </a:p>
          <a:p>
            <a:pPr lvl="1">
              <a:defRPr/>
            </a:pPr>
            <a:r>
              <a:rPr lang="en-US" altLang="en-US" sz="1600" dirty="0" smtClean="0"/>
              <a:t>Home Experience</a:t>
            </a:r>
          </a:p>
          <a:p>
            <a:pPr lvl="1">
              <a:defRPr/>
            </a:pPr>
            <a:r>
              <a:rPr lang="en-US" altLang="en-US" sz="1600" dirty="0" err="1" smtClean="0"/>
              <a:t>IoT</a:t>
            </a:r>
            <a:endParaRPr lang="en-US" altLang="en-US" sz="1600" dirty="0" smtClean="0"/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11-16-1024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17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Oct 2016 in Madrid, Spain.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11-16-1024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July 2016 Meeting in San Diego, California,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</a:t>
            </a:r>
            <a:r>
              <a:rPr lang="en-US" sz="1200" b="0" dirty="0"/>
              <a:t>11-16-1038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4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b="0" dirty="0">
                <a:hlinkClick r:id="rId3"/>
              </a:rPr>
              <a:t>https://mentor.ieee.org/802.11/dcn/16/11-16-0793-02-0arc-arc-sc-agenda-july-2016.pptx</a:t>
            </a:r>
            <a:r>
              <a:rPr lang="en-US" b="0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“802.11 as a component/5G/IMT-2020”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Being handled in EC SC 5G.  EC SC 5G is planning to wrap up their work this week, and had evening meetings planned to discuss.  No action needed.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No action needed.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that the Society of Motion Pictures is developing a standard based on IEEE 1588, but that would need to do timing on multicast traffic over 802.11, which we do not current cover.  We might get a request to add extensions to cover this.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</a:t>
            </a:r>
            <a:r>
              <a:rPr lang="en-US" sz="1200" b="0" dirty="0"/>
              <a:t>11-16-1038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7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Noted status of 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known action needed.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802.1AC revision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Yet another Sponsor Ballot closed to clean up all changes and open issues, but still waiting for the RAC to assign an </a:t>
            </a:r>
            <a:r>
              <a:rPr lang="en-US" dirty="0" err="1"/>
              <a:t>EtherType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Links)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TGak</a:t>
            </a:r>
            <a:r>
              <a:rPr lang="en-US" dirty="0"/>
              <a:t> is still struggling with what an ESS means in their context.  ARC SC can help with this.  Covered later in the agenda.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</a:t>
            </a:r>
            <a:r>
              <a:rPr lang="en-US" sz="1200" b="0" dirty="0"/>
              <a:t>11-16-1038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Discussed.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b="0" dirty="0"/>
              <a:t>o real progress recently.  Have missed our target to complete a version we can include in the MDR process, out of the May meeting.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At this point, we need to put focus and emphasis on this, to get a recommendation done that can the basis for </a:t>
            </a:r>
            <a:r>
              <a:rPr lang="en-US" dirty="0" err="1"/>
              <a:t>REVmd</a:t>
            </a:r>
            <a:r>
              <a:rPr lang="en-US" dirty="0"/>
              <a:t> and related amendments.</a:t>
            </a:r>
          </a:p>
          <a:p>
            <a:pPr lvl="1"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Reported on comments from the 802.3 Study Group working on this.  If we agree that SNMP has outlived value, we may find the start of </a:t>
            </a:r>
            <a:r>
              <a:rPr lang="en-US" dirty="0" err="1"/>
              <a:t>REVmd</a:t>
            </a:r>
            <a:r>
              <a:rPr lang="en-US" dirty="0"/>
              <a:t> as a good window to consider changing to YANG/NETCONF.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above topics are likely to interrelate.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</a:t>
            </a:r>
            <a:r>
              <a:rPr lang="en-US" sz="1200" b="0" dirty="0"/>
              <a:t>11-16-1038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15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What is an ESS?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Long discussion.  No consensus, yet.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Proposal for a new view/definition, that includes all the “black boxes” (like DS, Bridges, even Authentication Service, etc.), that would be “everything needed to provide an end-to-end service that hides mobility/location/topology”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Some things can clearly be different within an ESS, like channel.  How about band?  MTU size?  What do we do with client-identity-specific or location-specific policies; do they imply multiple ESSs?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comfortable with this significant a change, yet.  Will continue discussion.  Also need to consider what changing this definition will really affect.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Joint meeting with </a:t>
            </a:r>
            <a:r>
              <a:rPr lang="en-US" dirty="0" err="1"/>
              <a:t>TGak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11ak comment resolution; ARC contributed occasional opinions.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</a:t>
            </a:r>
            <a:r>
              <a:rPr lang="en-US" sz="1200" b="0" dirty="0"/>
              <a:t>11-16-1038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4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July 2016 closing plenary meeting. Attendance information and liaison reports (including liaison reports from the mid-week plenary) are also included.</a:t>
            </a:r>
          </a:p>
          <a:p>
            <a:r>
              <a:rPr lang="en-GB" dirty="0" smtClean="0"/>
              <a:t>R1 Adds JTC1 closing report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schedule with 10 days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</a:t>
            </a:r>
            <a:r>
              <a:rPr lang="en-US" sz="1200" b="0" dirty="0"/>
              <a:t>11-16-1038 by Mark Hamilton (Ruckus 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46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September 2016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Update on 802.11 as a component/5G/IMT2020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Monitor activities arising from 802 EC SC work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Note that actions would come to WGs, including 802.11, and ARC SC is likely to be tapped for something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 use of YANG/NETCONF by 802.11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of IETF work, IEEE 1588 work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One joint session with </a:t>
            </a:r>
            <a:r>
              <a:rPr lang="en-US" sz="3000" dirty="0" err="1"/>
              <a:t>TGak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2600" dirty="0"/>
              <a:t>802.11ak architecture discussions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</a:t>
            </a:r>
            <a:r>
              <a:rPr lang="en-US" sz="1200" b="0" dirty="0"/>
              <a:t>11-16-1038 by Mark </a:t>
            </a:r>
            <a:r>
              <a:rPr lang="en-US" sz="1200" b="0" dirty="0" smtClean="0"/>
              <a:t>Hamilton (Ruckus </a:t>
            </a:r>
            <a:r>
              <a:rPr lang="en-US" sz="1200" b="0" dirty="0"/>
              <a:t>Wireless)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PAR Review - Meeting Agenda and Comment slides - San </a:t>
            </a:r>
            <a:r>
              <a:rPr lang="en-US" dirty="0" smtClean="0"/>
              <a:t>Diego 2016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7694" y="16224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2016-07-18</a:t>
            </a:r>
            <a:endParaRPr lang="en-GB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22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767319"/>
              </p:ext>
            </p:extLst>
          </p:nvPr>
        </p:nvGraphicFramePr>
        <p:xfrm>
          <a:off x="533400" y="2590800"/>
          <a:ext cx="80010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8289564" imgH="2521714" progId="Word.Document.8">
                  <p:embed/>
                </p:oleObj>
              </mc:Choice>
              <mc:Fallback>
                <p:oleObj name="Document" r:id="rId4" imgW="8289564" imgH="2521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80010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7694" y="22464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1/12 of 11-16-0248 by Jon Rosdahl,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68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10952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Abstract-Snapshot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96944" cy="5328592"/>
          </a:xfrm>
          <a:ln/>
        </p:spPr>
        <p:txBody>
          <a:bodyPr>
            <a:normAutofit/>
          </a:bodyPr>
          <a:lstStyle/>
          <a:p>
            <a:r>
              <a:rPr lang="en-US" dirty="0" smtClean="0"/>
              <a:t>July  24-29, </a:t>
            </a:r>
            <a:r>
              <a:rPr lang="en-US" dirty="0"/>
              <a:t>2016, </a:t>
            </a:r>
            <a:r>
              <a:rPr lang="en-US" dirty="0" smtClean="0"/>
              <a:t>San Diego, California</a:t>
            </a:r>
          </a:p>
          <a:p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PARs under consideration: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802.3cb - Amendment: 2.5Gb/s and 5 Gb/s Operation over Backplane, </a:t>
            </a:r>
            <a:r>
              <a:rPr lang="en-US" sz="2400" dirty="0">
                <a:hlinkClick r:id="rId3"/>
              </a:rPr>
              <a:t>PAR Modification</a:t>
            </a:r>
            <a:r>
              <a:rPr lang="en-US" sz="2400" dirty="0"/>
              <a:t> and </a:t>
            </a:r>
            <a:r>
              <a:rPr lang="en-US" sz="2400" dirty="0">
                <a:hlinkClick r:id="rId4"/>
              </a:rPr>
              <a:t>CSD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802.3.2 (802.3cf)- Standard: Ethernet YANG data, </a:t>
            </a:r>
            <a:r>
              <a:rPr lang="en-US" sz="2400" dirty="0">
                <a:hlinkClick r:id="rId5"/>
              </a:rPr>
              <a:t>PAR</a:t>
            </a:r>
            <a:r>
              <a:rPr lang="en-US" sz="2400" dirty="0"/>
              <a:t> and </a:t>
            </a:r>
            <a:r>
              <a:rPr lang="en-US" sz="2400" dirty="0">
                <a:hlinkClick r:id="rId6"/>
              </a:rPr>
              <a:t>CSD</a:t>
            </a:r>
            <a:endParaRPr lang="en-US" sz="24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Meeting times: Monday PM2, Tuesday AM2, Thursday AM</a:t>
            </a:r>
            <a:r>
              <a:rPr lang="en-US" altLang="en-US" sz="1800" dirty="0" smtClean="0"/>
              <a:t>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23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83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6425"/>
            <a:ext cx="8229600" cy="878359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PAR </a:t>
            </a:r>
            <a:r>
              <a:rPr lang="en-US" altLang="en-US" sz="2800" dirty="0" smtClean="0"/>
              <a:t>Review SC </a:t>
            </a:r>
            <a:r>
              <a:rPr lang="en-US" altLang="en-US" sz="2800" dirty="0"/>
              <a:t>–  </a:t>
            </a:r>
            <a:r>
              <a:rPr lang="en-US" altLang="en-US" sz="2800" dirty="0" smtClean="0"/>
              <a:t>July 2016</a:t>
            </a:r>
            <a:br>
              <a:rPr lang="en-US" altLang="en-US" sz="2800" dirty="0" smtClean="0"/>
            </a:br>
            <a:r>
              <a:rPr lang="en-US" altLang="en-US" sz="2800" dirty="0" smtClean="0"/>
              <a:t>Chair</a:t>
            </a:r>
            <a:r>
              <a:rPr lang="en-US" altLang="en-US" sz="2800" dirty="0"/>
              <a:t>: Jon Rosdahl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525963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en-US" dirty="0" smtClean="0"/>
              <a:t>Monday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Welcome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Approve Previous Minutes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Determine order of review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Review PARs/CSD posted for review this week.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Recess</a:t>
            </a:r>
          </a:p>
          <a:p>
            <a:pPr marL="0" indent="0"/>
            <a:r>
              <a:rPr lang="en-US" dirty="0" smtClean="0"/>
              <a:t>Tuesday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Complete review of PARs/CSD and post comments to 802 WGs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Recess</a:t>
            </a:r>
          </a:p>
          <a:p>
            <a:pPr marL="0" indent="0"/>
            <a:r>
              <a:rPr lang="en-US" dirty="0" smtClean="0"/>
              <a:t>Thursday Agenda: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Review Response to Comments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Prepare Report for 802.11 WG closing plenary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Adjourn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83159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Draft Agenda: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3/12 of 11-16-0248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to Approve Previous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approve doc 11-16/423r0 as the minutes for PAR Review SC from March 2016 Plenary in Macau</a:t>
            </a:r>
          </a:p>
          <a:p>
            <a:endParaRPr lang="en-US" dirty="0"/>
          </a:p>
          <a:p>
            <a:r>
              <a:rPr lang="en-US" dirty="0" smtClean="0"/>
              <a:t>Moved: Michael </a:t>
            </a:r>
            <a:r>
              <a:rPr lang="en-US" dirty="0" err="1" smtClean="0"/>
              <a:t>Montemurro</a:t>
            </a:r>
            <a:r>
              <a:rPr lang="en-US" dirty="0" smtClean="0"/>
              <a:t>   2</a:t>
            </a:r>
            <a:r>
              <a:rPr lang="en-US" baseline="30000" dirty="0" smtClean="0"/>
              <a:t>nd</a:t>
            </a:r>
            <a:r>
              <a:rPr lang="en-US" dirty="0" smtClean="0"/>
              <a:t>: Menzo Wentink</a:t>
            </a:r>
          </a:p>
          <a:p>
            <a:r>
              <a:rPr lang="en-US" dirty="0" smtClean="0"/>
              <a:t>No Objection – Passed without objection – motion passes.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 </a:t>
            </a:r>
            <a:r>
              <a:rPr lang="en-US" cap="none" dirty="0" smtClean="0"/>
              <a:t>Review Comments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5/12 of 11-16-0248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2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802.3cb - Amendment: 2.5Gb/s and 5 Gb/s Operation over Backplane, </a:t>
            </a:r>
            <a:r>
              <a:rPr lang="en-US" sz="2400" dirty="0">
                <a:hlinkClick r:id="rId3"/>
              </a:rPr>
              <a:t>PAR Modification</a:t>
            </a:r>
            <a:r>
              <a:rPr lang="en-US" sz="2400" dirty="0"/>
              <a:t> and </a:t>
            </a:r>
            <a:r>
              <a:rPr lang="en-US" sz="2400" dirty="0">
                <a:hlinkClick r:id="rId4"/>
              </a:rPr>
              <a:t>CSD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Section 8.1 – An Explanation should be put in 8.1 to explain what was modified.  </a:t>
            </a:r>
          </a:p>
          <a:p>
            <a:endParaRPr lang="en-US" dirty="0"/>
          </a:p>
          <a:p>
            <a:r>
              <a:rPr lang="en-US" dirty="0" smtClean="0"/>
              <a:t>CSD has a “(CU4HDD)” which is not defined, is it necessary? Suggest remove.</a:t>
            </a:r>
          </a:p>
          <a:p>
            <a:r>
              <a:rPr lang="en-US" dirty="0" smtClean="0"/>
              <a:t>CSD – Footer indicates “March 2016” suggest update as this CSD is being updated and should be documented as such.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6/12 of 11-16-0248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5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764704"/>
            <a:ext cx="7759700" cy="986309"/>
          </a:xfrm>
        </p:spPr>
        <p:txBody>
          <a:bodyPr/>
          <a:lstStyle/>
          <a:p>
            <a:r>
              <a:rPr lang="en-US" dirty="0"/>
              <a:t>802.3.2 (802.3cf)- Standard: Ethernet YANG data, </a:t>
            </a:r>
            <a:r>
              <a:rPr lang="en-US" dirty="0">
                <a:hlinkClick r:id="rId3"/>
              </a:rPr>
              <a:t>PAR</a:t>
            </a:r>
            <a:r>
              <a:rPr lang="en-US" dirty="0"/>
              <a:t> and </a:t>
            </a:r>
            <a:r>
              <a:rPr lang="en-US" dirty="0" smtClean="0">
                <a:hlinkClick r:id="rId4"/>
              </a:rPr>
              <a:t>CSD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5.5 – Expand NETCONF acronym for the first time use.</a:t>
            </a:r>
          </a:p>
          <a:p>
            <a:endParaRPr lang="en-US" dirty="0"/>
          </a:p>
          <a:p>
            <a:r>
              <a:rPr lang="en-US" dirty="0" smtClean="0"/>
              <a:t>CSD – update page 1 “Ad Hoc Draft Edit Copy” should this be removed?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Responses From 802 WGs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57518"/>
            <a:ext cx="4899788" cy="56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/>
              <a:t>802.3cb - Amendment: 2.5Gb/s and 5 Gb/s Operation over Backplane, </a:t>
            </a:r>
            <a:r>
              <a:rPr lang="en-US" sz="2400" dirty="0">
                <a:hlinkClick r:id="rId3"/>
              </a:rPr>
              <a:t>PAR Modification</a:t>
            </a:r>
            <a:r>
              <a:rPr lang="en-US" sz="2400" dirty="0"/>
              <a:t> and </a:t>
            </a:r>
            <a:r>
              <a:rPr lang="en-US" sz="2400" dirty="0">
                <a:hlinkClick r:id="rId4"/>
              </a:rPr>
              <a:t>CSD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846613"/>
          </a:xfrm>
        </p:spPr>
        <p:txBody>
          <a:bodyPr/>
          <a:lstStyle/>
          <a:p>
            <a:r>
              <a:rPr lang="en-US" sz="2000" dirty="0" smtClean="0"/>
              <a:t>Section 8.1 – An Explanation should be put in 8.1 to explain what was modified.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RESPONSE: ACCEPTED: Explanatory text </a:t>
            </a:r>
            <a:r>
              <a:rPr lang="en-US" sz="2000" dirty="0">
                <a:solidFill>
                  <a:srgbClr val="C00000"/>
                </a:solidFill>
              </a:rPr>
              <a:t>added to item </a:t>
            </a:r>
            <a:r>
              <a:rPr lang="en-US" sz="2000" dirty="0" smtClean="0">
                <a:solidFill>
                  <a:srgbClr val="C00000"/>
                </a:solidFill>
              </a:rPr>
              <a:t>8.1.</a:t>
            </a:r>
            <a:endParaRPr lang="en-US" sz="2000" dirty="0" smtClean="0"/>
          </a:p>
          <a:p>
            <a:r>
              <a:rPr lang="en-US" sz="2000" dirty="0" smtClean="0"/>
              <a:t>CSD has a “(CU4HDD)” which is not defined, is it necessary? Suggest remove.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RESPONSE: ACCEPTED</a:t>
            </a:r>
            <a:r>
              <a:rPr lang="en-US" sz="2000" dirty="0">
                <a:solidFill>
                  <a:srgbClr val="C00000"/>
                </a:solidFill>
              </a:rPr>
              <a:t>: (CU4HDD) is removed as suggested.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CSD – Footer indicates “March 2016” suggest update as this CSD is being updated and should be documented as such.</a:t>
            </a:r>
            <a:endParaRPr lang="en-US" sz="2000" dirty="0"/>
          </a:p>
          <a:p>
            <a:r>
              <a:rPr lang="en-US" sz="2000" dirty="0" smtClean="0">
                <a:solidFill>
                  <a:srgbClr val="C00000"/>
                </a:solidFill>
              </a:rPr>
              <a:t>RESPONSE: ACCEPTED</a:t>
            </a:r>
            <a:r>
              <a:rPr lang="en-US" sz="2000" dirty="0">
                <a:solidFill>
                  <a:srgbClr val="C00000"/>
                </a:solidFill>
              </a:rPr>
              <a:t>: Footer updated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1400" b="0" dirty="0" smtClean="0">
                <a:solidFill>
                  <a:schemeClr val="tx1"/>
                </a:solidFill>
              </a:rPr>
              <a:t>Updated </a:t>
            </a:r>
            <a:r>
              <a:rPr lang="en-US" sz="1400" b="0" dirty="0">
                <a:solidFill>
                  <a:schemeClr val="tx1"/>
                </a:solidFill>
              </a:rPr>
              <a:t>IEEE P802.3.2 IEEE P802.3cb draft PAR modification request: &lt;https://mentor.ieee.org/802-ec/dcn/16/ec-16-0124-00-00EC-ieee-p802-3cb-draft-par-modification-request.pdf&gt;</a:t>
            </a:r>
          </a:p>
          <a:p>
            <a:r>
              <a:rPr lang="en-US" sz="1400" b="0" dirty="0">
                <a:solidFill>
                  <a:schemeClr val="tx1"/>
                </a:solidFill>
              </a:rPr>
              <a:t>Updated IEEE P802.3.2 IEEE P802.3cb draft CSD modification request: &lt;https://mentor.ieee.org/802-ec/dcn/16/ec-16-0125-00-00EC-ieee-p802-3cb-draft-csd-modification-request.pdf&gt;</a:t>
            </a: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9/12 of 11-16-0248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764704"/>
            <a:ext cx="7759700" cy="986309"/>
          </a:xfrm>
        </p:spPr>
        <p:txBody>
          <a:bodyPr/>
          <a:lstStyle/>
          <a:p>
            <a:r>
              <a:rPr lang="en-US" dirty="0"/>
              <a:t>802.3.2 (802.3cf)- Standard: Ethernet YANG data, </a:t>
            </a:r>
            <a:r>
              <a:rPr lang="en-US" dirty="0">
                <a:hlinkClick r:id="rId3"/>
              </a:rPr>
              <a:t>PAR</a:t>
            </a:r>
            <a:r>
              <a:rPr lang="en-US" dirty="0"/>
              <a:t> and </a:t>
            </a:r>
            <a:r>
              <a:rPr lang="en-US" dirty="0" smtClean="0">
                <a:hlinkClick r:id="rId4"/>
              </a:rPr>
              <a:t>CSD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8937"/>
            <a:ext cx="7770813" cy="4724399"/>
          </a:xfrm>
        </p:spPr>
        <p:txBody>
          <a:bodyPr/>
          <a:lstStyle/>
          <a:p>
            <a:r>
              <a:rPr lang="en-US" sz="2000" dirty="0" smtClean="0"/>
              <a:t>5.5 – Expand NETCONF acronym for the first time use.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Response: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• We have changed the text to “...NETCONF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(</a:t>
            </a:r>
            <a:r>
              <a:rPr lang="en-US" sz="2000" dirty="0" err="1">
                <a:solidFill>
                  <a:srgbClr val="C00000"/>
                </a:solidFill>
              </a:rPr>
              <a:t>NETwork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CONFiguration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>
                <a:solidFill>
                  <a:srgbClr val="C00000"/>
                </a:solidFill>
              </a:rPr>
              <a:t>IETF RFC </a:t>
            </a:r>
            <a:r>
              <a:rPr lang="en-US" sz="2000" dirty="0" smtClean="0">
                <a:solidFill>
                  <a:srgbClr val="C00000"/>
                </a:solidFill>
              </a:rPr>
              <a:t>6241)...”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/>
              <a:t>CSD – update page 1 “Ad Hoc Draft Edit Copy” should this be removed?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Response: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Thank you and we have made the change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  <a:endParaRPr lang="en-US" sz="2000" dirty="0" smtClean="0"/>
          </a:p>
          <a:p>
            <a:r>
              <a:rPr lang="en-US" b="0" dirty="0"/>
              <a:t>.. </a:t>
            </a:r>
            <a:r>
              <a:rPr lang="en-US" sz="1400" b="0" dirty="0"/>
              <a:t>Comments and responses: &lt;https://mentor.ieee.org/802-ec/dcn/16/ec-16-0123-00-00EC-responses-to-ieee-p802-3-2-ieee-802-3cf-par-and-csd-comments.pdf&gt;</a:t>
            </a:r>
          </a:p>
          <a:p>
            <a:r>
              <a:rPr lang="en-US" sz="1400" b="0" dirty="0"/>
              <a:t>Updated IEEE P802.3.2 (IEEE 802.3cf) draft PAR: &lt;https://mentor.ieee.org/802-ec/dcn/16/ec-16-0121-00-00EC-ieee-p802-3-2-ieee-802-3cf-draft-par.pdf&gt;</a:t>
            </a:r>
          </a:p>
          <a:p>
            <a:r>
              <a:rPr lang="en-US" sz="1400" b="0" dirty="0"/>
              <a:t>Updated IEEE P802.3.2 (IEEE 802.3cf) draft CSD: &lt;https://mentor.ieee.org/802-ec/dcn/16/ec-16-0122-00-00EC-ieee-p802-3-2-ieee-802-3cf-draft-csd.pdf&gt;</a:t>
            </a:r>
            <a:endParaRPr lang="en-US" sz="1400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71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To Approve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Move to accept 11-16/248r2 as the report from PAR Review SC for the July 2016 plenary.</a:t>
            </a:r>
          </a:p>
          <a:p>
            <a:endParaRPr lang="en-US" sz="2800" dirty="0" smtClean="0"/>
          </a:p>
          <a:p>
            <a:r>
              <a:rPr lang="en-US" dirty="0" smtClean="0"/>
              <a:t>Moved: Marc EMMELMANN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: Michael MONTEMURRO</a:t>
            </a:r>
            <a:endParaRPr lang="en-US" dirty="0"/>
          </a:p>
          <a:p>
            <a:r>
              <a:rPr lang="en-US" dirty="0" smtClean="0"/>
              <a:t>Results: 4-0-0 Motion passes.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9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 smtClean="0"/>
              <a:t>IEEE 802 PARs Under consideration Webpage:</a:t>
            </a:r>
          </a:p>
          <a:p>
            <a:pPr lvl="1"/>
            <a:r>
              <a:rPr lang="en-US" dirty="0" smtClean="0"/>
              <a:t>	</a:t>
            </a:r>
            <a:r>
              <a:rPr lang="en-US" dirty="0" smtClean="0">
                <a:solidFill>
                  <a:schemeClr val="accent6"/>
                </a:solidFill>
                <a:hlinkClick r:id="rId3"/>
              </a:rPr>
              <a:t>http</a:t>
            </a:r>
            <a:r>
              <a:rPr lang="en-US" dirty="0">
                <a:solidFill>
                  <a:schemeClr val="accent6"/>
                </a:solidFill>
                <a:hlinkClick r:id="rId3"/>
              </a:rPr>
              <a:t>://</a:t>
            </a:r>
            <a:r>
              <a:rPr lang="en-US" dirty="0" smtClean="0">
                <a:solidFill>
                  <a:schemeClr val="accent6"/>
                </a:solidFill>
                <a:hlinkClick r:id="rId3"/>
              </a:rPr>
              <a:t>grouper.ieee.org/groups/802/PARs.shtml</a:t>
            </a:r>
            <a:endParaRPr lang="en-US" dirty="0" smtClean="0">
              <a:solidFill>
                <a:schemeClr val="accent6"/>
              </a:solidFill>
            </a:endParaRPr>
          </a:p>
          <a:p>
            <a:pPr lvl="1"/>
            <a:endParaRPr lang="en-US" dirty="0"/>
          </a:p>
          <a:p>
            <a:r>
              <a:rPr lang="en-US" dirty="0" smtClean="0"/>
              <a:t>Minutes: </a:t>
            </a:r>
          </a:p>
          <a:p>
            <a:r>
              <a:rPr lang="en-US" dirty="0"/>
              <a:t>	11-16/986r0 </a:t>
            </a:r>
            <a:r>
              <a:rPr lang="en-US" dirty="0" smtClean="0"/>
              <a:t>&lt; </a:t>
            </a:r>
            <a:r>
              <a:rPr lang="en-US" dirty="0" smtClean="0">
                <a:solidFill>
                  <a:schemeClr val="accent6"/>
                </a:solidFill>
                <a:hlinkClick r:id="rId4"/>
              </a:rPr>
              <a:t>https</a:t>
            </a:r>
            <a:r>
              <a:rPr lang="en-US" dirty="0">
                <a:solidFill>
                  <a:schemeClr val="accent6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accent6"/>
                </a:solidFill>
                <a:hlinkClick r:id="rId4"/>
              </a:rPr>
              <a:t>mentor.ieee.org/802.11/dcn/16/11-16-0986-00-0PAR-minutes-july-2016-session.docx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dirty="0" smtClean="0"/>
              <a:t>&gt;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33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12/12 of 11-16-0248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1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34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San Diego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2016-07-29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10380"/>
              </p:ext>
            </p:extLst>
          </p:nvPr>
        </p:nvGraphicFramePr>
        <p:xfrm>
          <a:off x="495300" y="3136900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4" imgW="8367708" imgH="2751467" progId="Word.Document.8">
                  <p:embed/>
                </p:oleObj>
              </mc:Choice>
              <mc:Fallback>
                <p:oleObj name="Document" r:id="rId4" imgW="8367708" imgH="27514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7978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11-16-0848 by Rich Kennedy, Hewlett Packard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51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35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July 2016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San Diego.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11-16-0848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15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Administrative items </a:t>
            </a:r>
          </a:p>
          <a:p>
            <a:pPr eaLnBrk="1" hangingPunct="1"/>
            <a:r>
              <a:rPr lang="en-US" altLang="en-US" sz="2000" dirty="0"/>
              <a:t>Introduction</a:t>
            </a:r>
          </a:p>
          <a:p>
            <a:pPr eaLnBrk="1" hangingPunct="1"/>
            <a:r>
              <a:rPr lang="en-US" altLang="en-US" sz="2000" dirty="0"/>
              <a:t>Approve Waikoloa minutes</a:t>
            </a:r>
          </a:p>
          <a:p>
            <a:pPr eaLnBrk="1" hangingPunct="1"/>
            <a:r>
              <a:rPr lang="en-US" altLang="en-US" sz="2000" dirty="0"/>
              <a:t>Discussion items</a:t>
            </a:r>
          </a:p>
          <a:p>
            <a:pPr lvl="1"/>
            <a:r>
              <a:rPr lang="en-US" altLang="en-US" sz="1800" dirty="0"/>
              <a:t>Regulatory work in progress</a:t>
            </a:r>
          </a:p>
          <a:p>
            <a:pPr lvl="1"/>
            <a:r>
              <a:rPr lang="en-US" altLang="en-US" sz="1800" dirty="0"/>
              <a:t>Status of completed work</a:t>
            </a:r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800" dirty="0"/>
              <a:t>FCC 16-89 </a:t>
            </a:r>
            <a:r>
              <a:rPr lang="en-US" altLang="en-US" sz="1800" dirty="0" err="1"/>
              <a:t>mmWave</a:t>
            </a:r>
            <a:r>
              <a:rPr lang="en-US" altLang="en-US" sz="1800" dirty="0"/>
              <a:t> FNPRM</a:t>
            </a:r>
          </a:p>
          <a:p>
            <a:pPr lvl="1" eaLnBrk="1" hangingPunct="1"/>
            <a:r>
              <a:rPr lang="en-US" altLang="en-US" sz="1800" dirty="0"/>
              <a:t>India Public Wi-Fi consultation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AOB and </a:t>
            </a:r>
            <a:r>
              <a:rPr lang="en-US" altLang="en-US" sz="2000" dirty="0" smtClean="0"/>
              <a:t>Adjourn</a:t>
            </a:r>
            <a:endParaRPr lang="en-US" alt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11-16-0848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3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Regulatory Updates</a:t>
            </a:r>
            <a:endParaRPr lang="en-US" dirty="0">
              <a:latin typeface="Times New Roman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038600"/>
          </a:xfrm>
        </p:spPr>
        <p:txBody>
          <a:bodyPr/>
          <a:lstStyle/>
          <a:p>
            <a:r>
              <a:rPr lang="en-US" altLang="en-US" dirty="0"/>
              <a:t>Ofcom 5 GHz </a:t>
            </a:r>
            <a:r>
              <a:rPr lang="en-US" altLang="en-US" dirty="0" smtClean="0"/>
              <a:t>Consultation</a:t>
            </a:r>
          </a:p>
          <a:p>
            <a:pPr lvl="1"/>
            <a:r>
              <a:rPr lang="en-US" altLang="en-US" dirty="0" smtClean="0"/>
              <a:t>Submitted Thursday, July 21</a:t>
            </a:r>
            <a:r>
              <a:rPr lang="en-US" altLang="en-US" baseline="30000" dirty="0" smtClean="0"/>
              <a:t>st</a:t>
            </a:r>
            <a:endParaRPr lang="en-US" altLang="en-US" dirty="0"/>
          </a:p>
          <a:p>
            <a:r>
              <a:rPr lang="en-US" altLang="en-US" dirty="0"/>
              <a:t>FCC 5.9 GHz band Public </a:t>
            </a:r>
            <a:r>
              <a:rPr lang="en-US" altLang="en-US" dirty="0" smtClean="0"/>
              <a:t>Notice</a:t>
            </a:r>
          </a:p>
          <a:p>
            <a:pPr lvl="1"/>
            <a:r>
              <a:rPr lang="en-US" altLang="en-US" dirty="0" smtClean="0"/>
              <a:t>FCC getting started testing DSRC interference mitigation</a:t>
            </a:r>
            <a:endParaRPr lang="en-US" altLang="en-US" dirty="0"/>
          </a:p>
          <a:p>
            <a:r>
              <a:rPr lang="en-US" altLang="en-US" dirty="0"/>
              <a:t>FCC 16-89 </a:t>
            </a:r>
            <a:r>
              <a:rPr lang="en-US" altLang="en-US" dirty="0" err="1"/>
              <a:t>mmWave</a:t>
            </a:r>
            <a:r>
              <a:rPr lang="en-US" altLang="en-US" dirty="0"/>
              <a:t> R&amp;O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FCC opened 64-71 GHz to add to 57-64 GHz</a:t>
            </a:r>
            <a:endParaRPr lang="en-US" altLang="en-US" dirty="0"/>
          </a:p>
          <a:p>
            <a:r>
              <a:rPr lang="en-US" altLang="en-US" dirty="0"/>
              <a:t>ETSI BRAN and ERM TG11 </a:t>
            </a:r>
            <a:r>
              <a:rPr lang="en-US" altLang="en-US" dirty="0" smtClean="0"/>
              <a:t>updates</a:t>
            </a:r>
          </a:p>
          <a:p>
            <a:pPr lvl="1"/>
            <a:r>
              <a:rPr lang="en-US" altLang="en-US" dirty="0" smtClean="0"/>
              <a:t>EN 300 328 in final approval stage</a:t>
            </a:r>
          </a:p>
          <a:p>
            <a:pPr lvl="1"/>
            <a:r>
              <a:rPr lang="en-US" altLang="en-US" dirty="0" smtClean="0"/>
              <a:t>EN 301 893 hoping for September completion</a:t>
            </a:r>
          </a:p>
          <a:p>
            <a:pPr lvl="1"/>
            <a:r>
              <a:rPr lang="en-US" altLang="en-US" dirty="0" smtClean="0"/>
              <a:t>EN 301 598 to be completed in time for June deadline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Slide </a:t>
            </a:r>
            <a:fld id="{282F1470-F9B3-5847-96D0-F2997491E7EE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11-16-0848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23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802.18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Liaison to ITU-R to consider WAS/RLANs in 57-76 GHz</a:t>
            </a:r>
          </a:p>
          <a:p>
            <a:r>
              <a:rPr lang="en-US" dirty="0" smtClean="0"/>
              <a:t>FCC 16-89 </a:t>
            </a:r>
            <a:r>
              <a:rPr lang="en-US" dirty="0" err="1" smtClean="0"/>
              <a:t>mmWave</a:t>
            </a:r>
            <a:r>
              <a:rPr lang="en-US" dirty="0" smtClean="0"/>
              <a:t> FNPRM</a:t>
            </a:r>
          </a:p>
          <a:p>
            <a:pPr lvl="1"/>
            <a:r>
              <a:rPr lang="en-US" dirty="0" smtClean="0"/>
              <a:t>Due September 30, 2016</a:t>
            </a:r>
          </a:p>
          <a:p>
            <a:pPr lvl="1"/>
            <a:r>
              <a:rPr lang="en-US" dirty="0" smtClean="0"/>
              <a:t>Ask for </a:t>
            </a:r>
          </a:p>
          <a:p>
            <a:pPr lvl="2"/>
            <a:r>
              <a:rPr lang="en-US" dirty="0" smtClean="0"/>
              <a:t>71-76 GHz and 81-86 GHz</a:t>
            </a:r>
          </a:p>
          <a:p>
            <a:pPr lvl="2"/>
            <a:r>
              <a:rPr lang="en-US" dirty="0" smtClean="0"/>
              <a:t>No conducted power limit (only EIRP)</a:t>
            </a:r>
          </a:p>
          <a:p>
            <a:pPr lvl="2"/>
            <a:r>
              <a:rPr lang="en-US" dirty="0" smtClean="0"/>
              <a:t>Higher EIRP limit</a:t>
            </a:r>
          </a:p>
          <a:p>
            <a:pPr lvl="2"/>
            <a:r>
              <a:rPr lang="en-US" dirty="0" smtClean="0"/>
              <a:t>Enable use on aircraft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11-16-0848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82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Teleconferences, etc.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more Regulatory SC teleconferences</a:t>
            </a:r>
          </a:p>
          <a:p>
            <a:r>
              <a:rPr lang="en-US" altLang="en-US" dirty="0" smtClean="0"/>
              <a:t>We will continue with SC meetings for two more meetings, until the transition to 802.18 is shown to be effective</a:t>
            </a:r>
          </a:p>
          <a:p>
            <a:r>
              <a:rPr lang="en-US" altLang="en-US" dirty="0" smtClean="0"/>
              <a:t>I will continue to act as Chair until the end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11-16-0848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627529"/>
            <a:ext cx="6225463" cy="562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2016-07-29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19698"/>
              </p:ext>
            </p:extLst>
          </p:nvPr>
        </p:nvGraphicFramePr>
        <p:xfrm>
          <a:off x="711200" y="2447528"/>
          <a:ext cx="75469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47528"/>
                        <a:ext cx="75469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11-16-1050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July 2016 in San Diego, California (USA)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11-16-1050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764704"/>
            <a:ext cx="8064896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200" b="0" dirty="0"/>
              <a:t>	</a:t>
            </a:r>
            <a:r>
              <a:rPr lang="en-US" altLang="en-US" sz="1400" b="0" dirty="0"/>
              <a:t>   </a:t>
            </a:r>
            <a:r>
              <a:rPr lang="en-US" altLang="en-US" sz="1400" b="0" dirty="0">
                <a:hlinkClick r:id="rId3"/>
              </a:rPr>
              <a:t>https://</a:t>
            </a:r>
            <a:r>
              <a:rPr lang="en-US" altLang="en-US" sz="1400" b="0" dirty="0" smtClean="0">
                <a:hlinkClick r:id="rId3"/>
              </a:rPr>
              <a:t>mentor.ieee.org/802.11/dcn/16/11-16-0797-02-0wng-agenda-for-wng-2016-07.ppt</a:t>
            </a:r>
            <a:r>
              <a:rPr lang="en-US" altLang="en-US" sz="1400" b="0" dirty="0" smtClean="0"/>
              <a:t> </a:t>
            </a:r>
            <a:endParaRPr lang="en-US" altLang="en-US" sz="1200" b="0" dirty="0" smtClean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Presentations at July 2016 meeting</a:t>
            </a:r>
            <a:endParaRPr lang="en-GB" altLang="en-US" sz="1800" dirty="0"/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>
                <a:solidFill>
                  <a:srgbClr val="000000"/>
                </a:solidFill>
              </a:rPr>
              <a:t>“</a:t>
            </a:r>
            <a:r>
              <a:rPr lang="en-US" altLang="en-US" dirty="0">
                <a:solidFill>
                  <a:srgbClr val="000000"/>
                </a:solidFill>
              </a:rPr>
              <a:t>P802.1CM Time-Sensitive Networking for </a:t>
            </a:r>
            <a:r>
              <a:rPr lang="en-US" altLang="en-US" dirty="0" err="1">
                <a:solidFill>
                  <a:srgbClr val="000000"/>
                </a:solidFill>
              </a:rPr>
              <a:t>Fronthaul</a:t>
            </a:r>
            <a:r>
              <a:rPr lang="en-GB" altLang="en-US" dirty="0">
                <a:solidFill>
                  <a:srgbClr val="000000"/>
                </a:solidFill>
              </a:rPr>
              <a:t>” - </a:t>
            </a:r>
            <a:r>
              <a:rPr lang="en-GB" altLang="en-US" dirty="0" err="1">
                <a:solidFill>
                  <a:srgbClr val="000000"/>
                </a:solidFill>
              </a:rPr>
              <a:t>János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Farkas</a:t>
            </a:r>
            <a:r>
              <a:rPr lang="en-GB" altLang="en-US" dirty="0">
                <a:solidFill>
                  <a:srgbClr val="000000"/>
                </a:solidFill>
              </a:rPr>
              <a:t> (Ericsson)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200" dirty="0">
                <a:solidFill>
                  <a:srgbClr val="000000"/>
                </a:solidFill>
                <a:hlinkClick r:id="rId4"/>
              </a:rPr>
              <a:t>https://mentor.ieee.org/802.11/dcn/16/11-16-1003-00-0wng-p802-1cm-time-sensitive-networking-for-fronthaul.pptx</a:t>
            </a:r>
            <a:r>
              <a:rPr lang="en-GB" altLang="en-US" sz="1200" dirty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>
                <a:solidFill>
                  <a:srgbClr val="000000"/>
                </a:solidFill>
              </a:rPr>
              <a:t>“History and Implementation of the IEEE 802 Security Architecture”, </a:t>
            </a:r>
            <a:r>
              <a:rPr lang="en-GB" altLang="en-US" dirty="0" err="1">
                <a:solidFill>
                  <a:srgbClr val="000000"/>
                </a:solidFill>
              </a:rPr>
              <a:t>Meareg</a:t>
            </a:r>
            <a:r>
              <a:rPr lang="en-GB" altLang="en-US" dirty="0">
                <a:solidFill>
                  <a:srgbClr val="000000"/>
                </a:solidFill>
              </a:rPr>
              <a:t> </a:t>
            </a:r>
            <a:r>
              <a:rPr lang="en-GB" altLang="en-US" dirty="0" err="1">
                <a:solidFill>
                  <a:srgbClr val="000000"/>
                </a:solidFill>
              </a:rPr>
              <a:t>Abreha</a:t>
            </a:r>
            <a:r>
              <a:rPr lang="en-GB" altLang="en-US" dirty="0">
                <a:solidFill>
                  <a:srgbClr val="000000"/>
                </a:solidFill>
              </a:rPr>
              <a:t> (Addis Ababa University – IEEE 802 student paper award winner)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200" dirty="0">
                <a:solidFill>
                  <a:srgbClr val="000000"/>
                </a:solidFill>
                <a:hlinkClick r:id="rId5"/>
              </a:rPr>
              <a:t>https://mentor.ieee.org/802.11/dcn/16/11-16-0940-01-0wng-history-and-implementation-of-the-ieee-802-security-architecture.pptx</a:t>
            </a:r>
            <a:r>
              <a:rPr lang="en-GB" altLang="en-US" sz="1200" dirty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>
                <a:solidFill>
                  <a:srgbClr val="000000"/>
                </a:solidFill>
              </a:rPr>
              <a:t>Introduction to SOMA” </a:t>
            </a:r>
            <a:r>
              <a:rPr lang="en-US" altLang="en-US" dirty="0" err="1">
                <a:solidFill>
                  <a:srgbClr val="000000"/>
                </a:solidFill>
              </a:rPr>
              <a:t>Junghoon</a:t>
            </a:r>
            <a:r>
              <a:rPr lang="en-US" altLang="en-US" dirty="0">
                <a:solidFill>
                  <a:srgbClr val="000000"/>
                </a:solidFill>
              </a:rPr>
              <a:t> Suh </a:t>
            </a:r>
            <a:r>
              <a:rPr lang="en-GB" altLang="en-US" dirty="0">
                <a:solidFill>
                  <a:srgbClr val="000000"/>
                </a:solidFill>
              </a:rPr>
              <a:t>(Huawei)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200" dirty="0">
                <a:solidFill>
                  <a:srgbClr val="000000"/>
                </a:solidFill>
                <a:hlinkClick r:id="rId6"/>
              </a:rPr>
              <a:t>https://mentor.ieee.org/802.11/dcn/16/11-16-0943-00-0wng-introduction-to-soma.pptx</a:t>
            </a:r>
            <a:r>
              <a:rPr lang="en-GB" altLang="en-US" sz="1200" dirty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  <a:defRPr/>
            </a:pPr>
            <a:r>
              <a:rPr lang="en-GB" altLang="en-US" dirty="0">
                <a:solidFill>
                  <a:srgbClr val="000000"/>
                </a:solidFill>
              </a:rPr>
              <a:t>“Student Measurements of 802.11 </a:t>
            </a:r>
            <a:r>
              <a:rPr lang="en-GB" altLang="en-US" dirty="0" err="1">
                <a:solidFill>
                  <a:srgbClr val="000000"/>
                </a:solidFill>
              </a:rPr>
              <a:t>behavior</a:t>
            </a:r>
            <a:r>
              <a:rPr lang="en-GB" altLang="en-US" dirty="0">
                <a:solidFill>
                  <a:srgbClr val="000000"/>
                </a:solidFill>
              </a:rPr>
              <a:t> in different environments”, </a:t>
            </a:r>
            <a:r>
              <a:rPr lang="en-US" altLang="en-US" dirty="0">
                <a:solidFill>
                  <a:srgbClr val="000000"/>
                </a:solidFill>
              </a:rPr>
              <a:t>Jim Lansford</a:t>
            </a:r>
            <a:r>
              <a:rPr lang="en-US" dirty="0">
                <a:solidFill>
                  <a:srgbClr val="000000"/>
                </a:solidFill>
              </a:rPr>
              <a:t> (Qualcomm/University of Colorado - Boulder)</a:t>
            </a:r>
          </a:p>
          <a:p>
            <a:pPr marL="1543050" lvl="3" indent="-457200">
              <a:spcBef>
                <a:spcPts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hlinkClick r:id="rId7"/>
              </a:rPr>
              <a:t>https://mentor.ieee.org/802.11/dcn/16/11-16-0977-00-0wng-measurements-of-802-11-behavior-in-different-environments.ppt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endParaRPr lang="en-GB" altLang="en-US" sz="1800" dirty="0" smtClean="0"/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 smtClean="0"/>
              <a:t>Minutes</a:t>
            </a:r>
            <a:endParaRPr lang="en-GB" altLang="en-US" sz="2000" dirty="0"/>
          </a:p>
          <a:p>
            <a:pPr lvl="1">
              <a:spcBef>
                <a:spcPts val="0"/>
              </a:spcBef>
            </a:pPr>
            <a:r>
              <a:rPr lang="en-GB" altLang="en-US" sz="1600" dirty="0" smtClean="0"/>
              <a:t>11-16-0985r0</a:t>
            </a:r>
            <a:endParaRPr lang="en-GB" altLang="en-US" sz="1600" dirty="0"/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</a:t>
            </a:r>
            <a:r>
              <a:rPr lang="en-GB" altLang="ko-KR" sz="2000" dirty="0" smtClean="0">
                <a:ea typeface="Gulim" pitchFamily="34" charset="-127"/>
              </a:rPr>
              <a:t>September 2016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 smtClean="0"/>
              <a:t>TBD</a:t>
            </a:r>
            <a:endParaRPr lang="en-US" altLang="en-US" sz="18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11-16-1050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(Jul 2016)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2016-07-26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18085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11-16-0481 by Andrew Myles, Cisco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July 2016 in San Diego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/>
              <a:t>IEEE 802 has pushed </a:t>
            </a:r>
            <a:r>
              <a:rPr lang="en-AU" dirty="0" smtClean="0"/>
              <a:t>20 standards </a:t>
            </a:r>
            <a:r>
              <a:rPr lang="en-AU" dirty="0"/>
              <a:t>completely through the PSDO ratification </a:t>
            </a:r>
            <a:r>
              <a:rPr lang="en-AU" dirty="0" smtClean="0"/>
              <a:t>process</a:t>
            </a:r>
          </a:p>
          <a:p>
            <a:pPr lvl="1"/>
            <a:r>
              <a:rPr lang="en-AU" dirty="0"/>
              <a:t>IEEE 802 has </a:t>
            </a:r>
            <a:r>
              <a:rPr lang="en-AU" dirty="0" smtClean="0"/>
              <a:t>37 standards in or planned to go into the PSDO </a:t>
            </a:r>
            <a:r>
              <a:rPr lang="en-AU" dirty="0"/>
              <a:t>ratification </a:t>
            </a:r>
            <a:r>
              <a:rPr lang="en-AU" dirty="0" smtClean="0"/>
              <a:t>process</a:t>
            </a:r>
          </a:p>
          <a:p>
            <a:pPr lvl="2"/>
            <a:r>
              <a:rPr lang="en-AU" dirty="0" smtClean="0"/>
              <a:t>802.11 has 3 standards liaised (802.11ah, 802.11ai, 802,11mc)</a:t>
            </a:r>
          </a:p>
          <a:p>
            <a:pPr lvl="2"/>
            <a:r>
              <a:rPr lang="en-AU" dirty="0" smtClean="0"/>
              <a:t>802.11 has 6 standards planned for liaising</a:t>
            </a:r>
          </a:p>
          <a:p>
            <a:pPr lvl="1"/>
            <a:r>
              <a:rPr lang="en-AU" dirty="0" smtClean="0"/>
              <a:t>SC reviewed replies to comments for multiple groups</a:t>
            </a:r>
          </a:p>
          <a:p>
            <a:pPr lvl="2"/>
            <a:r>
              <a:rPr lang="en-AU" dirty="0" smtClean="0"/>
              <a:t>802.1Qbv, 802.1AB, 802.1Qca, 802.3, 802.22a, 802.22b</a:t>
            </a:r>
          </a:p>
          <a:p>
            <a:r>
              <a:rPr lang="en-AU" dirty="0" smtClean="0"/>
              <a:t>Reviewed SC</a:t>
            </a:r>
            <a:r>
              <a:rPr lang="en-AU" dirty="0"/>
              <a:t>6</a:t>
            </a:r>
            <a:r>
              <a:rPr lang="en-AU" dirty="0" smtClean="0"/>
              <a:t> activities </a:t>
            </a:r>
          </a:p>
          <a:p>
            <a:pPr lvl="1"/>
            <a:r>
              <a:rPr lang="en-AU" dirty="0" smtClean="0"/>
              <a:t>Responded to SC6 liaison, telling them that we are unlikely to attend SC6 meetings but will provide information via teleconference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Warsaw on executing PSDO processes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Continue executing PSDO processes</a:t>
            </a:r>
          </a:p>
          <a:p>
            <a:r>
              <a:rPr lang="en-AU" dirty="0" smtClean="0"/>
              <a:t>Discuss any new material from SC6</a:t>
            </a:r>
          </a:p>
          <a:p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11-16-0481 by Andrew Myles, Cisco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July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45463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4" imgW="8687137" imgH="4148981" progId="Word.Document.8">
                  <p:embed/>
                </p:oleObj>
              </mc:Choice>
              <mc:Fallback>
                <p:oleObj name="Document" r:id="rId4" imgW="8687137" imgH="4148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11-16-1049 by Dorothy Stanley, HP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July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11-16-1049 by Dorothy Stanley,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07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S</a:t>
            </a:r>
            <a:r>
              <a:rPr lang="en-US" altLang="ja-JP" dirty="0" smtClean="0"/>
              <a:t>ponsor Ballot  Comment resolution</a:t>
            </a:r>
          </a:p>
          <a:p>
            <a:pPr lvl="1">
              <a:defRPr/>
            </a:pPr>
            <a:r>
              <a:rPr lang="en-US" altLang="ja-JP" dirty="0" smtClean="0"/>
              <a:t>334 </a:t>
            </a:r>
            <a:r>
              <a:rPr lang="en-US" altLang="ja-JP" dirty="0"/>
              <a:t>comments </a:t>
            </a:r>
            <a:r>
              <a:rPr lang="en-US" altLang="ja-JP" dirty="0" smtClean="0"/>
              <a:t>received and resolved (second </a:t>
            </a:r>
            <a:r>
              <a:rPr lang="en-US" altLang="ja-JP" dirty="0" err="1"/>
              <a:t>recirc</a:t>
            </a:r>
            <a:r>
              <a:rPr lang="en-US" altLang="ja-JP" dirty="0"/>
              <a:t> SB, </a:t>
            </a:r>
            <a:r>
              <a:rPr lang="en-US" altLang="ja-JP" dirty="0" smtClean="0"/>
              <a:t>93% </a:t>
            </a:r>
            <a:r>
              <a:rPr lang="en-US" altLang="ja-JP" dirty="0"/>
              <a:t>approval) on P802.11REVmc </a:t>
            </a:r>
            <a:r>
              <a:rPr lang="en-US" altLang="ja-JP" dirty="0" smtClean="0"/>
              <a:t>D6.0</a:t>
            </a:r>
            <a:r>
              <a:rPr lang="en-US" altLang="ja-JP" dirty="0"/>
              <a:t>.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Approved motion for SB recirculation on D7.0</a:t>
            </a:r>
            <a:endParaRPr lang="en-US" altLang="ja-JP" dirty="0"/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mentor.ieee.org/802.11/dcn/16/11-16-0785-11-000m-tgmc-agenda-july-2016.pptx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Comment </a:t>
            </a:r>
            <a:r>
              <a:rPr lang="en-US" dirty="0"/>
              <a:t>resolution spreadsheet</a:t>
            </a:r>
          </a:p>
          <a:p>
            <a:pPr lvl="1"/>
            <a:r>
              <a:rPr lang="en-US" dirty="0" smtClean="0"/>
              <a:t>11-15-532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11-16-1049 by Dorothy Stanley,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1189986"/>
            <a:ext cx="8255078" cy="490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200" b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7772400" cy="521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>
                <a:solidFill>
                  <a:srgbClr val="006600"/>
                </a:solidFill>
              </a:rPr>
              <a:t>NesCom</a:t>
            </a:r>
            <a:r>
              <a:rPr lang="en-US" altLang="en-US" sz="2000" dirty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Jan 2015 – D4.0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Form Sponsor Pool:  Open Dec 15th or so, close Feb 20, 2015 –good for 6 months (end of July 2015) </a:t>
            </a:r>
            <a:endParaRPr lang="en-US" altLang="en-US" sz="20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D4.0 Initial Sponsor Ballot 2015-03-27 through 2015-04-26</a:t>
            </a:r>
            <a:endParaRPr lang="en-US" altLang="en-US" sz="2000" dirty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D5.0 </a:t>
            </a:r>
            <a:r>
              <a:rPr lang="en-US" altLang="en-US" sz="2000" dirty="0" smtClean="0">
                <a:solidFill>
                  <a:srgbClr val="006600"/>
                </a:solidFill>
              </a:rPr>
              <a:t>Jan </a:t>
            </a:r>
            <a:r>
              <a:rPr lang="en-US" altLang="en-US" sz="2000" dirty="0">
                <a:solidFill>
                  <a:srgbClr val="006600"/>
                </a:solidFill>
              </a:rPr>
              <a:t>2016 Initial SB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rgbClr val="006600"/>
                </a:solidFill>
              </a:rPr>
              <a:t>D6.0 Second Recirculation 2016-06-07 through 2016-06-30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D7.0 August/September Third/Fourth (unchanged) Recirculation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October 2016 – WG/EC Final Approval Oct 4th </a:t>
            </a:r>
            <a:r>
              <a:rPr lang="en-US" altLang="en-US" sz="2000" dirty="0" err="1">
                <a:solidFill>
                  <a:schemeClr val="accent2"/>
                </a:solidFill>
              </a:rPr>
              <a:t>telecon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solidFill>
                  <a:schemeClr val="accent2"/>
                </a:solidFill>
              </a:rPr>
              <a:t>December  2016 – </a:t>
            </a:r>
            <a:r>
              <a:rPr lang="en-US" altLang="en-US" sz="2000" dirty="0" err="1">
                <a:solidFill>
                  <a:schemeClr val="accent2"/>
                </a:solidFill>
              </a:rPr>
              <a:t>RevCom</a:t>
            </a:r>
            <a:r>
              <a:rPr lang="en-US" altLang="en-US" sz="2000" dirty="0">
                <a:solidFill>
                  <a:schemeClr val="accent2"/>
                </a:solidFill>
              </a:rPr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11-16-1049 by Dorothy Stanley, HP Enterprise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Slide </a:t>
            </a:r>
            <a:fld id="{67572B9B-6DB1-4FB8-8862-3341F24B999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200" b="0" dirty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SB Planning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371600"/>
            <a:ext cx="8001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June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2</a:t>
            </a:r>
            <a:r>
              <a:rPr lang="en-US" altLang="en-US" sz="1800" baseline="30000" dirty="0"/>
              <a:t>rd</a:t>
            </a:r>
            <a:r>
              <a:rPr lang="en-US" altLang="en-US" sz="1800" dirty="0"/>
              <a:t> recirculation D6.0 2016-06-07 to 2016-06-30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July 2016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Comment resolution on D6.0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200" dirty="0"/>
              <a:t>August/Sept 2016</a:t>
            </a:r>
          </a:p>
          <a:p>
            <a:pPr lvl="1"/>
            <a:r>
              <a:rPr lang="en-GB" sz="1800" dirty="0"/>
              <a:t>July 30 – Aug 15 editing and review of editing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3th recirculation D7.0 August 15-25</a:t>
            </a:r>
          </a:p>
          <a:p>
            <a:pPr lvl="1"/>
            <a:r>
              <a:rPr lang="en-GB" sz="1800" dirty="0"/>
              <a:t>On or before Sept 9: Complete comment resolution (</a:t>
            </a:r>
            <a:r>
              <a:rPr lang="en-GB" sz="1800" dirty="0" smtClean="0"/>
              <a:t>goal: </a:t>
            </a:r>
            <a:r>
              <a:rPr lang="en-GB" sz="1800" dirty="0"/>
              <a:t>unchanged draft)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4th recirculation D7.0 unchanged  </a:t>
            </a:r>
            <a:r>
              <a:rPr lang="en-GB" sz="1800" dirty="0"/>
              <a:t>Sept 10 - 20: 10 day recirculation of unchanged draft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0">
              <a:lnSpc>
                <a:spcPct val="80000"/>
              </a:lnSpc>
            </a:pPr>
            <a:r>
              <a:rPr lang="en-GB" sz="2200" dirty="0"/>
              <a:t>October 4th: EC teleconference approval – </a:t>
            </a:r>
            <a:r>
              <a:rPr lang="en-GB" sz="2200" dirty="0" smtClean="0"/>
              <a:t>request </a:t>
            </a:r>
            <a:r>
              <a:rPr lang="en-GB" sz="2200" dirty="0"/>
              <a:t>unconditional approval for </a:t>
            </a:r>
            <a:r>
              <a:rPr lang="en-GB" sz="2200" dirty="0" err="1"/>
              <a:t>TGmc</a:t>
            </a:r>
            <a:r>
              <a:rPr lang="en-GB" sz="22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October 17</a:t>
            </a:r>
            <a:r>
              <a:rPr lang="en-GB" sz="1800" baseline="30000" dirty="0"/>
              <a:t>th</a:t>
            </a:r>
            <a:r>
              <a:rPr lang="en-GB" sz="1800" dirty="0"/>
              <a:t> deadline for submission to </a:t>
            </a:r>
            <a:r>
              <a:rPr lang="en-GB" sz="1800" dirty="0" err="1"/>
              <a:t>Revcom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December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 </a:t>
            </a:r>
            <a:r>
              <a:rPr lang="en-US" altLang="en-US" sz="2000" dirty="0" smtClean="0"/>
              <a:t> </a:t>
            </a: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11-16-1049 by Dorothy Stanley, HP Enterprise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6148CD19-DC91-4F50-AAD4-2A3DD9668E74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July – September 2016 Meeting Planning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US" altLang="en-US" sz="2000" dirty="0" smtClean="0"/>
              <a:t>Objectives: </a:t>
            </a:r>
          </a:p>
          <a:p>
            <a:pPr lvl="1"/>
            <a:r>
              <a:rPr lang="en-US" altLang="en-US" sz="1600" dirty="0" smtClean="0"/>
              <a:t>Complete 3</a:t>
            </a:r>
            <a:r>
              <a:rPr lang="en-US" altLang="en-US" sz="1600" baseline="30000" dirty="0" smtClean="0"/>
              <a:t>rd</a:t>
            </a:r>
            <a:r>
              <a:rPr lang="en-US" altLang="en-US" sz="1600" dirty="0" smtClean="0"/>
              <a:t> Sponsor Ballot comment resolution, Initiate 4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recirculation</a:t>
            </a:r>
          </a:p>
          <a:p>
            <a:pPr lvl="1"/>
            <a:r>
              <a:rPr lang="en-US" altLang="en-US" sz="1600" dirty="0" smtClean="0"/>
              <a:t>Prepare Report to EC for Unconditional approval (Oct 4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teleconference), </a:t>
            </a:r>
          </a:p>
          <a:p>
            <a:pPr lvl="1"/>
            <a:r>
              <a:rPr lang="en-US" altLang="en-US" sz="1600" dirty="0" smtClean="0"/>
              <a:t>Sept 2016 WG approval for proceeding to </a:t>
            </a:r>
            <a:r>
              <a:rPr lang="en-US" altLang="en-US" sz="1600" dirty="0" err="1" smtClean="0"/>
              <a:t>RevCom</a:t>
            </a:r>
            <a:endParaRPr lang="en-US" altLang="en-US" sz="1600" dirty="0" smtClean="0"/>
          </a:p>
          <a:p>
            <a:r>
              <a:rPr lang="en-US" altLang="en-US" sz="2000" dirty="0" smtClean="0"/>
              <a:t> Conference 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alls 10am Eastern  2 hours </a:t>
            </a:r>
          </a:p>
          <a:p>
            <a:pPr lvl="1"/>
            <a:r>
              <a:rPr lang="en-US" altLang="en-US" sz="1800" dirty="0" smtClean="0"/>
              <a:t>August 12, 2 hours if needed; other calls scheduled with 10 day notice</a:t>
            </a:r>
          </a:p>
          <a:p>
            <a:r>
              <a:rPr lang="en-US" altLang="en-US" sz="2000" dirty="0" smtClean="0"/>
              <a:t>Ballot Resolution Committee meeting – </a:t>
            </a:r>
          </a:p>
          <a:p>
            <a:pPr lvl="1"/>
            <a:r>
              <a:rPr lang="en-US" altLang="en-US" sz="1800" dirty="0" smtClean="0"/>
              <a:t>None currently scheduled</a:t>
            </a:r>
          </a:p>
          <a:p>
            <a:r>
              <a:rPr lang="en-US" altLang="en-US" sz="2000" dirty="0" smtClean="0"/>
              <a:t>Availability of 11mc in the IEEE store</a:t>
            </a:r>
          </a:p>
          <a:p>
            <a:pPr lvl="1"/>
            <a:r>
              <a:rPr lang="en-US" altLang="en-US" sz="1800" dirty="0" smtClean="0"/>
              <a:t>D6.0 is available (add D7.0 after SB approval), </a:t>
            </a:r>
            <a:r>
              <a:rPr lang="en-US" altLang="en-US" sz="1800" dirty="0"/>
              <a:t>see </a:t>
            </a:r>
            <a:r>
              <a:rPr lang="en-US" altLang="en-US" sz="1800" dirty="0">
                <a:hlinkClick r:id="rId3"/>
              </a:rPr>
              <a:t>http://</a:t>
            </a:r>
            <a:r>
              <a:rPr lang="en-US" altLang="en-US" sz="1800" dirty="0" smtClean="0">
                <a:hlinkClick r:id="rId3"/>
              </a:rPr>
              <a:t>www.techstreet.com/ieee/products/1867583</a:t>
            </a:r>
            <a:r>
              <a:rPr lang="en-US" altLang="en-US" sz="1800" dirty="0" smtClean="0"/>
              <a:t> </a:t>
            </a:r>
          </a:p>
          <a:p>
            <a:r>
              <a:rPr lang="en-US" altLang="en-US" sz="2000" dirty="0" smtClean="0"/>
              <a:t>Forward to ISO JTC1/SC6 WG1</a:t>
            </a:r>
          </a:p>
          <a:p>
            <a:pPr lvl="1"/>
            <a:r>
              <a:rPr lang="en-US" altLang="en-US" sz="1800" dirty="0" smtClean="0"/>
              <a:t>D5.0 forwarded; D6.0 &amp; D7.0 will be forwarded upon 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11-16-1049 by Dorothy Stanley,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July 2016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2016-07-28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56252"/>
              </p:ext>
            </p:extLst>
          </p:nvPr>
        </p:nvGraphicFramePr>
        <p:xfrm>
          <a:off x="538163" y="2657475"/>
          <a:ext cx="8001000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Document" r:id="rId4" imgW="9030463" imgH="4283639" progId="Word.Document.8">
                  <p:embed/>
                </p:oleObj>
              </mc:Choice>
              <mc:Fallback>
                <p:oleObj name="Document" r:id="rId4" imgW="9030463" imgH="428363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2657475"/>
                        <a:ext cx="8001000" cy="3798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11-16-1039 by Yongho Seok (NEWRACOM)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San Diego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11-16-1039 by Yongho Seok (NEWRACOM)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in </a:t>
            </a:r>
            <a:r>
              <a:rPr lang="en-US" dirty="0" err="1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altLang="ko-KR" sz="2000" dirty="0" smtClean="0"/>
              <a:t>The last Sponsor </a:t>
            </a:r>
            <a:r>
              <a:rPr lang="en-US" altLang="ko-KR" sz="2000" dirty="0"/>
              <a:t>Ballot for </a:t>
            </a:r>
            <a:r>
              <a:rPr lang="en-US" altLang="ko-KR" sz="2000" dirty="0" err="1" smtClean="0"/>
              <a:t>TGah</a:t>
            </a:r>
            <a:r>
              <a:rPr lang="en-US" altLang="ko-KR" sz="2000" dirty="0" smtClean="0"/>
              <a:t> Draft </a:t>
            </a:r>
            <a:r>
              <a:rPr lang="en-US" altLang="ko-KR" sz="2000" dirty="0"/>
              <a:t>8</a:t>
            </a:r>
            <a:r>
              <a:rPr lang="en-US" altLang="ko-KR" sz="2000" dirty="0" smtClean="0"/>
              <a:t>.0 (closed May 17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) satisfied </a:t>
            </a:r>
            <a:r>
              <a:rPr lang="en-US" altLang="ko-KR" sz="2000" dirty="0"/>
              <a:t>the requirement for forwarding the draft to REVCOM</a:t>
            </a:r>
            <a:endParaRPr lang="en-US" altLang="ko-KR" sz="2000" dirty="0" smtClean="0"/>
          </a:p>
          <a:p>
            <a:pPr marL="457200" lvl="1" indent="0">
              <a:buNone/>
            </a:pPr>
            <a:endParaRPr lang="en-US" altLang="ko-KR" sz="1800" dirty="0"/>
          </a:p>
          <a:p>
            <a:r>
              <a:rPr lang="en-US" altLang="ko-KR" sz="2000" dirty="0" smtClean="0"/>
              <a:t>But, </a:t>
            </a:r>
            <a:r>
              <a:rPr lang="en-US" altLang="ko-KR" sz="2000" dirty="0" err="1" smtClean="0"/>
              <a:t>TGah</a:t>
            </a:r>
            <a:r>
              <a:rPr lang="en-US" altLang="ko-KR" sz="2000" dirty="0" smtClean="0"/>
              <a:t> are pending a next step until our base </a:t>
            </a:r>
            <a:r>
              <a:rPr lang="en-US" altLang="ko-KR" sz="2000" dirty="0"/>
              <a:t>specs </a:t>
            </a:r>
            <a:r>
              <a:rPr lang="en-US" altLang="ko-KR" sz="2000" dirty="0" smtClean="0"/>
              <a:t>(P802.11mc and P802.11ai are ready to forward their draft to REVCOM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>
                <a:ea typeface="Times New Roman"/>
                <a:cs typeface="Times New Roman"/>
                <a:sym typeface="Times New Roman"/>
              </a:rPr>
              <a:t>On July meeting, </a:t>
            </a:r>
          </a:p>
          <a:p>
            <a:pPr lvl="1"/>
            <a:r>
              <a:rPr lang="en-US" altLang="ko-KR" dirty="0" smtClean="0">
                <a:ea typeface="Times New Roman"/>
                <a:cs typeface="Times New Roman"/>
                <a:sym typeface="Times New Roman"/>
              </a:rPr>
              <a:t>Review P802.11ah EC Report</a:t>
            </a:r>
          </a:p>
          <a:p>
            <a:pPr lvl="1"/>
            <a:r>
              <a:rPr lang="en-US" altLang="ko-KR" dirty="0" smtClean="0"/>
              <a:t>PAR </a:t>
            </a:r>
            <a:r>
              <a:rPr lang="en-US" altLang="ko-KR" dirty="0"/>
              <a:t>extension </a:t>
            </a:r>
            <a:r>
              <a:rPr lang="en-US" altLang="ko-KR" dirty="0" smtClean="0"/>
              <a:t>request</a:t>
            </a:r>
          </a:p>
          <a:p>
            <a:pPr lvl="1"/>
            <a:r>
              <a:rPr lang="en-US" altLang="ko-KR" dirty="0" smtClean="0">
                <a:ea typeface="Times New Roman"/>
                <a:cs typeface="Times New Roman"/>
                <a:sym typeface="Times New Roman"/>
              </a:rPr>
              <a:t>Timeline Update</a:t>
            </a:r>
            <a:endParaRPr lang="en-US" altLang="ko-KR" dirty="0">
              <a:ea typeface="Times New Roman"/>
              <a:cs typeface="Times New Roman"/>
              <a:sym typeface="Times New Roman"/>
            </a:endParaRPr>
          </a:p>
          <a:p>
            <a:pPr lvl="1"/>
            <a:r>
              <a:rPr lang="en-US" altLang="ko-KR" dirty="0">
                <a:ea typeface="Times New Roman"/>
                <a:cs typeface="Times New Roman"/>
                <a:sym typeface="Times New Roman"/>
              </a:rPr>
              <a:t>Agenda: </a:t>
            </a:r>
            <a:r>
              <a:rPr lang="en-US" altLang="ko-KR" dirty="0">
                <a:ea typeface="Times New Roman"/>
                <a:cs typeface="Times New Roman"/>
                <a:sym typeface="Times New Roman"/>
                <a:hlinkClick r:id="rId3"/>
              </a:rPr>
              <a:t>https://</a:t>
            </a:r>
            <a:r>
              <a:rPr lang="en-US" altLang="ko-KR" dirty="0" smtClean="0">
                <a:ea typeface="Times New Roman"/>
                <a:cs typeface="Times New Roman"/>
                <a:sym typeface="Times New Roman"/>
                <a:hlinkClick r:id="rId3"/>
              </a:rPr>
              <a:t>mentor.ieee.org/802.11/dcn/16/11-16-0781-02-00ah-july-2016-agenda.pptx</a:t>
            </a:r>
            <a:r>
              <a:rPr lang="en-US" altLang="ko-KR" dirty="0" smtClean="0">
                <a:ea typeface="Times New Roman"/>
                <a:cs typeface="Times New Roman"/>
                <a:sym typeface="Times New Roman"/>
              </a:rPr>
              <a:t> </a:t>
            </a:r>
            <a:endParaRPr lang="en-US" altLang="ko-KR" sz="1800" dirty="0" smtClean="0">
              <a:ea typeface="Times New Roman"/>
              <a:cs typeface="Times New Roman"/>
              <a:sym typeface="Times New Roman"/>
            </a:endParaRPr>
          </a:p>
          <a:p>
            <a:endParaRPr lang="en-US" altLang="ko-KR" sz="2000" dirty="0" smtClean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11-16-1039 by Yongho Seok (NEWRACOM)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0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Update </a:t>
            </a:r>
            <a:r>
              <a:rPr lang="en-US" altLang="ko-KR" dirty="0" err="1"/>
              <a:t>TGah</a:t>
            </a:r>
            <a:r>
              <a:rPr lang="en-US" altLang="ko-KR" dirty="0"/>
              <a:t> Draft </a:t>
            </a:r>
            <a:r>
              <a:rPr lang="en-US" altLang="ko-KR" dirty="0" smtClean="0"/>
              <a:t>to D9.0 </a:t>
            </a:r>
            <a:r>
              <a:rPr lang="en-US" altLang="ko-KR" dirty="0"/>
              <a:t>incorporating some editorial changes </a:t>
            </a:r>
            <a:r>
              <a:rPr lang="en-US" altLang="ko-KR" dirty="0" smtClean="0"/>
              <a:t>from </a:t>
            </a:r>
            <a:r>
              <a:rPr lang="en-US" altLang="ko-KR" dirty="0"/>
              <a:t>P802.11mc Draft </a:t>
            </a:r>
            <a:r>
              <a:rPr lang="en-US" altLang="ko-KR" dirty="0" smtClean="0"/>
              <a:t>7.0 </a:t>
            </a:r>
          </a:p>
          <a:p>
            <a:pPr lvl="1"/>
            <a:r>
              <a:rPr lang="en-US" altLang="ko-KR" dirty="0" smtClean="0"/>
              <a:t>Expect that </a:t>
            </a:r>
            <a:r>
              <a:rPr lang="en-US" altLang="ko-KR" dirty="0"/>
              <a:t>P802.11mc Draft </a:t>
            </a:r>
            <a:r>
              <a:rPr lang="en-US" altLang="ko-KR" dirty="0" smtClean="0"/>
              <a:t>7.0 will be available on a mid August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Start </a:t>
            </a:r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r>
              <a:rPr lang="en-US" altLang="ko-KR" dirty="0"/>
              <a:t> Sponsor Recirculation </a:t>
            </a:r>
            <a:r>
              <a:rPr lang="en-US" altLang="ko-KR" dirty="0" smtClean="0"/>
              <a:t>Ballot for Draft 9.0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11-16-1039 by Yongho Seok (NEWRACOM)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1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Two teleconferences on </a:t>
            </a:r>
            <a:r>
              <a:rPr lang="en-US" altLang="ko-KR" dirty="0"/>
              <a:t>Teleconferences on August 16</a:t>
            </a:r>
            <a:r>
              <a:rPr lang="en-US" altLang="ko-KR" baseline="30000" dirty="0"/>
              <a:t>th</a:t>
            </a:r>
            <a:r>
              <a:rPr lang="en-US" altLang="ko-KR" dirty="0"/>
              <a:t> and September 6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pPr lvl="1">
              <a:defRPr/>
            </a:pPr>
            <a:r>
              <a:rPr lang="en-US" altLang="ja-JP" dirty="0"/>
              <a:t>Tuesday 8PM ET</a:t>
            </a:r>
            <a:r>
              <a:rPr lang="ja-JP" altLang="en-US" dirty="0"/>
              <a:t> </a:t>
            </a:r>
            <a:r>
              <a:rPr lang="en-US" altLang="ja-JP" dirty="0"/>
              <a:t>for 2.5 </a:t>
            </a:r>
            <a:r>
              <a:rPr lang="en-US" altLang="ja-JP" dirty="0" smtClean="0"/>
              <a:t>hours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11-16-1039 by Yongho Seok (NEWRACOM)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93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TGah</a:t>
            </a:r>
            <a:r>
              <a:rPr lang="en-US" altLang="ko-KR" dirty="0"/>
              <a:t> Timeline </a:t>
            </a:r>
            <a:r>
              <a:rPr lang="en-US" altLang="ko-KR" dirty="0" smtClean="0"/>
              <a:t>–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Internal 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September 2014 </a:t>
            </a:r>
          </a:p>
          <a:p>
            <a:r>
              <a:rPr lang="en-US" altLang="ko-KR" dirty="0"/>
              <a:t>Initial Sponsor Ballot : October 2015 </a:t>
            </a:r>
          </a:p>
          <a:p>
            <a:r>
              <a:rPr lang="en-US" altLang="ko-KR" dirty="0"/>
              <a:t>Initial Recirculation Sponsor Ballot : January 2016</a:t>
            </a:r>
          </a:p>
          <a:p>
            <a:r>
              <a:rPr lang="en-US" altLang="ko-KR" dirty="0"/>
              <a:t>EC Approval : </a:t>
            </a:r>
            <a:r>
              <a:rPr lang="en-US" altLang="ko-KR" strike="sngStrike" dirty="0"/>
              <a:t>July</a:t>
            </a:r>
            <a:r>
              <a:rPr lang="en-US" altLang="ko-KR" dirty="0"/>
              <a:t> </a:t>
            </a:r>
            <a:r>
              <a:rPr lang="en-US" altLang="ko-KR" u="sng" dirty="0"/>
              <a:t>September</a:t>
            </a:r>
            <a:r>
              <a:rPr lang="en-US" altLang="ko-KR" dirty="0"/>
              <a:t>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</a:t>
            </a:r>
            <a:r>
              <a:rPr lang="en-US" altLang="ko-KR" dirty="0" smtClean="0"/>
              <a:t> </a:t>
            </a:r>
            <a:r>
              <a:rPr lang="en-US" altLang="ko-KR" strike="sngStrike" dirty="0" smtClean="0"/>
              <a:t>September</a:t>
            </a:r>
            <a:r>
              <a:rPr lang="en-US" altLang="ko-KR" dirty="0" smtClean="0"/>
              <a:t> </a:t>
            </a:r>
            <a:r>
              <a:rPr lang="en-US" altLang="ko-KR" u="sng" dirty="0" smtClean="0"/>
              <a:t>December</a:t>
            </a:r>
            <a:r>
              <a:rPr lang="en-US" altLang="ko-KR" dirty="0" smtClean="0"/>
              <a:t> 2016</a:t>
            </a:r>
            <a:endParaRPr lang="en-US" altLang="ko-K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11-16-1039 by Yongho Seok (NEWRACOM)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79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2016-07-28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1776" cy="276999"/>
          </a:xfrm>
        </p:spPr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59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1/14 of 11-16-1034 by Hiroshi Mano (KDTI)</a:t>
            </a:r>
          </a:p>
        </p:txBody>
      </p:sp>
      <p:sp>
        <p:nvSpPr>
          <p:cNvPr id="13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14082"/>
            <a:ext cx="7200000" cy="5657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98151"/>
            <a:ext cx="2436308" cy="19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San Diego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2/14 of 11-16-1034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1888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TGai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July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2016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San Diego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for the  Meeting:</a:t>
            </a:r>
          </a:p>
          <a:p>
            <a:pPr lvl="1"/>
            <a:r>
              <a:rPr lang="en-US" altLang="ja-JP" sz="2800" dirty="0"/>
              <a:t>Approve minutes of past meeting and teleconference</a:t>
            </a:r>
          </a:p>
          <a:p>
            <a:pPr lvl="1"/>
            <a:r>
              <a:rPr lang="en-US" altLang="ja-JP" sz="2800" dirty="0"/>
              <a:t>Continue on comment resolution </a:t>
            </a:r>
          </a:p>
          <a:p>
            <a:pPr lvl="1"/>
            <a:r>
              <a:rPr lang="en-US" altLang="ja-JP" sz="2800" dirty="0"/>
              <a:t>Approve to forward the 3</a:t>
            </a:r>
            <a:r>
              <a:rPr lang="en-US" altLang="ja-JP" sz="2800" baseline="30000" dirty="0"/>
              <a:t>rd</a:t>
            </a:r>
            <a:r>
              <a:rPr lang="en-US" altLang="ja-JP" sz="2800" dirty="0"/>
              <a:t> </a:t>
            </a:r>
            <a:r>
              <a:rPr lang="en-US" altLang="ja-JP" sz="2800" dirty="0" err="1"/>
              <a:t>recirc</a:t>
            </a:r>
            <a:r>
              <a:rPr lang="en-US" altLang="ja-JP" sz="2800" dirty="0"/>
              <a:t> sponsor LB</a:t>
            </a:r>
          </a:p>
          <a:p>
            <a:pPr lvl="1"/>
            <a:r>
              <a:rPr lang="en-US" altLang="ja-JP" sz="2800" dirty="0"/>
              <a:t>Approve </a:t>
            </a:r>
            <a:r>
              <a:rPr lang="en-US" altLang="ja-JP" sz="2800" dirty="0" smtClean="0"/>
              <a:t>Timeline (with PAR </a:t>
            </a:r>
            <a:r>
              <a:rPr lang="en-US" altLang="ja-JP" sz="2800" dirty="0" err="1" smtClean="0"/>
              <a:t>extention</a:t>
            </a:r>
            <a:r>
              <a:rPr lang="en-US" altLang="ja-JP" sz="2800" dirty="0" smtClean="0"/>
              <a:t>)</a:t>
            </a:r>
            <a:endParaRPr lang="en-US" altLang="ja-JP" sz="2800" dirty="0"/>
          </a:p>
          <a:p>
            <a:pPr lvl="1"/>
            <a:r>
              <a:rPr lang="en-US" altLang="ja-JP" sz="2800" dirty="0"/>
              <a:t>Approve Teleconference schedule</a:t>
            </a:r>
          </a:p>
          <a:p>
            <a:pPr lvl="1"/>
            <a:r>
              <a:rPr lang="en-US" altLang="ja-JP" sz="2800" dirty="0"/>
              <a:t>Approve plan for Sep</a:t>
            </a:r>
          </a:p>
          <a:p>
            <a:pPr lvl="1"/>
            <a:endParaRPr lang="en-US" altLang="ja-JP" sz="2600" dirty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61</a:t>
            </a:fld>
            <a:endParaRPr lang="en-US" altLang="ja-JP" dirty="0">
              <a:latin typeface="Times New Roman" pitchFamily="-65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3/14 of 11-16-1034 by Hiroshi Mano (KDTI)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/>
              <a:t>2</a:t>
            </a:r>
            <a:r>
              <a:rPr lang="en-US" altLang="ja-JP" dirty="0" smtClean="0"/>
              <a:t> regular slots</a:t>
            </a:r>
          </a:p>
          <a:p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Meeting Minutes for the IEEE 802.11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Waikoloa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meeting</a:t>
            </a:r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GB" altLang="ja-JP" dirty="0">
                <a:ea typeface="ＭＳ Ｐゴシック" pitchFamily="-84" charset="-128"/>
                <a:cs typeface="ＭＳ Ｐゴシック" pitchFamily="-84" charset="-128"/>
              </a:rPr>
              <a:t>16-0743r0</a:t>
            </a:r>
          </a:p>
          <a:p>
            <a:pPr lvl="1"/>
            <a:r>
              <a:rPr lang="en-GB" altLang="ja-JP" dirty="0">
                <a:hlinkClick r:id="rId3"/>
              </a:rPr>
              <a:t>https://mentor.ieee.org/802.11/dcn/16/11-16-0743-00-00ai-may-2016-waikoloa-sesssion-minutes.doc</a:t>
            </a:r>
            <a:r>
              <a:rPr lang="en-GB" altLang="ja-JP" dirty="0"/>
              <a:t> </a:t>
            </a:r>
            <a:endParaRPr lang="en-GB" altLang="ja-JP" dirty="0" smtClean="0"/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teleconference meeting minutes of   Waikoloa to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SanDiego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meeting.</a:t>
            </a:r>
          </a:p>
          <a:p>
            <a:pPr lvl="1"/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16-0800r2</a:t>
            </a:r>
          </a:p>
          <a:p>
            <a:pPr lvl="1"/>
            <a:r>
              <a:rPr lang="en-US" altLang="ja-JP" dirty="0"/>
              <a:t>https://</a:t>
            </a:r>
            <a:r>
              <a:rPr lang="en-US" altLang="ja-JP" dirty="0" err="1"/>
              <a:t>mentor.ieee.org</a:t>
            </a:r>
            <a:r>
              <a:rPr lang="en-US" altLang="ja-JP" dirty="0"/>
              <a:t>/802.11/</a:t>
            </a:r>
            <a:r>
              <a:rPr lang="en-US" altLang="ja-JP" dirty="0" err="1"/>
              <a:t>dcn</a:t>
            </a:r>
            <a:r>
              <a:rPr lang="en-US" altLang="ja-JP" dirty="0"/>
              <a:t>/16/11-16-0800-00-02ai-may-july-teleconference-minutes.doc </a:t>
            </a:r>
          </a:p>
          <a:p>
            <a:pPr lvl="1"/>
            <a:endParaRPr lang="en-GB" altLang="ja-JP" dirty="0" smtClean="0"/>
          </a:p>
          <a:p>
            <a:pPr lvl="1"/>
            <a:endParaRPr lang="en-GB" altLang="ja-JP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62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4/14 of 11-16-1034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830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altLang="ja-JP" smtClean="0"/>
              <a:t>Accomplishments 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1523999"/>
            <a:ext cx="8458200" cy="4951413"/>
          </a:xfrm>
        </p:spPr>
        <p:txBody>
          <a:bodyPr/>
          <a:lstStyle/>
          <a:p>
            <a:r>
              <a:rPr lang="en-US" altLang="ja-JP" dirty="0" smtClean="0"/>
              <a:t>Received 6 comments by2nd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SB</a:t>
            </a:r>
          </a:p>
          <a:p>
            <a:pPr lvl="1"/>
            <a:r>
              <a:rPr lang="en-US" altLang="ja-JP" dirty="0" smtClean="0"/>
              <a:t>Resolved all of comment</a:t>
            </a:r>
          </a:p>
          <a:p>
            <a:r>
              <a:rPr lang="en-US" altLang="ja-JP" dirty="0"/>
              <a:t>Approve to forward the 3</a:t>
            </a:r>
            <a:r>
              <a:rPr lang="en-US" altLang="ja-JP" baseline="30000" dirty="0"/>
              <a:t>rd</a:t>
            </a:r>
            <a:r>
              <a:rPr lang="en-US" altLang="ja-JP" dirty="0"/>
              <a:t> </a:t>
            </a:r>
            <a:r>
              <a:rPr lang="en-US" altLang="ja-JP" dirty="0" err="1"/>
              <a:t>recirc</a:t>
            </a:r>
            <a:r>
              <a:rPr lang="en-US" altLang="ja-JP" dirty="0"/>
              <a:t> sponsor </a:t>
            </a:r>
            <a:r>
              <a:rPr lang="en-US" altLang="ja-JP" dirty="0" smtClean="0"/>
              <a:t>LB </a:t>
            </a:r>
            <a:endParaRPr lang="en-US" altLang="ja-JP" dirty="0"/>
          </a:p>
          <a:p>
            <a:r>
              <a:rPr lang="en-US" altLang="ja-JP" dirty="0"/>
              <a:t>Approve Timeline (with PAR </a:t>
            </a:r>
            <a:r>
              <a:rPr lang="en-US" altLang="ja-JP" dirty="0" err="1"/>
              <a:t>extention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Approve Teleconference schedule</a:t>
            </a:r>
          </a:p>
          <a:p>
            <a:r>
              <a:rPr lang="en-US" altLang="ja-JP" dirty="0"/>
              <a:t>Approve plan for </a:t>
            </a:r>
            <a:r>
              <a:rPr lang="en-US" altLang="ja-JP" dirty="0" smtClean="0"/>
              <a:t>Sep</a:t>
            </a:r>
            <a:endParaRPr lang="en-US" altLang="ja-JP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63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5/14 of 11-16-1034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20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br>
              <a:rPr lang="en-US" dirty="0" smtClean="0"/>
            </a:br>
            <a:r>
              <a:rPr lang="en-US" dirty="0" smtClean="0"/>
              <a:t>(Re-approval of 5C)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Believing that the Five Criteria contained in the document referenced below meets IEEE 802 guidelines,</a:t>
            </a:r>
            <a:endParaRPr lang="ja-JP" altLang="en-US" dirty="0" smtClean="0"/>
          </a:p>
          <a:p>
            <a:pPr lvl="0"/>
            <a:r>
              <a:rPr lang="en-GB" dirty="0" smtClean="0"/>
              <a:t>Request that the Five Criteria contained in 11-10/1153r0 be posted to the IEEE 802 Executive Committee (EC) agenda for WG 802 preview and EC approval.</a:t>
            </a:r>
          </a:p>
          <a:p>
            <a:pPr lvl="0"/>
            <a:endParaRPr lang="en-GB" altLang="ja-JP" dirty="0"/>
          </a:p>
          <a:p>
            <a:pPr lvl="0"/>
            <a:r>
              <a:rPr lang="en-GB" altLang="ja-JP" dirty="0" smtClean="0"/>
              <a:t>Moved: Ping Fang</a:t>
            </a:r>
          </a:p>
          <a:p>
            <a:pPr lvl="0"/>
            <a:r>
              <a:rPr lang="en-GB" altLang="ja-JP" dirty="0" err="1" smtClean="0"/>
              <a:t>Seconded:Hitoshi</a:t>
            </a:r>
            <a:r>
              <a:rPr lang="en-GB" altLang="ja-JP" dirty="0" smtClean="0"/>
              <a:t> Morioka</a:t>
            </a:r>
          </a:p>
          <a:p>
            <a:pPr lvl="0"/>
            <a:r>
              <a:rPr lang="en-GB" altLang="ja-JP" dirty="0" smtClean="0"/>
              <a:t>Result:7/0/0</a:t>
            </a:r>
            <a:endParaRPr lang="ja-JP" alt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ja-JP" smtClean="0"/>
              <a:t>Adrian Stephens, Intel Corporation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6/14 of 11-16-1034 by </a:t>
            </a:r>
            <a:r>
              <a:rPr lang="en-US" sz="1200" b="0" dirty="0"/>
              <a:t>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6757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br>
              <a:rPr lang="en-US" dirty="0" smtClean="0"/>
            </a:br>
            <a:r>
              <a:rPr lang="en-US" dirty="0" smtClean="0"/>
              <a:t>(approval of PAR extension)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Believing that the PAR extension contained in the document referenced below meets IEEE-SA guidelines,</a:t>
            </a:r>
            <a:endParaRPr lang="ja-JP" altLang="en-US" dirty="0" smtClean="0"/>
          </a:p>
          <a:p>
            <a:pPr lvl="0"/>
            <a:r>
              <a:rPr lang="en-GB" dirty="0" smtClean="0"/>
              <a:t>Request that the PAR extension contained in 11-16/0991r0 be posted to the IEEE 802 Executive Committee (EC) agenda for approval to submit to </a:t>
            </a:r>
            <a:r>
              <a:rPr lang="en-GB" dirty="0" err="1" smtClean="0"/>
              <a:t>NesCom</a:t>
            </a:r>
            <a:r>
              <a:rPr lang="en-GB" dirty="0" smtClean="0"/>
              <a:t>.</a:t>
            </a:r>
          </a:p>
          <a:p>
            <a:pPr lvl="0"/>
            <a:endParaRPr lang="en-GB" dirty="0" smtClean="0"/>
          </a:p>
          <a:p>
            <a:pPr lvl="0"/>
            <a:r>
              <a:rPr lang="en-GB" altLang="ja-JP" dirty="0" err="1" smtClean="0"/>
              <a:t>Moved:Ping</a:t>
            </a:r>
            <a:r>
              <a:rPr lang="en-GB" altLang="ja-JP" dirty="0" smtClean="0"/>
              <a:t> Fang</a:t>
            </a:r>
          </a:p>
          <a:p>
            <a:pPr lvl="0"/>
            <a:r>
              <a:rPr lang="en-GB" altLang="ja-JP" dirty="0" err="1" smtClean="0"/>
              <a:t>Seconded:George</a:t>
            </a:r>
            <a:r>
              <a:rPr lang="en-GB" altLang="ja-JP" dirty="0" smtClean="0"/>
              <a:t> </a:t>
            </a:r>
            <a:r>
              <a:rPr lang="en-GB" altLang="ja-JP" dirty="0" err="1" smtClean="0"/>
              <a:t>Calcev</a:t>
            </a:r>
            <a:endParaRPr lang="en-GB" altLang="ja-JP" dirty="0" smtClean="0"/>
          </a:p>
          <a:p>
            <a:pPr lvl="0"/>
            <a:r>
              <a:rPr lang="en-GB" altLang="ja-JP" dirty="0" smtClean="0"/>
              <a:t>Result y/n/a :8/0/0</a:t>
            </a:r>
            <a:endParaRPr lang="ja-JP" alt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ja-JP" smtClean="0"/>
              <a:t>Adrian Stephens, Intel Corporation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65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7/14 of 11-16-1034 by </a:t>
            </a:r>
            <a:r>
              <a:rPr lang="en-US" sz="1200" b="0" dirty="0"/>
              <a:t>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7438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ja-JP" smtClean="0"/>
              <a:t>Adrian Stephens, Intel Corporation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E275D85B-EEFE-A142-B02B-B9A3C4542434}" type="slidenum">
              <a:rPr lang="en-US" altLang="ja-JP" smtClean="0"/>
              <a:pPr>
                <a:defRPr/>
              </a:pPr>
              <a:t>66</a:t>
            </a:fld>
            <a:endParaRPr lang="en-US" altLang="ja-JP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114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Recirc		Mar14/Sep14/Jan15/</a:t>
            </a:r>
            <a:br>
              <a:rPr lang="en-US" altLang="ja-JP" dirty="0" smtClean="0"/>
            </a:br>
            <a:r>
              <a:rPr lang="en-US" altLang="ja-JP" dirty="0" smtClean="0"/>
              <a:t>						Mar15/Jul15/Aug15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	Mar15</a:t>
            </a:r>
          </a:p>
          <a:p>
            <a:pPr lvl="1"/>
            <a:r>
              <a:rPr lang="en-US" altLang="ja-JP" dirty="0" smtClean="0"/>
              <a:t>IEEE-SA Sponsor Ballots Initial / Recirc         Sep 15/Mar 16/</a:t>
            </a:r>
            <a:r>
              <a:rPr lang="en-US" altLang="ja-JP" dirty="0" smtClean="0">
                <a:solidFill>
                  <a:srgbClr val="FF0000"/>
                </a:solidFill>
              </a:rPr>
              <a:t>Aug 16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						Sep 16/Oct 16</a:t>
            </a:r>
          </a:p>
          <a:p>
            <a:pPr lvl="1"/>
            <a:r>
              <a:rPr lang="en-US" altLang="ja-JP" dirty="0" smtClean="0"/>
              <a:t>Final 802.11 WG Approval	          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Sep 16</a:t>
            </a:r>
          </a:p>
          <a:p>
            <a:pPr lvl="1"/>
            <a:r>
              <a:rPr lang="en-US" altLang="ja-JP" dirty="0" smtClean="0"/>
              <a:t>final or Conditional 802 EC Approval           	</a:t>
            </a:r>
            <a:r>
              <a:rPr lang="en-US" altLang="ja-JP" dirty="0" smtClean="0">
                <a:solidFill>
                  <a:srgbClr val="FF0000"/>
                </a:solidFill>
              </a:rPr>
              <a:t>Oct 4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th</a:t>
            </a:r>
            <a:r>
              <a:rPr lang="en-US" altLang="ja-JP" dirty="0" smtClean="0">
                <a:solidFill>
                  <a:srgbClr val="FF0000"/>
                </a:solidFill>
              </a:rPr>
              <a:t>, 2016 (</a:t>
            </a:r>
            <a:r>
              <a:rPr lang="en-US" altLang="ja-JP" dirty="0" err="1" smtClean="0">
                <a:solidFill>
                  <a:srgbClr val="FF0000"/>
                </a:solidFill>
              </a:rPr>
              <a:t>telco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ja-JP" dirty="0" smtClean="0"/>
              <a:t>RevCom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</a:t>
            </a:r>
            <a:r>
              <a:rPr lang="en-US" altLang="ja-JP" dirty="0" smtClean="0">
                <a:solidFill>
                  <a:srgbClr val="FF0000"/>
                </a:solidFill>
              </a:rPr>
              <a:t>Dec 16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8/14 of 11-16-1034 by </a:t>
            </a:r>
            <a:r>
              <a:rPr lang="en-US" sz="1200" b="0" dirty="0"/>
              <a:t>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6158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420100" cy="2362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Aug 16 to Nov  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1.5 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 marL="457200" lvl="1" indent="0">
              <a:buNone/>
              <a:defRPr/>
            </a:pPr>
            <a:r>
              <a:rPr lang="en-US" altLang="ja-JP" dirty="0" smtClean="0"/>
              <a:t>Moved: Marc </a:t>
            </a:r>
            <a:r>
              <a:rPr lang="en-US" altLang="ja-JP" dirty="0" err="1" smtClean="0"/>
              <a:t>Emelmann</a:t>
            </a:r>
            <a:endParaRPr lang="en-US" altLang="ja-JP" dirty="0" smtClean="0"/>
          </a:p>
          <a:p>
            <a:pPr marL="457200" lvl="1" indent="0">
              <a:buNone/>
              <a:defRPr/>
            </a:pPr>
            <a:r>
              <a:rPr lang="en-US" altLang="ja-JP" dirty="0" smtClean="0"/>
              <a:t>Second: George </a:t>
            </a:r>
            <a:r>
              <a:rPr lang="en-US" altLang="ja-JP" dirty="0" err="1" smtClean="0"/>
              <a:t>Calcev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by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unanimous consent</a:t>
            </a:r>
          </a:p>
          <a:p>
            <a:pPr lvl="1">
              <a:defRPr/>
            </a:pPr>
            <a:endParaRPr lang="en-US" altLang="ja-JP" dirty="0">
              <a:ea typeface="ＭＳ Ｐゴシック" pitchFamily="-84" charset="-128"/>
            </a:endParaRPr>
          </a:p>
          <a:p>
            <a:pPr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968076" cy="276999"/>
          </a:xfrm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July 2016</a:t>
            </a:r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67</a:t>
            </a:fld>
            <a:endParaRPr lang="en-US" altLang="ja-JP" dirty="0" smtClean="0">
              <a:latin typeface="Times New Roman" pitchFamily="-8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9/14 of 11-16-1034 by Hiroshi Mano (KDTI)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Sep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Sep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Approve to forward Conditional EC </a:t>
            </a:r>
            <a:r>
              <a:rPr lang="en-US" altLang="ja-JP" sz="2800" dirty="0" err="1" smtClean="0"/>
              <a:t>Apporval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Nov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dirty="0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68</a:t>
            </a:fld>
            <a:endParaRPr lang="en-US" altLang="ja-JP" dirty="0">
              <a:latin typeface="Times New Roman" pitchFamily="-84" charset="0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10/14 of 11-16-1034 by Hiroshi Mano (KDTI)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3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kumimoji="1" lang="en-US" altLang="ja-JP" dirty="0" smtClean="0"/>
              <a:t>Motion </a:t>
            </a:r>
            <a:r>
              <a:rPr lang="en-US" altLang="ja-JP" dirty="0"/>
              <a:t>to go to recirc: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Move to</a:t>
            </a:r>
          </a:p>
          <a:p>
            <a:r>
              <a:rPr lang="en-US" altLang="ja-JP" dirty="0" smtClean="0"/>
              <a:t>Having </a:t>
            </a:r>
            <a:r>
              <a:rPr lang="en-US" altLang="ja-JP" dirty="0"/>
              <a:t>approved comment resolutions for all of the comments received from the </a:t>
            </a:r>
            <a:r>
              <a:rPr lang="en-US" altLang="ja-JP" dirty="0" smtClean="0"/>
              <a:t>2nd </a:t>
            </a:r>
            <a:r>
              <a:rPr lang="en-US" altLang="ja-JP" dirty="0"/>
              <a:t>Recirculation Sponsor Ballot on P802.11ai </a:t>
            </a:r>
            <a:r>
              <a:rPr lang="en-US" altLang="ja-JP" dirty="0" smtClean="0"/>
              <a:t>D8.0 </a:t>
            </a:r>
            <a:r>
              <a:rPr lang="en-US" altLang="ja-JP" dirty="0"/>
              <a:t>as contained in document https://</a:t>
            </a:r>
            <a:r>
              <a:rPr lang="en-US" altLang="ja-JP" dirty="0" err="1" smtClean="0"/>
              <a:t>mentor.ieee.org</a:t>
            </a:r>
            <a:r>
              <a:rPr lang="en-US" altLang="ja-JP" dirty="0" smtClean="0"/>
              <a:t>/802.11/</a:t>
            </a:r>
            <a:r>
              <a:rPr lang="en-US" altLang="ja-JP" dirty="0" err="1" smtClean="0"/>
              <a:t>dcn</a:t>
            </a:r>
            <a:r>
              <a:rPr lang="en-US" altLang="ja-JP" dirty="0" smtClean="0"/>
              <a:t>/16/11-16-0852-02-00ai-tgai-comments-from-sb-2nd-recirc.xlsx.</a:t>
            </a:r>
          </a:p>
          <a:p>
            <a:r>
              <a:rPr lang="en-US" altLang="ja-JP" dirty="0" smtClean="0"/>
              <a:t> </a:t>
            </a:r>
            <a:r>
              <a:rPr lang="en-US" altLang="ja-JP" dirty="0"/>
              <a:t>Instruct the editor to prepare Draft </a:t>
            </a:r>
            <a:r>
              <a:rPr lang="en-US" altLang="ja-JP" dirty="0" smtClean="0"/>
              <a:t>9.0 </a:t>
            </a:r>
            <a:r>
              <a:rPr lang="en-US" altLang="ja-JP" dirty="0"/>
              <a:t>incorporating these resolutions and, </a:t>
            </a:r>
          </a:p>
          <a:p>
            <a:r>
              <a:rPr lang="en-US" altLang="ja-JP" dirty="0" smtClean="0"/>
              <a:t>Approve </a:t>
            </a:r>
            <a:r>
              <a:rPr lang="en-US" altLang="ja-JP" dirty="0"/>
              <a:t>a </a:t>
            </a:r>
            <a:r>
              <a:rPr lang="en-US" altLang="ja-JP" dirty="0" smtClean="0"/>
              <a:t>10 </a:t>
            </a:r>
            <a:r>
              <a:rPr lang="en-US" altLang="ja-JP" dirty="0"/>
              <a:t>day Sponsor Recirculation Ballot asking the question “Should P802.11ai </a:t>
            </a:r>
            <a:r>
              <a:rPr lang="en-US" altLang="ja-JP" dirty="0" smtClean="0"/>
              <a:t>D9.0 </a:t>
            </a:r>
            <a:r>
              <a:rPr lang="en-US" altLang="ja-JP" dirty="0"/>
              <a:t>be forwarded to RevCom?” </a:t>
            </a:r>
            <a:endParaRPr lang="en-US" altLang="ja-JP" dirty="0" smtClean="0"/>
          </a:p>
          <a:p>
            <a:r>
              <a:rPr lang="en-US" altLang="ja-JP" dirty="0" smtClean="0"/>
              <a:t>Moved: </a:t>
            </a:r>
            <a:r>
              <a:rPr lang="en-US" altLang="ja-JP" dirty="0" err="1" smtClean="0"/>
              <a:t>Jouni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Malinen</a:t>
            </a:r>
            <a:endParaRPr lang="en-US" altLang="ja-JP" dirty="0" smtClean="0"/>
          </a:p>
          <a:p>
            <a:r>
              <a:rPr lang="en-US" altLang="ja-JP" dirty="0" err="1" smtClean="0"/>
              <a:t>Seconded:Ping</a:t>
            </a:r>
            <a:r>
              <a:rPr lang="en-US" altLang="ja-JP" dirty="0" smtClean="0"/>
              <a:t> Fang</a:t>
            </a:r>
          </a:p>
          <a:p>
            <a:r>
              <a:rPr lang="en-US" altLang="ja-JP" dirty="0" smtClean="0"/>
              <a:t>Result:9/0/0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Slide </a:t>
            </a:r>
            <a:fld id="{419EC3EA-5192-654C-B357-836151568C37}" type="slidenum">
              <a:rPr lang="en-US" altLang="ja-JP" smtClean="0"/>
              <a:pPr>
                <a:defRPr/>
              </a:pPr>
              <a:t>69</a:t>
            </a:fld>
            <a:endParaRPr lang="en-US" altLang="ja-JP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11/14 of 11-16-1034 by Hiroshi Mano (KDTI)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1166297"/>
            <a:ext cx="4648200" cy="522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379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Sponsor Ballot has been opened.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  <a:p>
            <a:r>
              <a:rPr lang="en-US" altLang="ja-JP" dirty="0"/>
              <a:t>BALLOT OPENS: 27-Jul-2016</a:t>
            </a:r>
          </a:p>
          <a:p>
            <a:r>
              <a:rPr lang="en-US" altLang="ja-JP" dirty="0"/>
              <a:t>BALLOT CLOSES: </a:t>
            </a:r>
            <a:r>
              <a:rPr lang="en-US" altLang="ja-JP" dirty="0" smtClean="0"/>
              <a:t>06-Aug-2016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Don’t forget your Vote!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12/14 of 11-16-1034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30971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Reference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-Motion-deck </a:t>
            </a:r>
            <a:r>
              <a:rPr lang="en-US" altLang="ja-JP" dirty="0"/>
              <a:t>(</a:t>
            </a:r>
            <a:r>
              <a:rPr lang="en-US" altLang="ja-JP" dirty="0" smtClean="0"/>
              <a:t>11-13-1186/46)</a:t>
            </a:r>
            <a:endParaRPr lang="en-US" altLang="ja-JP" dirty="0"/>
          </a:p>
          <a:p>
            <a:pPr lvl="1"/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mentor.ieee.org/802.11/dcn/13/11-13-1186-46-00ai-tgai-motion-deck.pptx</a:t>
            </a:r>
            <a:endParaRPr lang="en-US" altLang="ja-JP" dirty="0"/>
          </a:p>
          <a:p>
            <a:r>
              <a:rPr lang="en-US" altLang="ja-JP" dirty="0"/>
              <a:t>Comments from </a:t>
            </a:r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SB </a:t>
            </a:r>
            <a:r>
              <a:rPr lang="en-US" altLang="ja-JP" dirty="0"/>
              <a:t>(</a:t>
            </a:r>
            <a:r>
              <a:rPr lang="en-US" altLang="ja-JP" dirty="0" smtClean="0"/>
              <a:t>11-16-0852/02)</a:t>
            </a:r>
          </a:p>
          <a:p>
            <a:pPr lvl="1"/>
            <a:r>
              <a:rPr lang="en-US" altLang="ja-JP" dirty="0">
                <a:hlinkClick r:id="rId4"/>
              </a:rPr>
              <a:t>https://</a:t>
            </a:r>
            <a:r>
              <a:rPr lang="en-US" altLang="ja-JP" dirty="0" smtClean="0">
                <a:hlinkClick r:id="rId4"/>
              </a:rPr>
              <a:t>mentor.ieee.org/802.11/dcn/16/11-16-0852-02-00ai-tgai-comments-from-sb-2nd-recirc.xlsx</a:t>
            </a:r>
            <a:endParaRPr lang="en-US" altLang="ja-JP" dirty="0" smtClean="0"/>
          </a:p>
          <a:p>
            <a:r>
              <a:rPr lang="en-US" altLang="ja-JP" dirty="0" smtClean="0"/>
              <a:t>Draft 9.0 (802.11 members area)</a:t>
            </a:r>
          </a:p>
          <a:p>
            <a:pPr lvl="1"/>
            <a:r>
              <a:rPr lang="en-US" altLang="ja-JP" dirty="0"/>
              <a:t>http://</a:t>
            </a:r>
            <a:r>
              <a:rPr lang="en-US" altLang="ja-JP" dirty="0" smtClean="0"/>
              <a:t>www.ieee802.org/11/private/</a:t>
            </a:r>
            <a:r>
              <a:rPr lang="en-US" altLang="ja-JP" dirty="0" err="1" smtClean="0"/>
              <a:t>Draft_Standards</a:t>
            </a:r>
            <a:r>
              <a:rPr lang="en-US" altLang="ja-JP" dirty="0" smtClean="0"/>
              <a:t>/11ai/Draft%20P802.11ai_D9.0.pdf</a:t>
            </a:r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71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13/14 of 11-16-1034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4071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July 2016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72</a:t>
            </a:fld>
            <a:endParaRPr lang="en-US" altLang="ja-JP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14/14 of 11-16-1034 by Hiroshi Mano (KDTI)</a:t>
            </a:r>
          </a:p>
        </p:txBody>
      </p:sp>
    </p:spTree>
    <p:extLst>
      <p:ext uri="{BB962C8B-B14F-4D97-AF65-F5344CB8AC3E}">
        <p14:creationId xmlns:p14="http://schemas.microsoft.com/office/powerpoint/2010/main" val="16673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July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2016-07-28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32215"/>
              </p:ext>
            </p:extLst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Document" r:id="rId4" imgW="8513226" imgH="1569919" progId="Word.Document.8">
                  <p:embed/>
                </p:oleObj>
              </mc:Choice>
              <mc:Fallback>
                <p:oleObj name="Document" r:id="rId4" imgW="8513226" imgH="1569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11-16-1017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July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11-16-1017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b="1" dirty="0" smtClean="0"/>
              <a:t>Approved May meeting minutes (11-16/0758r0)</a:t>
            </a:r>
          </a:p>
          <a:p>
            <a:pPr marL="342900" lvl="1" indent="-342900">
              <a:buFontTx/>
              <a:buChar char="•"/>
            </a:pPr>
            <a:r>
              <a:rPr lang="en-US" altLang="zh-CN" b="1" dirty="0" smtClean="0"/>
              <a:t>Approved PAR Extension Request (11-16/0987r1) and Reapproved 5C</a:t>
            </a:r>
            <a:endParaRPr lang="en-US" altLang="ko-KR" b="1" dirty="0" smtClean="0"/>
          </a:p>
          <a:p>
            <a:r>
              <a:rPr lang="en-US" altLang="ko-KR" sz="2000" dirty="0" smtClean="0"/>
              <a:t>The following comment resolution proposals have been presented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11-16/0979r0 - Proposed resolution to CID 96, 123 and 172 in LB217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11-16/0972r1 - Proposed resolution to CID 401, 402, 408, 416, 423, 424, 427, 431, 436, 437, 404, 406, 407, 409, 410, 411, 418, 419, 422, 425, 426, and 428 in LB220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11-16/0832r1 - Proposed Resolution to CID 3,5,15,17,20,21, and 38 on </a:t>
            </a:r>
            <a:r>
              <a:rPr lang="en-US" sz="1400" dirty="0" err="1" smtClean="0"/>
              <a:t>TGaj</a:t>
            </a:r>
            <a:r>
              <a:rPr lang="en-US" sz="1400" dirty="0" smtClean="0"/>
              <a:t> D2.0 in LB220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11-16/0944r1 - Proposed resolutions to CID 429, 430, 432 - 435 in LB220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11-16/1032r0 - LB220 Comment Resolutions to CID 14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11-16/0973r1 – Proposed resolution to cid 412 and 413 in LB220</a:t>
            </a:r>
          </a:p>
          <a:p>
            <a:r>
              <a:rPr lang="en-CA" sz="2000" dirty="0" smtClean="0"/>
              <a:t>Completed all comment resolution of the LB217 for D1.0 and LB220 for D2.0</a:t>
            </a:r>
          </a:p>
          <a:p>
            <a:r>
              <a:rPr lang="en-CA" sz="2000" dirty="0" smtClean="0"/>
              <a:t>Approved those comment resolutions and instruct editor to incorporate them into D5.0.</a:t>
            </a:r>
            <a:endParaRPr lang="en-US" sz="2000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11-16-1017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Approve</a:t>
            </a:r>
            <a:r>
              <a:rPr lang="en-US" altLang="zh-CN" dirty="0" smtClean="0"/>
              <a:t>d</a:t>
            </a:r>
            <a:r>
              <a:rPr lang="en-GB" altLang="en-US" dirty="0" smtClean="0"/>
              <a:t> a 15-day Working Group Technical 2</a:t>
            </a:r>
            <a:r>
              <a:rPr lang="en-GB" altLang="en-US" baseline="30000" dirty="0" smtClean="0"/>
              <a:t>nd</a:t>
            </a:r>
            <a:r>
              <a:rPr lang="en-GB" altLang="en-US" dirty="0" smtClean="0"/>
              <a:t> Recirculation Letter Ballot asking the question “Should P802.11aj D5.0 be forwarded to Sponsor Ballot?”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Reviewed and updated Task Group timeline</a:t>
            </a:r>
          </a:p>
          <a:p>
            <a:endParaRPr lang="en-GB" alt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11-16-1017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September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</a:t>
            </a:r>
            <a:r>
              <a:rPr lang="en-US" dirty="0"/>
              <a:t>Resolution for 802.11aj </a:t>
            </a:r>
            <a:r>
              <a:rPr lang="en-US" dirty="0" smtClean="0"/>
              <a:t>D5.0 2</a:t>
            </a:r>
            <a:r>
              <a:rPr lang="en-US" baseline="30000" dirty="0" smtClean="0"/>
              <a:t>nd</a:t>
            </a:r>
            <a:r>
              <a:rPr lang="en-US" dirty="0" smtClean="0"/>
              <a:t> Recirculation WG </a:t>
            </a:r>
            <a:r>
              <a:rPr lang="en-US" dirty="0"/>
              <a:t>Letter </a:t>
            </a:r>
            <a:r>
              <a:rPr lang="en-US" dirty="0" smtClean="0"/>
              <a:t>Ballot</a:t>
            </a:r>
          </a:p>
          <a:p>
            <a:endParaRPr lang="en-US" dirty="0" smtClean="0"/>
          </a:p>
          <a:p>
            <a:r>
              <a:rPr lang="en-US" dirty="0" smtClean="0"/>
              <a:t>Conditional MDR</a:t>
            </a:r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77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11-16-1017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sz="2600" b="1" dirty="0" smtClean="0"/>
              <a:t>1</a:t>
            </a:r>
            <a:r>
              <a:rPr lang="en-US" altLang="zh-CN" sz="2600" b="1" baseline="30000" dirty="0" smtClean="0"/>
              <a:t>st</a:t>
            </a:r>
            <a:r>
              <a:rPr lang="en-US" altLang="zh-CN" sz="2600" b="1" dirty="0" smtClean="0"/>
              <a:t> September, 2016, 9pm ET for 1 hour</a:t>
            </a:r>
          </a:p>
          <a:p>
            <a:pPr lvl="1">
              <a:buNone/>
            </a:pPr>
            <a:r>
              <a:rPr lang="en-US" altLang="zh-CN" sz="2600" b="1" dirty="0" smtClean="0"/>
              <a:t>   (2</a:t>
            </a:r>
            <a:r>
              <a:rPr lang="en-US" altLang="zh-CN" sz="2600" b="1" baseline="30000" dirty="0" smtClean="0"/>
              <a:t>nd</a:t>
            </a:r>
            <a:r>
              <a:rPr lang="en-US" altLang="zh-CN" sz="2600" b="1" dirty="0" smtClean="0"/>
              <a:t> September, 2016, 9am Beijing Time)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78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11-16-1017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968214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July 2016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11-16-1017 by Jiamin Chen (Huawei)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(July ‘16)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399163"/>
              </p:ext>
            </p:extLst>
          </p:nvPr>
        </p:nvGraphicFramePr>
        <p:xfrm>
          <a:off x="531813" y="2503488"/>
          <a:ext cx="789940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4" imgW="8606510" imgH="2808037" progId="Word.Document.8">
                  <p:embed/>
                </p:oleObj>
              </mc:Choice>
              <mc:Fallback>
                <p:oleObj name="Document" r:id="rId4" imgW="8606510" imgH="28080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503488"/>
                        <a:ext cx="7899400" cy="257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11-16-0934 by Peter Ecclesine (Cisco Systems)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 smtClean="0"/>
              <a:t>TGak</a:t>
            </a:r>
            <a:r>
              <a:rPr lang="en-US" dirty="0" smtClean="0"/>
              <a:t> July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82477"/>
              </p:ext>
            </p:extLst>
          </p:nvPr>
        </p:nvGraphicFramePr>
        <p:xfrm>
          <a:off x="515938" y="2890838"/>
          <a:ext cx="7783512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Document" r:id="rId4" imgW="8255000" imgH="1473200" progId="Word.Document.8">
                  <p:embed/>
                </p:oleObj>
              </mc:Choice>
              <mc:Fallback>
                <p:oleObj name="Document" r:id="rId4" imgW="8255000" imgH="147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890838"/>
                        <a:ext cx="7783512" cy="138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11-16-1037 by Donald Eastlake, Huawei Technologies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</a:t>
            </a:r>
            <a:r>
              <a:rPr lang="en-GB" dirty="0"/>
              <a:t>at the IEEE 802.11 Meeting, </a:t>
            </a:r>
            <a:r>
              <a:rPr lang="en-GB" dirty="0" smtClean="0"/>
              <a:t>July 2016, </a:t>
            </a:r>
            <a:r>
              <a:rPr lang="en-GB" dirty="0"/>
              <a:t>held </a:t>
            </a:r>
            <a:r>
              <a:rPr lang="en-GB" dirty="0" smtClean="0"/>
              <a:t>at the Manchester Grand Hyatt, San </a:t>
            </a:r>
            <a:r>
              <a:rPr lang="en-GB" dirty="0" err="1" smtClean="0"/>
              <a:t>Deigo</a:t>
            </a:r>
            <a:r>
              <a:rPr lang="en-GB" dirty="0" smtClean="0"/>
              <a:t>, California.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11-16-1037 by Donald Eastlake, Huawei Technologies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8006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jointly w</a:t>
            </a:r>
            <a:r>
              <a:rPr lang="en-GB" sz="2200" dirty="0" smtClean="0"/>
              <a:t>ith 802.11 ARC SC Thursday AM1.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Reaffirmed CSD and requested PAR extension.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Adjusted our </a:t>
            </a:r>
            <a:r>
              <a:rPr lang="en-GB" sz="2400" smtClean="0"/>
              <a:t>timeline by moving </a:t>
            </a:r>
            <a:r>
              <a:rPr lang="en-GB" sz="2400" dirty="0" smtClean="0"/>
              <a:t>most remaining dates out by four months.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has resolved 294 (85%) of our 346 comments from recirculation LB218.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An annotated agenda is in 11-</a:t>
            </a:r>
            <a:r>
              <a:rPr lang="en-GB" sz="2400" dirty="0" smtClean="0"/>
              <a:t>16/0776.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</a:t>
            </a:r>
            <a:r>
              <a:rPr lang="en-GB" sz="2400" dirty="0" smtClean="0"/>
              <a:t>will be in 11-16/0999.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11-16-1037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19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</a:t>
            </a:r>
            <a:r>
              <a:rPr lang="en-GB" sz="2400" dirty="0" smtClean="0"/>
              <a:t>1 ½ hour </a:t>
            </a:r>
            <a:r>
              <a:rPr lang="en-GB" sz="2400" dirty="0"/>
              <a:t>teleconferences, to be joint with </a:t>
            </a:r>
            <a:r>
              <a:rPr lang="en-GB" sz="2400" dirty="0" smtClean="0"/>
              <a:t>802.1Qbz if mutually convenient, </a:t>
            </a:r>
            <a:r>
              <a:rPr lang="en-GB" sz="2400" dirty="0"/>
              <a:t>on </a:t>
            </a:r>
            <a:r>
              <a:rPr lang="en-US" sz="2400" dirty="0" smtClean="0"/>
              <a:t>Monday, August 8</a:t>
            </a:r>
            <a:r>
              <a:rPr lang="en-US" sz="2400" baseline="30000" dirty="0" smtClean="0"/>
              <a:t>th</a:t>
            </a:r>
            <a:r>
              <a:rPr lang="en-US" sz="2400" dirty="0"/>
              <a:t>, </a:t>
            </a:r>
            <a:r>
              <a:rPr lang="en-US" sz="2400" dirty="0" smtClean="0"/>
              <a:t>15</a:t>
            </a:r>
            <a:r>
              <a:rPr lang="en-US" sz="2400" baseline="30000" dirty="0" smtClean="0"/>
              <a:t>th</a:t>
            </a:r>
            <a:r>
              <a:rPr lang="en-US" sz="2400" dirty="0"/>
              <a:t>, and </a:t>
            </a:r>
            <a:r>
              <a:rPr lang="en-US" sz="2400" dirty="0" smtClean="0"/>
              <a:t>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dirty="0" smtClean="0"/>
              <a:t>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all at 10am Eastern </a:t>
            </a:r>
            <a:r>
              <a:rPr lang="en-US" sz="2400" dirty="0"/>
              <a:t>US time</a:t>
            </a:r>
            <a:r>
              <a:rPr lang="en-GB" sz="24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September 2016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Resolve comments from WG recirculation ballot.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802.11 ARC SC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11-16-1037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85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84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2016-07-28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56092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11-16-1047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99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85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July 2016, San Diego, CA,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11-16-1047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30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86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LB221 Comment Resolution Analysis</a:t>
            </a:r>
          </a:p>
          <a:p>
            <a:pPr lvl="1">
              <a:defRPr/>
            </a:pPr>
            <a:r>
              <a:rPr lang="en-GB" altLang="en-US"/>
              <a:t>D5.0</a:t>
            </a:r>
          </a:p>
          <a:p>
            <a:pPr lvl="1">
              <a:defRPr/>
            </a:pPr>
            <a:r>
              <a:rPr lang="en-GB" altLang="en-US"/>
              <a:t>93.16</a:t>
            </a:r>
            <a:r>
              <a:rPr lang="en-GB" altLang="en-US" dirty="0"/>
              <a:t>% approval, 65 comments</a:t>
            </a:r>
          </a:p>
          <a:p>
            <a:pPr lvl="1">
              <a:defRPr/>
            </a:pPr>
            <a:r>
              <a:rPr lang="en-GB" dirty="0"/>
              <a:t>Comment resolution complete and will request re-circulation letter ballot with D6.0</a:t>
            </a:r>
          </a:p>
          <a:p>
            <a:pPr lvl="1">
              <a:defRPr/>
            </a:pPr>
            <a:endParaRPr lang="en-GB" dirty="0"/>
          </a:p>
          <a:p>
            <a:r>
              <a:rPr lang="en-GB" dirty="0"/>
              <a:t>Request for Conditional Sponsor Ballot</a:t>
            </a:r>
          </a:p>
          <a:p>
            <a:pPr lvl="1"/>
            <a:r>
              <a:rPr lang="en-GB" dirty="0"/>
              <a:t>Prepared the Report for the EC - 11-16-1026r0</a:t>
            </a:r>
          </a:p>
          <a:p>
            <a:pPr lvl="1"/>
            <a:r>
              <a:rPr lang="en-GB" dirty="0"/>
              <a:t>Start Sponsor Ballot in September 2016</a:t>
            </a:r>
          </a:p>
          <a:p>
            <a:pPr lvl="1"/>
            <a:endParaRPr lang="en-GB" dirty="0"/>
          </a:p>
          <a:p>
            <a:r>
              <a:rPr lang="en-GB" dirty="0"/>
              <a:t>PAR Extension</a:t>
            </a:r>
          </a:p>
          <a:p>
            <a:endParaRPr lang="en-GB" dirty="0"/>
          </a:p>
          <a:p>
            <a:r>
              <a:rPr lang="en-GB" dirty="0"/>
              <a:t>Plans for September 2016</a:t>
            </a:r>
            <a:endParaRPr lang="en-GB" sz="2000" dirty="0"/>
          </a:p>
          <a:p>
            <a:pPr lvl="1"/>
            <a:r>
              <a:rPr lang="en-GB" dirty="0"/>
              <a:t>Start working as a Ballot Resolution Committee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11-16-1047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51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July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2016-07-28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11-16-1051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July 2016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11-16-1051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CA" sz="2000" dirty="0" smtClean="0"/>
              <a:t>Received over 90 submissions. Majority of the submission addressing comment resolutions. A number of submissions were proposing new text to be added to the draft.</a:t>
            </a:r>
          </a:p>
          <a:p>
            <a:pPr lvl="1"/>
            <a:r>
              <a:rPr lang="en-CA" sz="1800" dirty="0" smtClean="0"/>
              <a:t>A long list of submissions are yet to be considered.</a:t>
            </a:r>
          </a:p>
          <a:p>
            <a:r>
              <a:rPr lang="en-CA" sz="2000" dirty="0" smtClean="0"/>
              <a:t>Approved the resolutions of about 230 comments discussed during </a:t>
            </a:r>
            <a:r>
              <a:rPr lang="en-CA" sz="2000" dirty="0" err="1" smtClean="0"/>
              <a:t>telecons</a:t>
            </a:r>
            <a:r>
              <a:rPr lang="en-CA" sz="2000" dirty="0" smtClean="0"/>
              <a:t>.</a:t>
            </a:r>
          </a:p>
          <a:p>
            <a:r>
              <a:rPr lang="en-CA" sz="2000" dirty="0" smtClean="0"/>
              <a:t>Approved resolutions of almost 350 CIDs during this week</a:t>
            </a:r>
          </a:p>
          <a:p>
            <a:r>
              <a:rPr lang="en-CA" sz="2000" dirty="0" smtClean="0"/>
              <a:t>Exact count of resolved CIDs will be published by the Editor.</a:t>
            </a:r>
          </a:p>
          <a:p>
            <a:r>
              <a:rPr lang="en-CA" sz="2000" dirty="0" smtClean="0"/>
              <a:t>The TG editor is planning to have draft revision D0.3 ready based on resolved comments.</a:t>
            </a:r>
          </a:p>
          <a:p>
            <a:r>
              <a:rPr lang="en-CA" sz="2000" dirty="0" smtClean="0"/>
              <a:t>Agenda and motions are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mentor.ieee.org/802.11/dcn/16/11-16-0779-06-00ax-tgax-july-2016-meeting-agenda.ppt</a:t>
            </a:r>
            <a:r>
              <a:rPr lang="en-CA" sz="20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11-16-1051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u="sng" dirty="0">
                <a:hlinkClick r:id="rId4"/>
              </a:rPr>
              <a:t>edward.ks.au@huawei.com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, </a:t>
            </a:r>
            <a:r>
              <a:rPr lang="en-US" sz="1600" dirty="0" err="1" smtClean="0"/>
              <a:t>Shiwen</a:t>
            </a:r>
            <a:r>
              <a:rPr lang="en-US" sz="1600" dirty="0" smtClean="0"/>
              <a:t> </a:t>
            </a:r>
            <a:r>
              <a:rPr lang="en-US" sz="1600" dirty="0"/>
              <a:t>He – </a:t>
            </a:r>
            <a:r>
              <a:rPr lang="en-US" sz="1600" b="0" u="sng" dirty="0">
                <a:hlinkClick r:id="rId11"/>
              </a:rPr>
              <a:t>shiwenhe@seu.edu.cn</a:t>
            </a:r>
            <a:endParaRPr lang="en-US" sz="1600" b="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2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– </a:t>
            </a:r>
            <a:r>
              <a:rPr lang="en-US" sz="1600" b="0" dirty="0" smtClean="0">
                <a:hlinkClick r:id="rId13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TGay</a:t>
            </a:r>
            <a:r>
              <a:rPr lang="en-US" sz="1600" b="1" dirty="0" smtClean="0"/>
              <a:t> </a:t>
            </a:r>
            <a:r>
              <a:rPr lang="en-US" sz="1600" b="1" dirty="0"/>
              <a:t>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15"/>
              </a:rPr>
              <a:t>carlos.cordeiro@intel.com</a:t>
            </a:r>
            <a:r>
              <a:rPr lang="en-US" sz="1600" dirty="0"/>
              <a:t>  </a:t>
            </a:r>
            <a:endParaRPr lang="en-US" sz="1600" dirty="0" smtClean="0"/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TGaz</a:t>
            </a:r>
            <a:r>
              <a:rPr lang="en-US" sz="1600" b="1" dirty="0" smtClean="0"/>
              <a:t> – Chao Chun Wang </a:t>
            </a:r>
            <a:r>
              <a:rPr lang="en-US" sz="1600" dirty="0"/>
              <a:t>– </a:t>
            </a:r>
            <a:r>
              <a:rPr lang="en-US" sz="1600" dirty="0" smtClean="0">
                <a:hlinkClick r:id="rId16"/>
              </a:rPr>
              <a:t>chaochun.wang@mediatek.com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lvl="1" indent="-342900">
              <a:buFontTx/>
              <a:buChar char="•"/>
            </a:pPr>
            <a:r>
              <a:rPr lang="en-US" sz="1600" dirty="0" smtClean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 smtClean="0">
                <a:hlinkClick r:id="rId17"/>
              </a:rPr>
              <a:t>alex.ashley@hotmail.co.uk</a:t>
            </a:r>
            <a:endParaRPr lang="en-US" sz="1400" dirty="0" smtClean="0"/>
          </a:p>
          <a:p>
            <a:pPr lvl="1"/>
            <a:r>
              <a:rPr lang="en-US" sz="1400" dirty="0" err="1" smtClean="0"/>
              <a:t>TGac</a:t>
            </a:r>
            <a:r>
              <a:rPr lang="en-US" sz="1400" dirty="0" smtClean="0"/>
              <a:t> – Robert Stacey – </a:t>
            </a:r>
            <a:r>
              <a:rPr lang="en-US" sz="1400" dirty="0" smtClean="0">
                <a:hlinkClick r:id="rId14"/>
              </a:rPr>
              <a:t>robert.stacey@intel.com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15"/>
              </a:rPr>
              <a:t>carlos.cordeiro@intel.com</a:t>
            </a:r>
            <a:r>
              <a:rPr lang="en-US" sz="1400" dirty="0"/>
              <a:t> 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TGae</a:t>
            </a:r>
            <a:r>
              <a:rPr lang="en-US" sz="1400" dirty="0" smtClean="0"/>
              <a:t> – Henry </a:t>
            </a:r>
            <a:r>
              <a:rPr lang="en-US" sz="1400" dirty="0" err="1" smtClean="0"/>
              <a:t>Ptasinski</a:t>
            </a:r>
            <a:r>
              <a:rPr lang="en-US" sz="1400" dirty="0" smtClean="0"/>
              <a:t> – </a:t>
            </a:r>
            <a:r>
              <a:rPr lang="en-US" sz="1400" dirty="0" smtClean="0">
                <a:hlinkClick r:id="rId18"/>
              </a:rPr>
              <a:t>henry@LOGOUT.COM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TGaf</a:t>
            </a:r>
            <a:r>
              <a:rPr lang="en-US" sz="1400" dirty="0" smtClean="0"/>
              <a:t> – Peter Ecclesine – </a:t>
            </a:r>
            <a:r>
              <a:rPr lang="en-US" sz="1400" dirty="0" smtClean="0">
                <a:hlinkClick r:id="rId19"/>
              </a:rPr>
              <a:t>pecclesi@cisco.com</a:t>
            </a:r>
            <a:r>
              <a:rPr lang="en-US" sz="1400" dirty="0" smtClean="0"/>
              <a:t> </a:t>
            </a:r>
            <a:endParaRPr lang="en-US" sz="1400" dirty="0"/>
          </a:p>
          <a:p>
            <a:pPr lvl="1"/>
            <a:r>
              <a:rPr lang="en-US" sz="1400" dirty="0" err="1" smtClean="0"/>
              <a:t>TGaq</a:t>
            </a:r>
            <a:r>
              <a:rPr lang="en-US" sz="1400" dirty="0" smtClean="0"/>
              <a:t> </a:t>
            </a:r>
            <a:r>
              <a:rPr lang="en-US" sz="1400" dirty="0"/>
              <a:t>– </a:t>
            </a:r>
            <a:r>
              <a:rPr lang="en-US" sz="1400" dirty="0" smtClean="0"/>
              <a:t>Dan Gal </a:t>
            </a:r>
            <a:r>
              <a:rPr lang="en-US" sz="1400" dirty="0"/>
              <a:t>– 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20"/>
              </a:rPr>
              <a:t>ddrgal@gmail.com</a:t>
            </a:r>
            <a:r>
              <a:rPr lang="en-US" sz="1400" dirty="0" smtClean="0"/>
              <a:t> </a:t>
            </a:r>
          </a:p>
          <a:p>
            <a:pPr lvl="1"/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July 2016</a:t>
            </a: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11-16-0934 by Peter Ecclesine (Cisco Systems)</a:t>
            </a:r>
          </a:p>
        </p:txBody>
      </p:sp>
    </p:spTree>
    <p:extLst>
      <p:ext uri="{BB962C8B-B14F-4D97-AF65-F5344CB8AC3E}">
        <p14:creationId xmlns:p14="http://schemas.microsoft.com/office/powerpoint/2010/main" val="42641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772400" cy="1066800"/>
          </a:xfrm>
        </p:spPr>
        <p:txBody>
          <a:bodyPr/>
          <a:lstStyle/>
          <a:p>
            <a:r>
              <a:rPr lang="en-CA" altLang="zh-CN" dirty="0" smtClean="0"/>
              <a:t>Timeline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1143001" y="1447800"/>
            <a:ext cx="7543800" cy="39512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1800" kern="0" dirty="0" smtClean="0"/>
              <a:t>May 2014: start of the TG</a:t>
            </a:r>
          </a:p>
          <a:p>
            <a:r>
              <a:rPr lang="en-US" altLang="zh-CN" sz="1800" kern="0" dirty="0" smtClean="0"/>
              <a:t>Nov. 2014: First draft of the TG SFD was approved</a:t>
            </a:r>
          </a:p>
          <a:p>
            <a:r>
              <a:rPr lang="en-US" altLang="zh-CN" sz="1800" kern="0" dirty="0" smtClean="0"/>
              <a:t>Jan. 2016: proposed TG draft</a:t>
            </a:r>
          </a:p>
          <a:p>
            <a:r>
              <a:rPr lang="en-US" altLang="zh-CN" sz="1800" kern="0" dirty="0" smtClean="0"/>
              <a:t>March 2016: Draft D0.1 was approved and CC started</a:t>
            </a:r>
          </a:p>
          <a:p>
            <a:r>
              <a:rPr lang="en-US" altLang="zh-CN" sz="1800" kern="0" dirty="0" smtClean="0">
                <a:solidFill>
                  <a:srgbClr val="FFC000"/>
                </a:solidFill>
              </a:rPr>
              <a:t>September 2016: Draft 1.0 and WG letter ballot</a:t>
            </a:r>
          </a:p>
          <a:p>
            <a:r>
              <a:rPr lang="en-US" altLang="zh-CN" sz="1800" kern="0" dirty="0" smtClean="0"/>
              <a:t>March 2017: Draft 2.0 and recirculation</a:t>
            </a:r>
          </a:p>
          <a:p>
            <a:r>
              <a:rPr lang="en-CA" altLang="zh-CN" sz="1800" kern="0" dirty="0" smtClean="0"/>
              <a:t>July 2017: MDR (Mandatory Document Review)</a:t>
            </a:r>
          </a:p>
          <a:p>
            <a:r>
              <a:rPr lang="en-CA" altLang="zh-CN" sz="1800" kern="0" dirty="0" smtClean="0"/>
              <a:t>November 2017: Formation of SB pool</a:t>
            </a:r>
            <a:endParaRPr lang="en-US" altLang="zh-CN" sz="1800" kern="0" dirty="0" smtClean="0"/>
          </a:p>
          <a:p>
            <a:r>
              <a:rPr lang="en-US" altLang="zh-CN" sz="1800" kern="0" dirty="0" smtClean="0"/>
              <a:t>March 2018: Sponsor Ballot</a:t>
            </a:r>
          </a:p>
          <a:p>
            <a:r>
              <a:rPr lang="en-CA" altLang="zh-CN" sz="1800" kern="0" dirty="0" smtClean="0"/>
              <a:t>December 2018: </a:t>
            </a:r>
            <a:r>
              <a:rPr lang="en-CA" altLang="zh-CN" sz="1800" kern="0" dirty="0" err="1" smtClean="0"/>
              <a:t>RevCom</a:t>
            </a:r>
            <a:endParaRPr lang="en-US" altLang="zh-CN" sz="1800" kern="0" dirty="0" smtClean="0"/>
          </a:p>
          <a:p>
            <a:endParaRPr lang="zh-CN" altLang="zh-CN" sz="1800" kern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11-16-1051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2016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CA" sz="2800" dirty="0" smtClean="0"/>
              <a:t>Continue with comment resolutions</a:t>
            </a:r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11-16-1051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CA" altLang="zh-CN" dirty="0">
                <a:solidFill>
                  <a:srgbClr val="00B050"/>
                </a:solidFill>
              </a:rPr>
              <a:t>August 4 	20:00 – 22:00 ET is already approved</a:t>
            </a:r>
          </a:p>
          <a:p>
            <a:endParaRPr lang="en-CA" altLang="zh-CN" dirty="0"/>
          </a:p>
          <a:p>
            <a:r>
              <a:rPr lang="en-CA" altLang="zh-CN" dirty="0"/>
              <a:t>August 11, 25, Sept 8	</a:t>
            </a:r>
            <a:r>
              <a:rPr lang="en-CA" altLang="zh-CN" dirty="0" smtClean="0"/>
              <a:t>	10:00 </a:t>
            </a:r>
            <a:r>
              <a:rPr lang="en-CA" altLang="zh-CN" dirty="0"/>
              <a:t>– 12:00 ET</a:t>
            </a:r>
          </a:p>
          <a:p>
            <a:r>
              <a:rPr lang="en-CA" altLang="zh-CN" dirty="0"/>
              <a:t>August 18, Sept </a:t>
            </a:r>
            <a:r>
              <a:rPr lang="en-CA" altLang="zh-CN" dirty="0" smtClean="0"/>
              <a:t>1, Sept 22</a:t>
            </a:r>
            <a:r>
              <a:rPr lang="en-CA" altLang="zh-CN" dirty="0"/>
              <a:t>	20:00 – 22:00 ET</a:t>
            </a:r>
            <a:endParaRPr lang="zh-CN" altLang="zh-CN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11-16-1051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C52DE92-6E65-438F-B6F6-018EB9B2432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July 2016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2016-07-29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11-16-1035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598D996-E8A8-4226-8E24-38F49F36EC8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July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11-16-1035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653B675-2A6B-4A18-B9C5-D413B202574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575"/>
              </a:spcBef>
            </a:pPr>
            <a:r>
              <a:rPr lang="en-US" altLang="en-US"/>
              <a:t>20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Technologies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is made in the development of specification framework document</a:t>
            </a:r>
            <a:endParaRPr lang="en-US" altLang="en-US" sz="3600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11-16-1035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E4DFA3F-071A-4FAF-9BF1-547ED76C78A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Progress on Task Group documents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76400"/>
          <a:ext cx="7772400" cy="4327574"/>
        </p:xfrm>
        <a:graphic>
          <a:graphicData uri="http://schemas.openxmlformats.org/drawingml/2006/table">
            <a:tbl>
              <a:tblPr/>
              <a:tblGrid>
                <a:gridCol w="1295400"/>
                <a:gridCol w="3276600"/>
                <a:gridCol w="3200400"/>
              </a:tblGrid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Doc. No.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Title of the Task Group documents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Status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15/0625r3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IEEE 802.11 TGay use cases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as the baseline document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15/1150r5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Channel models for IEEE 802.11ay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Draft proposal is under review and ongoing discussion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15/1074r0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functional requirements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this week as the baseline document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15/0866r4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evaluation methodology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this week as the baseline document </a:t>
                      </a:r>
                    </a:p>
                  </a:txBody>
                  <a:tcPr marT="45675" marB="4567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15/1079r2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TGay selection procedure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Approved in November 2015</a:t>
                      </a:r>
                    </a:p>
                  </a:txBody>
                  <a:tcPr marT="45657" marB="4565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15/1358r4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Specification framework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Texts corresponding to motions #56 - #65 are inserted in the latest version after the March 2016 plenary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16/0266r2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A compendium of motions related to the contents of the specification framework document for TGay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Updated after May 2016 interim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11-16-1035 by Edward Au (Huawei Technologies)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23684F9-F581-4FA4-9946-DCA08BBE336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September 2016 interim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Task Group documents, with emphasis on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Vice Chair election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11-16-1035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394FF15-5EE3-4B86-800C-D6F9E1A998F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5604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August 24 (Wednesday), 10:00am ET to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11-16-1035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July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2016-07-27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99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298531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11-16-0508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68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83631</TotalTime>
  <Words>12955</Words>
  <Application>Microsoft Office PowerPoint</Application>
  <PresentationFormat>On-screen Show (4:3)</PresentationFormat>
  <Paragraphs>2495</Paragraphs>
  <Slides>146</Slides>
  <Notes>146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8" baseType="lpstr">
      <vt:lpstr>Default Design</vt:lpstr>
      <vt:lpstr>Document</vt:lpstr>
      <vt:lpstr>802.11 July 2016 Closing Reports</vt:lpstr>
      <vt:lpstr>Abstract</vt:lpstr>
      <vt:lpstr>Attendance</vt:lpstr>
      <vt:lpstr>Attendance Total</vt:lpstr>
      <vt:lpstr>Attendance Histogram (Thu) </vt:lpstr>
      <vt:lpstr>Attendance by Country</vt:lpstr>
      <vt:lpstr>Doc Revision uploads by meeting (month #)</vt:lpstr>
      <vt:lpstr>802.11 WG Editor’s Meeting (July ‘16)</vt:lpstr>
      <vt:lpstr>Volunteer Editor Contacts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Work Completed (cont)</vt:lpstr>
      <vt:lpstr>Work Completed (cont)</vt:lpstr>
      <vt:lpstr>Work Completed (cont)</vt:lpstr>
      <vt:lpstr>Teleconference(s)</vt:lpstr>
      <vt:lpstr>September 2016 Plans</vt:lpstr>
      <vt:lpstr>PAR Review - Meeting Agenda and Comment slides - San Diego 2016</vt:lpstr>
      <vt:lpstr>Abstract-Snapshot</vt:lpstr>
      <vt:lpstr>PAR Review SC –  July 2016 Chair: Jon Rosdahl</vt:lpstr>
      <vt:lpstr>Motion to Approve Previous Minutes</vt:lpstr>
      <vt:lpstr>Par Review Comments</vt:lpstr>
      <vt:lpstr>802.3cb - Amendment: 2.5Gb/s and 5 Gb/s Operation over Backplane, PAR Modification and CSD</vt:lpstr>
      <vt:lpstr>802.3.2 (802.3cf)- Standard: Ethernet YANG data, PAR and CSD</vt:lpstr>
      <vt:lpstr>Responses From 802 WGs</vt:lpstr>
      <vt:lpstr>802.3cb - Amendment: 2.5Gb/s and 5 Gb/s Operation over Backplane, PAR Modification and CSD</vt:lpstr>
      <vt:lpstr>802.3.2 (802.3cf)- Standard: Ethernet YANG data, PAR and CSD</vt:lpstr>
      <vt:lpstr>Motion To Approve Report</vt:lpstr>
      <vt:lpstr>References</vt:lpstr>
      <vt:lpstr>IEEE 802.11/15 Regulatory SC San Diego Closing Report</vt:lpstr>
      <vt:lpstr>Abstract</vt:lpstr>
      <vt:lpstr>Agenda</vt:lpstr>
      <vt:lpstr>Regulatory Updates</vt:lpstr>
      <vt:lpstr>Input for 802.18</vt:lpstr>
      <vt:lpstr>Teleconferences, etc.</vt:lpstr>
      <vt:lpstr>Closing Report</vt:lpstr>
      <vt:lpstr>Abstract</vt:lpstr>
      <vt:lpstr>PowerPoint Presentation</vt:lpstr>
      <vt:lpstr>IEEE 802 JTC1 SC closing report (Jul 2016)</vt:lpstr>
      <vt:lpstr>Abstract</vt:lpstr>
      <vt:lpstr>The SC did not have a great deal of work this week and only one session was required</vt:lpstr>
      <vt:lpstr>The SC will focus in Warsaw on executing PSDO processes</vt:lpstr>
      <vt:lpstr>IEEE 802.11mc Closing Report for July 2016</vt:lpstr>
      <vt:lpstr>Abstract</vt:lpstr>
      <vt:lpstr>Status </vt:lpstr>
      <vt:lpstr>TGmc Plan of Record - modified</vt:lpstr>
      <vt:lpstr>TGmc SB Planning</vt:lpstr>
      <vt:lpstr>July – September 2016 Meeting Planning</vt:lpstr>
      <vt:lpstr>IEEE 802.11ah Closing Report for July 2016</vt:lpstr>
      <vt:lpstr>Abstract</vt:lpstr>
      <vt:lpstr>Activity in TGah</vt:lpstr>
      <vt:lpstr>Going forward</vt:lpstr>
      <vt:lpstr>Teleconference</vt:lpstr>
      <vt:lpstr>TGah Timeline – Updates</vt:lpstr>
      <vt:lpstr>IEEE 802.11TGai Closing Report</vt:lpstr>
      <vt:lpstr>Abstract</vt:lpstr>
      <vt:lpstr>IEEE 802.11 FILS TGai – July 2016 San Diego</vt:lpstr>
      <vt:lpstr>Accomplishments  TGai  1/2</vt:lpstr>
      <vt:lpstr>Accomplishments  TGai  2/2</vt:lpstr>
      <vt:lpstr>Motion (Re-approval of 5C)</vt:lpstr>
      <vt:lpstr>Motion (approval of PAR extension)</vt:lpstr>
      <vt:lpstr>Timeline</vt:lpstr>
      <vt:lpstr>Teleconference Schedule </vt:lpstr>
      <vt:lpstr>Plan for Sep</vt:lpstr>
      <vt:lpstr>Motion to go to recirc:</vt:lpstr>
      <vt:lpstr>3rd Sponsor Ballot has been opened.</vt:lpstr>
      <vt:lpstr>Reference</vt:lpstr>
      <vt:lpstr>Thanks to all who participated!</vt:lpstr>
      <vt:lpstr>IEEE 802.11aj July 2016 Closing Report</vt:lpstr>
      <vt:lpstr>Abstract</vt:lpstr>
      <vt:lpstr>Work Completed (1/2)</vt:lpstr>
      <vt:lpstr>Work Completed (2/2)</vt:lpstr>
      <vt:lpstr>Plan for September meeting</vt:lpstr>
      <vt:lpstr>Conference Call Time</vt:lpstr>
      <vt:lpstr> </vt:lpstr>
      <vt:lpstr>TGak July Closing Report </vt:lpstr>
      <vt:lpstr>Abstract</vt:lpstr>
      <vt:lpstr>TGak Closing Report</vt:lpstr>
      <vt:lpstr>TGak Closing Report</vt:lpstr>
      <vt:lpstr>TGaq Closing Report</vt:lpstr>
      <vt:lpstr>Abstract</vt:lpstr>
      <vt:lpstr>PowerPoint Presentation</vt:lpstr>
      <vt:lpstr>TGax July 2016 Closing Report</vt:lpstr>
      <vt:lpstr>Abstract</vt:lpstr>
      <vt:lpstr>Work Completed</vt:lpstr>
      <vt:lpstr>Timeline</vt:lpstr>
      <vt:lpstr>September 2016 Goals</vt:lpstr>
      <vt:lpstr>Conference Call Times</vt:lpstr>
      <vt:lpstr>Task Group AY  July 2016 Closing Report</vt:lpstr>
      <vt:lpstr>Abstract</vt:lpstr>
      <vt:lpstr>PowerPoint Presentation</vt:lpstr>
      <vt:lpstr>PowerPoint Presentation</vt:lpstr>
      <vt:lpstr>PowerPoint Presentation</vt:lpstr>
      <vt:lpstr>PowerPoint Presentation</vt:lpstr>
      <vt:lpstr>TGaz Next Generation Positioning  July Closing Report</vt:lpstr>
      <vt:lpstr>Abstract</vt:lpstr>
      <vt:lpstr>Work Completed</vt:lpstr>
      <vt:lpstr>Goals for Sep. Meeting</vt:lpstr>
      <vt:lpstr>Teleconference Schedule</vt:lpstr>
      <vt:lpstr>Wake-up Radio (WUR) SG  July 2016 Closing Report</vt:lpstr>
      <vt:lpstr>Abstract</vt:lpstr>
      <vt:lpstr>Work Completed</vt:lpstr>
      <vt:lpstr>Submissions Reviewed</vt:lpstr>
      <vt:lpstr>Motion: Study Group Extension</vt:lpstr>
      <vt:lpstr>Goal for September 2016</vt:lpstr>
      <vt:lpstr>Teleconference Call Schedule</vt:lpstr>
      <vt:lpstr>RR-TAG (802.18) to 802.11 Liaison Report</vt:lpstr>
      <vt:lpstr>Overview</vt:lpstr>
      <vt:lpstr>RR-TAG Actions Taken</vt:lpstr>
      <vt:lpstr>Motion Approved</vt:lpstr>
      <vt:lpstr>802.24 Vertical Applications  Technical Advisory Group Liaison Report</vt:lpstr>
      <vt:lpstr>802.24 Overview</vt:lpstr>
      <vt:lpstr>802.24 Activities – July 2016</vt:lpstr>
      <vt:lpstr>IEEE 802.1 OmniRAN TG Status Report to IEEE 802 WGs</vt:lpstr>
      <vt:lpstr>IEEE 802.1 OmniRAN TG Resources</vt:lpstr>
      <vt:lpstr>OmniRAN TG Achievements San Diego meeting, July 25th – 28th  </vt:lpstr>
      <vt:lpstr>Looking forward to next session in  Warsaw, PL, September 13-15, 2016</vt:lpstr>
      <vt:lpstr>IEEE 802.11-IETF Liaison Report</vt:lpstr>
      <vt:lpstr>Abstract</vt:lpstr>
      <vt:lpstr>IETF Meetings</vt:lpstr>
      <vt:lpstr>IETF- IEEE 802 Liaison Activity  </vt:lpstr>
      <vt:lpstr>Multicast Topics</vt:lpstr>
      <vt:lpstr>ITS BOF – Draft Charter</vt:lpstr>
      <vt:lpstr>ITS BOF – Work items &amp; Milestones</vt:lpstr>
      <vt:lpstr>Opportunistic Wireless Encryption (OWE)</vt:lpstr>
      <vt:lpstr>IETF BOFs at IETF July 18-23 meeting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  <vt:lpstr>References</vt:lpstr>
      <vt:lpstr>Wi-Fi Alliance Liaison Update</vt:lpstr>
      <vt:lpstr>PowerPoint Presentation</vt:lpstr>
      <vt:lpstr>PowerPoint Presentation</vt:lpstr>
      <vt:lpstr>PowerPoint Presentation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July 2016</cp:keywords>
  <cp:lastModifiedBy>Dorothy Stanley</cp:lastModifiedBy>
  <cp:revision>1407</cp:revision>
  <cp:lastPrinted>1998-02-10T13:28:06Z</cp:lastPrinted>
  <dcterms:created xsi:type="dcterms:W3CDTF">1998-02-10T13:07:52Z</dcterms:created>
  <dcterms:modified xsi:type="dcterms:W3CDTF">2016-07-29T04:37:14Z</dcterms:modified>
</cp:coreProperties>
</file>