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2"/>
  </p:notesMasterIdLst>
  <p:handoutMasterIdLst>
    <p:handoutMasterId r:id="rId53"/>
  </p:handoutMasterIdLst>
  <p:sldIdLst>
    <p:sldId id="269" r:id="rId2"/>
    <p:sldId id="270" r:id="rId3"/>
    <p:sldId id="360" r:id="rId4"/>
    <p:sldId id="410" r:id="rId5"/>
    <p:sldId id="416" r:id="rId6"/>
    <p:sldId id="423" r:id="rId7"/>
    <p:sldId id="417" r:id="rId8"/>
    <p:sldId id="424" r:id="rId9"/>
    <p:sldId id="418" r:id="rId10"/>
    <p:sldId id="422" r:id="rId11"/>
    <p:sldId id="419" r:id="rId12"/>
    <p:sldId id="425" r:id="rId13"/>
    <p:sldId id="420" r:id="rId14"/>
    <p:sldId id="426" r:id="rId15"/>
    <p:sldId id="427" r:id="rId16"/>
    <p:sldId id="275" r:id="rId17"/>
    <p:sldId id="382" r:id="rId18"/>
    <p:sldId id="414" r:id="rId19"/>
    <p:sldId id="433" r:id="rId20"/>
    <p:sldId id="434" r:id="rId21"/>
    <p:sldId id="430" r:id="rId22"/>
    <p:sldId id="432" r:id="rId23"/>
    <p:sldId id="431" r:id="rId24"/>
    <p:sldId id="404" r:id="rId25"/>
    <p:sldId id="421" r:id="rId26"/>
    <p:sldId id="429" r:id="rId27"/>
    <p:sldId id="436" r:id="rId28"/>
    <p:sldId id="457" r:id="rId29"/>
    <p:sldId id="458" r:id="rId30"/>
    <p:sldId id="459" r:id="rId31"/>
    <p:sldId id="460" r:id="rId32"/>
    <p:sldId id="327" r:id="rId33"/>
    <p:sldId id="439" r:id="rId34"/>
    <p:sldId id="451" r:id="rId35"/>
    <p:sldId id="440" r:id="rId36"/>
    <p:sldId id="452" r:id="rId37"/>
    <p:sldId id="442" r:id="rId38"/>
    <p:sldId id="453" r:id="rId39"/>
    <p:sldId id="444" r:id="rId40"/>
    <p:sldId id="454" r:id="rId41"/>
    <p:sldId id="446" r:id="rId42"/>
    <p:sldId id="456" r:id="rId43"/>
    <p:sldId id="450" r:id="rId44"/>
    <p:sldId id="455" r:id="rId45"/>
    <p:sldId id="438" r:id="rId46"/>
    <p:sldId id="437" r:id="rId47"/>
    <p:sldId id="435" r:id="rId48"/>
    <p:sldId id="428" r:id="rId49"/>
    <p:sldId id="461" r:id="rId50"/>
    <p:sldId id="301" r:id="rId51"/>
  </p:sldIdLst>
  <p:sldSz cx="9144000" cy="6858000" type="screen4x3"/>
  <p:notesSz cx="6858000" cy="9296400"/>
  <p:defaultTextStyle>
    <a:defPPr>
      <a:defRPr lang="en-US"/>
    </a:defPPr>
    <a:lvl1pPr algn="l" rtl="0" eaLnBrk="0" fontAlgn="base" hangingPunct="0">
      <a:spcBef>
        <a:spcPct val="0"/>
      </a:spcBef>
      <a:spcAft>
        <a:spcPct val="0"/>
      </a:spcAft>
      <a:defRPr sz="2400" b="1"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b="1"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b="1"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b="1"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b="1" kern="1200">
        <a:solidFill>
          <a:schemeClr val="tx1"/>
        </a:solidFill>
        <a:latin typeface="Times New Roman" pitchFamily="18" charset="0"/>
        <a:ea typeface="+mn-ea"/>
        <a:cs typeface="+mn-cs"/>
      </a:defRPr>
    </a:lvl5pPr>
    <a:lvl6pPr marL="2286000" algn="l" defTabSz="914400" rtl="0" eaLnBrk="1" latinLnBrk="0" hangingPunct="1">
      <a:defRPr sz="2400" b="1" kern="1200">
        <a:solidFill>
          <a:schemeClr val="tx1"/>
        </a:solidFill>
        <a:latin typeface="Times New Roman" pitchFamily="18" charset="0"/>
        <a:ea typeface="+mn-ea"/>
        <a:cs typeface="+mn-cs"/>
      </a:defRPr>
    </a:lvl6pPr>
    <a:lvl7pPr marL="2743200" algn="l" defTabSz="914400" rtl="0" eaLnBrk="1" latinLnBrk="0" hangingPunct="1">
      <a:defRPr sz="2400" b="1" kern="1200">
        <a:solidFill>
          <a:schemeClr val="tx1"/>
        </a:solidFill>
        <a:latin typeface="Times New Roman" pitchFamily="18" charset="0"/>
        <a:ea typeface="+mn-ea"/>
        <a:cs typeface="+mn-cs"/>
      </a:defRPr>
    </a:lvl7pPr>
    <a:lvl8pPr marL="3200400" algn="l" defTabSz="914400" rtl="0" eaLnBrk="1" latinLnBrk="0" hangingPunct="1">
      <a:defRPr sz="2400" b="1" kern="1200">
        <a:solidFill>
          <a:schemeClr val="tx1"/>
        </a:solidFill>
        <a:latin typeface="Times New Roman" pitchFamily="18" charset="0"/>
        <a:ea typeface="+mn-ea"/>
        <a:cs typeface="+mn-cs"/>
      </a:defRPr>
    </a:lvl8pPr>
    <a:lvl9pPr marL="3657600" algn="l" defTabSz="914400" rtl="0" eaLnBrk="1" latinLnBrk="0" hangingPunct="1">
      <a:defRPr sz="2400" b="1"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163">
          <p15:clr>
            <a:srgbClr val="A4A3A4"/>
          </p15:clr>
        </p15:guide>
        <p15:guide id="2" pos="284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CCFF"/>
    <a:srgbClr val="FFFF00"/>
    <a:srgbClr val="66FF99"/>
    <a:srgbClr val="FF9966"/>
    <a:srgbClr val="FF9933"/>
    <a:srgbClr val="66FFFF"/>
    <a:srgbClr val="FF3300"/>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442" autoAdjust="0"/>
    <p:restoredTop sz="97869" autoAdjust="0"/>
  </p:normalViewPr>
  <p:slideViewPr>
    <p:cSldViewPr>
      <p:cViewPr>
        <p:scale>
          <a:sx n="90" d="100"/>
          <a:sy n="90" d="100"/>
        </p:scale>
        <p:origin x="-870"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100" d="100"/>
          <a:sy n="100" d="100"/>
        </p:scale>
        <p:origin x="2466" y="72"/>
      </p:cViewPr>
      <p:guideLst>
        <p:guide orient="horz" pos="2163"/>
        <p:guide pos="284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064524" y="175081"/>
            <a:ext cx="2106089"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8213">
              <a:defRPr sz="1400"/>
            </a:lvl1pPr>
          </a:lstStyle>
          <a:p>
            <a:pPr>
              <a:defRPr/>
            </a:pPr>
            <a:r>
              <a:rPr lang="en-US" smtClean="0"/>
              <a:t>doc.: IEEE 802.11-16/0788r5</a:t>
            </a:r>
            <a:endParaRPr lang="en-US" dirty="0"/>
          </a:p>
        </p:txBody>
      </p:sp>
      <p:sp>
        <p:nvSpPr>
          <p:cNvPr id="3075" name="Rectangle 3"/>
          <p:cNvSpPr>
            <a:spLocks noGrp="1" noChangeArrowheads="1"/>
          </p:cNvSpPr>
          <p:nvPr>
            <p:ph type="dt" sz="quarter" idx="1"/>
          </p:nvPr>
        </p:nvSpPr>
        <p:spPr bwMode="auto">
          <a:xfrm>
            <a:off x="687388" y="175081"/>
            <a:ext cx="920060"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8213">
              <a:defRPr sz="1400"/>
            </a:lvl1pPr>
          </a:lstStyle>
          <a:p>
            <a:pPr>
              <a:defRPr/>
            </a:pPr>
            <a:r>
              <a:rPr lang="en-US" smtClean="0"/>
              <a:t>July 2016</a:t>
            </a:r>
            <a:endParaRPr lang="en-US" dirty="0"/>
          </a:p>
        </p:txBody>
      </p:sp>
      <p:sp>
        <p:nvSpPr>
          <p:cNvPr id="3076" name="Rectangle 4"/>
          <p:cNvSpPr>
            <a:spLocks noGrp="1" noChangeArrowheads="1"/>
          </p:cNvSpPr>
          <p:nvPr>
            <p:ph type="ftr" sz="quarter" idx="2"/>
          </p:nvPr>
        </p:nvSpPr>
        <p:spPr bwMode="auto">
          <a:xfrm>
            <a:off x="5781675" y="8997950"/>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8213">
              <a:defRPr sz="1200" b="0"/>
            </a:lvl1pPr>
          </a:lstStyle>
          <a:p>
            <a:pPr>
              <a:defRPr/>
            </a:pPr>
            <a:r>
              <a:rPr lang="en-US" smtClean="0"/>
              <a:t>Dorothy Stanley (HP Enterprise)</a:t>
            </a:r>
            <a:endParaRPr lang="en-US"/>
          </a:p>
        </p:txBody>
      </p:sp>
      <p:sp>
        <p:nvSpPr>
          <p:cNvPr id="3077" name="Rectangle 5"/>
          <p:cNvSpPr>
            <a:spLocks noGrp="1" noChangeArrowheads="1"/>
          </p:cNvSpPr>
          <p:nvPr>
            <p:ph type="sldNum" sz="quarter" idx="3"/>
          </p:nvPr>
        </p:nvSpPr>
        <p:spPr bwMode="auto">
          <a:xfrm>
            <a:off x="3095625" y="89979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8213">
              <a:defRPr sz="1200" b="0"/>
            </a:lvl1pPr>
          </a:lstStyle>
          <a:p>
            <a:pPr>
              <a:defRPr/>
            </a:pPr>
            <a:r>
              <a:rPr lang="en-US"/>
              <a:t>Page </a:t>
            </a:r>
            <a:fld id="{F771502A-6538-410D-9F92-7BE935D2C40F}" type="slidenum">
              <a:rPr lang="en-US"/>
              <a:pPr>
                <a:defRPr/>
              </a:pPr>
              <a:t>‹#›</a:t>
            </a:fld>
            <a:endParaRPr lang="en-US"/>
          </a:p>
        </p:txBody>
      </p:sp>
      <p:sp>
        <p:nvSpPr>
          <p:cNvPr id="8198" name="Line 6"/>
          <p:cNvSpPr>
            <a:spLocks noChangeShapeType="1"/>
          </p:cNvSpPr>
          <p:nvPr/>
        </p:nvSpPr>
        <p:spPr bwMode="auto">
          <a:xfrm>
            <a:off x="685800" y="387350"/>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8199" name="Rectangle 7"/>
          <p:cNvSpPr>
            <a:spLocks noChangeArrowheads="1"/>
          </p:cNvSpPr>
          <p:nvPr/>
        </p:nvSpPr>
        <p:spPr bwMode="auto">
          <a:xfrm>
            <a:off x="685800" y="8997950"/>
            <a:ext cx="7032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38213"/>
            <a:r>
              <a:rPr lang="en-US" sz="1200" b="0"/>
              <a:t>Submission</a:t>
            </a:r>
          </a:p>
        </p:txBody>
      </p:sp>
      <p:sp>
        <p:nvSpPr>
          <p:cNvPr id="8200" name="Line 8"/>
          <p:cNvSpPr>
            <a:spLocks noChangeShapeType="1"/>
          </p:cNvSpPr>
          <p:nvPr/>
        </p:nvSpPr>
        <p:spPr bwMode="auto">
          <a:xfrm>
            <a:off x="685800" y="8986838"/>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Tree>
    <p:extLst>
      <p:ext uri="{BB962C8B-B14F-4D97-AF65-F5344CB8AC3E}">
        <p14:creationId xmlns:p14="http://schemas.microsoft.com/office/powerpoint/2010/main" val="274080771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572125"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8213">
              <a:defRPr sz="1400"/>
            </a:lvl1pPr>
          </a:lstStyle>
          <a:p>
            <a:pPr>
              <a:defRPr/>
            </a:pPr>
            <a:r>
              <a:rPr lang="en-US" smtClean="0"/>
              <a:t>doc.: IEEE 802.11-16/0788r5</a:t>
            </a:r>
            <a:endParaRPr lang="en-US"/>
          </a:p>
        </p:txBody>
      </p:sp>
      <p:sp>
        <p:nvSpPr>
          <p:cNvPr id="2051" name="Rectangle 3"/>
          <p:cNvSpPr>
            <a:spLocks noGrp="1" noChangeArrowheads="1"/>
          </p:cNvSpPr>
          <p:nvPr>
            <p:ph type="dt" idx="1"/>
          </p:nvPr>
        </p:nvSpPr>
        <p:spPr bwMode="auto">
          <a:xfrm>
            <a:off x="646113" y="98425"/>
            <a:ext cx="827087"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8213">
              <a:defRPr sz="1400"/>
            </a:lvl1pPr>
          </a:lstStyle>
          <a:p>
            <a:pPr>
              <a:defRPr/>
            </a:pPr>
            <a:r>
              <a:rPr lang="en-US" smtClean="0"/>
              <a:t>July 2016</a:t>
            </a:r>
            <a:endParaRPr lang="en-US" dirty="0"/>
          </a:p>
        </p:txBody>
      </p:sp>
      <p:sp>
        <p:nvSpPr>
          <p:cNvPr id="5124" name="Rectangle 4"/>
          <p:cNvSpPr>
            <a:spLocks noGrp="1" noRot="1" noChangeAspect="1" noChangeArrowheads="1" noTextEdit="1"/>
          </p:cNvSpPr>
          <p:nvPr>
            <p:ph type="sldImg" idx="2"/>
          </p:nvPr>
        </p:nvSpPr>
        <p:spPr bwMode="auto">
          <a:xfrm>
            <a:off x="1112838" y="701675"/>
            <a:ext cx="4635500" cy="347662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14400" y="4416425"/>
            <a:ext cx="5029200" cy="4184650"/>
          </a:xfrm>
          <a:prstGeom prst="rect">
            <a:avLst/>
          </a:prstGeom>
          <a:noFill/>
          <a:ln w="9525">
            <a:noFill/>
            <a:miter lim="800000"/>
            <a:headEnd/>
            <a:tailEnd/>
          </a:ln>
          <a:effectLst/>
        </p:spPr>
        <p:txBody>
          <a:bodyPr vert="horz" wrap="square" lIns="94112" tIns="46259" rIns="94112" bIns="4625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287963" y="9001125"/>
            <a:ext cx="925512"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8788" lvl="4" algn="r" defTabSz="938213">
              <a:defRPr sz="1200" b="0"/>
            </a:lvl5pPr>
          </a:lstStyle>
          <a:p>
            <a:pPr lvl="4">
              <a:defRPr/>
            </a:pPr>
            <a:r>
              <a:rPr lang="en-US" smtClean="0"/>
              <a:t>Dorothy Stanley (HP Enterprise)</a:t>
            </a:r>
            <a:endParaRPr lang="en-US"/>
          </a:p>
        </p:txBody>
      </p:sp>
      <p:sp>
        <p:nvSpPr>
          <p:cNvPr id="2055" name="Rectangle 7"/>
          <p:cNvSpPr>
            <a:spLocks noGrp="1" noChangeArrowheads="1"/>
          </p:cNvSpPr>
          <p:nvPr>
            <p:ph type="sldNum" sz="quarter" idx="5"/>
          </p:nvPr>
        </p:nvSpPr>
        <p:spPr bwMode="auto">
          <a:xfrm>
            <a:off x="3181350" y="900112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8213">
              <a:defRPr sz="1200" b="0"/>
            </a:lvl1pPr>
          </a:lstStyle>
          <a:p>
            <a:pPr>
              <a:defRPr/>
            </a:pPr>
            <a:r>
              <a:rPr lang="en-US"/>
              <a:t>Page </a:t>
            </a:r>
            <a:fld id="{51B966A9-53E8-431F-AD94-BCA61E341CFC}" type="slidenum">
              <a:rPr lang="en-US"/>
              <a:pPr>
                <a:defRPr/>
              </a:pPr>
              <a:t>‹#›</a:t>
            </a:fld>
            <a:endParaRPr lang="en-US"/>
          </a:p>
        </p:txBody>
      </p:sp>
      <p:sp>
        <p:nvSpPr>
          <p:cNvPr id="5128" name="Rectangle 8"/>
          <p:cNvSpPr>
            <a:spLocks noChangeArrowheads="1"/>
          </p:cNvSpPr>
          <p:nvPr/>
        </p:nvSpPr>
        <p:spPr bwMode="auto">
          <a:xfrm>
            <a:off x="715963" y="9001125"/>
            <a:ext cx="70326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19163"/>
            <a:r>
              <a:rPr lang="en-US" sz="1200" b="0"/>
              <a:t>Submission</a:t>
            </a:r>
          </a:p>
        </p:txBody>
      </p:sp>
      <p:sp>
        <p:nvSpPr>
          <p:cNvPr id="5129" name="Line 9"/>
          <p:cNvSpPr>
            <a:spLocks noChangeShapeType="1"/>
          </p:cNvSpPr>
          <p:nvPr/>
        </p:nvSpPr>
        <p:spPr bwMode="auto">
          <a:xfrm>
            <a:off x="715963" y="8999538"/>
            <a:ext cx="54260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5130" name="Line 10"/>
          <p:cNvSpPr>
            <a:spLocks noChangeShapeType="1"/>
          </p:cNvSpPr>
          <p:nvPr/>
        </p:nvSpPr>
        <p:spPr bwMode="auto">
          <a:xfrm>
            <a:off x="639763" y="296863"/>
            <a:ext cx="55784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Tree>
    <p:extLst>
      <p:ext uri="{BB962C8B-B14F-4D97-AF65-F5344CB8AC3E}">
        <p14:creationId xmlns:p14="http://schemas.microsoft.com/office/powerpoint/2010/main" val="1632856887"/>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sz="1400" smtClean="0"/>
              <a:t>doc.: IEEE 802.11-16/0788r5</a:t>
            </a:r>
            <a:endParaRPr lang="en-US" sz="1400" smtClean="0"/>
          </a:p>
        </p:txBody>
      </p:sp>
      <p:sp>
        <p:nvSpPr>
          <p:cNvPr id="614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sz="1400" smtClean="0"/>
              <a:t>July 2016</a:t>
            </a:r>
          </a:p>
        </p:txBody>
      </p:sp>
      <p:sp>
        <p:nvSpPr>
          <p:cNvPr id="614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458788" defTabSz="938213">
              <a:defRPr sz="2400" b="1">
                <a:solidFill>
                  <a:schemeClr val="tx1"/>
                </a:solidFill>
                <a:latin typeface="Times New Roman" pitchFamily="18" charset="0"/>
              </a:defRPr>
            </a:lvl5pPr>
            <a:lvl6pPr marL="915988" defTabSz="938213" eaLnBrk="0" fontAlgn="base" hangingPunct="0">
              <a:spcBef>
                <a:spcPct val="0"/>
              </a:spcBef>
              <a:spcAft>
                <a:spcPct val="0"/>
              </a:spcAft>
              <a:defRPr sz="2400" b="1">
                <a:solidFill>
                  <a:schemeClr val="tx1"/>
                </a:solidFill>
                <a:latin typeface="Times New Roman" pitchFamily="18" charset="0"/>
              </a:defRPr>
            </a:lvl6pPr>
            <a:lvl7pPr marL="1373188" defTabSz="938213" eaLnBrk="0" fontAlgn="base" hangingPunct="0">
              <a:spcBef>
                <a:spcPct val="0"/>
              </a:spcBef>
              <a:spcAft>
                <a:spcPct val="0"/>
              </a:spcAft>
              <a:defRPr sz="2400" b="1">
                <a:solidFill>
                  <a:schemeClr val="tx1"/>
                </a:solidFill>
                <a:latin typeface="Times New Roman" pitchFamily="18" charset="0"/>
              </a:defRPr>
            </a:lvl7pPr>
            <a:lvl8pPr marL="1830388" defTabSz="938213" eaLnBrk="0" fontAlgn="base" hangingPunct="0">
              <a:spcBef>
                <a:spcPct val="0"/>
              </a:spcBef>
              <a:spcAft>
                <a:spcPct val="0"/>
              </a:spcAft>
              <a:defRPr sz="2400" b="1">
                <a:solidFill>
                  <a:schemeClr val="tx1"/>
                </a:solidFill>
                <a:latin typeface="Times New Roman" pitchFamily="18" charset="0"/>
              </a:defRPr>
            </a:lvl8pPr>
            <a:lvl9pPr marL="2287588" defTabSz="938213" eaLnBrk="0" fontAlgn="base" hangingPunct="0">
              <a:spcBef>
                <a:spcPct val="0"/>
              </a:spcBef>
              <a:spcAft>
                <a:spcPct val="0"/>
              </a:spcAft>
              <a:defRPr sz="2400" b="1">
                <a:solidFill>
                  <a:schemeClr val="tx1"/>
                </a:solidFill>
                <a:latin typeface="Times New Roman" pitchFamily="18" charset="0"/>
              </a:defRPr>
            </a:lvl9pPr>
          </a:lstStyle>
          <a:p>
            <a:pPr lvl="4"/>
            <a:r>
              <a:rPr lang="en-US" sz="1200" b="0" smtClean="0"/>
              <a:t>Dorothy Stanley (HP Enterprise)</a:t>
            </a:r>
          </a:p>
        </p:txBody>
      </p:sp>
      <p:sp>
        <p:nvSpPr>
          <p:cNvPr id="614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sz="1200" b="0" smtClean="0"/>
              <a:t>Page </a:t>
            </a:r>
            <a:fld id="{D0B8B295-F92D-467A-B866-1ED57ECAAB6C}" type="slidenum">
              <a:rPr lang="en-US" sz="1200" b="0" smtClean="0"/>
              <a:pPr/>
              <a:t>1</a:t>
            </a:fld>
            <a:endParaRPr lang="en-US" sz="1200" b="0" smtClean="0"/>
          </a:p>
        </p:txBody>
      </p:sp>
      <p:sp>
        <p:nvSpPr>
          <p:cNvPr id="6150" name="Rectangle 2"/>
          <p:cNvSpPr>
            <a:spLocks noGrp="1" noRot="1" noChangeAspect="1" noChangeArrowheads="1" noTextEdit="1"/>
          </p:cNvSpPr>
          <p:nvPr>
            <p:ph type="sldImg"/>
          </p:nvPr>
        </p:nvSpPr>
        <p:spPr>
          <a:ln/>
        </p:spPr>
      </p:sp>
      <p:sp>
        <p:nvSpPr>
          <p:cNvPr id="615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smtClean="0"/>
          </a:p>
        </p:txBody>
      </p:sp>
    </p:spTree>
    <p:extLst>
      <p:ext uri="{BB962C8B-B14F-4D97-AF65-F5344CB8AC3E}">
        <p14:creationId xmlns:p14="http://schemas.microsoft.com/office/powerpoint/2010/main" val="234823530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7563" cy="3471862"/>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a:xfrm>
            <a:off x="4017617" y="95706"/>
            <a:ext cx="2195858" cy="215444"/>
          </a:xfrm>
        </p:spPr>
        <p:txBody>
          <a:bodyPr/>
          <a:lstStyle/>
          <a:p>
            <a:r>
              <a:rPr lang="en-US" smtClean="0"/>
              <a:t>doc.: IEEE 802.11-16/0788r5</a:t>
            </a:r>
            <a:endParaRPr lang="en-US" dirty="0"/>
          </a:p>
        </p:txBody>
      </p:sp>
      <p:sp>
        <p:nvSpPr>
          <p:cNvPr id="5" name="Date Placeholder 4"/>
          <p:cNvSpPr>
            <a:spLocks noGrp="1"/>
          </p:cNvSpPr>
          <p:nvPr>
            <p:ph type="dt" idx="11"/>
          </p:nvPr>
        </p:nvSpPr>
        <p:spPr>
          <a:xfrm>
            <a:off x="646113" y="95706"/>
            <a:ext cx="916020" cy="215444"/>
          </a:xfrm>
        </p:spPr>
        <p:txBody>
          <a:bodyPr/>
          <a:lstStyle/>
          <a:p>
            <a:r>
              <a:rPr lang="en-US" smtClean="0"/>
              <a:t>July 2016</a:t>
            </a:r>
            <a:endParaRPr lang="en-US" dirty="0"/>
          </a:p>
        </p:txBody>
      </p:sp>
      <p:sp>
        <p:nvSpPr>
          <p:cNvPr id="6" name="Footer Placeholder 5"/>
          <p:cNvSpPr>
            <a:spLocks noGrp="1"/>
          </p:cNvSpPr>
          <p:nvPr>
            <p:ph type="ftr" idx="12"/>
          </p:nvPr>
        </p:nvSpPr>
        <p:spPr>
          <a:xfrm>
            <a:off x="5287963" y="9001125"/>
            <a:ext cx="3473708" cy="369332"/>
          </a:xfrm>
        </p:spPr>
        <p:txBody>
          <a:bodyPr/>
          <a:lstStyle/>
          <a:p>
            <a:r>
              <a:rPr lang="en-US" smtClean="0"/>
              <a:t>John Doe, Some Company</a:t>
            </a:r>
            <a:endParaRPr lang="en-US" dirty="0"/>
          </a:p>
        </p:txBody>
      </p:sp>
      <p:sp>
        <p:nvSpPr>
          <p:cNvPr id="7" name="Slide Number Placeholder 6"/>
          <p:cNvSpPr>
            <a:spLocks noGrp="1"/>
          </p:cNvSpPr>
          <p:nvPr>
            <p:ph type="sldNum" idx="13"/>
          </p:nvPr>
        </p:nvSpPr>
        <p:spPr>
          <a:xfrm>
            <a:off x="3278936" y="9001125"/>
            <a:ext cx="415177" cy="184666"/>
          </a:xfrm>
        </p:spPr>
        <p:txBody>
          <a:bodyPr/>
          <a:lstStyle/>
          <a:p>
            <a:r>
              <a:rPr lang="en-US" smtClean="0"/>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51223731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7563" cy="3471862"/>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a:xfrm>
            <a:off x="4017617" y="95706"/>
            <a:ext cx="2195858" cy="215444"/>
          </a:xfrm>
        </p:spPr>
        <p:txBody>
          <a:bodyPr/>
          <a:lstStyle/>
          <a:p>
            <a:r>
              <a:rPr lang="en-US" smtClean="0"/>
              <a:t>doc.: IEEE 802.11-16/0788r5</a:t>
            </a:r>
            <a:endParaRPr lang="en-US" dirty="0"/>
          </a:p>
        </p:txBody>
      </p:sp>
      <p:sp>
        <p:nvSpPr>
          <p:cNvPr id="5" name="Date Placeholder 4"/>
          <p:cNvSpPr>
            <a:spLocks noGrp="1"/>
          </p:cNvSpPr>
          <p:nvPr>
            <p:ph type="dt" idx="11"/>
          </p:nvPr>
        </p:nvSpPr>
        <p:spPr>
          <a:xfrm>
            <a:off x="646113" y="95706"/>
            <a:ext cx="916020" cy="215444"/>
          </a:xfrm>
        </p:spPr>
        <p:txBody>
          <a:bodyPr/>
          <a:lstStyle/>
          <a:p>
            <a:r>
              <a:rPr lang="en-US" smtClean="0"/>
              <a:t>July 2016</a:t>
            </a:r>
            <a:endParaRPr lang="en-US" dirty="0"/>
          </a:p>
        </p:txBody>
      </p:sp>
      <p:sp>
        <p:nvSpPr>
          <p:cNvPr id="6" name="Footer Placeholder 5"/>
          <p:cNvSpPr>
            <a:spLocks noGrp="1"/>
          </p:cNvSpPr>
          <p:nvPr>
            <p:ph type="ftr" idx="12"/>
          </p:nvPr>
        </p:nvSpPr>
        <p:spPr>
          <a:xfrm>
            <a:off x="5287963" y="9001125"/>
            <a:ext cx="3473708" cy="369332"/>
          </a:xfrm>
        </p:spPr>
        <p:txBody>
          <a:bodyPr/>
          <a:lstStyle/>
          <a:p>
            <a:r>
              <a:rPr lang="en-US" smtClean="0"/>
              <a:t>John Doe, Some Company</a:t>
            </a:r>
            <a:endParaRPr lang="en-US" dirty="0"/>
          </a:p>
        </p:txBody>
      </p:sp>
      <p:sp>
        <p:nvSpPr>
          <p:cNvPr id="7" name="Slide Number Placeholder 6"/>
          <p:cNvSpPr>
            <a:spLocks noGrp="1"/>
          </p:cNvSpPr>
          <p:nvPr>
            <p:ph type="sldNum" idx="13"/>
          </p:nvPr>
        </p:nvSpPr>
        <p:spPr>
          <a:xfrm>
            <a:off x="3278936" y="9001125"/>
            <a:ext cx="415177" cy="184666"/>
          </a:xfrm>
        </p:spPr>
        <p:txBody>
          <a:bodyPr/>
          <a:lstStyle/>
          <a:p>
            <a:r>
              <a:rPr lang="en-US" smtClean="0"/>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51223731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7563" cy="3471862"/>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a:xfrm>
            <a:off x="4017617" y="95706"/>
            <a:ext cx="2195858" cy="215444"/>
          </a:xfrm>
        </p:spPr>
        <p:txBody>
          <a:bodyPr/>
          <a:lstStyle/>
          <a:p>
            <a:r>
              <a:rPr lang="en-US" smtClean="0"/>
              <a:t>doc.: IEEE 802.11-16/0788r5</a:t>
            </a:r>
            <a:endParaRPr lang="en-US" dirty="0"/>
          </a:p>
        </p:txBody>
      </p:sp>
      <p:sp>
        <p:nvSpPr>
          <p:cNvPr id="5" name="Date Placeholder 4"/>
          <p:cNvSpPr>
            <a:spLocks noGrp="1"/>
          </p:cNvSpPr>
          <p:nvPr>
            <p:ph type="dt" idx="11"/>
          </p:nvPr>
        </p:nvSpPr>
        <p:spPr>
          <a:xfrm>
            <a:off x="646113" y="95706"/>
            <a:ext cx="916020" cy="215444"/>
          </a:xfrm>
        </p:spPr>
        <p:txBody>
          <a:bodyPr/>
          <a:lstStyle/>
          <a:p>
            <a:r>
              <a:rPr lang="en-US" smtClean="0"/>
              <a:t>July 2016</a:t>
            </a:r>
            <a:endParaRPr lang="en-US" dirty="0"/>
          </a:p>
        </p:txBody>
      </p:sp>
      <p:sp>
        <p:nvSpPr>
          <p:cNvPr id="6" name="Footer Placeholder 5"/>
          <p:cNvSpPr>
            <a:spLocks noGrp="1"/>
          </p:cNvSpPr>
          <p:nvPr>
            <p:ph type="ftr" idx="12"/>
          </p:nvPr>
        </p:nvSpPr>
        <p:spPr>
          <a:xfrm>
            <a:off x="5287963" y="9001125"/>
            <a:ext cx="3473708" cy="369332"/>
          </a:xfrm>
        </p:spPr>
        <p:txBody>
          <a:bodyPr/>
          <a:lstStyle/>
          <a:p>
            <a:r>
              <a:rPr lang="en-US" smtClean="0"/>
              <a:t>John Doe, Some Company</a:t>
            </a:r>
            <a:endParaRPr lang="en-US" dirty="0"/>
          </a:p>
        </p:txBody>
      </p:sp>
      <p:sp>
        <p:nvSpPr>
          <p:cNvPr id="7" name="Slide Number Placeholder 6"/>
          <p:cNvSpPr>
            <a:spLocks noGrp="1"/>
          </p:cNvSpPr>
          <p:nvPr>
            <p:ph type="sldNum" idx="13"/>
          </p:nvPr>
        </p:nvSpPr>
        <p:spPr>
          <a:xfrm>
            <a:off x="3278936" y="9001125"/>
            <a:ext cx="415177" cy="184666"/>
          </a:xfrm>
        </p:spPr>
        <p:txBody>
          <a:bodyPr/>
          <a:lstStyle/>
          <a:p>
            <a:r>
              <a:rPr lang="en-US" smtClean="0"/>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51223731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7563" cy="3471862"/>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a:xfrm>
            <a:off x="4017617" y="95706"/>
            <a:ext cx="2195858" cy="215444"/>
          </a:xfrm>
        </p:spPr>
        <p:txBody>
          <a:bodyPr/>
          <a:lstStyle/>
          <a:p>
            <a:r>
              <a:rPr lang="en-US" smtClean="0"/>
              <a:t>doc.: IEEE 802.11-16/0788r5</a:t>
            </a:r>
            <a:endParaRPr lang="en-US" dirty="0"/>
          </a:p>
        </p:txBody>
      </p:sp>
      <p:sp>
        <p:nvSpPr>
          <p:cNvPr id="5" name="Date Placeholder 4"/>
          <p:cNvSpPr>
            <a:spLocks noGrp="1"/>
          </p:cNvSpPr>
          <p:nvPr>
            <p:ph type="dt" idx="11"/>
          </p:nvPr>
        </p:nvSpPr>
        <p:spPr>
          <a:xfrm>
            <a:off x="646113" y="95706"/>
            <a:ext cx="916020" cy="215444"/>
          </a:xfrm>
        </p:spPr>
        <p:txBody>
          <a:bodyPr/>
          <a:lstStyle/>
          <a:p>
            <a:r>
              <a:rPr lang="en-US" smtClean="0"/>
              <a:t>July 2016</a:t>
            </a:r>
            <a:endParaRPr lang="en-US" dirty="0"/>
          </a:p>
        </p:txBody>
      </p:sp>
      <p:sp>
        <p:nvSpPr>
          <p:cNvPr id="6" name="Footer Placeholder 5"/>
          <p:cNvSpPr>
            <a:spLocks noGrp="1"/>
          </p:cNvSpPr>
          <p:nvPr>
            <p:ph type="ftr" idx="12"/>
          </p:nvPr>
        </p:nvSpPr>
        <p:spPr>
          <a:xfrm>
            <a:off x="5287963" y="9001125"/>
            <a:ext cx="3473708" cy="369332"/>
          </a:xfrm>
        </p:spPr>
        <p:txBody>
          <a:bodyPr/>
          <a:lstStyle/>
          <a:p>
            <a:r>
              <a:rPr lang="en-US" smtClean="0"/>
              <a:t>John Doe, Some Company</a:t>
            </a:r>
            <a:endParaRPr lang="en-US" dirty="0"/>
          </a:p>
        </p:txBody>
      </p:sp>
      <p:sp>
        <p:nvSpPr>
          <p:cNvPr id="7" name="Slide Number Placeholder 6"/>
          <p:cNvSpPr>
            <a:spLocks noGrp="1"/>
          </p:cNvSpPr>
          <p:nvPr>
            <p:ph type="sldNum" idx="13"/>
          </p:nvPr>
        </p:nvSpPr>
        <p:spPr>
          <a:xfrm>
            <a:off x="3278936" y="9001125"/>
            <a:ext cx="415177" cy="184666"/>
          </a:xfrm>
        </p:spPr>
        <p:txBody>
          <a:bodyPr/>
          <a:lstStyle/>
          <a:p>
            <a:r>
              <a:rPr lang="en-US" smtClean="0"/>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51223731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7563" cy="3471862"/>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a:xfrm>
            <a:off x="4017617" y="95706"/>
            <a:ext cx="2195858" cy="215444"/>
          </a:xfrm>
        </p:spPr>
        <p:txBody>
          <a:bodyPr/>
          <a:lstStyle/>
          <a:p>
            <a:r>
              <a:rPr lang="en-US" smtClean="0"/>
              <a:t>doc.: IEEE 802.11-16/0788r5</a:t>
            </a:r>
            <a:endParaRPr lang="en-US" dirty="0"/>
          </a:p>
        </p:txBody>
      </p:sp>
      <p:sp>
        <p:nvSpPr>
          <p:cNvPr id="5" name="Date Placeholder 4"/>
          <p:cNvSpPr>
            <a:spLocks noGrp="1"/>
          </p:cNvSpPr>
          <p:nvPr>
            <p:ph type="dt" idx="11"/>
          </p:nvPr>
        </p:nvSpPr>
        <p:spPr>
          <a:xfrm>
            <a:off x="646113" y="95706"/>
            <a:ext cx="916020" cy="215444"/>
          </a:xfrm>
        </p:spPr>
        <p:txBody>
          <a:bodyPr/>
          <a:lstStyle/>
          <a:p>
            <a:r>
              <a:rPr lang="en-US" smtClean="0"/>
              <a:t>July 2016</a:t>
            </a:r>
            <a:endParaRPr lang="en-US" dirty="0"/>
          </a:p>
        </p:txBody>
      </p:sp>
      <p:sp>
        <p:nvSpPr>
          <p:cNvPr id="6" name="Footer Placeholder 5"/>
          <p:cNvSpPr>
            <a:spLocks noGrp="1"/>
          </p:cNvSpPr>
          <p:nvPr>
            <p:ph type="ftr" idx="12"/>
          </p:nvPr>
        </p:nvSpPr>
        <p:spPr>
          <a:xfrm>
            <a:off x="5287963" y="9001125"/>
            <a:ext cx="3473708" cy="369332"/>
          </a:xfrm>
        </p:spPr>
        <p:txBody>
          <a:bodyPr/>
          <a:lstStyle/>
          <a:p>
            <a:r>
              <a:rPr lang="en-US" smtClean="0"/>
              <a:t>John Doe, Some Company</a:t>
            </a:r>
            <a:endParaRPr lang="en-US" dirty="0"/>
          </a:p>
        </p:txBody>
      </p:sp>
      <p:sp>
        <p:nvSpPr>
          <p:cNvPr id="7" name="Slide Number Placeholder 6"/>
          <p:cNvSpPr>
            <a:spLocks noGrp="1"/>
          </p:cNvSpPr>
          <p:nvPr>
            <p:ph type="sldNum" idx="13"/>
          </p:nvPr>
        </p:nvSpPr>
        <p:spPr>
          <a:xfrm>
            <a:off x="3278936" y="9001125"/>
            <a:ext cx="415177" cy="184666"/>
          </a:xfrm>
        </p:spPr>
        <p:txBody>
          <a:bodyPr/>
          <a:lstStyle/>
          <a:p>
            <a:r>
              <a:rPr lang="en-US" smtClean="0"/>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51223731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7563" cy="3471862"/>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a:xfrm>
            <a:off x="4017617" y="95706"/>
            <a:ext cx="2195858" cy="215444"/>
          </a:xfrm>
        </p:spPr>
        <p:txBody>
          <a:bodyPr/>
          <a:lstStyle/>
          <a:p>
            <a:r>
              <a:rPr lang="en-US" smtClean="0"/>
              <a:t>doc.: IEEE 802.11-16/0788r5</a:t>
            </a:r>
            <a:endParaRPr lang="en-US" dirty="0"/>
          </a:p>
        </p:txBody>
      </p:sp>
      <p:sp>
        <p:nvSpPr>
          <p:cNvPr id="5" name="Date Placeholder 4"/>
          <p:cNvSpPr>
            <a:spLocks noGrp="1"/>
          </p:cNvSpPr>
          <p:nvPr>
            <p:ph type="dt" idx="11"/>
          </p:nvPr>
        </p:nvSpPr>
        <p:spPr>
          <a:xfrm>
            <a:off x="646113" y="95706"/>
            <a:ext cx="916020" cy="215444"/>
          </a:xfrm>
        </p:spPr>
        <p:txBody>
          <a:bodyPr/>
          <a:lstStyle/>
          <a:p>
            <a:r>
              <a:rPr lang="en-US" smtClean="0"/>
              <a:t>July 2016</a:t>
            </a:r>
            <a:endParaRPr lang="en-US" dirty="0"/>
          </a:p>
        </p:txBody>
      </p:sp>
      <p:sp>
        <p:nvSpPr>
          <p:cNvPr id="6" name="Footer Placeholder 5"/>
          <p:cNvSpPr>
            <a:spLocks noGrp="1"/>
          </p:cNvSpPr>
          <p:nvPr>
            <p:ph type="ftr" idx="12"/>
          </p:nvPr>
        </p:nvSpPr>
        <p:spPr>
          <a:xfrm>
            <a:off x="5287963" y="9001125"/>
            <a:ext cx="3473708" cy="369332"/>
          </a:xfrm>
        </p:spPr>
        <p:txBody>
          <a:bodyPr/>
          <a:lstStyle/>
          <a:p>
            <a:r>
              <a:rPr lang="en-US" smtClean="0"/>
              <a:t>John Doe, Some Company</a:t>
            </a:r>
            <a:endParaRPr lang="en-US" dirty="0"/>
          </a:p>
        </p:txBody>
      </p:sp>
      <p:sp>
        <p:nvSpPr>
          <p:cNvPr id="7" name="Slide Number Placeholder 6"/>
          <p:cNvSpPr>
            <a:spLocks noGrp="1"/>
          </p:cNvSpPr>
          <p:nvPr>
            <p:ph type="sldNum" idx="13"/>
          </p:nvPr>
        </p:nvSpPr>
        <p:spPr>
          <a:xfrm>
            <a:off x="3278936" y="9001125"/>
            <a:ext cx="415177" cy="184666"/>
          </a:xfrm>
        </p:spPr>
        <p:txBody>
          <a:bodyPr/>
          <a:lstStyle/>
          <a:p>
            <a:r>
              <a:rPr lang="en-US" smtClean="0"/>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51223731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802.11-16/0788r5</a:t>
            </a:r>
            <a:endParaRPr lang="en-US"/>
          </a:p>
        </p:txBody>
      </p:sp>
      <p:sp>
        <p:nvSpPr>
          <p:cNvPr id="5" name="Date Placeholder 4"/>
          <p:cNvSpPr>
            <a:spLocks noGrp="1"/>
          </p:cNvSpPr>
          <p:nvPr>
            <p:ph type="dt" idx="11"/>
          </p:nvPr>
        </p:nvSpPr>
        <p:spPr/>
        <p:txBody>
          <a:bodyPr/>
          <a:lstStyle/>
          <a:p>
            <a:pPr>
              <a:defRPr/>
            </a:pPr>
            <a:r>
              <a:rPr lang="en-US" smtClean="0"/>
              <a:t>July 2016</a:t>
            </a:r>
            <a:endParaRPr lang="en-US" dirty="0"/>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51B966A9-53E8-431F-AD94-BCA61E341CFC}" type="slidenum">
              <a:rPr lang="en-US" smtClean="0"/>
              <a:pPr>
                <a:defRPr/>
              </a:pPr>
              <a:t>16</a:t>
            </a:fld>
            <a:endParaRPr lang="en-US"/>
          </a:p>
        </p:txBody>
      </p:sp>
    </p:spTree>
    <p:extLst>
      <p:ext uri="{BB962C8B-B14F-4D97-AF65-F5344CB8AC3E}">
        <p14:creationId xmlns:p14="http://schemas.microsoft.com/office/powerpoint/2010/main" val="234351489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802.11-16/0788r5</a:t>
            </a:r>
            <a:endParaRPr lang="en-US"/>
          </a:p>
        </p:txBody>
      </p:sp>
      <p:sp>
        <p:nvSpPr>
          <p:cNvPr id="5" name="Date Placeholder 4"/>
          <p:cNvSpPr>
            <a:spLocks noGrp="1"/>
          </p:cNvSpPr>
          <p:nvPr>
            <p:ph type="dt" idx="11"/>
          </p:nvPr>
        </p:nvSpPr>
        <p:spPr/>
        <p:txBody>
          <a:bodyPr/>
          <a:lstStyle/>
          <a:p>
            <a:pPr>
              <a:defRPr/>
            </a:pPr>
            <a:r>
              <a:rPr lang="en-US" smtClean="0"/>
              <a:t>July 2016</a:t>
            </a:r>
            <a:endParaRPr lang="en-US" dirty="0"/>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51B966A9-53E8-431F-AD94-BCA61E341CFC}" type="slidenum">
              <a:rPr lang="en-US" smtClean="0"/>
              <a:pPr>
                <a:defRPr/>
              </a:pPr>
              <a:t>17</a:t>
            </a:fld>
            <a:endParaRPr lang="en-US"/>
          </a:p>
        </p:txBody>
      </p:sp>
    </p:spTree>
    <p:extLst>
      <p:ext uri="{BB962C8B-B14F-4D97-AF65-F5344CB8AC3E}">
        <p14:creationId xmlns:p14="http://schemas.microsoft.com/office/powerpoint/2010/main" val="282371192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7563" cy="3471862"/>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a:xfrm>
            <a:off x="4017617" y="95706"/>
            <a:ext cx="2195858" cy="215444"/>
          </a:xfrm>
        </p:spPr>
        <p:txBody>
          <a:bodyPr/>
          <a:lstStyle/>
          <a:p>
            <a:r>
              <a:rPr lang="en-US" smtClean="0"/>
              <a:t>doc.: IEEE 802.11-16/0788r5</a:t>
            </a:r>
            <a:endParaRPr lang="en-US" dirty="0"/>
          </a:p>
        </p:txBody>
      </p:sp>
      <p:sp>
        <p:nvSpPr>
          <p:cNvPr id="5" name="Date Placeholder 4"/>
          <p:cNvSpPr>
            <a:spLocks noGrp="1"/>
          </p:cNvSpPr>
          <p:nvPr>
            <p:ph type="dt" idx="11"/>
          </p:nvPr>
        </p:nvSpPr>
        <p:spPr>
          <a:xfrm>
            <a:off x="646113" y="95706"/>
            <a:ext cx="916020" cy="215444"/>
          </a:xfrm>
        </p:spPr>
        <p:txBody>
          <a:bodyPr/>
          <a:lstStyle/>
          <a:p>
            <a:r>
              <a:rPr lang="en-US" smtClean="0"/>
              <a:t>July 2016</a:t>
            </a:r>
            <a:endParaRPr lang="en-US" dirty="0"/>
          </a:p>
        </p:txBody>
      </p:sp>
      <p:sp>
        <p:nvSpPr>
          <p:cNvPr id="6" name="Footer Placeholder 5"/>
          <p:cNvSpPr>
            <a:spLocks noGrp="1"/>
          </p:cNvSpPr>
          <p:nvPr>
            <p:ph type="ftr" idx="12"/>
          </p:nvPr>
        </p:nvSpPr>
        <p:spPr>
          <a:xfrm>
            <a:off x="5287963" y="9001125"/>
            <a:ext cx="3473708" cy="369332"/>
          </a:xfrm>
        </p:spPr>
        <p:txBody>
          <a:bodyPr/>
          <a:lstStyle/>
          <a:p>
            <a:r>
              <a:rPr lang="en-US" smtClean="0"/>
              <a:t>John Doe, Some Company</a:t>
            </a:r>
            <a:endParaRPr lang="en-US" dirty="0"/>
          </a:p>
        </p:txBody>
      </p:sp>
      <p:sp>
        <p:nvSpPr>
          <p:cNvPr id="7" name="Slide Number Placeholder 6"/>
          <p:cNvSpPr>
            <a:spLocks noGrp="1"/>
          </p:cNvSpPr>
          <p:nvPr>
            <p:ph type="sldNum" idx="13"/>
          </p:nvPr>
        </p:nvSpPr>
        <p:spPr>
          <a:xfrm>
            <a:off x="3278936" y="9001125"/>
            <a:ext cx="415177" cy="184666"/>
          </a:xfrm>
        </p:spPr>
        <p:txBody>
          <a:bodyPr/>
          <a:lstStyle/>
          <a:p>
            <a:r>
              <a:rPr lang="en-US" smtClean="0"/>
              <a:t>Page </a:t>
            </a:r>
            <a:fld id="{47A7FEEB-9CD2-43FE-843C-C5350BEACB45}" type="slidenum">
              <a:rPr lang="en-US" smtClean="0"/>
              <a:pPr/>
              <a:t>18</a:t>
            </a:fld>
            <a:endParaRPr lang="en-US" dirty="0"/>
          </a:p>
        </p:txBody>
      </p:sp>
    </p:spTree>
    <p:extLst>
      <p:ext uri="{BB962C8B-B14F-4D97-AF65-F5344CB8AC3E}">
        <p14:creationId xmlns:p14="http://schemas.microsoft.com/office/powerpoint/2010/main" val="51223731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7563" cy="3471862"/>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a:xfrm>
            <a:off x="4017617" y="95706"/>
            <a:ext cx="2195858" cy="215444"/>
          </a:xfrm>
        </p:spPr>
        <p:txBody>
          <a:bodyPr/>
          <a:lstStyle/>
          <a:p>
            <a:r>
              <a:rPr lang="en-US" smtClean="0"/>
              <a:t>doc.: IEEE 802.11-16/0788r5</a:t>
            </a:r>
            <a:endParaRPr lang="en-US" dirty="0"/>
          </a:p>
        </p:txBody>
      </p:sp>
      <p:sp>
        <p:nvSpPr>
          <p:cNvPr id="5" name="Date Placeholder 4"/>
          <p:cNvSpPr>
            <a:spLocks noGrp="1"/>
          </p:cNvSpPr>
          <p:nvPr>
            <p:ph type="dt" idx="11"/>
          </p:nvPr>
        </p:nvSpPr>
        <p:spPr>
          <a:xfrm>
            <a:off x="646113" y="95706"/>
            <a:ext cx="916020" cy="215444"/>
          </a:xfrm>
        </p:spPr>
        <p:txBody>
          <a:bodyPr/>
          <a:lstStyle/>
          <a:p>
            <a:r>
              <a:rPr lang="en-US" smtClean="0"/>
              <a:t>July 2016</a:t>
            </a:r>
            <a:endParaRPr lang="en-US" dirty="0"/>
          </a:p>
        </p:txBody>
      </p:sp>
      <p:sp>
        <p:nvSpPr>
          <p:cNvPr id="6" name="Footer Placeholder 5"/>
          <p:cNvSpPr>
            <a:spLocks noGrp="1"/>
          </p:cNvSpPr>
          <p:nvPr>
            <p:ph type="ftr" idx="12"/>
          </p:nvPr>
        </p:nvSpPr>
        <p:spPr>
          <a:xfrm>
            <a:off x="5287963" y="9001125"/>
            <a:ext cx="3473708" cy="369332"/>
          </a:xfrm>
        </p:spPr>
        <p:txBody>
          <a:bodyPr/>
          <a:lstStyle/>
          <a:p>
            <a:r>
              <a:rPr lang="en-US" smtClean="0"/>
              <a:t>John Doe, Some Company</a:t>
            </a:r>
            <a:endParaRPr lang="en-US" dirty="0"/>
          </a:p>
        </p:txBody>
      </p:sp>
      <p:sp>
        <p:nvSpPr>
          <p:cNvPr id="7" name="Slide Number Placeholder 6"/>
          <p:cNvSpPr>
            <a:spLocks noGrp="1"/>
          </p:cNvSpPr>
          <p:nvPr>
            <p:ph type="sldNum" idx="13"/>
          </p:nvPr>
        </p:nvSpPr>
        <p:spPr>
          <a:xfrm>
            <a:off x="3278936" y="9001125"/>
            <a:ext cx="415177" cy="184666"/>
          </a:xfrm>
        </p:spPr>
        <p:txBody>
          <a:bodyPr/>
          <a:lstStyle/>
          <a:p>
            <a:r>
              <a:rPr lang="en-US" smtClean="0"/>
              <a:t>Page </a:t>
            </a:r>
            <a:fld id="{47A7FEEB-9CD2-43FE-843C-C5350BEACB45}" type="slidenum">
              <a:rPr lang="en-US" smtClean="0"/>
              <a:pPr/>
              <a:t>19</a:t>
            </a:fld>
            <a:endParaRPr lang="en-US" dirty="0"/>
          </a:p>
        </p:txBody>
      </p:sp>
    </p:spTree>
    <p:extLst>
      <p:ext uri="{BB962C8B-B14F-4D97-AF65-F5344CB8AC3E}">
        <p14:creationId xmlns:p14="http://schemas.microsoft.com/office/powerpoint/2010/main" val="5122373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sz="1400" smtClean="0"/>
              <a:t>doc.: IEEE 802.11-16/0788r5</a:t>
            </a:r>
            <a:endParaRPr lang="en-US" sz="1400" smtClean="0"/>
          </a:p>
        </p:txBody>
      </p:sp>
      <p:sp>
        <p:nvSpPr>
          <p:cNvPr id="717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sz="1400" smtClean="0"/>
              <a:t>July 2016</a:t>
            </a:r>
          </a:p>
        </p:txBody>
      </p:sp>
      <p:sp>
        <p:nvSpPr>
          <p:cNvPr id="717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458788" defTabSz="938213">
              <a:defRPr sz="2400" b="1">
                <a:solidFill>
                  <a:schemeClr val="tx1"/>
                </a:solidFill>
                <a:latin typeface="Times New Roman" pitchFamily="18" charset="0"/>
              </a:defRPr>
            </a:lvl5pPr>
            <a:lvl6pPr marL="915988" defTabSz="938213" eaLnBrk="0" fontAlgn="base" hangingPunct="0">
              <a:spcBef>
                <a:spcPct val="0"/>
              </a:spcBef>
              <a:spcAft>
                <a:spcPct val="0"/>
              </a:spcAft>
              <a:defRPr sz="2400" b="1">
                <a:solidFill>
                  <a:schemeClr val="tx1"/>
                </a:solidFill>
                <a:latin typeface="Times New Roman" pitchFamily="18" charset="0"/>
              </a:defRPr>
            </a:lvl6pPr>
            <a:lvl7pPr marL="1373188" defTabSz="938213" eaLnBrk="0" fontAlgn="base" hangingPunct="0">
              <a:spcBef>
                <a:spcPct val="0"/>
              </a:spcBef>
              <a:spcAft>
                <a:spcPct val="0"/>
              </a:spcAft>
              <a:defRPr sz="2400" b="1">
                <a:solidFill>
                  <a:schemeClr val="tx1"/>
                </a:solidFill>
                <a:latin typeface="Times New Roman" pitchFamily="18" charset="0"/>
              </a:defRPr>
            </a:lvl7pPr>
            <a:lvl8pPr marL="1830388" defTabSz="938213" eaLnBrk="0" fontAlgn="base" hangingPunct="0">
              <a:spcBef>
                <a:spcPct val="0"/>
              </a:spcBef>
              <a:spcAft>
                <a:spcPct val="0"/>
              </a:spcAft>
              <a:defRPr sz="2400" b="1">
                <a:solidFill>
                  <a:schemeClr val="tx1"/>
                </a:solidFill>
                <a:latin typeface="Times New Roman" pitchFamily="18" charset="0"/>
              </a:defRPr>
            </a:lvl8pPr>
            <a:lvl9pPr marL="2287588" defTabSz="938213" eaLnBrk="0" fontAlgn="base" hangingPunct="0">
              <a:spcBef>
                <a:spcPct val="0"/>
              </a:spcBef>
              <a:spcAft>
                <a:spcPct val="0"/>
              </a:spcAft>
              <a:defRPr sz="2400" b="1">
                <a:solidFill>
                  <a:schemeClr val="tx1"/>
                </a:solidFill>
                <a:latin typeface="Times New Roman" pitchFamily="18" charset="0"/>
              </a:defRPr>
            </a:lvl9pPr>
          </a:lstStyle>
          <a:p>
            <a:pPr lvl="4"/>
            <a:r>
              <a:rPr lang="en-US" sz="1200" b="0" smtClean="0"/>
              <a:t>Dorothy Stanley (HP Enterprise)</a:t>
            </a:r>
          </a:p>
        </p:txBody>
      </p:sp>
      <p:sp>
        <p:nvSpPr>
          <p:cNvPr id="717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sz="1200" b="0" smtClean="0"/>
              <a:t>Page </a:t>
            </a:r>
            <a:fld id="{E7628765-BB07-4236-84F8-D507B9C5330C}" type="slidenum">
              <a:rPr lang="en-US" sz="1200" b="0" smtClean="0"/>
              <a:pPr/>
              <a:t>2</a:t>
            </a:fld>
            <a:endParaRPr lang="en-US" sz="1200" b="0" smtClean="0"/>
          </a:p>
        </p:txBody>
      </p:sp>
      <p:sp>
        <p:nvSpPr>
          <p:cNvPr id="7174" name="Rectangle 2"/>
          <p:cNvSpPr>
            <a:spLocks noGrp="1" noRot="1" noChangeAspect="1" noChangeArrowheads="1" noTextEdit="1"/>
          </p:cNvSpPr>
          <p:nvPr>
            <p:ph type="sldImg"/>
          </p:nvPr>
        </p:nvSpPr>
        <p:spPr>
          <a:ln/>
        </p:spPr>
      </p:sp>
      <p:sp>
        <p:nvSpPr>
          <p:cNvPr id="71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smtClean="0"/>
          </a:p>
        </p:txBody>
      </p:sp>
    </p:spTree>
    <p:extLst>
      <p:ext uri="{BB962C8B-B14F-4D97-AF65-F5344CB8AC3E}">
        <p14:creationId xmlns:p14="http://schemas.microsoft.com/office/powerpoint/2010/main" val="108734720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7563" cy="3471862"/>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a:xfrm>
            <a:off x="4017617" y="95706"/>
            <a:ext cx="2195858" cy="215444"/>
          </a:xfrm>
        </p:spPr>
        <p:txBody>
          <a:bodyPr/>
          <a:lstStyle/>
          <a:p>
            <a:r>
              <a:rPr lang="en-US" smtClean="0"/>
              <a:t>doc.: IEEE 802.11-16/0788r5</a:t>
            </a:r>
            <a:endParaRPr lang="en-US" dirty="0"/>
          </a:p>
        </p:txBody>
      </p:sp>
      <p:sp>
        <p:nvSpPr>
          <p:cNvPr id="5" name="Date Placeholder 4"/>
          <p:cNvSpPr>
            <a:spLocks noGrp="1"/>
          </p:cNvSpPr>
          <p:nvPr>
            <p:ph type="dt" idx="11"/>
          </p:nvPr>
        </p:nvSpPr>
        <p:spPr>
          <a:xfrm>
            <a:off x="646113" y="95706"/>
            <a:ext cx="916020" cy="215444"/>
          </a:xfrm>
        </p:spPr>
        <p:txBody>
          <a:bodyPr/>
          <a:lstStyle/>
          <a:p>
            <a:r>
              <a:rPr lang="en-US" smtClean="0"/>
              <a:t>July 2016</a:t>
            </a:r>
            <a:endParaRPr lang="en-US" dirty="0"/>
          </a:p>
        </p:txBody>
      </p:sp>
      <p:sp>
        <p:nvSpPr>
          <p:cNvPr id="6" name="Footer Placeholder 5"/>
          <p:cNvSpPr>
            <a:spLocks noGrp="1"/>
          </p:cNvSpPr>
          <p:nvPr>
            <p:ph type="ftr" idx="12"/>
          </p:nvPr>
        </p:nvSpPr>
        <p:spPr>
          <a:xfrm>
            <a:off x="5287963" y="9001125"/>
            <a:ext cx="3473708" cy="369332"/>
          </a:xfrm>
        </p:spPr>
        <p:txBody>
          <a:bodyPr/>
          <a:lstStyle/>
          <a:p>
            <a:r>
              <a:rPr lang="en-US" smtClean="0"/>
              <a:t>John Doe, Some Company</a:t>
            </a:r>
            <a:endParaRPr lang="en-US" dirty="0"/>
          </a:p>
        </p:txBody>
      </p:sp>
      <p:sp>
        <p:nvSpPr>
          <p:cNvPr id="7" name="Slide Number Placeholder 6"/>
          <p:cNvSpPr>
            <a:spLocks noGrp="1"/>
          </p:cNvSpPr>
          <p:nvPr>
            <p:ph type="sldNum" idx="13"/>
          </p:nvPr>
        </p:nvSpPr>
        <p:spPr>
          <a:xfrm>
            <a:off x="3278936" y="9001125"/>
            <a:ext cx="415177" cy="184666"/>
          </a:xfrm>
        </p:spPr>
        <p:txBody>
          <a:bodyPr/>
          <a:lstStyle/>
          <a:p>
            <a:r>
              <a:rPr lang="en-US" smtClean="0"/>
              <a:t>Page </a:t>
            </a:r>
            <a:fld id="{47A7FEEB-9CD2-43FE-843C-C5350BEACB45}" type="slidenum">
              <a:rPr lang="en-US" smtClean="0"/>
              <a:pPr/>
              <a:t>20</a:t>
            </a:fld>
            <a:endParaRPr lang="en-US" dirty="0"/>
          </a:p>
        </p:txBody>
      </p:sp>
    </p:spTree>
    <p:extLst>
      <p:ext uri="{BB962C8B-B14F-4D97-AF65-F5344CB8AC3E}">
        <p14:creationId xmlns:p14="http://schemas.microsoft.com/office/powerpoint/2010/main" val="51223731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7563" cy="3471862"/>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a:xfrm>
            <a:off x="4017617" y="95706"/>
            <a:ext cx="2195858" cy="215444"/>
          </a:xfrm>
        </p:spPr>
        <p:txBody>
          <a:bodyPr/>
          <a:lstStyle/>
          <a:p>
            <a:r>
              <a:rPr lang="en-US" smtClean="0"/>
              <a:t>doc.: IEEE 802.11-16/0788r5</a:t>
            </a:r>
            <a:endParaRPr lang="en-US" dirty="0"/>
          </a:p>
        </p:txBody>
      </p:sp>
      <p:sp>
        <p:nvSpPr>
          <p:cNvPr id="5" name="Date Placeholder 4"/>
          <p:cNvSpPr>
            <a:spLocks noGrp="1"/>
          </p:cNvSpPr>
          <p:nvPr>
            <p:ph type="dt" idx="11"/>
          </p:nvPr>
        </p:nvSpPr>
        <p:spPr>
          <a:xfrm>
            <a:off x="646113" y="95706"/>
            <a:ext cx="916020" cy="215444"/>
          </a:xfrm>
        </p:spPr>
        <p:txBody>
          <a:bodyPr/>
          <a:lstStyle/>
          <a:p>
            <a:r>
              <a:rPr lang="en-US" smtClean="0"/>
              <a:t>July 2016</a:t>
            </a:r>
            <a:endParaRPr lang="en-US" dirty="0"/>
          </a:p>
        </p:txBody>
      </p:sp>
      <p:sp>
        <p:nvSpPr>
          <p:cNvPr id="6" name="Footer Placeholder 5"/>
          <p:cNvSpPr>
            <a:spLocks noGrp="1"/>
          </p:cNvSpPr>
          <p:nvPr>
            <p:ph type="ftr" idx="12"/>
          </p:nvPr>
        </p:nvSpPr>
        <p:spPr>
          <a:xfrm>
            <a:off x="5287963" y="9001125"/>
            <a:ext cx="3473708" cy="369332"/>
          </a:xfrm>
        </p:spPr>
        <p:txBody>
          <a:bodyPr/>
          <a:lstStyle/>
          <a:p>
            <a:r>
              <a:rPr lang="en-US" smtClean="0"/>
              <a:t>John Doe, Some Company</a:t>
            </a:r>
            <a:endParaRPr lang="en-US" dirty="0"/>
          </a:p>
        </p:txBody>
      </p:sp>
      <p:sp>
        <p:nvSpPr>
          <p:cNvPr id="7" name="Slide Number Placeholder 6"/>
          <p:cNvSpPr>
            <a:spLocks noGrp="1"/>
          </p:cNvSpPr>
          <p:nvPr>
            <p:ph type="sldNum" idx="13"/>
          </p:nvPr>
        </p:nvSpPr>
        <p:spPr>
          <a:xfrm>
            <a:off x="3278936" y="9001125"/>
            <a:ext cx="415177" cy="184666"/>
          </a:xfrm>
        </p:spPr>
        <p:txBody>
          <a:bodyPr/>
          <a:lstStyle/>
          <a:p>
            <a:r>
              <a:rPr lang="en-US" smtClean="0"/>
              <a:t>Page </a:t>
            </a:r>
            <a:fld id="{47A7FEEB-9CD2-43FE-843C-C5350BEACB45}" type="slidenum">
              <a:rPr lang="en-US" smtClean="0"/>
              <a:pPr/>
              <a:t>21</a:t>
            </a:fld>
            <a:endParaRPr lang="en-US" dirty="0"/>
          </a:p>
        </p:txBody>
      </p:sp>
    </p:spTree>
    <p:extLst>
      <p:ext uri="{BB962C8B-B14F-4D97-AF65-F5344CB8AC3E}">
        <p14:creationId xmlns:p14="http://schemas.microsoft.com/office/powerpoint/2010/main" val="51223731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7563" cy="3471862"/>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a:xfrm>
            <a:off x="4017617" y="95706"/>
            <a:ext cx="2195858" cy="215444"/>
          </a:xfrm>
        </p:spPr>
        <p:txBody>
          <a:bodyPr/>
          <a:lstStyle/>
          <a:p>
            <a:r>
              <a:rPr lang="en-US" smtClean="0"/>
              <a:t>doc.: IEEE 802.11-16/0788r5</a:t>
            </a:r>
            <a:endParaRPr lang="en-US" dirty="0"/>
          </a:p>
        </p:txBody>
      </p:sp>
      <p:sp>
        <p:nvSpPr>
          <p:cNvPr id="5" name="Date Placeholder 4"/>
          <p:cNvSpPr>
            <a:spLocks noGrp="1"/>
          </p:cNvSpPr>
          <p:nvPr>
            <p:ph type="dt" idx="11"/>
          </p:nvPr>
        </p:nvSpPr>
        <p:spPr>
          <a:xfrm>
            <a:off x="646113" y="95706"/>
            <a:ext cx="916020" cy="215444"/>
          </a:xfrm>
        </p:spPr>
        <p:txBody>
          <a:bodyPr/>
          <a:lstStyle/>
          <a:p>
            <a:r>
              <a:rPr lang="en-US" smtClean="0"/>
              <a:t>July 2016</a:t>
            </a:r>
            <a:endParaRPr lang="en-US" dirty="0"/>
          </a:p>
        </p:txBody>
      </p:sp>
      <p:sp>
        <p:nvSpPr>
          <p:cNvPr id="6" name="Footer Placeholder 5"/>
          <p:cNvSpPr>
            <a:spLocks noGrp="1"/>
          </p:cNvSpPr>
          <p:nvPr>
            <p:ph type="ftr" idx="12"/>
          </p:nvPr>
        </p:nvSpPr>
        <p:spPr>
          <a:xfrm>
            <a:off x="5287963" y="9001125"/>
            <a:ext cx="3473708" cy="369332"/>
          </a:xfrm>
        </p:spPr>
        <p:txBody>
          <a:bodyPr/>
          <a:lstStyle/>
          <a:p>
            <a:r>
              <a:rPr lang="en-US" smtClean="0"/>
              <a:t>John Doe, Some Company</a:t>
            </a:r>
            <a:endParaRPr lang="en-US" dirty="0"/>
          </a:p>
        </p:txBody>
      </p:sp>
      <p:sp>
        <p:nvSpPr>
          <p:cNvPr id="7" name="Slide Number Placeholder 6"/>
          <p:cNvSpPr>
            <a:spLocks noGrp="1"/>
          </p:cNvSpPr>
          <p:nvPr>
            <p:ph type="sldNum" idx="13"/>
          </p:nvPr>
        </p:nvSpPr>
        <p:spPr>
          <a:xfrm>
            <a:off x="3278936" y="9001125"/>
            <a:ext cx="415177" cy="184666"/>
          </a:xfrm>
        </p:spPr>
        <p:txBody>
          <a:bodyPr/>
          <a:lstStyle/>
          <a:p>
            <a:r>
              <a:rPr lang="en-US" smtClean="0"/>
              <a:t>Page </a:t>
            </a:r>
            <a:fld id="{47A7FEEB-9CD2-43FE-843C-C5350BEACB45}" type="slidenum">
              <a:rPr lang="en-US" smtClean="0"/>
              <a:pPr/>
              <a:t>22</a:t>
            </a:fld>
            <a:endParaRPr lang="en-US" dirty="0"/>
          </a:p>
        </p:txBody>
      </p:sp>
    </p:spTree>
    <p:extLst>
      <p:ext uri="{BB962C8B-B14F-4D97-AF65-F5344CB8AC3E}">
        <p14:creationId xmlns:p14="http://schemas.microsoft.com/office/powerpoint/2010/main" val="51223731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7563" cy="3471862"/>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a:xfrm>
            <a:off x="4017617" y="95706"/>
            <a:ext cx="2195858" cy="215444"/>
          </a:xfrm>
        </p:spPr>
        <p:txBody>
          <a:bodyPr/>
          <a:lstStyle/>
          <a:p>
            <a:r>
              <a:rPr lang="en-US" smtClean="0"/>
              <a:t>doc.: IEEE 802.11-16/0788r5</a:t>
            </a:r>
            <a:endParaRPr lang="en-US" dirty="0"/>
          </a:p>
        </p:txBody>
      </p:sp>
      <p:sp>
        <p:nvSpPr>
          <p:cNvPr id="5" name="Date Placeholder 4"/>
          <p:cNvSpPr>
            <a:spLocks noGrp="1"/>
          </p:cNvSpPr>
          <p:nvPr>
            <p:ph type="dt" idx="11"/>
          </p:nvPr>
        </p:nvSpPr>
        <p:spPr>
          <a:xfrm>
            <a:off x="646113" y="95706"/>
            <a:ext cx="916020" cy="215444"/>
          </a:xfrm>
        </p:spPr>
        <p:txBody>
          <a:bodyPr/>
          <a:lstStyle/>
          <a:p>
            <a:r>
              <a:rPr lang="en-US" smtClean="0"/>
              <a:t>July 2016</a:t>
            </a:r>
            <a:endParaRPr lang="en-US" dirty="0"/>
          </a:p>
        </p:txBody>
      </p:sp>
      <p:sp>
        <p:nvSpPr>
          <p:cNvPr id="6" name="Footer Placeholder 5"/>
          <p:cNvSpPr>
            <a:spLocks noGrp="1"/>
          </p:cNvSpPr>
          <p:nvPr>
            <p:ph type="ftr" idx="12"/>
          </p:nvPr>
        </p:nvSpPr>
        <p:spPr>
          <a:xfrm>
            <a:off x="5287963" y="9001125"/>
            <a:ext cx="3473708" cy="369332"/>
          </a:xfrm>
        </p:spPr>
        <p:txBody>
          <a:bodyPr/>
          <a:lstStyle/>
          <a:p>
            <a:r>
              <a:rPr lang="en-US" smtClean="0"/>
              <a:t>John Doe, Some Company</a:t>
            </a:r>
            <a:endParaRPr lang="en-US" dirty="0"/>
          </a:p>
        </p:txBody>
      </p:sp>
      <p:sp>
        <p:nvSpPr>
          <p:cNvPr id="7" name="Slide Number Placeholder 6"/>
          <p:cNvSpPr>
            <a:spLocks noGrp="1"/>
          </p:cNvSpPr>
          <p:nvPr>
            <p:ph type="sldNum" idx="13"/>
          </p:nvPr>
        </p:nvSpPr>
        <p:spPr>
          <a:xfrm>
            <a:off x="3278936" y="9001125"/>
            <a:ext cx="415177" cy="184666"/>
          </a:xfrm>
        </p:spPr>
        <p:txBody>
          <a:bodyPr/>
          <a:lstStyle/>
          <a:p>
            <a:r>
              <a:rPr lang="en-US" smtClean="0"/>
              <a:t>Page </a:t>
            </a:r>
            <a:fld id="{47A7FEEB-9CD2-43FE-843C-C5350BEACB45}" type="slidenum">
              <a:rPr lang="en-US" smtClean="0"/>
              <a:pPr/>
              <a:t>23</a:t>
            </a:fld>
            <a:endParaRPr lang="en-US" dirty="0"/>
          </a:p>
        </p:txBody>
      </p:sp>
    </p:spTree>
    <p:extLst>
      <p:ext uri="{BB962C8B-B14F-4D97-AF65-F5344CB8AC3E}">
        <p14:creationId xmlns:p14="http://schemas.microsoft.com/office/powerpoint/2010/main" val="51223731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a:xfrm>
            <a:off x="3927849" y="95706"/>
            <a:ext cx="2285626" cy="215444"/>
          </a:xfrm>
        </p:spPr>
        <p:txBody>
          <a:bodyPr/>
          <a:lstStyle/>
          <a:p>
            <a:pPr>
              <a:defRPr/>
            </a:pPr>
            <a:r>
              <a:rPr lang="en-US" smtClean="0"/>
              <a:t>doc.: IEEE 802.11-16/0788r5</a:t>
            </a:r>
            <a:endParaRPr lang="en-US"/>
          </a:p>
        </p:txBody>
      </p:sp>
      <p:sp>
        <p:nvSpPr>
          <p:cNvPr id="5" name="Date Placeholder 4"/>
          <p:cNvSpPr>
            <a:spLocks noGrp="1"/>
          </p:cNvSpPr>
          <p:nvPr>
            <p:ph type="dt" idx="11"/>
          </p:nvPr>
        </p:nvSpPr>
        <p:spPr>
          <a:xfrm>
            <a:off x="646113" y="95706"/>
            <a:ext cx="742191" cy="215444"/>
          </a:xfrm>
        </p:spPr>
        <p:txBody>
          <a:bodyPr/>
          <a:lstStyle/>
          <a:p>
            <a:pPr>
              <a:defRPr/>
            </a:pPr>
            <a:r>
              <a:rPr lang="en-US" smtClean="0"/>
              <a:t>July 2016</a:t>
            </a:r>
            <a:endParaRPr lang="en-US"/>
          </a:p>
        </p:txBody>
      </p:sp>
      <p:sp>
        <p:nvSpPr>
          <p:cNvPr id="6" name="Footer Placeholder 5"/>
          <p:cNvSpPr>
            <a:spLocks noGrp="1"/>
          </p:cNvSpPr>
          <p:nvPr>
            <p:ph type="ftr" sz="quarter" idx="12"/>
          </p:nvPr>
        </p:nvSpPr>
        <p:spPr>
          <a:xfrm>
            <a:off x="4435424" y="9001125"/>
            <a:ext cx="1778051" cy="184666"/>
          </a:xfrm>
        </p:spPr>
        <p:txBody>
          <a:bodyPr/>
          <a:lstStyle/>
          <a:p>
            <a:pPr lvl="4">
              <a:defRPr/>
            </a:pPr>
            <a:r>
              <a:rPr lang="en-US" smtClean="0"/>
              <a:t>Xiaoming Peng / I2R</a:t>
            </a:r>
            <a:endParaRPr lang="en-US"/>
          </a:p>
        </p:txBody>
      </p:sp>
      <p:sp>
        <p:nvSpPr>
          <p:cNvPr id="7" name="Slide Number Placeholder 6"/>
          <p:cNvSpPr>
            <a:spLocks noGrp="1"/>
          </p:cNvSpPr>
          <p:nvPr>
            <p:ph type="sldNum" sz="quarter" idx="13"/>
          </p:nvPr>
        </p:nvSpPr>
        <p:spPr>
          <a:xfrm>
            <a:off x="3201992" y="9001125"/>
            <a:ext cx="492121" cy="184666"/>
          </a:xfrm>
        </p:spPr>
        <p:txBody>
          <a:bodyPr/>
          <a:lstStyle/>
          <a:p>
            <a:r>
              <a:rPr lang="en-US" altLang="zh-CN" smtClean="0"/>
              <a:t>Page </a:t>
            </a:r>
            <a:fld id="{868DDD5A-3682-499C-BA38-9EBBE651821E}" type="slidenum">
              <a:rPr lang="en-US" altLang="zh-CN" smtClean="0"/>
              <a:pPr/>
              <a:t>24</a:t>
            </a:fld>
            <a:endParaRPr lang="en-US" altLang="zh-CN"/>
          </a:p>
        </p:txBody>
      </p:sp>
    </p:spTree>
    <p:extLst>
      <p:ext uri="{BB962C8B-B14F-4D97-AF65-F5344CB8AC3E}">
        <p14:creationId xmlns:p14="http://schemas.microsoft.com/office/powerpoint/2010/main" val="285014323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smtClean="0"/>
              <a:t>doc.: IEEE 802.11-16/0788r5</a:t>
            </a:r>
            <a:endParaRPr lang="en-US"/>
          </a:p>
        </p:txBody>
      </p:sp>
      <p:sp>
        <p:nvSpPr>
          <p:cNvPr id="5" name="Date Placeholder 4"/>
          <p:cNvSpPr>
            <a:spLocks noGrp="1"/>
          </p:cNvSpPr>
          <p:nvPr>
            <p:ph type="dt" idx="11"/>
          </p:nvPr>
        </p:nvSpPr>
        <p:spPr/>
        <p:txBody>
          <a:bodyPr/>
          <a:lstStyle/>
          <a:p>
            <a:pPr>
              <a:defRPr/>
            </a:pPr>
            <a:r>
              <a:rPr lang="en-US" smtClean="0"/>
              <a:t>July 2016</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25</a:t>
            </a:fld>
            <a:endParaRPr lang="en-US"/>
          </a:p>
        </p:txBody>
      </p:sp>
    </p:spTree>
    <p:extLst>
      <p:ext uri="{BB962C8B-B14F-4D97-AF65-F5344CB8AC3E}">
        <p14:creationId xmlns:p14="http://schemas.microsoft.com/office/powerpoint/2010/main" val="89393889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7563" cy="3471862"/>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a:xfrm>
            <a:off x="4017617" y="95706"/>
            <a:ext cx="2195858" cy="215444"/>
          </a:xfrm>
        </p:spPr>
        <p:txBody>
          <a:bodyPr/>
          <a:lstStyle/>
          <a:p>
            <a:r>
              <a:rPr lang="en-US" smtClean="0"/>
              <a:t>doc.: IEEE 802.11-16/0788r5</a:t>
            </a:r>
            <a:endParaRPr lang="en-US" dirty="0"/>
          </a:p>
        </p:txBody>
      </p:sp>
      <p:sp>
        <p:nvSpPr>
          <p:cNvPr id="5" name="Date Placeholder 4"/>
          <p:cNvSpPr>
            <a:spLocks noGrp="1"/>
          </p:cNvSpPr>
          <p:nvPr>
            <p:ph type="dt" idx="11"/>
          </p:nvPr>
        </p:nvSpPr>
        <p:spPr>
          <a:xfrm>
            <a:off x="646113" y="95706"/>
            <a:ext cx="916020" cy="215444"/>
          </a:xfrm>
        </p:spPr>
        <p:txBody>
          <a:bodyPr/>
          <a:lstStyle/>
          <a:p>
            <a:r>
              <a:rPr lang="en-US" smtClean="0"/>
              <a:t>Month Year</a:t>
            </a:r>
            <a:endParaRPr lang="en-US" dirty="0"/>
          </a:p>
        </p:txBody>
      </p:sp>
      <p:sp>
        <p:nvSpPr>
          <p:cNvPr id="6" name="Footer Placeholder 5"/>
          <p:cNvSpPr>
            <a:spLocks noGrp="1"/>
          </p:cNvSpPr>
          <p:nvPr>
            <p:ph type="ftr" idx="12"/>
          </p:nvPr>
        </p:nvSpPr>
        <p:spPr>
          <a:xfrm>
            <a:off x="5287963" y="9001125"/>
            <a:ext cx="3473708" cy="369332"/>
          </a:xfrm>
        </p:spPr>
        <p:txBody>
          <a:bodyPr/>
          <a:lstStyle/>
          <a:p>
            <a:r>
              <a:rPr lang="en-US" smtClean="0"/>
              <a:t>John Doe, Some Company</a:t>
            </a:r>
            <a:endParaRPr lang="en-US" dirty="0"/>
          </a:p>
        </p:txBody>
      </p:sp>
      <p:sp>
        <p:nvSpPr>
          <p:cNvPr id="7" name="Slide Number Placeholder 6"/>
          <p:cNvSpPr>
            <a:spLocks noGrp="1"/>
          </p:cNvSpPr>
          <p:nvPr>
            <p:ph type="sldNum" idx="13"/>
          </p:nvPr>
        </p:nvSpPr>
        <p:spPr>
          <a:xfrm>
            <a:off x="3278936" y="9001125"/>
            <a:ext cx="415177" cy="184666"/>
          </a:xfrm>
        </p:spPr>
        <p:txBody>
          <a:bodyPr/>
          <a:lstStyle/>
          <a:p>
            <a:r>
              <a:rPr lang="en-US" smtClean="0"/>
              <a:t>Page </a:t>
            </a:r>
            <a:fld id="{47A7FEEB-9CD2-43FE-843C-C5350BEACB45}" type="slidenum">
              <a:rPr lang="en-US" smtClean="0"/>
              <a:pPr/>
              <a:t>26</a:t>
            </a:fld>
            <a:endParaRPr lang="en-US" dirty="0"/>
          </a:p>
        </p:txBody>
      </p:sp>
    </p:spTree>
    <p:extLst>
      <p:ext uri="{BB962C8B-B14F-4D97-AF65-F5344CB8AC3E}">
        <p14:creationId xmlns:p14="http://schemas.microsoft.com/office/powerpoint/2010/main" val="51223731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7563" cy="3471862"/>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a:xfrm>
            <a:off x="4017617" y="95706"/>
            <a:ext cx="2195858" cy="215444"/>
          </a:xfrm>
        </p:spPr>
        <p:txBody>
          <a:bodyPr/>
          <a:lstStyle/>
          <a:p>
            <a:r>
              <a:rPr lang="en-US" smtClean="0"/>
              <a:t>doc.: IEEE 802.11-16/0788r5</a:t>
            </a:r>
            <a:endParaRPr lang="en-US" dirty="0"/>
          </a:p>
        </p:txBody>
      </p:sp>
      <p:sp>
        <p:nvSpPr>
          <p:cNvPr id="5" name="Date Placeholder 4"/>
          <p:cNvSpPr>
            <a:spLocks noGrp="1"/>
          </p:cNvSpPr>
          <p:nvPr>
            <p:ph type="dt" idx="11"/>
          </p:nvPr>
        </p:nvSpPr>
        <p:spPr>
          <a:xfrm>
            <a:off x="646113" y="95706"/>
            <a:ext cx="916020" cy="215444"/>
          </a:xfrm>
        </p:spPr>
        <p:txBody>
          <a:bodyPr/>
          <a:lstStyle/>
          <a:p>
            <a:r>
              <a:rPr lang="en-US" smtClean="0"/>
              <a:t>Month Year</a:t>
            </a:r>
            <a:endParaRPr lang="en-US" dirty="0"/>
          </a:p>
        </p:txBody>
      </p:sp>
      <p:sp>
        <p:nvSpPr>
          <p:cNvPr id="6" name="Footer Placeholder 5"/>
          <p:cNvSpPr>
            <a:spLocks noGrp="1"/>
          </p:cNvSpPr>
          <p:nvPr>
            <p:ph type="ftr" idx="12"/>
          </p:nvPr>
        </p:nvSpPr>
        <p:spPr>
          <a:xfrm>
            <a:off x="5287963" y="9001125"/>
            <a:ext cx="3473708" cy="369332"/>
          </a:xfrm>
        </p:spPr>
        <p:txBody>
          <a:bodyPr/>
          <a:lstStyle/>
          <a:p>
            <a:r>
              <a:rPr lang="en-US" smtClean="0"/>
              <a:t>John Doe, Some Company</a:t>
            </a:r>
            <a:endParaRPr lang="en-US" dirty="0"/>
          </a:p>
        </p:txBody>
      </p:sp>
      <p:sp>
        <p:nvSpPr>
          <p:cNvPr id="7" name="Slide Number Placeholder 6"/>
          <p:cNvSpPr>
            <a:spLocks noGrp="1"/>
          </p:cNvSpPr>
          <p:nvPr>
            <p:ph type="sldNum" idx="13"/>
          </p:nvPr>
        </p:nvSpPr>
        <p:spPr>
          <a:xfrm>
            <a:off x="3278936" y="9001125"/>
            <a:ext cx="415177" cy="184666"/>
          </a:xfrm>
        </p:spPr>
        <p:txBody>
          <a:bodyPr/>
          <a:lstStyle/>
          <a:p>
            <a:r>
              <a:rPr lang="en-US" smtClean="0"/>
              <a:t>Page </a:t>
            </a:r>
            <a:fld id="{47A7FEEB-9CD2-43FE-843C-C5350BEACB45}" type="slidenum">
              <a:rPr lang="en-US" smtClean="0"/>
              <a:pPr/>
              <a:t>27</a:t>
            </a:fld>
            <a:endParaRPr lang="en-US" dirty="0"/>
          </a:p>
        </p:txBody>
      </p:sp>
    </p:spTree>
    <p:extLst>
      <p:ext uri="{BB962C8B-B14F-4D97-AF65-F5344CB8AC3E}">
        <p14:creationId xmlns:p14="http://schemas.microsoft.com/office/powerpoint/2010/main" val="51223731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7563" cy="3471862"/>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a:xfrm>
            <a:off x="4017617" y="95706"/>
            <a:ext cx="2195858" cy="215444"/>
          </a:xfrm>
        </p:spPr>
        <p:txBody>
          <a:bodyPr/>
          <a:lstStyle/>
          <a:p>
            <a:r>
              <a:rPr lang="en-US" smtClean="0"/>
              <a:t>doc.: IEEE 802.11-16/0788r5</a:t>
            </a:r>
            <a:endParaRPr lang="en-US" dirty="0"/>
          </a:p>
        </p:txBody>
      </p:sp>
      <p:sp>
        <p:nvSpPr>
          <p:cNvPr id="5" name="Date Placeholder 4"/>
          <p:cNvSpPr>
            <a:spLocks noGrp="1"/>
          </p:cNvSpPr>
          <p:nvPr>
            <p:ph type="dt" idx="11"/>
          </p:nvPr>
        </p:nvSpPr>
        <p:spPr>
          <a:xfrm>
            <a:off x="646113" y="95706"/>
            <a:ext cx="916020" cy="215444"/>
          </a:xfrm>
        </p:spPr>
        <p:txBody>
          <a:bodyPr/>
          <a:lstStyle/>
          <a:p>
            <a:r>
              <a:rPr lang="en-US" smtClean="0"/>
              <a:t>Month Year</a:t>
            </a:r>
            <a:endParaRPr lang="en-US" dirty="0"/>
          </a:p>
        </p:txBody>
      </p:sp>
      <p:sp>
        <p:nvSpPr>
          <p:cNvPr id="6" name="Footer Placeholder 5"/>
          <p:cNvSpPr>
            <a:spLocks noGrp="1"/>
          </p:cNvSpPr>
          <p:nvPr>
            <p:ph type="ftr" idx="12"/>
          </p:nvPr>
        </p:nvSpPr>
        <p:spPr>
          <a:xfrm>
            <a:off x="5287963" y="9001125"/>
            <a:ext cx="3473708" cy="369332"/>
          </a:xfrm>
        </p:spPr>
        <p:txBody>
          <a:bodyPr/>
          <a:lstStyle/>
          <a:p>
            <a:r>
              <a:rPr lang="en-US" smtClean="0"/>
              <a:t>John Doe, Some Company</a:t>
            </a:r>
            <a:endParaRPr lang="en-US" dirty="0"/>
          </a:p>
        </p:txBody>
      </p:sp>
      <p:sp>
        <p:nvSpPr>
          <p:cNvPr id="7" name="Slide Number Placeholder 6"/>
          <p:cNvSpPr>
            <a:spLocks noGrp="1"/>
          </p:cNvSpPr>
          <p:nvPr>
            <p:ph type="sldNum" idx="13"/>
          </p:nvPr>
        </p:nvSpPr>
        <p:spPr>
          <a:xfrm>
            <a:off x="3278936" y="9001125"/>
            <a:ext cx="415177" cy="184666"/>
          </a:xfrm>
        </p:spPr>
        <p:txBody>
          <a:bodyPr/>
          <a:lstStyle/>
          <a:p>
            <a:r>
              <a:rPr lang="en-US" smtClean="0"/>
              <a:t>Page </a:t>
            </a:r>
            <a:fld id="{47A7FEEB-9CD2-43FE-843C-C5350BEACB45}" type="slidenum">
              <a:rPr lang="en-US" smtClean="0"/>
              <a:pPr/>
              <a:t>28</a:t>
            </a:fld>
            <a:endParaRPr lang="en-US" dirty="0"/>
          </a:p>
        </p:txBody>
      </p:sp>
    </p:spTree>
    <p:extLst>
      <p:ext uri="{BB962C8B-B14F-4D97-AF65-F5344CB8AC3E}">
        <p14:creationId xmlns:p14="http://schemas.microsoft.com/office/powerpoint/2010/main" val="51223731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7563" cy="3471862"/>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a:xfrm>
            <a:off x="4017617" y="95706"/>
            <a:ext cx="2195858" cy="215444"/>
          </a:xfrm>
        </p:spPr>
        <p:txBody>
          <a:bodyPr/>
          <a:lstStyle/>
          <a:p>
            <a:r>
              <a:rPr lang="en-US" smtClean="0"/>
              <a:t>doc.: IEEE 802.11-16/0788r5</a:t>
            </a:r>
            <a:endParaRPr lang="en-US" dirty="0"/>
          </a:p>
        </p:txBody>
      </p:sp>
      <p:sp>
        <p:nvSpPr>
          <p:cNvPr id="5" name="Date Placeholder 4"/>
          <p:cNvSpPr>
            <a:spLocks noGrp="1"/>
          </p:cNvSpPr>
          <p:nvPr>
            <p:ph type="dt" idx="11"/>
          </p:nvPr>
        </p:nvSpPr>
        <p:spPr>
          <a:xfrm>
            <a:off x="646113" y="95706"/>
            <a:ext cx="916020" cy="215444"/>
          </a:xfrm>
        </p:spPr>
        <p:txBody>
          <a:bodyPr/>
          <a:lstStyle/>
          <a:p>
            <a:r>
              <a:rPr lang="en-US" smtClean="0"/>
              <a:t>Month Year</a:t>
            </a:r>
            <a:endParaRPr lang="en-US" dirty="0"/>
          </a:p>
        </p:txBody>
      </p:sp>
      <p:sp>
        <p:nvSpPr>
          <p:cNvPr id="6" name="Footer Placeholder 5"/>
          <p:cNvSpPr>
            <a:spLocks noGrp="1"/>
          </p:cNvSpPr>
          <p:nvPr>
            <p:ph type="ftr" idx="12"/>
          </p:nvPr>
        </p:nvSpPr>
        <p:spPr>
          <a:xfrm>
            <a:off x="5287963" y="9001125"/>
            <a:ext cx="3473708" cy="369332"/>
          </a:xfrm>
        </p:spPr>
        <p:txBody>
          <a:bodyPr/>
          <a:lstStyle/>
          <a:p>
            <a:r>
              <a:rPr lang="en-US" smtClean="0"/>
              <a:t>John Doe, Some Company</a:t>
            </a:r>
            <a:endParaRPr lang="en-US" dirty="0"/>
          </a:p>
        </p:txBody>
      </p:sp>
      <p:sp>
        <p:nvSpPr>
          <p:cNvPr id="7" name="Slide Number Placeholder 6"/>
          <p:cNvSpPr>
            <a:spLocks noGrp="1"/>
          </p:cNvSpPr>
          <p:nvPr>
            <p:ph type="sldNum" idx="13"/>
          </p:nvPr>
        </p:nvSpPr>
        <p:spPr>
          <a:xfrm>
            <a:off x="3278936" y="9001125"/>
            <a:ext cx="415177" cy="184666"/>
          </a:xfrm>
        </p:spPr>
        <p:txBody>
          <a:bodyPr/>
          <a:lstStyle/>
          <a:p>
            <a:r>
              <a:rPr lang="en-US" smtClean="0"/>
              <a:t>Page </a:t>
            </a:r>
            <a:fld id="{47A7FEEB-9CD2-43FE-843C-C5350BEACB45}" type="slidenum">
              <a:rPr lang="en-US" smtClean="0"/>
              <a:pPr/>
              <a:t>29</a:t>
            </a:fld>
            <a:endParaRPr lang="en-US" dirty="0"/>
          </a:p>
        </p:txBody>
      </p:sp>
    </p:spTree>
    <p:extLst>
      <p:ext uri="{BB962C8B-B14F-4D97-AF65-F5344CB8AC3E}">
        <p14:creationId xmlns:p14="http://schemas.microsoft.com/office/powerpoint/2010/main" val="5122373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802.11-16/0788r5</a:t>
            </a:r>
            <a:endParaRPr lang="en-US"/>
          </a:p>
        </p:txBody>
      </p:sp>
      <p:sp>
        <p:nvSpPr>
          <p:cNvPr id="5" name="Date Placeholder 4"/>
          <p:cNvSpPr>
            <a:spLocks noGrp="1"/>
          </p:cNvSpPr>
          <p:nvPr>
            <p:ph type="dt" idx="11"/>
          </p:nvPr>
        </p:nvSpPr>
        <p:spPr/>
        <p:txBody>
          <a:bodyPr/>
          <a:lstStyle/>
          <a:p>
            <a:pPr>
              <a:defRPr/>
            </a:pPr>
            <a:r>
              <a:rPr lang="en-US" smtClean="0"/>
              <a:t>July 2016</a:t>
            </a:r>
            <a:endParaRPr lang="en-US" dirty="0"/>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51B966A9-53E8-431F-AD94-BCA61E341CFC}" type="slidenum">
              <a:rPr lang="en-US" smtClean="0"/>
              <a:pPr>
                <a:defRPr/>
              </a:pPr>
              <a:t>3</a:t>
            </a:fld>
            <a:endParaRPr lang="en-US"/>
          </a:p>
        </p:txBody>
      </p:sp>
    </p:spTree>
    <p:extLst>
      <p:ext uri="{BB962C8B-B14F-4D97-AF65-F5344CB8AC3E}">
        <p14:creationId xmlns:p14="http://schemas.microsoft.com/office/powerpoint/2010/main" val="199123657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7563" cy="3471862"/>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a:xfrm>
            <a:off x="4017617" y="95706"/>
            <a:ext cx="2195858" cy="215444"/>
          </a:xfrm>
        </p:spPr>
        <p:txBody>
          <a:bodyPr/>
          <a:lstStyle/>
          <a:p>
            <a:r>
              <a:rPr lang="en-US" smtClean="0"/>
              <a:t>doc.: IEEE 802.11-16/0788r5</a:t>
            </a:r>
            <a:endParaRPr lang="en-US" dirty="0"/>
          </a:p>
        </p:txBody>
      </p:sp>
      <p:sp>
        <p:nvSpPr>
          <p:cNvPr id="5" name="Date Placeholder 4"/>
          <p:cNvSpPr>
            <a:spLocks noGrp="1"/>
          </p:cNvSpPr>
          <p:nvPr>
            <p:ph type="dt" idx="11"/>
          </p:nvPr>
        </p:nvSpPr>
        <p:spPr>
          <a:xfrm>
            <a:off x="646113" y="95706"/>
            <a:ext cx="916020" cy="215444"/>
          </a:xfrm>
        </p:spPr>
        <p:txBody>
          <a:bodyPr/>
          <a:lstStyle/>
          <a:p>
            <a:r>
              <a:rPr lang="en-US" smtClean="0"/>
              <a:t>Month Year</a:t>
            </a:r>
            <a:endParaRPr lang="en-US" dirty="0"/>
          </a:p>
        </p:txBody>
      </p:sp>
      <p:sp>
        <p:nvSpPr>
          <p:cNvPr id="6" name="Footer Placeholder 5"/>
          <p:cNvSpPr>
            <a:spLocks noGrp="1"/>
          </p:cNvSpPr>
          <p:nvPr>
            <p:ph type="ftr" idx="12"/>
          </p:nvPr>
        </p:nvSpPr>
        <p:spPr>
          <a:xfrm>
            <a:off x="5287963" y="9001125"/>
            <a:ext cx="3473708" cy="369332"/>
          </a:xfrm>
        </p:spPr>
        <p:txBody>
          <a:bodyPr/>
          <a:lstStyle/>
          <a:p>
            <a:r>
              <a:rPr lang="en-US" smtClean="0"/>
              <a:t>John Doe, Some Company</a:t>
            </a:r>
            <a:endParaRPr lang="en-US" dirty="0"/>
          </a:p>
        </p:txBody>
      </p:sp>
      <p:sp>
        <p:nvSpPr>
          <p:cNvPr id="7" name="Slide Number Placeholder 6"/>
          <p:cNvSpPr>
            <a:spLocks noGrp="1"/>
          </p:cNvSpPr>
          <p:nvPr>
            <p:ph type="sldNum" idx="13"/>
          </p:nvPr>
        </p:nvSpPr>
        <p:spPr>
          <a:xfrm>
            <a:off x="3278936" y="9001125"/>
            <a:ext cx="415177" cy="184666"/>
          </a:xfrm>
        </p:spPr>
        <p:txBody>
          <a:bodyPr/>
          <a:lstStyle/>
          <a:p>
            <a:r>
              <a:rPr lang="en-US" smtClean="0"/>
              <a:t>Page </a:t>
            </a:r>
            <a:fld id="{47A7FEEB-9CD2-43FE-843C-C5350BEACB45}" type="slidenum">
              <a:rPr lang="en-US" smtClean="0"/>
              <a:pPr/>
              <a:t>30</a:t>
            </a:fld>
            <a:endParaRPr lang="en-US" dirty="0"/>
          </a:p>
        </p:txBody>
      </p:sp>
    </p:spTree>
    <p:extLst>
      <p:ext uri="{BB962C8B-B14F-4D97-AF65-F5344CB8AC3E}">
        <p14:creationId xmlns:p14="http://schemas.microsoft.com/office/powerpoint/2010/main" val="51223731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7563" cy="3471862"/>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a:xfrm>
            <a:off x="4017617" y="95706"/>
            <a:ext cx="2195858" cy="215444"/>
          </a:xfrm>
        </p:spPr>
        <p:txBody>
          <a:bodyPr/>
          <a:lstStyle/>
          <a:p>
            <a:r>
              <a:rPr lang="en-US" smtClean="0"/>
              <a:t>doc.: IEEE 802.11-16/0788r5</a:t>
            </a:r>
            <a:endParaRPr lang="en-US" dirty="0"/>
          </a:p>
        </p:txBody>
      </p:sp>
      <p:sp>
        <p:nvSpPr>
          <p:cNvPr id="5" name="Date Placeholder 4"/>
          <p:cNvSpPr>
            <a:spLocks noGrp="1"/>
          </p:cNvSpPr>
          <p:nvPr>
            <p:ph type="dt" idx="11"/>
          </p:nvPr>
        </p:nvSpPr>
        <p:spPr>
          <a:xfrm>
            <a:off x="646113" y="95706"/>
            <a:ext cx="916020" cy="215444"/>
          </a:xfrm>
        </p:spPr>
        <p:txBody>
          <a:bodyPr/>
          <a:lstStyle/>
          <a:p>
            <a:r>
              <a:rPr lang="en-US" smtClean="0"/>
              <a:t>July 2016</a:t>
            </a:r>
            <a:endParaRPr lang="en-US" dirty="0"/>
          </a:p>
        </p:txBody>
      </p:sp>
      <p:sp>
        <p:nvSpPr>
          <p:cNvPr id="6" name="Footer Placeholder 5"/>
          <p:cNvSpPr>
            <a:spLocks noGrp="1"/>
          </p:cNvSpPr>
          <p:nvPr>
            <p:ph type="ftr" idx="12"/>
          </p:nvPr>
        </p:nvSpPr>
        <p:spPr>
          <a:xfrm>
            <a:off x="5287963" y="9001125"/>
            <a:ext cx="3473708" cy="369332"/>
          </a:xfrm>
        </p:spPr>
        <p:txBody>
          <a:bodyPr/>
          <a:lstStyle/>
          <a:p>
            <a:r>
              <a:rPr lang="en-US" smtClean="0"/>
              <a:t>John Doe, Some Company</a:t>
            </a:r>
            <a:endParaRPr lang="en-US" dirty="0"/>
          </a:p>
        </p:txBody>
      </p:sp>
      <p:sp>
        <p:nvSpPr>
          <p:cNvPr id="7" name="Slide Number Placeholder 6"/>
          <p:cNvSpPr>
            <a:spLocks noGrp="1"/>
          </p:cNvSpPr>
          <p:nvPr>
            <p:ph type="sldNum" idx="13"/>
          </p:nvPr>
        </p:nvSpPr>
        <p:spPr>
          <a:xfrm>
            <a:off x="3278936" y="9001125"/>
            <a:ext cx="415177" cy="184666"/>
          </a:xfrm>
        </p:spPr>
        <p:txBody>
          <a:bodyPr/>
          <a:lstStyle/>
          <a:p>
            <a:r>
              <a:rPr lang="en-US" smtClean="0"/>
              <a:t>Page </a:t>
            </a:r>
            <a:fld id="{47A7FEEB-9CD2-43FE-843C-C5350BEACB45}" type="slidenum">
              <a:rPr lang="en-US" smtClean="0"/>
              <a:pPr/>
              <a:t>31</a:t>
            </a:fld>
            <a:endParaRPr lang="en-US" dirty="0"/>
          </a:p>
        </p:txBody>
      </p:sp>
    </p:spTree>
    <p:extLst>
      <p:ext uri="{BB962C8B-B14F-4D97-AF65-F5344CB8AC3E}">
        <p14:creationId xmlns:p14="http://schemas.microsoft.com/office/powerpoint/2010/main" val="51223731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802.11-16/0788r5</a:t>
            </a:r>
            <a:endParaRPr lang="en-US"/>
          </a:p>
        </p:txBody>
      </p:sp>
      <p:sp>
        <p:nvSpPr>
          <p:cNvPr id="5" name="Date Placeholder 4"/>
          <p:cNvSpPr>
            <a:spLocks noGrp="1"/>
          </p:cNvSpPr>
          <p:nvPr>
            <p:ph type="dt" idx="11"/>
          </p:nvPr>
        </p:nvSpPr>
        <p:spPr/>
        <p:txBody>
          <a:bodyPr/>
          <a:lstStyle/>
          <a:p>
            <a:pPr>
              <a:defRPr/>
            </a:pPr>
            <a:r>
              <a:rPr lang="en-US" smtClean="0"/>
              <a:t>July 2016</a:t>
            </a:r>
            <a:endParaRPr lang="en-US" dirty="0"/>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51B966A9-53E8-431F-AD94-BCA61E341CFC}" type="slidenum">
              <a:rPr lang="en-US" smtClean="0"/>
              <a:pPr>
                <a:defRPr/>
              </a:pPr>
              <a:t>32</a:t>
            </a:fld>
            <a:endParaRPr lang="en-US"/>
          </a:p>
        </p:txBody>
      </p:sp>
    </p:spTree>
    <p:extLst>
      <p:ext uri="{BB962C8B-B14F-4D97-AF65-F5344CB8AC3E}">
        <p14:creationId xmlns:p14="http://schemas.microsoft.com/office/powerpoint/2010/main" val="234351489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7563" cy="3471862"/>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a:xfrm>
            <a:off x="4017617" y="95706"/>
            <a:ext cx="2195858" cy="215444"/>
          </a:xfrm>
        </p:spPr>
        <p:txBody>
          <a:bodyPr/>
          <a:lstStyle/>
          <a:p>
            <a:r>
              <a:rPr lang="en-US" smtClean="0"/>
              <a:t>doc.: IEEE 802.11-16/0788r5</a:t>
            </a:r>
            <a:endParaRPr lang="en-US" dirty="0"/>
          </a:p>
        </p:txBody>
      </p:sp>
      <p:sp>
        <p:nvSpPr>
          <p:cNvPr id="5" name="Date Placeholder 4"/>
          <p:cNvSpPr>
            <a:spLocks noGrp="1"/>
          </p:cNvSpPr>
          <p:nvPr>
            <p:ph type="dt" idx="11"/>
          </p:nvPr>
        </p:nvSpPr>
        <p:spPr>
          <a:xfrm>
            <a:off x="646113" y="95706"/>
            <a:ext cx="916020" cy="215444"/>
          </a:xfrm>
        </p:spPr>
        <p:txBody>
          <a:bodyPr/>
          <a:lstStyle/>
          <a:p>
            <a:r>
              <a:rPr lang="en-US" smtClean="0"/>
              <a:t>July 2016</a:t>
            </a:r>
            <a:endParaRPr lang="en-US" dirty="0"/>
          </a:p>
        </p:txBody>
      </p:sp>
      <p:sp>
        <p:nvSpPr>
          <p:cNvPr id="6" name="Footer Placeholder 5"/>
          <p:cNvSpPr>
            <a:spLocks noGrp="1"/>
          </p:cNvSpPr>
          <p:nvPr>
            <p:ph type="ftr" idx="12"/>
          </p:nvPr>
        </p:nvSpPr>
        <p:spPr>
          <a:xfrm>
            <a:off x="5287963" y="9001125"/>
            <a:ext cx="3473708" cy="369332"/>
          </a:xfrm>
        </p:spPr>
        <p:txBody>
          <a:bodyPr/>
          <a:lstStyle/>
          <a:p>
            <a:r>
              <a:rPr lang="en-US" smtClean="0"/>
              <a:t>John Doe, Some Company</a:t>
            </a:r>
            <a:endParaRPr lang="en-US" dirty="0"/>
          </a:p>
        </p:txBody>
      </p:sp>
      <p:sp>
        <p:nvSpPr>
          <p:cNvPr id="7" name="Slide Number Placeholder 6"/>
          <p:cNvSpPr>
            <a:spLocks noGrp="1"/>
          </p:cNvSpPr>
          <p:nvPr>
            <p:ph type="sldNum" idx="13"/>
          </p:nvPr>
        </p:nvSpPr>
        <p:spPr>
          <a:xfrm>
            <a:off x="3278936" y="9001125"/>
            <a:ext cx="415177" cy="184666"/>
          </a:xfrm>
        </p:spPr>
        <p:txBody>
          <a:bodyPr/>
          <a:lstStyle/>
          <a:p>
            <a:r>
              <a:rPr lang="en-US" smtClean="0"/>
              <a:t>Page </a:t>
            </a:r>
            <a:fld id="{47A7FEEB-9CD2-43FE-843C-C5350BEACB45}" type="slidenum">
              <a:rPr lang="en-US" smtClean="0"/>
              <a:pPr/>
              <a:t>33</a:t>
            </a:fld>
            <a:endParaRPr lang="en-US" dirty="0"/>
          </a:p>
        </p:txBody>
      </p:sp>
    </p:spTree>
    <p:extLst>
      <p:ext uri="{BB962C8B-B14F-4D97-AF65-F5344CB8AC3E}">
        <p14:creationId xmlns:p14="http://schemas.microsoft.com/office/powerpoint/2010/main" val="512237311"/>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802.11-16/0788r5</a:t>
            </a:r>
            <a:endParaRPr lang="en-US" sz="1400" smtClean="0"/>
          </a:p>
        </p:txBody>
      </p:sp>
      <p:sp>
        <p:nvSpPr>
          <p:cNvPr id="24579" name="Rectangle 3"/>
          <p:cNvSpPr>
            <a:spLocks noGrp="1" noChangeArrowheads="1"/>
          </p:cNvSpPr>
          <p:nvPr>
            <p:ph type="dt" sz="quarter" idx="1"/>
          </p:nvPr>
        </p:nvSpPr>
        <p:spPr>
          <a:xfrm>
            <a:off x="646114" y="95707"/>
            <a:ext cx="732573" cy="215444"/>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2016</a:t>
            </a:r>
          </a:p>
        </p:txBody>
      </p:sp>
      <p:sp>
        <p:nvSpPr>
          <p:cNvPr id="24580" name="Rectangle 6"/>
          <p:cNvSpPr>
            <a:spLocks noGrp="1" noChangeArrowheads="1"/>
          </p:cNvSpPr>
          <p:nvPr>
            <p:ph type="ftr" sz="quarter" idx="4"/>
          </p:nvPr>
        </p:nvSpPr>
        <p:spPr>
          <a:xfrm>
            <a:off x="4380024" y="9001125"/>
            <a:ext cx="1833451" cy="184666"/>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34</a:t>
            </a:fld>
            <a:endParaRPr lang="en-US" smtClean="0"/>
          </a:p>
        </p:txBody>
      </p:sp>
      <p:sp>
        <p:nvSpPr>
          <p:cNvPr id="36870" name="Rectangle 2"/>
          <p:cNvSpPr txBox="1">
            <a:spLocks noGrp="1" noChangeArrowheads="1"/>
          </p:cNvSpPr>
          <p:nvPr/>
        </p:nvSpPr>
        <p:spPr bwMode="auto">
          <a:xfrm>
            <a:off x="4017964" y="95251"/>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1"/>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2961687" y="9001125"/>
            <a:ext cx="3251788"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61302" y="9001125"/>
            <a:ext cx="432811"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34</a:t>
            </a:fld>
            <a:endParaRPr lang="en-US" altLang="en-US"/>
          </a:p>
        </p:txBody>
      </p:sp>
      <p:sp>
        <p:nvSpPr>
          <p:cNvPr id="36874" name="Rectangle 2"/>
          <p:cNvSpPr>
            <a:spLocks noGrp="1" noRot="1" noChangeAspect="1" noChangeArrowheads="1" noTextEdit="1"/>
          </p:cNvSpPr>
          <p:nvPr>
            <p:ph type="sldImg"/>
          </p:nvPr>
        </p:nvSpPr>
        <p:spPr>
          <a:xfrm>
            <a:off x="1104900" y="696913"/>
            <a:ext cx="4649788" cy="3487737"/>
          </a:xfrm>
          <a:ln/>
        </p:spPr>
      </p:sp>
      <p:sp>
        <p:nvSpPr>
          <p:cNvPr id="36875" name="Rectangle 3"/>
          <p:cNvSpPr>
            <a:spLocks noGrp="1" noChangeArrowheads="1"/>
          </p:cNvSpPr>
          <p:nvPr>
            <p:ph type="body" idx="1"/>
          </p:nvPr>
        </p:nvSpPr>
        <p:spPr>
          <a:xfrm>
            <a:off x="685800" y="4416426"/>
            <a:ext cx="5486400" cy="4183063"/>
          </a:xfrm>
          <a:noFill/>
        </p:spPr>
        <p:txBody>
          <a:bodyPr/>
          <a:lstStyle/>
          <a:p>
            <a:endParaRPr lang="en-US" altLang="en-US" smtClean="0"/>
          </a:p>
        </p:txBody>
      </p:sp>
    </p:spTree>
    <p:extLst>
      <p:ext uri="{BB962C8B-B14F-4D97-AF65-F5344CB8AC3E}">
        <p14:creationId xmlns:p14="http://schemas.microsoft.com/office/powerpoint/2010/main" val="3395163314"/>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7563" cy="3471862"/>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a:xfrm>
            <a:off x="4017617" y="95706"/>
            <a:ext cx="2195858" cy="215444"/>
          </a:xfrm>
        </p:spPr>
        <p:txBody>
          <a:bodyPr/>
          <a:lstStyle/>
          <a:p>
            <a:r>
              <a:rPr lang="en-US" smtClean="0"/>
              <a:t>doc.: IEEE 802.11-16/0788r5</a:t>
            </a:r>
            <a:endParaRPr lang="en-US" dirty="0"/>
          </a:p>
        </p:txBody>
      </p:sp>
      <p:sp>
        <p:nvSpPr>
          <p:cNvPr id="5" name="Date Placeholder 4"/>
          <p:cNvSpPr>
            <a:spLocks noGrp="1"/>
          </p:cNvSpPr>
          <p:nvPr>
            <p:ph type="dt" idx="11"/>
          </p:nvPr>
        </p:nvSpPr>
        <p:spPr>
          <a:xfrm>
            <a:off x="646113" y="95706"/>
            <a:ext cx="916020" cy="215444"/>
          </a:xfrm>
        </p:spPr>
        <p:txBody>
          <a:bodyPr/>
          <a:lstStyle/>
          <a:p>
            <a:r>
              <a:rPr lang="en-US" smtClean="0"/>
              <a:t>July 2016</a:t>
            </a:r>
            <a:endParaRPr lang="en-US" dirty="0"/>
          </a:p>
        </p:txBody>
      </p:sp>
      <p:sp>
        <p:nvSpPr>
          <p:cNvPr id="6" name="Footer Placeholder 5"/>
          <p:cNvSpPr>
            <a:spLocks noGrp="1"/>
          </p:cNvSpPr>
          <p:nvPr>
            <p:ph type="ftr" idx="12"/>
          </p:nvPr>
        </p:nvSpPr>
        <p:spPr>
          <a:xfrm>
            <a:off x="5287963" y="9001125"/>
            <a:ext cx="3473708" cy="369332"/>
          </a:xfrm>
        </p:spPr>
        <p:txBody>
          <a:bodyPr/>
          <a:lstStyle/>
          <a:p>
            <a:r>
              <a:rPr lang="en-US" smtClean="0"/>
              <a:t>John Doe, Some Company</a:t>
            </a:r>
            <a:endParaRPr lang="en-US" dirty="0"/>
          </a:p>
        </p:txBody>
      </p:sp>
      <p:sp>
        <p:nvSpPr>
          <p:cNvPr id="7" name="Slide Number Placeholder 6"/>
          <p:cNvSpPr>
            <a:spLocks noGrp="1"/>
          </p:cNvSpPr>
          <p:nvPr>
            <p:ph type="sldNum" idx="13"/>
          </p:nvPr>
        </p:nvSpPr>
        <p:spPr>
          <a:xfrm>
            <a:off x="3278936" y="9001125"/>
            <a:ext cx="415177" cy="184666"/>
          </a:xfrm>
        </p:spPr>
        <p:txBody>
          <a:bodyPr/>
          <a:lstStyle/>
          <a:p>
            <a:r>
              <a:rPr lang="en-US" smtClean="0"/>
              <a:t>Page </a:t>
            </a:r>
            <a:fld id="{47A7FEEB-9CD2-43FE-843C-C5350BEACB45}" type="slidenum">
              <a:rPr lang="en-US" smtClean="0"/>
              <a:pPr/>
              <a:t>35</a:t>
            </a:fld>
            <a:endParaRPr lang="en-US" dirty="0"/>
          </a:p>
        </p:txBody>
      </p:sp>
    </p:spTree>
    <p:extLst>
      <p:ext uri="{BB962C8B-B14F-4D97-AF65-F5344CB8AC3E}">
        <p14:creationId xmlns:p14="http://schemas.microsoft.com/office/powerpoint/2010/main" val="512237311"/>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a:xfrm>
            <a:off x="4017617" y="95706"/>
            <a:ext cx="2195858" cy="215444"/>
          </a:xfrm>
        </p:spPr>
        <p:txBody>
          <a:bodyPr/>
          <a:lstStyle/>
          <a:p>
            <a:pPr>
              <a:defRPr/>
            </a:pPr>
            <a:r>
              <a:rPr lang="en-US" smtClean="0"/>
              <a:t>doc.: IEEE 802.11-16/0788r5</a:t>
            </a:r>
            <a:endParaRPr lang="en-US"/>
          </a:p>
        </p:txBody>
      </p:sp>
      <p:sp>
        <p:nvSpPr>
          <p:cNvPr id="5" name="Date Placeholder 4"/>
          <p:cNvSpPr>
            <a:spLocks noGrp="1"/>
          </p:cNvSpPr>
          <p:nvPr>
            <p:ph type="dt" idx="11"/>
          </p:nvPr>
        </p:nvSpPr>
        <p:spPr>
          <a:xfrm>
            <a:off x="646113" y="95706"/>
            <a:ext cx="812723" cy="215444"/>
          </a:xfrm>
        </p:spPr>
        <p:txBody>
          <a:bodyPr/>
          <a:lstStyle/>
          <a:p>
            <a:pPr>
              <a:defRPr/>
            </a:pPr>
            <a:r>
              <a:rPr lang="en-US" smtClean="0"/>
              <a:t>April 2007</a:t>
            </a:r>
            <a:endParaRPr lang="en-US"/>
          </a:p>
        </p:txBody>
      </p:sp>
      <p:sp>
        <p:nvSpPr>
          <p:cNvPr id="6" name="Footer Placeholder 5"/>
          <p:cNvSpPr>
            <a:spLocks noGrp="1"/>
          </p:cNvSpPr>
          <p:nvPr>
            <p:ph type="ftr" sz="quarter" idx="12"/>
          </p:nvPr>
        </p:nvSpPr>
        <p:spPr>
          <a:xfrm>
            <a:off x="3742927" y="9001125"/>
            <a:ext cx="2470548" cy="184666"/>
          </a:xfrm>
        </p:spPr>
        <p:txBody>
          <a:bodyPr/>
          <a:lstStyle/>
          <a:p>
            <a:pPr lvl="4">
              <a:defRPr/>
            </a:pPr>
            <a:r>
              <a:rPr lang="en-US" smtClean="0"/>
              <a:t>Eldad Perahia, Intel Corporation</a:t>
            </a:r>
            <a:endParaRPr lang="en-US"/>
          </a:p>
        </p:txBody>
      </p:sp>
      <p:sp>
        <p:nvSpPr>
          <p:cNvPr id="7" name="Slide Number Placeholder 6"/>
          <p:cNvSpPr>
            <a:spLocks noGrp="1"/>
          </p:cNvSpPr>
          <p:nvPr>
            <p:ph type="sldNum" sz="quarter" idx="13"/>
          </p:nvPr>
        </p:nvSpPr>
        <p:spPr>
          <a:xfrm>
            <a:off x="3278936" y="9001125"/>
            <a:ext cx="415177" cy="184666"/>
          </a:xfrm>
        </p:spPr>
        <p:txBody>
          <a:bodyPr/>
          <a:lstStyle/>
          <a:p>
            <a:pPr>
              <a:defRPr/>
            </a:pPr>
            <a:r>
              <a:rPr lang="en-US" smtClean="0"/>
              <a:t>Page </a:t>
            </a:r>
            <a:fld id="{D36C3B56-22C2-4F66-8AB0-B76AF03CA8D4}" type="slidenum">
              <a:rPr lang="en-US" smtClean="0"/>
              <a:pPr>
                <a:defRPr/>
              </a:pPr>
              <a:t>36</a:t>
            </a:fld>
            <a:endParaRPr lang="en-US"/>
          </a:p>
        </p:txBody>
      </p:sp>
    </p:spTree>
    <p:extLst>
      <p:ext uri="{BB962C8B-B14F-4D97-AF65-F5344CB8AC3E}">
        <p14:creationId xmlns:p14="http://schemas.microsoft.com/office/powerpoint/2010/main" val="2385389394"/>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7563" cy="3471862"/>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a:xfrm>
            <a:off x="4017617" y="95706"/>
            <a:ext cx="2195858" cy="215444"/>
          </a:xfrm>
        </p:spPr>
        <p:txBody>
          <a:bodyPr/>
          <a:lstStyle/>
          <a:p>
            <a:r>
              <a:rPr lang="en-US" smtClean="0"/>
              <a:t>doc.: IEEE 802.11-16/0788r5</a:t>
            </a:r>
            <a:endParaRPr lang="en-US" dirty="0"/>
          </a:p>
        </p:txBody>
      </p:sp>
      <p:sp>
        <p:nvSpPr>
          <p:cNvPr id="5" name="Date Placeholder 4"/>
          <p:cNvSpPr>
            <a:spLocks noGrp="1"/>
          </p:cNvSpPr>
          <p:nvPr>
            <p:ph type="dt" idx="11"/>
          </p:nvPr>
        </p:nvSpPr>
        <p:spPr>
          <a:xfrm>
            <a:off x="646113" y="95706"/>
            <a:ext cx="916020" cy="215444"/>
          </a:xfrm>
        </p:spPr>
        <p:txBody>
          <a:bodyPr/>
          <a:lstStyle/>
          <a:p>
            <a:r>
              <a:rPr lang="en-US" smtClean="0"/>
              <a:t>July 2016</a:t>
            </a:r>
            <a:endParaRPr lang="en-US" dirty="0"/>
          </a:p>
        </p:txBody>
      </p:sp>
      <p:sp>
        <p:nvSpPr>
          <p:cNvPr id="6" name="Footer Placeholder 5"/>
          <p:cNvSpPr>
            <a:spLocks noGrp="1"/>
          </p:cNvSpPr>
          <p:nvPr>
            <p:ph type="ftr" idx="12"/>
          </p:nvPr>
        </p:nvSpPr>
        <p:spPr>
          <a:xfrm>
            <a:off x="5287963" y="9001125"/>
            <a:ext cx="3473708" cy="369332"/>
          </a:xfrm>
        </p:spPr>
        <p:txBody>
          <a:bodyPr/>
          <a:lstStyle/>
          <a:p>
            <a:r>
              <a:rPr lang="en-US" smtClean="0"/>
              <a:t>John Doe, Some Company</a:t>
            </a:r>
            <a:endParaRPr lang="en-US" dirty="0"/>
          </a:p>
        </p:txBody>
      </p:sp>
      <p:sp>
        <p:nvSpPr>
          <p:cNvPr id="7" name="Slide Number Placeholder 6"/>
          <p:cNvSpPr>
            <a:spLocks noGrp="1"/>
          </p:cNvSpPr>
          <p:nvPr>
            <p:ph type="sldNum" idx="13"/>
          </p:nvPr>
        </p:nvSpPr>
        <p:spPr>
          <a:xfrm>
            <a:off x="3278936" y="9001125"/>
            <a:ext cx="415177" cy="184666"/>
          </a:xfrm>
        </p:spPr>
        <p:txBody>
          <a:bodyPr/>
          <a:lstStyle/>
          <a:p>
            <a:r>
              <a:rPr lang="en-US" smtClean="0"/>
              <a:t>Page </a:t>
            </a:r>
            <a:fld id="{47A7FEEB-9CD2-43FE-843C-C5350BEACB45}" type="slidenum">
              <a:rPr lang="en-US" smtClean="0"/>
              <a:pPr/>
              <a:t>37</a:t>
            </a:fld>
            <a:endParaRPr lang="en-US" dirty="0"/>
          </a:p>
        </p:txBody>
      </p:sp>
    </p:spTree>
    <p:extLst>
      <p:ext uri="{BB962C8B-B14F-4D97-AF65-F5344CB8AC3E}">
        <p14:creationId xmlns:p14="http://schemas.microsoft.com/office/powerpoint/2010/main" val="512237311"/>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14425" y="703263"/>
            <a:ext cx="4629150" cy="3473450"/>
          </a:xfrm>
        </p:spPr>
      </p:sp>
      <p:sp>
        <p:nvSpPr>
          <p:cNvPr id="3" name="Notizenplatzhalter 2"/>
          <p:cNvSpPr>
            <a:spLocks noGrp="1"/>
          </p:cNvSpPr>
          <p:nvPr>
            <p:ph type="body" idx="1"/>
          </p:nvPr>
        </p:nvSpPr>
        <p:spPr/>
        <p:txBody>
          <a:bodyPr>
            <a:normAutofit/>
          </a:bodyPr>
          <a:lstStyle/>
          <a:p>
            <a:r>
              <a:rPr lang="en-US" dirty="0" smtClean="0"/>
              <a:t>Need</a:t>
            </a:r>
            <a:r>
              <a:rPr lang="en-US" baseline="0" dirty="0" smtClean="0"/>
              <a:t> to be in SB on Oct 17 final SB on draft unchanged.</a:t>
            </a:r>
          </a:p>
          <a:p>
            <a:pPr lvl="2"/>
            <a:r>
              <a:rPr lang="en-US" altLang="ja-JP" dirty="0" smtClean="0">
                <a:solidFill>
                  <a:srgbClr val="FF0000"/>
                </a:solidFill>
              </a:rPr>
              <a:t>Note: Aug16 </a:t>
            </a:r>
            <a:r>
              <a:rPr lang="en-US" altLang="ja-JP" dirty="0" err="1" smtClean="0">
                <a:solidFill>
                  <a:srgbClr val="FF0000"/>
                </a:solidFill>
              </a:rPr>
              <a:t>recirc</a:t>
            </a:r>
            <a:r>
              <a:rPr lang="en-US" altLang="ja-JP" dirty="0" smtClean="0">
                <a:solidFill>
                  <a:srgbClr val="FF0000"/>
                </a:solidFill>
              </a:rPr>
              <a:t> to make final technical changes (D9.0) based on comment resolutions this week</a:t>
            </a:r>
          </a:p>
          <a:p>
            <a:pPr lvl="2"/>
            <a:r>
              <a:rPr lang="en-US" altLang="ja-JP" dirty="0" smtClean="0">
                <a:solidFill>
                  <a:srgbClr val="FF0000"/>
                </a:solidFill>
              </a:rPr>
              <a:t>Sep 16 (D10.0) only changes due to merging </a:t>
            </a:r>
            <a:r>
              <a:rPr lang="en-US" altLang="ja-JP" dirty="0" err="1" smtClean="0">
                <a:solidFill>
                  <a:srgbClr val="FF0000"/>
                </a:solidFill>
              </a:rPr>
              <a:t>REVmc</a:t>
            </a:r>
            <a:endParaRPr lang="en-US" altLang="ja-JP" dirty="0" smtClean="0">
              <a:solidFill>
                <a:srgbClr val="FF0000"/>
              </a:solidFill>
            </a:endParaRPr>
          </a:p>
          <a:p>
            <a:pPr lvl="2"/>
            <a:r>
              <a:rPr lang="en-US" altLang="ja-JP" dirty="0" smtClean="0">
                <a:solidFill>
                  <a:srgbClr val="FF0000"/>
                </a:solidFill>
              </a:rPr>
              <a:t>Oct 16 (D10.0-unchanged) </a:t>
            </a:r>
            <a:r>
              <a:rPr lang="en-US" altLang="ja-JP" dirty="0" err="1" smtClean="0">
                <a:solidFill>
                  <a:srgbClr val="FF0000"/>
                </a:solidFill>
              </a:rPr>
              <a:t>recirc</a:t>
            </a:r>
            <a:r>
              <a:rPr lang="en-US" altLang="ja-JP" dirty="0" smtClean="0">
                <a:solidFill>
                  <a:srgbClr val="FF0000"/>
                </a:solidFill>
              </a:rPr>
              <a:t> of unchanged draft</a:t>
            </a:r>
          </a:p>
          <a:p>
            <a:endParaRPr lang="en-US" dirty="0"/>
          </a:p>
        </p:txBody>
      </p:sp>
      <p:sp>
        <p:nvSpPr>
          <p:cNvPr id="4" name="Kopfzeilenplatzhalter 3"/>
          <p:cNvSpPr>
            <a:spLocks noGrp="1"/>
          </p:cNvSpPr>
          <p:nvPr>
            <p:ph type="hdr" sz="quarter" idx="10"/>
          </p:nvPr>
        </p:nvSpPr>
        <p:spPr>
          <a:xfrm>
            <a:off x="4017617" y="95706"/>
            <a:ext cx="2195858" cy="215444"/>
          </a:xfrm>
        </p:spPr>
        <p:txBody>
          <a:bodyPr/>
          <a:lstStyle/>
          <a:p>
            <a:pPr>
              <a:defRPr/>
            </a:pPr>
            <a:r>
              <a:rPr lang="de-DE" smtClean="0"/>
              <a:t>doc.: IEEE 802.11-16/0788r5</a:t>
            </a:r>
            <a:endParaRPr lang="en-US"/>
          </a:p>
        </p:txBody>
      </p:sp>
      <p:sp>
        <p:nvSpPr>
          <p:cNvPr id="5" name="Datumsplatzhalter 4"/>
          <p:cNvSpPr>
            <a:spLocks noGrp="1"/>
          </p:cNvSpPr>
          <p:nvPr>
            <p:ph type="dt" idx="11"/>
          </p:nvPr>
        </p:nvSpPr>
        <p:spPr>
          <a:xfrm>
            <a:off x="646113" y="95706"/>
            <a:ext cx="732573" cy="215444"/>
          </a:xfrm>
        </p:spPr>
        <p:txBody>
          <a:bodyPr/>
          <a:lstStyle/>
          <a:p>
            <a:pPr>
              <a:defRPr/>
            </a:pPr>
            <a:r>
              <a:rPr lang="de-DE" smtClean="0"/>
              <a:t>July 2016</a:t>
            </a:r>
            <a:endParaRPr lang="en-US"/>
          </a:p>
        </p:txBody>
      </p:sp>
      <p:sp>
        <p:nvSpPr>
          <p:cNvPr id="6" name="Fußzeilenplatzhalter 5"/>
          <p:cNvSpPr>
            <a:spLocks noGrp="1"/>
          </p:cNvSpPr>
          <p:nvPr>
            <p:ph type="ftr" sz="quarter" idx="12"/>
          </p:nvPr>
        </p:nvSpPr>
        <p:spPr>
          <a:xfrm>
            <a:off x="4159708" y="9001125"/>
            <a:ext cx="2053767" cy="184666"/>
          </a:xfrm>
        </p:spPr>
        <p:txBody>
          <a:bodyPr/>
          <a:lstStyle/>
          <a:p>
            <a:pPr lvl="4">
              <a:defRPr/>
            </a:pPr>
            <a:r>
              <a:rPr lang="de-DE" smtClean="0"/>
              <a:t>Marc Emmelmann, SELF</a:t>
            </a:r>
            <a:endParaRPr lang="en-US"/>
          </a:p>
        </p:txBody>
      </p:sp>
      <p:sp>
        <p:nvSpPr>
          <p:cNvPr id="7" name="Foliennummernplatzhalter 6"/>
          <p:cNvSpPr>
            <a:spLocks noGrp="1"/>
          </p:cNvSpPr>
          <p:nvPr>
            <p:ph type="sldNum" sz="quarter" idx="13"/>
          </p:nvPr>
        </p:nvSpPr>
        <p:spPr>
          <a:xfrm>
            <a:off x="3278936" y="9001125"/>
            <a:ext cx="415177" cy="184666"/>
          </a:xfrm>
        </p:spPr>
        <p:txBody>
          <a:bodyPr/>
          <a:lstStyle/>
          <a:p>
            <a:pPr>
              <a:defRPr/>
            </a:pPr>
            <a:r>
              <a:rPr lang="en-US" altLang="ja-JP" smtClean="0"/>
              <a:t>Page </a:t>
            </a:r>
            <a:fld id="{658DDA19-48F8-D54F-B94A-B5244F20A2C8}" type="slidenum">
              <a:rPr lang="en-US" altLang="ja-JP" smtClean="0"/>
              <a:pPr>
                <a:defRPr/>
              </a:pPr>
              <a:t>38</a:t>
            </a:fld>
            <a:endParaRPr lang="en-US" altLang="ja-JP"/>
          </a:p>
        </p:txBody>
      </p:sp>
    </p:spTree>
    <p:extLst>
      <p:ext uri="{BB962C8B-B14F-4D97-AF65-F5344CB8AC3E}">
        <p14:creationId xmlns:p14="http://schemas.microsoft.com/office/powerpoint/2010/main" val="45707675"/>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7563" cy="3471862"/>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a:xfrm>
            <a:off x="4017617" y="95706"/>
            <a:ext cx="2195858" cy="215444"/>
          </a:xfrm>
        </p:spPr>
        <p:txBody>
          <a:bodyPr/>
          <a:lstStyle/>
          <a:p>
            <a:r>
              <a:rPr lang="en-US" smtClean="0"/>
              <a:t>doc.: IEEE 802.11-16/0788r5</a:t>
            </a:r>
            <a:endParaRPr lang="en-US" dirty="0"/>
          </a:p>
        </p:txBody>
      </p:sp>
      <p:sp>
        <p:nvSpPr>
          <p:cNvPr id="5" name="Date Placeholder 4"/>
          <p:cNvSpPr>
            <a:spLocks noGrp="1"/>
          </p:cNvSpPr>
          <p:nvPr>
            <p:ph type="dt" idx="11"/>
          </p:nvPr>
        </p:nvSpPr>
        <p:spPr>
          <a:xfrm>
            <a:off x="646113" y="95706"/>
            <a:ext cx="916020" cy="215444"/>
          </a:xfrm>
        </p:spPr>
        <p:txBody>
          <a:bodyPr/>
          <a:lstStyle/>
          <a:p>
            <a:r>
              <a:rPr lang="en-US" smtClean="0"/>
              <a:t>July 2016</a:t>
            </a:r>
            <a:endParaRPr lang="en-US" dirty="0"/>
          </a:p>
        </p:txBody>
      </p:sp>
      <p:sp>
        <p:nvSpPr>
          <p:cNvPr id="6" name="Footer Placeholder 5"/>
          <p:cNvSpPr>
            <a:spLocks noGrp="1"/>
          </p:cNvSpPr>
          <p:nvPr>
            <p:ph type="ftr" idx="12"/>
          </p:nvPr>
        </p:nvSpPr>
        <p:spPr>
          <a:xfrm>
            <a:off x="5287963" y="9001125"/>
            <a:ext cx="3473708" cy="369332"/>
          </a:xfrm>
        </p:spPr>
        <p:txBody>
          <a:bodyPr/>
          <a:lstStyle/>
          <a:p>
            <a:r>
              <a:rPr lang="en-US" smtClean="0"/>
              <a:t>John Doe, Some Company</a:t>
            </a:r>
            <a:endParaRPr lang="en-US" dirty="0"/>
          </a:p>
        </p:txBody>
      </p:sp>
      <p:sp>
        <p:nvSpPr>
          <p:cNvPr id="7" name="Slide Number Placeholder 6"/>
          <p:cNvSpPr>
            <a:spLocks noGrp="1"/>
          </p:cNvSpPr>
          <p:nvPr>
            <p:ph type="sldNum" idx="13"/>
          </p:nvPr>
        </p:nvSpPr>
        <p:spPr>
          <a:xfrm>
            <a:off x="3278936" y="9001125"/>
            <a:ext cx="415177" cy="184666"/>
          </a:xfrm>
        </p:spPr>
        <p:txBody>
          <a:bodyPr/>
          <a:lstStyle/>
          <a:p>
            <a:r>
              <a:rPr lang="en-US" smtClean="0"/>
              <a:t>Page </a:t>
            </a:r>
            <a:fld id="{47A7FEEB-9CD2-43FE-843C-C5350BEACB45}" type="slidenum">
              <a:rPr lang="en-US" smtClean="0"/>
              <a:pPr/>
              <a:t>39</a:t>
            </a:fld>
            <a:endParaRPr lang="en-US" dirty="0"/>
          </a:p>
        </p:txBody>
      </p:sp>
    </p:spTree>
    <p:extLst>
      <p:ext uri="{BB962C8B-B14F-4D97-AF65-F5344CB8AC3E}">
        <p14:creationId xmlns:p14="http://schemas.microsoft.com/office/powerpoint/2010/main" val="5122373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7563" cy="3471862"/>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a:xfrm>
            <a:off x="4017617" y="95706"/>
            <a:ext cx="2195858" cy="215444"/>
          </a:xfrm>
        </p:spPr>
        <p:txBody>
          <a:bodyPr/>
          <a:lstStyle/>
          <a:p>
            <a:r>
              <a:rPr lang="en-US" smtClean="0"/>
              <a:t>doc.: IEEE 802.11-16/0788r5</a:t>
            </a:r>
            <a:endParaRPr lang="en-US" dirty="0"/>
          </a:p>
        </p:txBody>
      </p:sp>
      <p:sp>
        <p:nvSpPr>
          <p:cNvPr id="5" name="Date Placeholder 4"/>
          <p:cNvSpPr>
            <a:spLocks noGrp="1"/>
          </p:cNvSpPr>
          <p:nvPr>
            <p:ph type="dt" idx="11"/>
          </p:nvPr>
        </p:nvSpPr>
        <p:spPr>
          <a:xfrm>
            <a:off x="646113" y="95706"/>
            <a:ext cx="916020" cy="215444"/>
          </a:xfrm>
        </p:spPr>
        <p:txBody>
          <a:bodyPr/>
          <a:lstStyle/>
          <a:p>
            <a:r>
              <a:rPr lang="en-US" smtClean="0"/>
              <a:t>July 2016</a:t>
            </a:r>
            <a:endParaRPr lang="en-US" dirty="0"/>
          </a:p>
        </p:txBody>
      </p:sp>
      <p:sp>
        <p:nvSpPr>
          <p:cNvPr id="6" name="Footer Placeholder 5"/>
          <p:cNvSpPr>
            <a:spLocks noGrp="1"/>
          </p:cNvSpPr>
          <p:nvPr>
            <p:ph type="ftr" idx="12"/>
          </p:nvPr>
        </p:nvSpPr>
        <p:spPr>
          <a:xfrm>
            <a:off x="5287963" y="9001125"/>
            <a:ext cx="3473708" cy="369332"/>
          </a:xfrm>
        </p:spPr>
        <p:txBody>
          <a:bodyPr/>
          <a:lstStyle/>
          <a:p>
            <a:r>
              <a:rPr lang="en-US" smtClean="0"/>
              <a:t>John Doe, Some Company</a:t>
            </a:r>
            <a:endParaRPr lang="en-US" dirty="0"/>
          </a:p>
        </p:txBody>
      </p:sp>
      <p:sp>
        <p:nvSpPr>
          <p:cNvPr id="7" name="Slide Number Placeholder 6"/>
          <p:cNvSpPr>
            <a:spLocks noGrp="1"/>
          </p:cNvSpPr>
          <p:nvPr>
            <p:ph type="sldNum" idx="13"/>
          </p:nvPr>
        </p:nvSpPr>
        <p:spPr>
          <a:xfrm>
            <a:off x="3278936" y="9001125"/>
            <a:ext cx="415177" cy="184666"/>
          </a:xfrm>
        </p:spPr>
        <p:txBody>
          <a:bodyPr/>
          <a:lstStyle/>
          <a:p>
            <a:r>
              <a:rPr lang="en-US" smtClean="0"/>
              <a:t>Page </a:t>
            </a:r>
            <a:fld id="{47A7FEEB-9CD2-43FE-843C-C5350BEACB45}" type="slidenum">
              <a:rPr lang="en-US" smtClean="0"/>
              <a:pPr/>
              <a:t>4</a:t>
            </a:fld>
            <a:endParaRPr lang="en-US" dirty="0"/>
          </a:p>
        </p:txBody>
      </p:sp>
    </p:spTree>
    <p:extLst>
      <p:ext uri="{BB962C8B-B14F-4D97-AF65-F5344CB8AC3E}">
        <p14:creationId xmlns:p14="http://schemas.microsoft.com/office/powerpoint/2010/main" val="512237311"/>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a:xfrm>
            <a:off x="1114425" y="703263"/>
            <a:ext cx="4629150" cy="3473450"/>
          </a:xfrm>
          <a:ln/>
        </p:spPr>
      </p:sp>
      <p:sp>
        <p:nvSpPr>
          <p:cNvPr id="40962"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zh-CN" dirty="0" smtClean="0"/>
          </a:p>
        </p:txBody>
      </p:sp>
      <p:sp>
        <p:nvSpPr>
          <p:cNvPr id="4" name="Header Placeholder 3"/>
          <p:cNvSpPr>
            <a:spLocks noGrp="1"/>
          </p:cNvSpPr>
          <p:nvPr>
            <p:ph type="hdr" sz="quarter"/>
          </p:nvPr>
        </p:nvSpPr>
        <p:spPr>
          <a:xfrm>
            <a:off x="3927849" y="95706"/>
            <a:ext cx="2285626" cy="215444"/>
          </a:xfrm>
        </p:spPr>
        <p:txBody>
          <a:bodyPr/>
          <a:lstStyle/>
          <a:p>
            <a:pPr>
              <a:defRPr/>
            </a:pPr>
            <a:r>
              <a:rPr lang="en-US" smtClean="0"/>
              <a:t>doc.: IEEE 802.11-16/0788r5</a:t>
            </a:r>
            <a:endParaRPr lang="en-US"/>
          </a:p>
        </p:txBody>
      </p:sp>
      <p:sp>
        <p:nvSpPr>
          <p:cNvPr id="5" name="Date Placeholder 4"/>
          <p:cNvSpPr>
            <a:spLocks noGrp="1"/>
          </p:cNvSpPr>
          <p:nvPr>
            <p:ph type="dt" sz="quarter" idx="1"/>
          </p:nvPr>
        </p:nvSpPr>
        <p:spPr>
          <a:xfrm>
            <a:off x="646113" y="95706"/>
            <a:ext cx="742191" cy="215444"/>
          </a:xfrm>
        </p:spPr>
        <p:txBody>
          <a:bodyPr/>
          <a:lstStyle/>
          <a:p>
            <a:pPr>
              <a:defRPr/>
            </a:pPr>
            <a:r>
              <a:rPr lang="en-US" smtClean="0"/>
              <a:t>Sept 2012</a:t>
            </a:r>
            <a:endParaRPr lang="en-US"/>
          </a:p>
        </p:txBody>
      </p:sp>
      <p:sp>
        <p:nvSpPr>
          <p:cNvPr id="6" name="Footer Placeholder 5"/>
          <p:cNvSpPr>
            <a:spLocks noGrp="1"/>
          </p:cNvSpPr>
          <p:nvPr>
            <p:ph type="ftr" sz="quarter" idx="4"/>
          </p:nvPr>
        </p:nvSpPr>
        <p:spPr>
          <a:xfrm>
            <a:off x="4435424" y="9001125"/>
            <a:ext cx="1778051" cy="184666"/>
          </a:xfrm>
        </p:spPr>
        <p:txBody>
          <a:bodyPr/>
          <a:lstStyle/>
          <a:p>
            <a:pPr lvl="4">
              <a:defRPr/>
            </a:pPr>
            <a:r>
              <a:rPr lang="en-US" smtClean="0"/>
              <a:t>Xiaoming Peng / I2R</a:t>
            </a:r>
            <a:endParaRPr lang="en-US"/>
          </a:p>
        </p:txBody>
      </p:sp>
      <p:sp>
        <p:nvSpPr>
          <p:cNvPr id="40966" name="Slide Number Placeholder 6"/>
          <p:cNvSpPr>
            <a:spLocks noGrp="1"/>
          </p:cNvSpPr>
          <p:nvPr>
            <p:ph type="sldNum" sz="quarter" idx="5"/>
          </p:nvPr>
        </p:nvSpPr>
        <p:spPr>
          <a:xfrm>
            <a:off x="3201992" y="9001125"/>
            <a:ext cx="49212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F987B7FB-8B19-4B5A-9115-18EF8B923B2C}" type="slidenum">
              <a:rPr lang="en-US" altLang="zh-CN"/>
              <a:pPr/>
              <a:t>40</a:t>
            </a:fld>
            <a:endParaRPr lang="en-US" altLang="zh-CN"/>
          </a:p>
        </p:txBody>
      </p:sp>
    </p:spTree>
    <p:extLst>
      <p:ext uri="{BB962C8B-B14F-4D97-AF65-F5344CB8AC3E}">
        <p14:creationId xmlns:p14="http://schemas.microsoft.com/office/powerpoint/2010/main" val="1517830533"/>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7563" cy="3471862"/>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a:xfrm>
            <a:off x="4017617" y="95706"/>
            <a:ext cx="2195858" cy="215444"/>
          </a:xfrm>
        </p:spPr>
        <p:txBody>
          <a:bodyPr/>
          <a:lstStyle/>
          <a:p>
            <a:r>
              <a:rPr lang="en-US" smtClean="0"/>
              <a:t>doc.: IEEE 802.11-16/0788r5</a:t>
            </a:r>
            <a:endParaRPr lang="en-US" dirty="0"/>
          </a:p>
        </p:txBody>
      </p:sp>
      <p:sp>
        <p:nvSpPr>
          <p:cNvPr id="5" name="Date Placeholder 4"/>
          <p:cNvSpPr>
            <a:spLocks noGrp="1"/>
          </p:cNvSpPr>
          <p:nvPr>
            <p:ph type="dt" idx="11"/>
          </p:nvPr>
        </p:nvSpPr>
        <p:spPr>
          <a:xfrm>
            <a:off x="646113" y="95706"/>
            <a:ext cx="916020" cy="215444"/>
          </a:xfrm>
        </p:spPr>
        <p:txBody>
          <a:bodyPr/>
          <a:lstStyle/>
          <a:p>
            <a:r>
              <a:rPr lang="en-US" smtClean="0"/>
              <a:t>July 2016</a:t>
            </a:r>
            <a:endParaRPr lang="en-US" dirty="0"/>
          </a:p>
        </p:txBody>
      </p:sp>
      <p:sp>
        <p:nvSpPr>
          <p:cNvPr id="6" name="Footer Placeholder 5"/>
          <p:cNvSpPr>
            <a:spLocks noGrp="1"/>
          </p:cNvSpPr>
          <p:nvPr>
            <p:ph type="ftr" idx="12"/>
          </p:nvPr>
        </p:nvSpPr>
        <p:spPr>
          <a:xfrm>
            <a:off x="5287963" y="9001125"/>
            <a:ext cx="3473708" cy="369332"/>
          </a:xfrm>
        </p:spPr>
        <p:txBody>
          <a:bodyPr/>
          <a:lstStyle/>
          <a:p>
            <a:r>
              <a:rPr lang="en-US" smtClean="0"/>
              <a:t>John Doe, Some Company</a:t>
            </a:r>
            <a:endParaRPr lang="en-US" dirty="0"/>
          </a:p>
        </p:txBody>
      </p:sp>
      <p:sp>
        <p:nvSpPr>
          <p:cNvPr id="7" name="Slide Number Placeholder 6"/>
          <p:cNvSpPr>
            <a:spLocks noGrp="1"/>
          </p:cNvSpPr>
          <p:nvPr>
            <p:ph type="sldNum" idx="13"/>
          </p:nvPr>
        </p:nvSpPr>
        <p:spPr>
          <a:xfrm>
            <a:off x="3278936" y="9001125"/>
            <a:ext cx="415177" cy="184666"/>
          </a:xfrm>
        </p:spPr>
        <p:txBody>
          <a:bodyPr/>
          <a:lstStyle/>
          <a:p>
            <a:r>
              <a:rPr lang="en-US" smtClean="0"/>
              <a:t>Page </a:t>
            </a:r>
            <a:fld id="{47A7FEEB-9CD2-43FE-843C-C5350BEACB45}" type="slidenum">
              <a:rPr lang="en-US" smtClean="0"/>
              <a:pPr/>
              <a:t>41</a:t>
            </a:fld>
            <a:endParaRPr lang="en-US" dirty="0"/>
          </a:p>
        </p:txBody>
      </p:sp>
    </p:spTree>
    <p:extLst>
      <p:ext uri="{BB962C8B-B14F-4D97-AF65-F5344CB8AC3E}">
        <p14:creationId xmlns:p14="http://schemas.microsoft.com/office/powerpoint/2010/main" val="512237311"/>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a:xfrm>
            <a:off x="3908613" y="95706"/>
            <a:ext cx="2304862" cy="215444"/>
          </a:xfrm>
        </p:spPr>
        <p:txBody>
          <a:bodyPr/>
          <a:lstStyle/>
          <a:p>
            <a:r>
              <a:rPr lang="hr-HR" smtClean="0"/>
              <a:t>doc.: IEEE 802.11-16/0788r5</a:t>
            </a:r>
            <a:endParaRPr lang="en-US"/>
          </a:p>
        </p:txBody>
      </p:sp>
      <p:sp>
        <p:nvSpPr>
          <p:cNvPr id="5" name="Date Placeholder 4"/>
          <p:cNvSpPr>
            <a:spLocks noGrp="1"/>
          </p:cNvSpPr>
          <p:nvPr>
            <p:ph type="dt" idx="11"/>
          </p:nvPr>
        </p:nvSpPr>
        <p:spPr>
          <a:xfrm>
            <a:off x="646113" y="95706"/>
            <a:ext cx="732573" cy="215444"/>
          </a:xfrm>
        </p:spPr>
        <p:txBody>
          <a:bodyPr/>
          <a:lstStyle/>
          <a:p>
            <a:r>
              <a:rPr lang="en-US" smtClean="0"/>
              <a:t>July 2016</a:t>
            </a:r>
            <a:endParaRPr lang="en-US"/>
          </a:p>
        </p:txBody>
      </p:sp>
      <p:sp>
        <p:nvSpPr>
          <p:cNvPr id="6" name="Footer Placeholder 5"/>
          <p:cNvSpPr>
            <a:spLocks noGrp="1"/>
          </p:cNvSpPr>
          <p:nvPr>
            <p:ph type="ftr" sz="quarter" idx="12"/>
          </p:nvPr>
        </p:nvSpPr>
        <p:spPr>
          <a:xfrm>
            <a:off x="3076782" y="9001125"/>
            <a:ext cx="3136693" cy="184666"/>
          </a:xfrm>
        </p:spPr>
        <p:txBody>
          <a:bodyPr/>
          <a:lstStyle/>
          <a:p>
            <a:pPr lvl="4"/>
            <a:r>
              <a:rPr lang="en-US" smtClean="0"/>
              <a:t>Donald Eastlake 3rd, Huawei Technologies</a:t>
            </a:r>
            <a:endParaRPr lang="en-US"/>
          </a:p>
        </p:txBody>
      </p:sp>
      <p:sp>
        <p:nvSpPr>
          <p:cNvPr id="7" name="Slide Number Placeholder 6"/>
          <p:cNvSpPr>
            <a:spLocks noGrp="1"/>
          </p:cNvSpPr>
          <p:nvPr>
            <p:ph type="sldNum" sz="quarter" idx="13"/>
          </p:nvPr>
        </p:nvSpPr>
        <p:spPr>
          <a:xfrm>
            <a:off x="3278936" y="9001125"/>
            <a:ext cx="415177" cy="184666"/>
          </a:xfrm>
        </p:spPr>
        <p:txBody>
          <a:bodyPr/>
          <a:lstStyle/>
          <a:p>
            <a:r>
              <a:rPr lang="en-US" smtClean="0"/>
              <a:t>Page </a:t>
            </a:r>
            <a:fld id="{1B7C4E39-0B0F-7845-91A7-D810512B9B6A}" type="slidenum">
              <a:rPr lang="en-US" smtClean="0"/>
              <a:pPr/>
              <a:t>42</a:t>
            </a:fld>
            <a:endParaRPr lang="en-US"/>
          </a:p>
        </p:txBody>
      </p:sp>
    </p:spTree>
    <p:extLst>
      <p:ext uri="{BB962C8B-B14F-4D97-AF65-F5344CB8AC3E}">
        <p14:creationId xmlns:p14="http://schemas.microsoft.com/office/powerpoint/2010/main" val="363177170"/>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7563" cy="3471862"/>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a:xfrm>
            <a:off x="4017617" y="95706"/>
            <a:ext cx="2195858" cy="215444"/>
          </a:xfrm>
        </p:spPr>
        <p:txBody>
          <a:bodyPr/>
          <a:lstStyle/>
          <a:p>
            <a:r>
              <a:rPr lang="en-US" smtClean="0"/>
              <a:t>doc.: IEEE 802.11-16/0788r5</a:t>
            </a:r>
            <a:endParaRPr lang="en-US" dirty="0"/>
          </a:p>
        </p:txBody>
      </p:sp>
      <p:sp>
        <p:nvSpPr>
          <p:cNvPr id="5" name="Date Placeholder 4"/>
          <p:cNvSpPr>
            <a:spLocks noGrp="1"/>
          </p:cNvSpPr>
          <p:nvPr>
            <p:ph type="dt" idx="11"/>
          </p:nvPr>
        </p:nvSpPr>
        <p:spPr>
          <a:xfrm>
            <a:off x="646113" y="95706"/>
            <a:ext cx="916020" cy="215444"/>
          </a:xfrm>
        </p:spPr>
        <p:txBody>
          <a:bodyPr/>
          <a:lstStyle/>
          <a:p>
            <a:r>
              <a:rPr lang="en-US" smtClean="0"/>
              <a:t>July 2016</a:t>
            </a:r>
            <a:endParaRPr lang="en-US" dirty="0"/>
          </a:p>
        </p:txBody>
      </p:sp>
      <p:sp>
        <p:nvSpPr>
          <p:cNvPr id="6" name="Footer Placeholder 5"/>
          <p:cNvSpPr>
            <a:spLocks noGrp="1"/>
          </p:cNvSpPr>
          <p:nvPr>
            <p:ph type="ftr" idx="12"/>
          </p:nvPr>
        </p:nvSpPr>
        <p:spPr>
          <a:xfrm>
            <a:off x="5287963" y="9001125"/>
            <a:ext cx="3473708" cy="369332"/>
          </a:xfrm>
        </p:spPr>
        <p:txBody>
          <a:bodyPr/>
          <a:lstStyle/>
          <a:p>
            <a:r>
              <a:rPr lang="en-US" smtClean="0"/>
              <a:t>John Doe, Some Company</a:t>
            </a:r>
            <a:endParaRPr lang="en-US" dirty="0"/>
          </a:p>
        </p:txBody>
      </p:sp>
      <p:sp>
        <p:nvSpPr>
          <p:cNvPr id="7" name="Slide Number Placeholder 6"/>
          <p:cNvSpPr>
            <a:spLocks noGrp="1"/>
          </p:cNvSpPr>
          <p:nvPr>
            <p:ph type="sldNum" idx="13"/>
          </p:nvPr>
        </p:nvSpPr>
        <p:spPr>
          <a:xfrm>
            <a:off x="3278936" y="9001125"/>
            <a:ext cx="415177" cy="184666"/>
          </a:xfrm>
        </p:spPr>
        <p:txBody>
          <a:bodyPr/>
          <a:lstStyle/>
          <a:p>
            <a:r>
              <a:rPr lang="en-US" smtClean="0"/>
              <a:t>Page </a:t>
            </a:r>
            <a:fld id="{47A7FEEB-9CD2-43FE-843C-C5350BEACB45}" type="slidenum">
              <a:rPr lang="en-US" smtClean="0"/>
              <a:pPr/>
              <a:t>43</a:t>
            </a:fld>
            <a:endParaRPr lang="en-US" dirty="0"/>
          </a:p>
        </p:txBody>
      </p:sp>
    </p:spTree>
    <p:extLst>
      <p:ext uri="{BB962C8B-B14F-4D97-AF65-F5344CB8AC3E}">
        <p14:creationId xmlns:p14="http://schemas.microsoft.com/office/powerpoint/2010/main" val="512237311"/>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xfrm>
            <a:off x="4016402" y="96616"/>
            <a:ext cx="2195858" cy="215444"/>
          </a:xfrm>
          <a:extLst/>
        </p:spPr>
        <p:txBody>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defRPr/>
            </a:pPr>
            <a:r>
              <a:rPr lang="en-US" altLang="en-US" sz="1400" smtClean="0"/>
              <a:t>doc.: IEEE 802.11-16/0788r5</a:t>
            </a:r>
            <a:endParaRPr lang="en-US" altLang="en-US" sz="1400"/>
          </a:p>
        </p:txBody>
      </p:sp>
      <p:sp>
        <p:nvSpPr>
          <p:cNvPr id="34819" name="Rectangle 3"/>
          <p:cNvSpPr>
            <a:spLocks noGrp="1" noChangeArrowheads="1"/>
          </p:cNvSpPr>
          <p:nvPr>
            <p:ph type="dt" sz="quarter" idx="1"/>
          </p:nvPr>
        </p:nvSpPr>
        <p:spPr>
          <a:xfrm>
            <a:off x="646113" y="95706"/>
            <a:ext cx="920060" cy="215444"/>
          </a:xfrm>
          <a:extLst/>
        </p:spPr>
        <p:txBody>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defRPr/>
            </a:pPr>
            <a:r>
              <a:rPr lang="en-US" altLang="en-US" sz="1400" dirty="0">
                <a:cs typeface="+mn-cs"/>
              </a:rPr>
              <a:t>March 2016</a:t>
            </a:r>
          </a:p>
        </p:txBody>
      </p:sp>
      <p:sp>
        <p:nvSpPr>
          <p:cNvPr id="34820" name="Rectangle 6"/>
          <p:cNvSpPr>
            <a:spLocks noGrp="1" noChangeArrowheads="1"/>
          </p:cNvSpPr>
          <p:nvPr>
            <p:ph type="ftr" sz="quarter" idx="4"/>
          </p:nvPr>
        </p:nvSpPr>
        <p:spPr>
          <a:xfrm>
            <a:off x="3919644" y="9000687"/>
            <a:ext cx="2292615" cy="184666"/>
          </a:xfrm>
          <a:extLst/>
        </p:spPr>
        <p:txBody>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8788" defTabSz="933450" eaLnBrk="0" hangingPunct="0">
              <a:spcBef>
                <a:spcPct val="30000"/>
              </a:spcBef>
              <a:defRPr sz="1200">
                <a:solidFill>
                  <a:schemeClr val="tx1"/>
                </a:solidFill>
                <a:latin typeface="Times New Roman" pitchFamily="18" charset="0"/>
              </a:defRPr>
            </a:lvl5pPr>
            <a:lvl6pPr marL="915988" defTabSz="933450" eaLnBrk="0" fontAlgn="base" hangingPunct="0">
              <a:spcBef>
                <a:spcPct val="30000"/>
              </a:spcBef>
              <a:spcAft>
                <a:spcPct val="0"/>
              </a:spcAft>
              <a:defRPr sz="1200">
                <a:solidFill>
                  <a:schemeClr val="tx1"/>
                </a:solidFill>
                <a:latin typeface="Times New Roman" pitchFamily="18" charset="0"/>
              </a:defRPr>
            </a:lvl6pPr>
            <a:lvl7pPr marL="1373188" defTabSz="933450" eaLnBrk="0" fontAlgn="base" hangingPunct="0">
              <a:spcBef>
                <a:spcPct val="30000"/>
              </a:spcBef>
              <a:spcAft>
                <a:spcPct val="0"/>
              </a:spcAft>
              <a:defRPr sz="1200">
                <a:solidFill>
                  <a:schemeClr val="tx1"/>
                </a:solidFill>
                <a:latin typeface="Times New Roman" pitchFamily="18" charset="0"/>
              </a:defRPr>
            </a:lvl7pPr>
            <a:lvl8pPr marL="1830388" defTabSz="933450" eaLnBrk="0" fontAlgn="base" hangingPunct="0">
              <a:spcBef>
                <a:spcPct val="30000"/>
              </a:spcBef>
              <a:spcAft>
                <a:spcPct val="0"/>
              </a:spcAft>
              <a:defRPr sz="1200">
                <a:solidFill>
                  <a:schemeClr val="tx1"/>
                </a:solidFill>
                <a:latin typeface="Times New Roman" pitchFamily="18" charset="0"/>
              </a:defRPr>
            </a:lvl8pPr>
            <a:lvl9pPr marL="2287588" defTabSz="933450" eaLnBrk="0" fontAlgn="base" hangingPunct="0">
              <a:spcBef>
                <a:spcPct val="30000"/>
              </a:spcBef>
              <a:spcAft>
                <a:spcPct val="0"/>
              </a:spcAft>
              <a:defRPr sz="1200">
                <a:solidFill>
                  <a:schemeClr val="tx1"/>
                </a:solidFill>
                <a:latin typeface="Times New Roman" pitchFamily="18" charset="0"/>
              </a:defRPr>
            </a:lvl9pPr>
          </a:lstStyle>
          <a:p>
            <a:pPr lvl="4">
              <a:spcBef>
                <a:spcPct val="0"/>
              </a:spcBef>
              <a:defRPr/>
            </a:pPr>
            <a:r>
              <a:rPr lang="en-US" altLang="en-US"/>
              <a:t>Stephen McCann, Blackberry</a:t>
            </a:r>
          </a:p>
        </p:txBody>
      </p:sp>
      <p:sp>
        <p:nvSpPr>
          <p:cNvPr id="41989" name="Rectangle 7"/>
          <p:cNvSpPr>
            <a:spLocks noGrp="1" noChangeArrowheads="1"/>
          </p:cNvSpPr>
          <p:nvPr>
            <p:ph type="sldNum" sz="quarter" idx="5"/>
          </p:nvPr>
        </p:nvSpPr>
        <p:spPr>
          <a:xfrm>
            <a:off x="3201264" y="9000687"/>
            <a:ext cx="49212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a:t>Page </a:t>
            </a:r>
            <a:fld id="{FF678E3F-2CC6-44CD-A359-63FC3FEF4159}" type="slidenum">
              <a:rPr lang="en-US" altLang="en-US"/>
              <a:pPr>
                <a:spcBef>
                  <a:spcPct val="0"/>
                </a:spcBef>
              </a:pPr>
              <a:t>44</a:t>
            </a:fld>
            <a:endParaRPr lang="en-US" altLang="en-US"/>
          </a:p>
        </p:txBody>
      </p:sp>
      <p:sp>
        <p:nvSpPr>
          <p:cNvPr id="41990" name="Rectangle 2"/>
          <p:cNvSpPr>
            <a:spLocks noGrp="1" noRot="1" noChangeAspect="1" noChangeArrowheads="1" noTextEdit="1"/>
          </p:cNvSpPr>
          <p:nvPr>
            <p:ph type="sldImg"/>
          </p:nvPr>
        </p:nvSpPr>
        <p:spPr>
          <a:ln/>
        </p:spPr>
      </p:sp>
      <p:sp>
        <p:nvSpPr>
          <p:cNvPr id="419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4248193589"/>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a:xfrm>
            <a:off x="3927849" y="95706"/>
            <a:ext cx="2285626" cy="215444"/>
          </a:xfrm>
        </p:spPr>
        <p:txBody>
          <a:bodyPr/>
          <a:lstStyle/>
          <a:p>
            <a:pPr>
              <a:defRPr/>
            </a:pPr>
            <a:r>
              <a:rPr lang="en-US" smtClean="0"/>
              <a:t>doc.: IEEE 802.11-16/0788r5</a:t>
            </a:r>
            <a:endParaRPr lang="en-US"/>
          </a:p>
        </p:txBody>
      </p:sp>
      <p:sp>
        <p:nvSpPr>
          <p:cNvPr id="5" name="Date Placeholder 4"/>
          <p:cNvSpPr>
            <a:spLocks noGrp="1"/>
          </p:cNvSpPr>
          <p:nvPr>
            <p:ph type="dt" idx="11"/>
          </p:nvPr>
        </p:nvSpPr>
        <p:spPr>
          <a:xfrm>
            <a:off x="646113" y="95706"/>
            <a:ext cx="742191" cy="215444"/>
          </a:xfrm>
        </p:spPr>
        <p:txBody>
          <a:bodyPr/>
          <a:lstStyle/>
          <a:p>
            <a:pPr>
              <a:defRPr/>
            </a:pPr>
            <a:r>
              <a:rPr lang="en-US" smtClean="0"/>
              <a:t>July 2016</a:t>
            </a:r>
            <a:endParaRPr lang="en-US"/>
          </a:p>
        </p:txBody>
      </p:sp>
      <p:sp>
        <p:nvSpPr>
          <p:cNvPr id="6" name="Footer Placeholder 5"/>
          <p:cNvSpPr>
            <a:spLocks noGrp="1"/>
          </p:cNvSpPr>
          <p:nvPr>
            <p:ph type="ftr" sz="quarter" idx="12"/>
          </p:nvPr>
        </p:nvSpPr>
        <p:spPr>
          <a:xfrm>
            <a:off x="4435424" y="9001125"/>
            <a:ext cx="1778051" cy="184666"/>
          </a:xfrm>
        </p:spPr>
        <p:txBody>
          <a:bodyPr/>
          <a:lstStyle/>
          <a:p>
            <a:pPr lvl="4">
              <a:defRPr/>
            </a:pPr>
            <a:r>
              <a:rPr lang="en-US" smtClean="0"/>
              <a:t>Xiaoming Peng / I2R</a:t>
            </a:r>
            <a:endParaRPr lang="en-US"/>
          </a:p>
        </p:txBody>
      </p:sp>
      <p:sp>
        <p:nvSpPr>
          <p:cNvPr id="7" name="Slide Number Placeholder 6"/>
          <p:cNvSpPr>
            <a:spLocks noGrp="1"/>
          </p:cNvSpPr>
          <p:nvPr>
            <p:ph type="sldNum" sz="quarter" idx="13"/>
          </p:nvPr>
        </p:nvSpPr>
        <p:spPr>
          <a:xfrm>
            <a:off x="3201992" y="9001125"/>
            <a:ext cx="492121" cy="184666"/>
          </a:xfrm>
        </p:spPr>
        <p:txBody>
          <a:bodyPr/>
          <a:lstStyle/>
          <a:p>
            <a:r>
              <a:rPr lang="en-US" altLang="zh-CN" smtClean="0"/>
              <a:t>Page </a:t>
            </a:r>
            <a:fld id="{868DDD5A-3682-499C-BA38-9EBBE651821E}" type="slidenum">
              <a:rPr lang="en-US" altLang="zh-CN" smtClean="0"/>
              <a:pPr/>
              <a:t>45</a:t>
            </a:fld>
            <a:endParaRPr lang="en-US" altLang="zh-CN"/>
          </a:p>
        </p:txBody>
      </p:sp>
    </p:spTree>
    <p:extLst>
      <p:ext uri="{BB962C8B-B14F-4D97-AF65-F5344CB8AC3E}">
        <p14:creationId xmlns:p14="http://schemas.microsoft.com/office/powerpoint/2010/main" val="2850143230"/>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a:xfrm>
            <a:off x="4017617" y="95706"/>
            <a:ext cx="2195858" cy="215444"/>
          </a:xfrm>
        </p:spPr>
        <p:txBody>
          <a:bodyPr/>
          <a:lstStyle/>
          <a:p>
            <a:pPr>
              <a:defRPr/>
            </a:pPr>
            <a:r>
              <a:rPr lang="en-US" smtClean="0"/>
              <a:t>doc.: IEEE 802.11-16/0788r5</a:t>
            </a:r>
            <a:endParaRPr lang="en-US"/>
          </a:p>
        </p:txBody>
      </p:sp>
      <p:sp>
        <p:nvSpPr>
          <p:cNvPr id="5" name="Date Placeholder 4"/>
          <p:cNvSpPr>
            <a:spLocks noGrp="1"/>
          </p:cNvSpPr>
          <p:nvPr>
            <p:ph type="dt" idx="11"/>
          </p:nvPr>
        </p:nvSpPr>
        <p:spPr>
          <a:xfrm>
            <a:off x="646113" y="95706"/>
            <a:ext cx="1041952" cy="215444"/>
          </a:xfrm>
        </p:spPr>
        <p:txBody>
          <a:bodyPr/>
          <a:lstStyle/>
          <a:p>
            <a:pPr>
              <a:defRPr/>
            </a:pPr>
            <a:r>
              <a:rPr lang="en-US" smtClean="0"/>
              <a:t>January 2016</a:t>
            </a:r>
            <a:endParaRPr lang="en-US"/>
          </a:p>
        </p:txBody>
      </p:sp>
      <p:sp>
        <p:nvSpPr>
          <p:cNvPr id="6" name="Footer Placeholder 5"/>
          <p:cNvSpPr>
            <a:spLocks noGrp="1"/>
          </p:cNvSpPr>
          <p:nvPr>
            <p:ph type="ftr" sz="quarter" idx="12"/>
          </p:nvPr>
        </p:nvSpPr>
        <p:spPr>
          <a:xfrm>
            <a:off x="3575765" y="9001125"/>
            <a:ext cx="2637710" cy="184666"/>
          </a:xfrm>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a:xfrm>
            <a:off x="3201992" y="9001125"/>
            <a:ext cx="492121" cy="184666"/>
          </a:xfrm>
        </p:spPr>
        <p:txBody>
          <a:bodyPr/>
          <a:lstStyle/>
          <a:p>
            <a:r>
              <a:rPr lang="en-US" altLang="en-US" smtClean="0"/>
              <a:t>Page </a:t>
            </a:r>
            <a:fld id="{CBA00705-3710-4EE2-BB0A-27F4827A5997}" type="slidenum">
              <a:rPr lang="en-US" altLang="en-US" smtClean="0"/>
              <a:pPr/>
              <a:t>46</a:t>
            </a:fld>
            <a:endParaRPr lang="en-US" altLang="en-US"/>
          </a:p>
        </p:txBody>
      </p:sp>
    </p:spTree>
    <p:extLst>
      <p:ext uri="{BB962C8B-B14F-4D97-AF65-F5344CB8AC3E}">
        <p14:creationId xmlns:p14="http://schemas.microsoft.com/office/powerpoint/2010/main" val="1261431448"/>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7563" cy="3471862"/>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a:xfrm>
            <a:off x="4017617" y="95706"/>
            <a:ext cx="2195858" cy="215444"/>
          </a:xfrm>
        </p:spPr>
        <p:txBody>
          <a:bodyPr/>
          <a:lstStyle/>
          <a:p>
            <a:r>
              <a:rPr lang="en-US" smtClean="0"/>
              <a:t>doc.: IEEE 802.11-16/0788r5</a:t>
            </a:r>
            <a:endParaRPr lang="en-US" dirty="0"/>
          </a:p>
        </p:txBody>
      </p:sp>
      <p:sp>
        <p:nvSpPr>
          <p:cNvPr id="5" name="Date Placeholder 4"/>
          <p:cNvSpPr>
            <a:spLocks noGrp="1"/>
          </p:cNvSpPr>
          <p:nvPr>
            <p:ph type="dt" idx="11"/>
          </p:nvPr>
        </p:nvSpPr>
        <p:spPr>
          <a:xfrm>
            <a:off x="646113" y="95706"/>
            <a:ext cx="916020" cy="215444"/>
          </a:xfrm>
        </p:spPr>
        <p:txBody>
          <a:bodyPr/>
          <a:lstStyle/>
          <a:p>
            <a:r>
              <a:rPr lang="en-US" smtClean="0"/>
              <a:t>July 2016</a:t>
            </a:r>
            <a:endParaRPr lang="en-US" dirty="0"/>
          </a:p>
        </p:txBody>
      </p:sp>
      <p:sp>
        <p:nvSpPr>
          <p:cNvPr id="6" name="Footer Placeholder 5"/>
          <p:cNvSpPr>
            <a:spLocks noGrp="1"/>
          </p:cNvSpPr>
          <p:nvPr>
            <p:ph type="ftr" idx="12"/>
          </p:nvPr>
        </p:nvSpPr>
        <p:spPr>
          <a:xfrm>
            <a:off x="5287963" y="9001125"/>
            <a:ext cx="3473708" cy="369332"/>
          </a:xfrm>
        </p:spPr>
        <p:txBody>
          <a:bodyPr/>
          <a:lstStyle/>
          <a:p>
            <a:r>
              <a:rPr lang="en-US" smtClean="0"/>
              <a:t>John Doe, Some Company</a:t>
            </a:r>
            <a:endParaRPr lang="en-US" dirty="0"/>
          </a:p>
        </p:txBody>
      </p:sp>
      <p:sp>
        <p:nvSpPr>
          <p:cNvPr id="7" name="Slide Number Placeholder 6"/>
          <p:cNvSpPr>
            <a:spLocks noGrp="1"/>
          </p:cNvSpPr>
          <p:nvPr>
            <p:ph type="sldNum" idx="13"/>
          </p:nvPr>
        </p:nvSpPr>
        <p:spPr>
          <a:xfrm>
            <a:off x="3278936" y="9001125"/>
            <a:ext cx="415177" cy="184666"/>
          </a:xfrm>
        </p:spPr>
        <p:txBody>
          <a:bodyPr/>
          <a:lstStyle/>
          <a:p>
            <a:r>
              <a:rPr lang="en-US" smtClean="0"/>
              <a:t>Page </a:t>
            </a:r>
            <a:fld id="{47A7FEEB-9CD2-43FE-843C-C5350BEACB45}" type="slidenum">
              <a:rPr lang="en-US" smtClean="0"/>
              <a:pPr/>
              <a:t>47</a:t>
            </a:fld>
            <a:endParaRPr lang="en-US" dirty="0"/>
          </a:p>
        </p:txBody>
      </p:sp>
    </p:spTree>
    <p:extLst>
      <p:ext uri="{BB962C8B-B14F-4D97-AF65-F5344CB8AC3E}">
        <p14:creationId xmlns:p14="http://schemas.microsoft.com/office/powerpoint/2010/main" val="512237311"/>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7563" cy="3471862"/>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a:xfrm>
            <a:off x="4017617" y="95706"/>
            <a:ext cx="2195858" cy="215444"/>
          </a:xfrm>
        </p:spPr>
        <p:txBody>
          <a:bodyPr/>
          <a:lstStyle/>
          <a:p>
            <a:r>
              <a:rPr lang="en-US" smtClean="0"/>
              <a:t>doc.: IEEE 802.11-16/0788r5</a:t>
            </a:r>
            <a:endParaRPr lang="en-US" dirty="0"/>
          </a:p>
        </p:txBody>
      </p:sp>
      <p:sp>
        <p:nvSpPr>
          <p:cNvPr id="5" name="Date Placeholder 4"/>
          <p:cNvSpPr>
            <a:spLocks noGrp="1"/>
          </p:cNvSpPr>
          <p:nvPr>
            <p:ph type="dt" idx="11"/>
          </p:nvPr>
        </p:nvSpPr>
        <p:spPr>
          <a:xfrm>
            <a:off x="646113" y="95706"/>
            <a:ext cx="916020" cy="215444"/>
          </a:xfrm>
        </p:spPr>
        <p:txBody>
          <a:bodyPr/>
          <a:lstStyle/>
          <a:p>
            <a:r>
              <a:rPr lang="en-US" smtClean="0"/>
              <a:t>July 2016</a:t>
            </a:r>
            <a:endParaRPr lang="en-US" dirty="0"/>
          </a:p>
        </p:txBody>
      </p:sp>
      <p:sp>
        <p:nvSpPr>
          <p:cNvPr id="6" name="Footer Placeholder 5"/>
          <p:cNvSpPr>
            <a:spLocks noGrp="1"/>
          </p:cNvSpPr>
          <p:nvPr>
            <p:ph type="ftr" idx="12"/>
          </p:nvPr>
        </p:nvSpPr>
        <p:spPr>
          <a:xfrm>
            <a:off x="5287963" y="9001125"/>
            <a:ext cx="3473708" cy="369332"/>
          </a:xfrm>
        </p:spPr>
        <p:txBody>
          <a:bodyPr/>
          <a:lstStyle/>
          <a:p>
            <a:r>
              <a:rPr lang="en-US" smtClean="0"/>
              <a:t>John Doe, Some Company</a:t>
            </a:r>
            <a:endParaRPr lang="en-US" dirty="0"/>
          </a:p>
        </p:txBody>
      </p:sp>
      <p:sp>
        <p:nvSpPr>
          <p:cNvPr id="7" name="Slide Number Placeholder 6"/>
          <p:cNvSpPr>
            <a:spLocks noGrp="1"/>
          </p:cNvSpPr>
          <p:nvPr>
            <p:ph type="sldNum" idx="13"/>
          </p:nvPr>
        </p:nvSpPr>
        <p:spPr>
          <a:xfrm>
            <a:off x="3278936" y="9001125"/>
            <a:ext cx="415177" cy="184666"/>
          </a:xfrm>
        </p:spPr>
        <p:txBody>
          <a:bodyPr/>
          <a:lstStyle/>
          <a:p>
            <a:r>
              <a:rPr lang="en-US" smtClean="0"/>
              <a:t>Page </a:t>
            </a:r>
            <a:fld id="{47A7FEEB-9CD2-43FE-843C-C5350BEACB45}" type="slidenum">
              <a:rPr lang="en-US" smtClean="0"/>
              <a:pPr/>
              <a:t>48</a:t>
            </a:fld>
            <a:endParaRPr lang="en-US" dirty="0"/>
          </a:p>
        </p:txBody>
      </p:sp>
    </p:spTree>
    <p:extLst>
      <p:ext uri="{BB962C8B-B14F-4D97-AF65-F5344CB8AC3E}">
        <p14:creationId xmlns:p14="http://schemas.microsoft.com/office/powerpoint/2010/main" val="512237311"/>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7563" cy="3471862"/>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a:xfrm>
            <a:off x="4017617" y="95706"/>
            <a:ext cx="2195858" cy="215444"/>
          </a:xfrm>
        </p:spPr>
        <p:txBody>
          <a:bodyPr/>
          <a:lstStyle/>
          <a:p>
            <a:r>
              <a:rPr lang="en-US" smtClean="0"/>
              <a:t>doc.: IEEE 802.11-16/0788r5</a:t>
            </a:r>
            <a:endParaRPr lang="en-US" dirty="0"/>
          </a:p>
        </p:txBody>
      </p:sp>
      <p:sp>
        <p:nvSpPr>
          <p:cNvPr id="5" name="Date Placeholder 4"/>
          <p:cNvSpPr>
            <a:spLocks noGrp="1"/>
          </p:cNvSpPr>
          <p:nvPr>
            <p:ph type="dt" idx="11"/>
          </p:nvPr>
        </p:nvSpPr>
        <p:spPr>
          <a:xfrm>
            <a:off x="646113" y="95706"/>
            <a:ext cx="916020" cy="215444"/>
          </a:xfrm>
        </p:spPr>
        <p:txBody>
          <a:bodyPr/>
          <a:lstStyle/>
          <a:p>
            <a:r>
              <a:rPr lang="en-US" smtClean="0"/>
              <a:t>July 2016</a:t>
            </a:r>
            <a:endParaRPr lang="en-US" dirty="0"/>
          </a:p>
        </p:txBody>
      </p:sp>
      <p:sp>
        <p:nvSpPr>
          <p:cNvPr id="6" name="Footer Placeholder 5"/>
          <p:cNvSpPr>
            <a:spLocks noGrp="1"/>
          </p:cNvSpPr>
          <p:nvPr>
            <p:ph type="ftr" idx="12"/>
          </p:nvPr>
        </p:nvSpPr>
        <p:spPr>
          <a:xfrm>
            <a:off x="5287963" y="9001125"/>
            <a:ext cx="3473708" cy="369332"/>
          </a:xfrm>
        </p:spPr>
        <p:txBody>
          <a:bodyPr/>
          <a:lstStyle/>
          <a:p>
            <a:r>
              <a:rPr lang="en-US" smtClean="0"/>
              <a:t>John Doe, Some Company</a:t>
            </a:r>
            <a:endParaRPr lang="en-US" dirty="0"/>
          </a:p>
        </p:txBody>
      </p:sp>
      <p:sp>
        <p:nvSpPr>
          <p:cNvPr id="7" name="Slide Number Placeholder 6"/>
          <p:cNvSpPr>
            <a:spLocks noGrp="1"/>
          </p:cNvSpPr>
          <p:nvPr>
            <p:ph type="sldNum" idx="13"/>
          </p:nvPr>
        </p:nvSpPr>
        <p:spPr>
          <a:xfrm>
            <a:off x="3278936" y="9001125"/>
            <a:ext cx="415177" cy="184666"/>
          </a:xfrm>
        </p:spPr>
        <p:txBody>
          <a:bodyPr/>
          <a:lstStyle/>
          <a:p>
            <a:r>
              <a:rPr lang="en-US" smtClean="0"/>
              <a:t>Page </a:t>
            </a:r>
            <a:fld id="{47A7FEEB-9CD2-43FE-843C-C5350BEACB45}" type="slidenum">
              <a:rPr lang="en-US" smtClean="0"/>
              <a:pPr/>
              <a:t>49</a:t>
            </a:fld>
            <a:endParaRPr lang="en-US" dirty="0"/>
          </a:p>
        </p:txBody>
      </p:sp>
    </p:spTree>
    <p:extLst>
      <p:ext uri="{BB962C8B-B14F-4D97-AF65-F5344CB8AC3E}">
        <p14:creationId xmlns:p14="http://schemas.microsoft.com/office/powerpoint/2010/main" val="6041574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7563" cy="3471862"/>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a:xfrm>
            <a:off x="4017617" y="95706"/>
            <a:ext cx="2195858" cy="215444"/>
          </a:xfrm>
        </p:spPr>
        <p:txBody>
          <a:bodyPr/>
          <a:lstStyle/>
          <a:p>
            <a:r>
              <a:rPr lang="en-US" smtClean="0"/>
              <a:t>doc.: IEEE 802.11-16/0788r5</a:t>
            </a:r>
            <a:endParaRPr lang="en-US" dirty="0"/>
          </a:p>
        </p:txBody>
      </p:sp>
      <p:sp>
        <p:nvSpPr>
          <p:cNvPr id="5" name="Date Placeholder 4"/>
          <p:cNvSpPr>
            <a:spLocks noGrp="1"/>
          </p:cNvSpPr>
          <p:nvPr>
            <p:ph type="dt" idx="11"/>
          </p:nvPr>
        </p:nvSpPr>
        <p:spPr>
          <a:xfrm>
            <a:off x="646113" y="95706"/>
            <a:ext cx="916020" cy="215444"/>
          </a:xfrm>
        </p:spPr>
        <p:txBody>
          <a:bodyPr/>
          <a:lstStyle/>
          <a:p>
            <a:r>
              <a:rPr lang="en-US" smtClean="0"/>
              <a:t>July 2016</a:t>
            </a:r>
            <a:endParaRPr lang="en-US" dirty="0"/>
          </a:p>
        </p:txBody>
      </p:sp>
      <p:sp>
        <p:nvSpPr>
          <p:cNvPr id="6" name="Footer Placeholder 5"/>
          <p:cNvSpPr>
            <a:spLocks noGrp="1"/>
          </p:cNvSpPr>
          <p:nvPr>
            <p:ph type="ftr" idx="12"/>
          </p:nvPr>
        </p:nvSpPr>
        <p:spPr>
          <a:xfrm>
            <a:off x="5287963" y="9001125"/>
            <a:ext cx="3473708" cy="369332"/>
          </a:xfrm>
        </p:spPr>
        <p:txBody>
          <a:bodyPr/>
          <a:lstStyle/>
          <a:p>
            <a:r>
              <a:rPr lang="en-US" smtClean="0"/>
              <a:t>John Doe, Some Company</a:t>
            </a:r>
            <a:endParaRPr lang="en-US" dirty="0"/>
          </a:p>
        </p:txBody>
      </p:sp>
      <p:sp>
        <p:nvSpPr>
          <p:cNvPr id="7" name="Slide Number Placeholder 6"/>
          <p:cNvSpPr>
            <a:spLocks noGrp="1"/>
          </p:cNvSpPr>
          <p:nvPr>
            <p:ph type="sldNum" idx="13"/>
          </p:nvPr>
        </p:nvSpPr>
        <p:spPr>
          <a:xfrm>
            <a:off x="3278936" y="9001125"/>
            <a:ext cx="415177" cy="184666"/>
          </a:xfrm>
        </p:spPr>
        <p:txBody>
          <a:bodyPr/>
          <a:lstStyle/>
          <a:p>
            <a:r>
              <a:rPr lang="en-US" smtClean="0"/>
              <a:t>Page </a:t>
            </a:r>
            <a:fld id="{47A7FEEB-9CD2-43FE-843C-C5350BEACB45}" type="slidenum">
              <a:rPr lang="en-US" smtClean="0"/>
              <a:pPr/>
              <a:t>5</a:t>
            </a:fld>
            <a:endParaRPr lang="en-US" dirty="0"/>
          </a:p>
        </p:txBody>
      </p:sp>
    </p:spTree>
    <p:extLst>
      <p:ext uri="{BB962C8B-B14F-4D97-AF65-F5344CB8AC3E}">
        <p14:creationId xmlns:p14="http://schemas.microsoft.com/office/powerpoint/2010/main" val="512237311"/>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802.11-16/0788r5</a:t>
            </a:r>
            <a:endParaRPr lang="en-US"/>
          </a:p>
        </p:txBody>
      </p:sp>
      <p:sp>
        <p:nvSpPr>
          <p:cNvPr id="5" name="Date Placeholder 4"/>
          <p:cNvSpPr>
            <a:spLocks noGrp="1"/>
          </p:cNvSpPr>
          <p:nvPr>
            <p:ph type="dt" idx="11"/>
          </p:nvPr>
        </p:nvSpPr>
        <p:spPr/>
        <p:txBody>
          <a:bodyPr/>
          <a:lstStyle/>
          <a:p>
            <a:pPr>
              <a:defRPr/>
            </a:pPr>
            <a:r>
              <a:rPr lang="en-US" smtClean="0"/>
              <a:t>July 2016</a:t>
            </a:r>
            <a:endParaRPr lang="en-US" dirty="0"/>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51B966A9-53E8-431F-AD94-BCA61E341CFC}" type="slidenum">
              <a:rPr lang="en-US" smtClean="0"/>
              <a:pPr>
                <a:defRPr/>
              </a:pPr>
              <a:t>50</a:t>
            </a:fld>
            <a:endParaRPr lang="en-US"/>
          </a:p>
        </p:txBody>
      </p:sp>
    </p:spTree>
    <p:extLst>
      <p:ext uri="{BB962C8B-B14F-4D97-AF65-F5344CB8AC3E}">
        <p14:creationId xmlns:p14="http://schemas.microsoft.com/office/powerpoint/2010/main" val="17525983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7563" cy="3471862"/>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a:xfrm>
            <a:off x="4017617" y="95706"/>
            <a:ext cx="2195858" cy="215444"/>
          </a:xfrm>
        </p:spPr>
        <p:txBody>
          <a:bodyPr/>
          <a:lstStyle/>
          <a:p>
            <a:r>
              <a:rPr lang="en-US" smtClean="0"/>
              <a:t>doc.: IEEE 802.11-16/0788r5</a:t>
            </a:r>
            <a:endParaRPr lang="en-US" dirty="0"/>
          </a:p>
        </p:txBody>
      </p:sp>
      <p:sp>
        <p:nvSpPr>
          <p:cNvPr id="5" name="Date Placeholder 4"/>
          <p:cNvSpPr>
            <a:spLocks noGrp="1"/>
          </p:cNvSpPr>
          <p:nvPr>
            <p:ph type="dt" idx="11"/>
          </p:nvPr>
        </p:nvSpPr>
        <p:spPr>
          <a:xfrm>
            <a:off x="646113" y="95706"/>
            <a:ext cx="916020" cy="215444"/>
          </a:xfrm>
        </p:spPr>
        <p:txBody>
          <a:bodyPr/>
          <a:lstStyle/>
          <a:p>
            <a:r>
              <a:rPr lang="en-US" smtClean="0"/>
              <a:t>July 2016</a:t>
            </a:r>
            <a:endParaRPr lang="en-US" dirty="0"/>
          </a:p>
        </p:txBody>
      </p:sp>
      <p:sp>
        <p:nvSpPr>
          <p:cNvPr id="6" name="Footer Placeholder 5"/>
          <p:cNvSpPr>
            <a:spLocks noGrp="1"/>
          </p:cNvSpPr>
          <p:nvPr>
            <p:ph type="ftr" idx="12"/>
          </p:nvPr>
        </p:nvSpPr>
        <p:spPr>
          <a:xfrm>
            <a:off x="5287963" y="9001125"/>
            <a:ext cx="3473708" cy="369332"/>
          </a:xfrm>
        </p:spPr>
        <p:txBody>
          <a:bodyPr/>
          <a:lstStyle/>
          <a:p>
            <a:r>
              <a:rPr lang="en-US" smtClean="0"/>
              <a:t>John Doe, Some Company</a:t>
            </a:r>
            <a:endParaRPr lang="en-US" dirty="0"/>
          </a:p>
        </p:txBody>
      </p:sp>
      <p:sp>
        <p:nvSpPr>
          <p:cNvPr id="7" name="Slide Number Placeholder 6"/>
          <p:cNvSpPr>
            <a:spLocks noGrp="1"/>
          </p:cNvSpPr>
          <p:nvPr>
            <p:ph type="sldNum" idx="13"/>
          </p:nvPr>
        </p:nvSpPr>
        <p:spPr>
          <a:xfrm>
            <a:off x="3278936" y="9001125"/>
            <a:ext cx="415177" cy="184666"/>
          </a:xfrm>
        </p:spPr>
        <p:txBody>
          <a:bodyPr/>
          <a:lstStyle/>
          <a:p>
            <a:r>
              <a:rPr lang="en-US" smtClean="0"/>
              <a:t>Page </a:t>
            </a:r>
            <a:fld id="{47A7FEEB-9CD2-43FE-843C-C5350BEACB45}" type="slidenum">
              <a:rPr lang="en-US" smtClean="0"/>
              <a:pPr/>
              <a:t>6</a:t>
            </a:fld>
            <a:endParaRPr lang="en-US" dirty="0"/>
          </a:p>
        </p:txBody>
      </p:sp>
    </p:spTree>
    <p:extLst>
      <p:ext uri="{BB962C8B-B14F-4D97-AF65-F5344CB8AC3E}">
        <p14:creationId xmlns:p14="http://schemas.microsoft.com/office/powerpoint/2010/main" val="51223731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7563" cy="3471862"/>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a:xfrm>
            <a:off x="4017617" y="95706"/>
            <a:ext cx="2195858" cy="215444"/>
          </a:xfrm>
        </p:spPr>
        <p:txBody>
          <a:bodyPr/>
          <a:lstStyle/>
          <a:p>
            <a:r>
              <a:rPr lang="en-US" smtClean="0"/>
              <a:t>doc.: IEEE 802.11-16/0788r5</a:t>
            </a:r>
            <a:endParaRPr lang="en-US" dirty="0"/>
          </a:p>
        </p:txBody>
      </p:sp>
      <p:sp>
        <p:nvSpPr>
          <p:cNvPr id="5" name="Date Placeholder 4"/>
          <p:cNvSpPr>
            <a:spLocks noGrp="1"/>
          </p:cNvSpPr>
          <p:nvPr>
            <p:ph type="dt" idx="11"/>
          </p:nvPr>
        </p:nvSpPr>
        <p:spPr>
          <a:xfrm>
            <a:off x="646113" y="95706"/>
            <a:ext cx="916020" cy="215444"/>
          </a:xfrm>
        </p:spPr>
        <p:txBody>
          <a:bodyPr/>
          <a:lstStyle/>
          <a:p>
            <a:r>
              <a:rPr lang="en-US" smtClean="0"/>
              <a:t>July 2016</a:t>
            </a:r>
            <a:endParaRPr lang="en-US" dirty="0"/>
          </a:p>
        </p:txBody>
      </p:sp>
      <p:sp>
        <p:nvSpPr>
          <p:cNvPr id="6" name="Footer Placeholder 5"/>
          <p:cNvSpPr>
            <a:spLocks noGrp="1"/>
          </p:cNvSpPr>
          <p:nvPr>
            <p:ph type="ftr" idx="12"/>
          </p:nvPr>
        </p:nvSpPr>
        <p:spPr>
          <a:xfrm>
            <a:off x="5287963" y="9001125"/>
            <a:ext cx="3473708" cy="369332"/>
          </a:xfrm>
        </p:spPr>
        <p:txBody>
          <a:bodyPr/>
          <a:lstStyle/>
          <a:p>
            <a:r>
              <a:rPr lang="en-US" smtClean="0"/>
              <a:t>John Doe, Some Company</a:t>
            </a:r>
            <a:endParaRPr lang="en-US" dirty="0"/>
          </a:p>
        </p:txBody>
      </p:sp>
      <p:sp>
        <p:nvSpPr>
          <p:cNvPr id="7" name="Slide Number Placeholder 6"/>
          <p:cNvSpPr>
            <a:spLocks noGrp="1"/>
          </p:cNvSpPr>
          <p:nvPr>
            <p:ph type="sldNum" idx="13"/>
          </p:nvPr>
        </p:nvSpPr>
        <p:spPr>
          <a:xfrm>
            <a:off x="3278936" y="9001125"/>
            <a:ext cx="415177" cy="184666"/>
          </a:xfrm>
        </p:spPr>
        <p:txBody>
          <a:bodyPr/>
          <a:lstStyle/>
          <a:p>
            <a:r>
              <a:rPr lang="en-US" smtClean="0"/>
              <a:t>Page </a:t>
            </a:r>
            <a:fld id="{47A7FEEB-9CD2-43FE-843C-C5350BEACB45}" type="slidenum">
              <a:rPr lang="en-US" smtClean="0"/>
              <a:pPr/>
              <a:t>7</a:t>
            </a:fld>
            <a:endParaRPr lang="en-US" dirty="0"/>
          </a:p>
        </p:txBody>
      </p:sp>
    </p:spTree>
    <p:extLst>
      <p:ext uri="{BB962C8B-B14F-4D97-AF65-F5344CB8AC3E}">
        <p14:creationId xmlns:p14="http://schemas.microsoft.com/office/powerpoint/2010/main" val="51223731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7563" cy="3471862"/>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a:xfrm>
            <a:off x="4017617" y="95706"/>
            <a:ext cx="2195858" cy="215444"/>
          </a:xfrm>
        </p:spPr>
        <p:txBody>
          <a:bodyPr/>
          <a:lstStyle/>
          <a:p>
            <a:r>
              <a:rPr lang="en-US" smtClean="0"/>
              <a:t>doc.: IEEE 802.11-16/0788r5</a:t>
            </a:r>
            <a:endParaRPr lang="en-US" dirty="0"/>
          </a:p>
        </p:txBody>
      </p:sp>
      <p:sp>
        <p:nvSpPr>
          <p:cNvPr id="5" name="Date Placeholder 4"/>
          <p:cNvSpPr>
            <a:spLocks noGrp="1"/>
          </p:cNvSpPr>
          <p:nvPr>
            <p:ph type="dt" idx="11"/>
          </p:nvPr>
        </p:nvSpPr>
        <p:spPr>
          <a:xfrm>
            <a:off x="646113" y="95706"/>
            <a:ext cx="916020" cy="215444"/>
          </a:xfrm>
        </p:spPr>
        <p:txBody>
          <a:bodyPr/>
          <a:lstStyle/>
          <a:p>
            <a:r>
              <a:rPr lang="en-US" smtClean="0"/>
              <a:t>July 2016</a:t>
            </a:r>
            <a:endParaRPr lang="en-US" dirty="0"/>
          </a:p>
        </p:txBody>
      </p:sp>
      <p:sp>
        <p:nvSpPr>
          <p:cNvPr id="6" name="Footer Placeholder 5"/>
          <p:cNvSpPr>
            <a:spLocks noGrp="1"/>
          </p:cNvSpPr>
          <p:nvPr>
            <p:ph type="ftr" idx="12"/>
          </p:nvPr>
        </p:nvSpPr>
        <p:spPr>
          <a:xfrm>
            <a:off x="5287963" y="9001125"/>
            <a:ext cx="3473708" cy="369332"/>
          </a:xfrm>
        </p:spPr>
        <p:txBody>
          <a:bodyPr/>
          <a:lstStyle/>
          <a:p>
            <a:r>
              <a:rPr lang="en-US" smtClean="0"/>
              <a:t>John Doe, Some Company</a:t>
            </a:r>
            <a:endParaRPr lang="en-US" dirty="0"/>
          </a:p>
        </p:txBody>
      </p:sp>
      <p:sp>
        <p:nvSpPr>
          <p:cNvPr id="7" name="Slide Number Placeholder 6"/>
          <p:cNvSpPr>
            <a:spLocks noGrp="1"/>
          </p:cNvSpPr>
          <p:nvPr>
            <p:ph type="sldNum" idx="13"/>
          </p:nvPr>
        </p:nvSpPr>
        <p:spPr>
          <a:xfrm>
            <a:off x="3278936" y="9001125"/>
            <a:ext cx="415177" cy="184666"/>
          </a:xfrm>
        </p:spPr>
        <p:txBody>
          <a:bodyPr/>
          <a:lstStyle/>
          <a:p>
            <a:r>
              <a:rPr lang="en-US" smtClean="0"/>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51223731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7563" cy="3471862"/>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a:xfrm>
            <a:off x="4017617" y="95706"/>
            <a:ext cx="2195858" cy="215444"/>
          </a:xfrm>
        </p:spPr>
        <p:txBody>
          <a:bodyPr/>
          <a:lstStyle/>
          <a:p>
            <a:r>
              <a:rPr lang="en-US" smtClean="0"/>
              <a:t>doc.: IEEE 802.11-16/0788r5</a:t>
            </a:r>
            <a:endParaRPr lang="en-US" dirty="0"/>
          </a:p>
        </p:txBody>
      </p:sp>
      <p:sp>
        <p:nvSpPr>
          <p:cNvPr id="5" name="Date Placeholder 4"/>
          <p:cNvSpPr>
            <a:spLocks noGrp="1"/>
          </p:cNvSpPr>
          <p:nvPr>
            <p:ph type="dt" idx="11"/>
          </p:nvPr>
        </p:nvSpPr>
        <p:spPr>
          <a:xfrm>
            <a:off x="646113" y="95706"/>
            <a:ext cx="916020" cy="215444"/>
          </a:xfrm>
        </p:spPr>
        <p:txBody>
          <a:bodyPr/>
          <a:lstStyle/>
          <a:p>
            <a:r>
              <a:rPr lang="en-US" smtClean="0"/>
              <a:t>July 2016</a:t>
            </a:r>
            <a:endParaRPr lang="en-US" dirty="0"/>
          </a:p>
        </p:txBody>
      </p:sp>
      <p:sp>
        <p:nvSpPr>
          <p:cNvPr id="6" name="Footer Placeholder 5"/>
          <p:cNvSpPr>
            <a:spLocks noGrp="1"/>
          </p:cNvSpPr>
          <p:nvPr>
            <p:ph type="ftr" idx="12"/>
          </p:nvPr>
        </p:nvSpPr>
        <p:spPr>
          <a:xfrm>
            <a:off x="5287963" y="9001125"/>
            <a:ext cx="3473708" cy="369332"/>
          </a:xfrm>
        </p:spPr>
        <p:txBody>
          <a:bodyPr/>
          <a:lstStyle/>
          <a:p>
            <a:r>
              <a:rPr lang="en-US" smtClean="0"/>
              <a:t>John Doe, Some Company</a:t>
            </a:r>
            <a:endParaRPr lang="en-US" dirty="0"/>
          </a:p>
        </p:txBody>
      </p:sp>
      <p:sp>
        <p:nvSpPr>
          <p:cNvPr id="7" name="Slide Number Placeholder 6"/>
          <p:cNvSpPr>
            <a:spLocks noGrp="1"/>
          </p:cNvSpPr>
          <p:nvPr>
            <p:ph type="sldNum" idx="13"/>
          </p:nvPr>
        </p:nvSpPr>
        <p:spPr>
          <a:xfrm>
            <a:off x="3278936" y="9001125"/>
            <a:ext cx="415177" cy="184666"/>
          </a:xfrm>
        </p:spPr>
        <p:txBody>
          <a:bodyPr/>
          <a:lstStyle/>
          <a:p>
            <a:r>
              <a:rPr lang="en-US" smtClean="0"/>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5122373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5"/>
          <p:cNvSpPr>
            <a:spLocks noGrp="1" noChangeArrowheads="1"/>
          </p:cNvSpPr>
          <p:nvPr>
            <p:ph type="ftr" sz="quarter" idx="10"/>
          </p:nvPr>
        </p:nvSpPr>
        <p:spPr/>
        <p:txBody>
          <a:bodyPr/>
          <a:lstStyle>
            <a:lvl1pPr>
              <a:defRPr/>
            </a:lvl1pPr>
          </a:lstStyle>
          <a:p>
            <a:pPr>
              <a:defRPr/>
            </a:pPr>
            <a:r>
              <a:rPr lang="en-US" smtClean="0"/>
              <a:t>D. Stanley, HP Enterprise</a:t>
            </a:r>
            <a:endParaRPr lang="en-US"/>
          </a:p>
        </p:txBody>
      </p:sp>
      <p:sp>
        <p:nvSpPr>
          <p:cNvPr id="5" name="Rectangle 6"/>
          <p:cNvSpPr>
            <a:spLocks noGrp="1" noChangeArrowheads="1"/>
          </p:cNvSpPr>
          <p:nvPr>
            <p:ph type="sldNum" sz="quarter" idx="11"/>
          </p:nvPr>
        </p:nvSpPr>
        <p:spPr/>
        <p:txBody>
          <a:bodyPr/>
          <a:lstStyle>
            <a:lvl1pPr>
              <a:defRPr/>
            </a:lvl1pPr>
          </a:lstStyle>
          <a:p>
            <a:pPr>
              <a:defRPr/>
            </a:pPr>
            <a:r>
              <a:rPr lang="en-US"/>
              <a:t>Slide </a:t>
            </a:r>
            <a:fld id="{5E5CBE4F-402A-49FC-A06A-9C974296C46D}" type="slidenum">
              <a:rPr lang="en-US"/>
              <a:pPr>
                <a:defRPr/>
              </a:pPr>
              <a:t>‹#›</a:t>
            </a:fld>
            <a:endParaRPr lang="en-US"/>
          </a:p>
        </p:txBody>
      </p:sp>
    </p:spTree>
    <p:extLst>
      <p:ext uri="{BB962C8B-B14F-4D97-AF65-F5344CB8AC3E}">
        <p14:creationId xmlns:p14="http://schemas.microsoft.com/office/powerpoint/2010/main" val="20982542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2E031F0-8644-40AC-ABB2-532CF6186CC0}" type="slidenum">
              <a:rPr lang="en-US"/>
              <a:pPr>
                <a:defRPr/>
              </a:pPr>
              <a:t>‹#›</a:t>
            </a:fld>
            <a:endParaRPr lang="en-US"/>
          </a:p>
        </p:txBody>
      </p:sp>
    </p:spTree>
    <p:extLst>
      <p:ext uri="{BB962C8B-B14F-4D97-AF65-F5344CB8AC3E}">
        <p14:creationId xmlns:p14="http://schemas.microsoft.com/office/powerpoint/2010/main" val="10884187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E49AE03E-796B-4873-946A-B6AA9F6A91EA}" type="slidenum">
              <a:rPr lang="en-US"/>
              <a:pPr>
                <a:defRPr/>
              </a:pPr>
              <a:t>‹#›</a:t>
            </a:fld>
            <a:endParaRPr lang="en-US"/>
          </a:p>
        </p:txBody>
      </p:sp>
    </p:spTree>
    <p:extLst>
      <p:ext uri="{BB962C8B-B14F-4D97-AF65-F5344CB8AC3E}">
        <p14:creationId xmlns:p14="http://schemas.microsoft.com/office/powerpoint/2010/main" val="376062439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GB"/>
          </a:p>
        </p:txBody>
      </p:sp>
      <p:sp>
        <p:nvSpPr>
          <p:cNvPr id="3" name="Table Placeholder 2"/>
          <p:cNvSpPr>
            <a:spLocks noGrp="1"/>
          </p:cNvSpPr>
          <p:nvPr>
            <p:ph type="tbl" idx="1"/>
          </p:nvPr>
        </p:nvSpPr>
        <p:spPr>
          <a:xfrm>
            <a:off x="685800" y="1981200"/>
            <a:ext cx="7772400" cy="4114800"/>
          </a:xfrm>
        </p:spPr>
        <p:txBody>
          <a:bodyPr/>
          <a:lstStyle/>
          <a:p>
            <a:pPr lvl="0"/>
            <a:endParaRPr lang="en-GB" noProof="0" smtClean="0"/>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035A483-3080-47E4-BD07-3D33495BC2D3}" type="slidenum">
              <a:rPr lang="en-US"/>
              <a:pPr>
                <a:defRPr/>
              </a:pPr>
              <a:t>‹#›</a:t>
            </a:fld>
            <a:endParaRPr lang="en-US"/>
          </a:p>
        </p:txBody>
      </p:sp>
    </p:spTree>
    <p:extLst>
      <p:ext uri="{BB962C8B-B14F-4D97-AF65-F5344CB8AC3E}">
        <p14:creationId xmlns:p14="http://schemas.microsoft.com/office/powerpoint/2010/main" val="18742754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GB"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EA664691-56C7-4D38-BFF3-A32E09E0A67B}" type="slidenum">
              <a:rPr lang="en-US"/>
              <a:pPr>
                <a:defRPr/>
              </a:pPr>
              <a:t>‹#›</a:t>
            </a:fld>
            <a:endParaRPr lang="en-US"/>
          </a:p>
        </p:txBody>
      </p:sp>
    </p:spTree>
    <p:extLst>
      <p:ext uri="{BB962C8B-B14F-4D97-AF65-F5344CB8AC3E}">
        <p14:creationId xmlns:p14="http://schemas.microsoft.com/office/powerpoint/2010/main" val="104836504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FDD5300-2866-4D79-87F5-BB55E78B9620}" type="slidenum">
              <a:rPr lang="en-US"/>
              <a:pPr>
                <a:defRPr/>
              </a:pPr>
              <a:t>‹#›</a:t>
            </a:fld>
            <a:endParaRPr lang="en-US"/>
          </a:p>
        </p:txBody>
      </p:sp>
    </p:spTree>
    <p:extLst>
      <p:ext uri="{BB962C8B-B14F-4D97-AF65-F5344CB8AC3E}">
        <p14:creationId xmlns:p14="http://schemas.microsoft.com/office/powerpoint/2010/main" val="26252390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July 2016</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A338C2F6-F105-433A-AAB6-76B0B679D40D}" type="slidenum">
              <a:rPr lang="en-US"/>
              <a:pPr>
                <a:defRPr/>
              </a:pPr>
              <a:t>‹#›</a:t>
            </a:fld>
            <a:endParaRPr lang="en-US"/>
          </a:p>
        </p:txBody>
      </p:sp>
    </p:spTree>
    <p:extLst>
      <p:ext uri="{BB962C8B-B14F-4D97-AF65-F5344CB8AC3E}">
        <p14:creationId xmlns:p14="http://schemas.microsoft.com/office/powerpoint/2010/main" val="15884429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July 2016</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D. Stanley, HP Enterprise</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C9B25F80-8C11-467D-8E41-C1B0ECCD19FE}" type="slidenum">
              <a:rPr lang="en-US"/>
              <a:pPr>
                <a:defRPr/>
              </a:pPr>
              <a:t>‹#›</a:t>
            </a:fld>
            <a:endParaRPr lang="en-US"/>
          </a:p>
        </p:txBody>
      </p:sp>
    </p:spTree>
    <p:extLst>
      <p:ext uri="{BB962C8B-B14F-4D97-AF65-F5344CB8AC3E}">
        <p14:creationId xmlns:p14="http://schemas.microsoft.com/office/powerpoint/2010/main" val="32376167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July 2016</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D. Stanley, HP Enterprise</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AF89681A-9631-497E-ACB4-B757B377D4BF}" type="slidenum">
              <a:rPr lang="en-US"/>
              <a:pPr>
                <a:defRPr/>
              </a:pPr>
              <a:t>‹#›</a:t>
            </a:fld>
            <a:endParaRPr lang="en-US"/>
          </a:p>
        </p:txBody>
      </p:sp>
    </p:spTree>
    <p:extLst>
      <p:ext uri="{BB962C8B-B14F-4D97-AF65-F5344CB8AC3E}">
        <p14:creationId xmlns:p14="http://schemas.microsoft.com/office/powerpoint/2010/main" val="36700152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July 2016</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D. Stanley, HP Enterprise</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6979DB56-C54D-4700-A77E-3F886BE74F7B}" type="slidenum">
              <a:rPr lang="en-US"/>
              <a:pPr>
                <a:defRPr/>
              </a:pPr>
              <a:t>‹#›</a:t>
            </a:fld>
            <a:endParaRPr lang="en-US"/>
          </a:p>
        </p:txBody>
      </p:sp>
    </p:spTree>
    <p:extLst>
      <p:ext uri="{BB962C8B-B14F-4D97-AF65-F5344CB8AC3E}">
        <p14:creationId xmlns:p14="http://schemas.microsoft.com/office/powerpoint/2010/main" val="16533124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July 2016</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DEA2AD29-FE18-41FA-84E3-53BD235C0340}" type="slidenum">
              <a:rPr lang="en-US"/>
              <a:pPr>
                <a:defRPr/>
              </a:pPr>
              <a:t>‹#›</a:t>
            </a:fld>
            <a:endParaRPr lang="en-US"/>
          </a:p>
        </p:txBody>
      </p:sp>
    </p:spTree>
    <p:extLst>
      <p:ext uri="{BB962C8B-B14F-4D97-AF65-F5344CB8AC3E}">
        <p14:creationId xmlns:p14="http://schemas.microsoft.com/office/powerpoint/2010/main" val="13790474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July 2016</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E5375AF5-85D9-46A1-B7D8-F799CB6B2300}" type="slidenum">
              <a:rPr lang="en-US"/>
              <a:pPr>
                <a:defRPr/>
              </a:pPr>
              <a:t>‹#›</a:t>
            </a:fld>
            <a:endParaRPr lang="en-US"/>
          </a:p>
        </p:txBody>
      </p:sp>
    </p:spTree>
    <p:extLst>
      <p:ext uri="{BB962C8B-B14F-4D97-AF65-F5344CB8AC3E}">
        <p14:creationId xmlns:p14="http://schemas.microsoft.com/office/powerpoint/2010/main" val="12569777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96913" y="333375"/>
            <a:ext cx="1579562" cy="2762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smtClean="0"/>
            </a:lvl1pPr>
          </a:lstStyle>
          <a:p>
            <a:pPr>
              <a:defRPr/>
            </a:pPr>
            <a:r>
              <a:rPr lang="en-US" smtClean="0"/>
              <a:t>July 2016</a:t>
            </a:r>
            <a:endParaRPr lang="en-US" dirty="0"/>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sz="1200" b="0"/>
            </a:lvl1pPr>
          </a:lstStyle>
          <a:p>
            <a:pPr>
              <a:defRPr/>
            </a:pPr>
            <a:r>
              <a:rPr lang="en-US" smtClean="0"/>
              <a:t>D. Stanley, HP Enterprise</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sz="1200" b="0"/>
            </a:lvl1pPr>
          </a:lstStyle>
          <a:p>
            <a:pPr>
              <a:defRPr/>
            </a:pPr>
            <a:r>
              <a:rPr lang="en-US"/>
              <a:t>Slide </a:t>
            </a:r>
            <a:fld id="{31D45EC1-4C6A-4C4C-A230-3BDF24B584F8}" type="slidenum">
              <a:rPr lang="en-US"/>
              <a:pPr>
                <a:defRPr/>
              </a:pPr>
              <a:t>‹#›</a:t>
            </a:fld>
            <a:endParaRPr lang="en-US"/>
          </a:p>
        </p:txBody>
      </p:sp>
      <p:sp>
        <p:nvSpPr>
          <p:cNvPr id="1031" name="Rectangle 7"/>
          <p:cNvSpPr>
            <a:spLocks noChangeArrowheads="1"/>
          </p:cNvSpPr>
          <p:nvPr/>
        </p:nvSpPr>
        <p:spPr bwMode="auto">
          <a:xfrm>
            <a:off x="5162485" y="332601"/>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457200" lvl="4" algn="r"/>
            <a:r>
              <a:rPr lang="en-US" sz="1800" dirty="0"/>
              <a:t>doc.: IEEE </a:t>
            </a:r>
            <a:r>
              <a:rPr lang="en-US" sz="1800" dirty="0" smtClean="0"/>
              <a:t>802.11-16/0788r5</a:t>
            </a:r>
            <a:endParaRPr lang="en-US" sz="1800"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200" b="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Tree>
  </p:cSld>
  <p:clrMap bg1="lt1" tx1="dk1" bg2="lt2" tx2="dk2" accent1="accent1" accent2="accent2" accent3="accent3" accent4="accent4" accent5="accent5" accent6="accent6" hlink="hlink" folHlink="folHlink"/>
  <p:sldLayoutIdLst>
    <p:sldLayoutId id="2147483985" r:id="rId1"/>
    <p:sldLayoutId id="2147483974" r:id="rId2"/>
    <p:sldLayoutId id="2147483975" r:id="rId3"/>
    <p:sldLayoutId id="2147483976" r:id="rId4"/>
    <p:sldLayoutId id="2147483977" r:id="rId5"/>
    <p:sldLayoutId id="2147483978" r:id="rId6"/>
    <p:sldLayoutId id="2147483979" r:id="rId7"/>
    <p:sldLayoutId id="2147483980" r:id="rId8"/>
    <p:sldLayoutId id="2147483981" r:id="rId9"/>
    <p:sldLayoutId id="2147483982" r:id="rId10"/>
    <p:sldLayoutId id="2147483983" r:id="rId11"/>
    <p:sldLayoutId id="2147483984" r:id="rId1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1/dcn/12/11-12-0141-07-cmmw-ieee-802-11-cmww-sg-5c.doc"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802.11/dcn/16/11-16-0983-00-00ak-tgak-par-extension.doc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11/dcn/12/11-12-1208-00-0glk-802-11-glk-draft-5c.docx"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1/dcn/16/11-16-0975-01-00aq-par-extension-form.docx"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11/dcn/12/11-12-1137-06-0pad-draft-5c-proposal.doc"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s://mentor.ieee.org/802.11/dcn/16/11-16-1044-00-0000-liaison-from-ietf-on-opportunistic-wireless-encryption.doc" TargetMode="External"/><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s://mentor.ieee.org/802.11/dcn/16/11-16-1044-00-0000-liaison-from-ietf-on-opportunistic-wireless-encryption.doc" TargetMode="External"/><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3" Type="http://schemas.openxmlformats.org/officeDocument/2006/relationships/hyperlink" Target="https://mentor.ieee.org/802.11/dcn/16/11-16-0978-01-000m-tgmc-par-extension-document.docx" TargetMode="External"/><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3" Type="http://schemas.openxmlformats.org/officeDocument/2006/relationships/hyperlink" Target="https://mentor.ieee.org/802.11/dcn/16/11-16-0863-01-00ah-tgah-par-extension.docx" TargetMode="External"/><Relationship Id="rId2" Type="http://schemas.openxmlformats.org/officeDocument/2006/relationships/notesSlide" Target="../notesSlides/notesSlide35.xml"/><Relationship Id="rId1" Type="http://schemas.openxmlformats.org/officeDocument/2006/relationships/slideLayout" Target="../slideLayouts/slideLayout2.xml"/><Relationship Id="rId4" Type="http://schemas.openxmlformats.org/officeDocument/2006/relationships/hyperlink" Target="https://mentor.ieee.org/802.11/dcn/14/11-14-0591-00-00ah-tgah-revised-csd.docx" TargetMode="Externa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3" Type="http://schemas.openxmlformats.org/officeDocument/2006/relationships/hyperlink" Target="https://mentor.ieee.org/802.11/dcn/16/11-16-0991-00-00ai-tgai-par-extension-request.docx" TargetMode="External"/><Relationship Id="rId2" Type="http://schemas.openxmlformats.org/officeDocument/2006/relationships/notesSlide" Target="../notesSlides/notesSlide37.xml"/><Relationship Id="rId1" Type="http://schemas.openxmlformats.org/officeDocument/2006/relationships/slideLayout" Target="../slideLayouts/slideLayout2.xml"/><Relationship Id="rId4" Type="http://schemas.openxmlformats.org/officeDocument/2006/relationships/hyperlink" Target="https://mentor.ieee.org/802.11/dcn/10/11-10-1153-00-0fia-fast-initial-link-set-up-5c.doc" TargetMode="Externa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hyperlink" Target="https://mentor.ieee.org/802.11/dcn/16/11-16-0987-01-00aj-tgaj-par-extension.docx" TargetMode="External"/><Relationship Id="rId2" Type="http://schemas.openxmlformats.org/officeDocument/2006/relationships/notesSlide" Target="../notesSlides/notesSlide39.xml"/><Relationship Id="rId1" Type="http://schemas.openxmlformats.org/officeDocument/2006/relationships/slideLayout" Target="../slideLayouts/slideLayout2.xml"/><Relationship Id="rId4" Type="http://schemas.openxmlformats.org/officeDocument/2006/relationships/hyperlink" Target="https://mentor.ieee.org/802.11/dcn/12/11-12-0141-07-cmmw-ieee-802-11-cmww-sg-5c.doc"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mentor.ieee.org/802.11/dcn/16/11-16-0978-01-000m-tgmc-par-extension-document.docx"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4.xml"/></Relationships>
</file>

<file path=ppt/slides/_rels/slide41.xml.rels><?xml version="1.0" encoding="UTF-8" standalone="yes"?>
<Relationships xmlns="http://schemas.openxmlformats.org/package/2006/relationships"><Relationship Id="rId3" Type="http://schemas.openxmlformats.org/officeDocument/2006/relationships/hyperlink" Target="https://mentor.ieee.org/802.11/dcn/16/11-16-0983-00-00ak-tgak-par-extension.docx" TargetMode="External"/><Relationship Id="rId2" Type="http://schemas.openxmlformats.org/officeDocument/2006/relationships/notesSlide" Target="../notesSlides/notesSlide41.xml"/><Relationship Id="rId1" Type="http://schemas.openxmlformats.org/officeDocument/2006/relationships/slideLayout" Target="../slideLayouts/slideLayout2.xml"/><Relationship Id="rId4" Type="http://schemas.openxmlformats.org/officeDocument/2006/relationships/hyperlink" Target="https://mentor.ieee.org/802.11/dcn/12/11-12-1208-00-0glk-802-11-glk-draft-5c.docx" TargetMode="Externa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hyperlink" Target="https://mentor.ieee.org/802.11/dcn/16/11-16-0975-01-00aq-par-extension-form.docx" TargetMode="External"/><Relationship Id="rId2" Type="http://schemas.openxmlformats.org/officeDocument/2006/relationships/notesSlide" Target="../notesSlides/notesSlide43.xml"/><Relationship Id="rId1" Type="http://schemas.openxmlformats.org/officeDocument/2006/relationships/slideLayout" Target="../slideLayouts/slideLayout2.xml"/><Relationship Id="rId4" Type="http://schemas.openxmlformats.org/officeDocument/2006/relationships/hyperlink" Target="https://mentor.ieee.org/802.11/dcn/12/11-12-1137-06-0pad-draft-5c-proposal.doc" TargetMode="Externa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4.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mentor.ieee.org/802.11/dcn/16/11-16-0863-01-00ah-tgah-par-extension.docx"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mentor.ieee.org/802.11/dcn/14/11-14-0591-00-00ah-tgah-revised-csd.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mentor.ieee.org/802.11/dcn/16/11-16-0991-00-00ai-tgai-par-extension-request.doc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mentor.ieee.org/802.11/dcn/10/11-10-1153-00-0fia-fast-initial-link-set-up-5c.doc"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mentor.ieee.org/802.11/dcn/16/11-16-0987-01-00aj-tgaj-par-extension.docx"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r>
              <a:rPr lang="en-US" sz="1800" smtClean="0"/>
              <a:t>July 2016</a:t>
            </a:r>
            <a:endParaRPr lang="en-US" sz="1800"/>
          </a:p>
        </p:txBody>
      </p:sp>
      <p:sp>
        <p:nvSpPr>
          <p:cNvPr id="3077" name="Rectangle 2"/>
          <p:cNvSpPr>
            <a:spLocks noGrp="1" noChangeArrowheads="1"/>
          </p:cNvSpPr>
          <p:nvPr>
            <p:ph type="title"/>
          </p:nvPr>
        </p:nvSpPr>
        <p:spPr>
          <a:noFill/>
        </p:spPr>
        <p:txBody>
          <a:bodyPr/>
          <a:lstStyle/>
          <a:p>
            <a:r>
              <a:rPr lang="en-US" dirty="0" smtClean="0"/>
              <a:t>802.11 July 2016 WG Motions</a:t>
            </a:r>
          </a:p>
        </p:txBody>
      </p:sp>
      <p:sp>
        <p:nvSpPr>
          <p:cNvPr id="3078" name="Rectangle 6"/>
          <p:cNvSpPr>
            <a:spLocks noGrp="1" noChangeArrowheads="1"/>
          </p:cNvSpPr>
          <p:nvPr>
            <p:ph type="body" idx="1"/>
          </p:nvPr>
        </p:nvSpPr>
        <p:spPr>
          <a:xfrm>
            <a:off x="685800" y="1752600"/>
            <a:ext cx="7772400" cy="381000"/>
          </a:xfrm>
          <a:noFill/>
        </p:spPr>
        <p:txBody>
          <a:bodyPr/>
          <a:lstStyle/>
          <a:p>
            <a:pPr algn="ctr">
              <a:lnSpc>
                <a:spcPct val="90000"/>
              </a:lnSpc>
              <a:buFontTx/>
              <a:buNone/>
            </a:pPr>
            <a:r>
              <a:rPr lang="en-US" sz="2000" dirty="0" smtClean="0"/>
              <a:t>Date</a:t>
            </a:r>
            <a:r>
              <a:rPr lang="en-US" sz="2000" smtClean="0"/>
              <a:t>:</a:t>
            </a:r>
            <a:r>
              <a:rPr lang="en-US" sz="2000" b="0" smtClean="0"/>
              <a:t> 2016-07-29</a:t>
            </a:r>
            <a:endParaRPr lang="en-US" sz="2000" b="0" dirty="0" smtClean="0"/>
          </a:p>
          <a:p>
            <a:pPr algn="ctr">
              <a:lnSpc>
                <a:spcPct val="90000"/>
              </a:lnSpc>
              <a:buFontTx/>
              <a:buNone/>
            </a:pPr>
            <a:endParaRPr lang="en-US" sz="2000" b="0" dirty="0" smtClean="0"/>
          </a:p>
        </p:txBody>
      </p:sp>
      <p:graphicFrame>
        <p:nvGraphicFramePr>
          <p:cNvPr id="3079" name="Object 11"/>
          <p:cNvGraphicFramePr>
            <a:graphicFrameLocks noChangeAspect="1"/>
          </p:cNvGraphicFramePr>
          <p:nvPr>
            <p:extLst>
              <p:ext uri="{D42A27DB-BD31-4B8C-83A1-F6EECF244321}">
                <p14:modId xmlns:p14="http://schemas.microsoft.com/office/powerpoint/2010/main" val="2573440321"/>
              </p:ext>
            </p:extLst>
          </p:nvPr>
        </p:nvGraphicFramePr>
        <p:xfrm>
          <a:off x="531813" y="2317750"/>
          <a:ext cx="7804150" cy="2573338"/>
        </p:xfrm>
        <a:graphic>
          <a:graphicData uri="http://schemas.openxmlformats.org/presentationml/2006/ole">
            <mc:AlternateContent xmlns:mc="http://schemas.openxmlformats.org/markup-compatibility/2006">
              <mc:Choice xmlns:v="urn:schemas-microsoft-com:vml" Requires="v">
                <p:oleObj spid="_x0000_s4151" name="Document" r:id="rId4" imgW="8530917" imgH="2817917" progId="Word.Document.8">
                  <p:embed/>
                </p:oleObj>
              </mc:Choice>
              <mc:Fallback>
                <p:oleObj name="Document" r:id="rId4" imgW="8530917" imgH="2817917" progId="Word.Document.8">
                  <p:embed/>
                  <p:pic>
                    <p:nvPicPr>
                      <p:cNvPr id="0" name="Object 11"/>
                      <p:cNvPicPr>
                        <a:picLocks noChangeAspect="1" noChangeArrowheads="1"/>
                      </p:cNvPicPr>
                      <p:nvPr/>
                    </p:nvPicPr>
                    <p:blipFill>
                      <a:blip r:embed="rId5"/>
                      <a:srcRect/>
                      <a:stretch>
                        <a:fillRect/>
                      </a:stretch>
                    </p:blipFill>
                    <p:spPr bwMode="auto">
                      <a:xfrm>
                        <a:off x="531813" y="2317750"/>
                        <a:ext cx="7804150" cy="25733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3080" name="Rectangle 12"/>
          <p:cNvSpPr>
            <a:spLocks noChangeArrowheads="1"/>
          </p:cNvSpPr>
          <p:nvPr/>
        </p:nvSpPr>
        <p:spPr bwMode="auto">
          <a:xfrm>
            <a:off x="533400" y="19399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marL="342900" indent="-342900">
              <a:spcBef>
                <a:spcPct val="20000"/>
              </a:spcBef>
            </a:pPr>
            <a:r>
              <a:rPr lang="en-US" sz="2000"/>
              <a:t>Authors:</a:t>
            </a:r>
            <a:endParaRPr lang="en-US" sz="2000" b="0"/>
          </a:p>
        </p:txBody>
      </p:sp>
      <p:sp>
        <p:nvSpPr>
          <p:cNvPr id="2" name="Footer Placeholder 1"/>
          <p:cNvSpPr>
            <a:spLocks noGrp="1"/>
          </p:cNvSpPr>
          <p:nvPr>
            <p:ph type="ftr" sz="quarter" idx="11"/>
          </p:nvPr>
        </p:nvSpPr>
        <p:spPr/>
        <p:txBody>
          <a:bodyPr/>
          <a:lstStyle/>
          <a:p>
            <a:pPr>
              <a:defRPr/>
            </a:pPr>
            <a:r>
              <a:rPr lang="en-US" smtClean="0"/>
              <a:t>D.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EA664691-56C7-4D38-BFF3-A32E09E0A67B}" type="slidenum">
              <a:rPr lang="en-US" smtClean="0"/>
              <a:pPr>
                <a:defRPr/>
              </a:pPr>
              <a:t>1</a:t>
            </a:fld>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TGaj</a:t>
            </a:r>
            <a:r>
              <a:rPr lang="en-US" dirty="0" smtClean="0"/>
              <a:t> 5C document</a:t>
            </a:r>
            <a:endParaRPr lang="en-US" dirty="0"/>
          </a:p>
        </p:txBody>
      </p:sp>
      <p:sp>
        <p:nvSpPr>
          <p:cNvPr id="3" name="Content Placeholder 2"/>
          <p:cNvSpPr>
            <a:spLocks noGrp="1"/>
          </p:cNvSpPr>
          <p:nvPr>
            <p:ph idx="1"/>
          </p:nvPr>
        </p:nvSpPr>
        <p:spPr>
          <a:xfrm>
            <a:off x="685800" y="1981200"/>
            <a:ext cx="8229600" cy="4343400"/>
          </a:xfrm>
        </p:spPr>
        <p:txBody>
          <a:bodyPr/>
          <a:lstStyle/>
          <a:p>
            <a:pPr lvl="0"/>
            <a:r>
              <a:rPr lang="en-GB" dirty="0"/>
              <a:t>Approve sending the </a:t>
            </a:r>
            <a:r>
              <a:rPr lang="en-GB" dirty="0" smtClean="0"/>
              <a:t>5C document for P802.11aj </a:t>
            </a:r>
            <a:r>
              <a:rPr lang="en-GB" dirty="0"/>
              <a:t>cited below to </a:t>
            </a:r>
            <a:r>
              <a:rPr lang="en-GB" dirty="0" smtClean="0"/>
              <a:t>the 802 EC.</a:t>
            </a:r>
            <a:endParaRPr lang="en-US" dirty="0"/>
          </a:p>
          <a:p>
            <a:pPr lvl="1"/>
            <a:r>
              <a:rPr lang="en-GB" b="1" dirty="0" smtClean="0"/>
              <a:t>5C </a:t>
            </a:r>
            <a:r>
              <a:rPr lang="en-GB" b="1" dirty="0"/>
              <a:t>document: </a:t>
            </a:r>
            <a:r>
              <a:rPr lang="en-GB" b="1" dirty="0">
                <a:hlinkClick r:id="rId3"/>
              </a:rPr>
              <a:t>https://</a:t>
            </a:r>
            <a:r>
              <a:rPr lang="en-GB" b="1" dirty="0" smtClean="0">
                <a:hlinkClick r:id="rId3"/>
              </a:rPr>
              <a:t>mentor.ieee.org/802.11/dcn/12/11-12-0141-07-cmmw-ieee-802-11-cmww-sg-5c.doc</a:t>
            </a:r>
            <a:r>
              <a:rPr lang="en-GB" b="1" dirty="0" smtClean="0"/>
              <a:t> </a:t>
            </a:r>
            <a:r>
              <a:rPr lang="en-GB" dirty="0" smtClean="0"/>
              <a:t> </a:t>
            </a:r>
            <a:endParaRPr lang="en-US" dirty="0"/>
          </a:p>
          <a:p>
            <a:pPr lvl="0"/>
            <a:r>
              <a:rPr lang="en-GB" dirty="0" smtClean="0"/>
              <a:t>Moved: </a:t>
            </a:r>
            <a:r>
              <a:rPr lang="en-GB" dirty="0" err="1" smtClean="0"/>
              <a:t>Jiamin</a:t>
            </a:r>
            <a:r>
              <a:rPr lang="en-GB" dirty="0" smtClean="0"/>
              <a:t> Chen</a:t>
            </a:r>
          </a:p>
          <a:p>
            <a:pPr lvl="0"/>
            <a:r>
              <a:rPr lang="en-GB" dirty="0" smtClean="0"/>
              <a:t>Seconded</a:t>
            </a:r>
            <a:r>
              <a:rPr lang="en-GB" dirty="0"/>
              <a:t>: </a:t>
            </a:r>
            <a:r>
              <a:rPr lang="en-GB" dirty="0" smtClean="0"/>
              <a:t>Al </a:t>
            </a:r>
            <a:r>
              <a:rPr lang="en-GB" dirty="0" err="1" smtClean="0"/>
              <a:t>Petrick</a:t>
            </a:r>
            <a:endParaRPr lang="en-US" dirty="0"/>
          </a:p>
          <a:p>
            <a:pPr lvl="0"/>
            <a:r>
              <a:rPr lang="en-US" b="1" dirty="0" smtClean="0"/>
              <a:t>Result: 93-0-1 passes</a:t>
            </a:r>
          </a:p>
          <a:p>
            <a:pPr lvl="0"/>
            <a:endParaRPr lang="en-US" dirty="0"/>
          </a:p>
          <a:p>
            <a:pPr marL="342900" lvl="1" indent="-342900">
              <a:buFontTx/>
              <a:buChar char="•"/>
            </a:pPr>
            <a:r>
              <a:rPr lang="en-GB" b="1" dirty="0" smtClean="0"/>
              <a:t>In the TG:  Moved: </a:t>
            </a:r>
            <a:r>
              <a:rPr lang="en-GB" altLang="zh-CN" b="1" dirty="0" smtClean="0"/>
              <a:t>Haiming Wang, Seconded: </a:t>
            </a:r>
            <a:r>
              <a:rPr lang="en-GB" altLang="zh-CN" b="1" dirty="0"/>
              <a:t>Pei </a:t>
            </a:r>
            <a:r>
              <a:rPr lang="en-GB" altLang="zh-CN" b="1" dirty="0" smtClean="0"/>
              <a:t>Liu, </a:t>
            </a:r>
            <a:r>
              <a:rPr lang="en-US" b="1" dirty="0" smtClean="0"/>
              <a:t>Result: 9-0-1</a:t>
            </a:r>
            <a:endParaRPr lang="en-US" dirty="0" smtClean="0"/>
          </a:p>
          <a:p>
            <a:pPr lvl="0"/>
            <a:endParaRPr lang="en-GB" sz="2000" dirty="0" smtClean="0"/>
          </a:p>
          <a:p>
            <a:pPr marL="0" lvl="0" indent="0">
              <a:buNone/>
            </a:pPr>
            <a:endParaRPr lang="en-US" sz="1400" dirty="0"/>
          </a:p>
          <a:p>
            <a:pPr lvl="0"/>
            <a:endParaRPr lang="en-US" sz="2000"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10</a:t>
            </a:fld>
            <a:endParaRPr lang="en-GB" dirty="0"/>
          </a:p>
        </p:txBody>
      </p:sp>
      <p:sp>
        <p:nvSpPr>
          <p:cNvPr id="5" name="Footer Placeholder 4"/>
          <p:cNvSpPr>
            <a:spLocks noGrp="1"/>
          </p:cNvSpPr>
          <p:nvPr>
            <p:ph type="ftr" idx="4294967295"/>
          </p:nvPr>
        </p:nvSpPr>
        <p:spPr>
          <a:xfrm>
            <a:off x="5357818" y="6475413"/>
            <a:ext cx="3184520" cy="180975"/>
          </a:xfrm>
          <a:prstGeom prst="rect">
            <a:avLst/>
          </a:prstGeom>
        </p:spPr>
        <p:txBody>
          <a:bodyPr/>
          <a:lstStyle/>
          <a:p>
            <a:pPr algn="r"/>
            <a:r>
              <a:rPr lang="en-GB" sz="1200" b="0" smtClean="0"/>
              <a:t>D. Stanley, HP Enterprise</a:t>
            </a:r>
            <a:endParaRPr lang="en-GB" sz="1200" b="0" dirty="0"/>
          </a:p>
        </p:txBody>
      </p:sp>
      <p:sp>
        <p:nvSpPr>
          <p:cNvPr id="6" name="Date Placeholder 5"/>
          <p:cNvSpPr>
            <a:spLocks noGrp="1"/>
          </p:cNvSpPr>
          <p:nvPr>
            <p:ph type="dt" idx="4294967295"/>
          </p:nvPr>
        </p:nvSpPr>
        <p:spPr>
          <a:xfrm>
            <a:off x="696912" y="304800"/>
            <a:ext cx="1874823" cy="273050"/>
          </a:xfrm>
          <a:prstGeom prst="rect">
            <a:avLst/>
          </a:prstGeom>
        </p:spPr>
        <p:txBody>
          <a:bodyPr/>
          <a:lstStyle/>
          <a:p>
            <a:r>
              <a:rPr lang="en-US" sz="2000" smtClean="0"/>
              <a:t>July 2016</a:t>
            </a:r>
            <a:endParaRPr lang="en-GB" sz="2000" dirty="0"/>
          </a:p>
        </p:txBody>
      </p:sp>
    </p:spTree>
    <p:extLst>
      <p:ext uri="{BB962C8B-B14F-4D97-AF65-F5344CB8AC3E}">
        <p14:creationId xmlns:p14="http://schemas.microsoft.com/office/powerpoint/2010/main" val="154078002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TGak</a:t>
            </a:r>
            <a:r>
              <a:rPr lang="en-US" dirty="0" smtClean="0"/>
              <a:t> PAR extension</a:t>
            </a:r>
            <a:endParaRPr lang="en-US" dirty="0"/>
          </a:p>
        </p:txBody>
      </p:sp>
      <p:sp>
        <p:nvSpPr>
          <p:cNvPr id="3" name="Content Placeholder 2"/>
          <p:cNvSpPr>
            <a:spLocks noGrp="1"/>
          </p:cNvSpPr>
          <p:nvPr>
            <p:ph idx="1"/>
          </p:nvPr>
        </p:nvSpPr>
        <p:spPr>
          <a:xfrm>
            <a:off x="685800" y="1981200"/>
            <a:ext cx="8229600" cy="4343400"/>
          </a:xfrm>
        </p:spPr>
        <p:txBody>
          <a:bodyPr/>
          <a:lstStyle/>
          <a:p>
            <a:pPr lvl="0"/>
            <a:r>
              <a:rPr lang="en-GB" dirty="0"/>
              <a:t>Approve sending the PAR </a:t>
            </a:r>
            <a:r>
              <a:rPr lang="en-GB" dirty="0" smtClean="0"/>
              <a:t>extension information for P802.11ak cited </a:t>
            </a:r>
            <a:r>
              <a:rPr lang="en-GB" dirty="0"/>
              <a:t>below to </a:t>
            </a:r>
            <a:r>
              <a:rPr lang="en-GB" dirty="0" err="1" smtClean="0"/>
              <a:t>NesCom</a:t>
            </a:r>
            <a:r>
              <a:rPr lang="en-GB" dirty="0" smtClean="0"/>
              <a:t>.</a:t>
            </a:r>
            <a:endParaRPr lang="en-US" dirty="0"/>
          </a:p>
          <a:p>
            <a:pPr lvl="1"/>
            <a:r>
              <a:rPr lang="en-GB" b="1" dirty="0" smtClean="0"/>
              <a:t>PAR </a:t>
            </a:r>
            <a:r>
              <a:rPr lang="en-GB" b="1" dirty="0"/>
              <a:t>document: </a:t>
            </a:r>
            <a:r>
              <a:rPr lang="en-GB" b="1" dirty="0">
                <a:hlinkClick r:id="rId3"/>
              </a:rPr>
              <a:t>https://</a:t>
            </a:r>
            <a:r>
              <a:rPr lang="en-GB" b="1" dirty="0" smtClean="0">
                <a:hlinkClick r:id="rId3"/>
              </a:rPr>
              <a:t>mentor.ieee.org/802.11/dcn/16/11-16-0983-00-00ak-tgak-par-extension.docx</a:t>
            </a:r>
            <a:r>
              <a:rPr lang="en-GB" b="1" dirty="0" smtClean="0"/>
              <a:t> </a:t>
            </a:r>
          </a:p>
          <a:p>
            <a:pPr lvl="0"/>
            <a:r>
              <a:rPr lang="en-GB" dirty="0" smtClean="0"/>
              <a:t>Moved</a:t>
            </a:r>
            <a:r>
              <a:rPr lang="en-GB" dirty="0"/>
              <a:t>: </a:t>
            </a:r>
            <a:r>
              <a:rPr lang="en-GB" dirty="0" smtClean="0"/>
              <a:t>Donald Eastlake</a:t>
            </a:r>
            <a:endParaRPr lang="en-US" dirty="0"/>
          </a:p>
          <a:p>
            <a:pPr lvl="0"/>
            <a:r>
              <a:rPr lang="en-GB" dirty="0"/>
              <a:t>Seconded: </a:t>
            </a:r>
            <a:r>
              <a:rPr lang="en-GB" dirty="0" smtClean="0"/>
              <a:t>Michael Fischer</a:t>
            </a:r>
            <a:endParaRPr lang="en-US" dirty="0"/>
          </a:p>
          <a:p>
            <a:pPr lvl="0"/>
            <a:r>
              <a:rPr lang="en-GB" dirty="0" smtClean="0"/>
              <a:t>Result: 87-0-2 passes</a:t>
            </a:r>
          </a:p>
          <a:p>
            <a:pPr lvl="0"/>
            <a:endParaRPr lang="en-GB" b="1" dirty="0" smtClean="0"/>
          </a:p>
          <a:p>
            <a:pPr lvl="0"/>
            <a:r>
              <a:rPr lang="en-GB" b="1" dirty="0" smtClean="0"/>
              <a:t>In the WG:  </a:t>
            </a:r>
            <a:r>
              <a:rPr lang="en-US" b="1" dirty="0" smtClean="0"/>
              <a:t>Moved: Joseph Levy Seconded: Michael Fischer Result: 3-0-0</a:t>
            </a:r>
            <a:endParaRPr lang="en-US" dirty="0" smtClean="0"/>
          </a:p>
          <a:p>
            <a:pPr lvl="0"/>
            <a:endParaRPr lang="en-GB" sz="2000" dirty="0" smtClean="0"/>
          </a:p>
          <a:p>
            <a:pPr marL="0" lvl="0" indent="0">
              <a:buNone/>
            </a:pPr>
            <a:endParaRPr lang="en-US" sz="1400" dirty="0"/>
          </a:p>
          <a:p>
            <a:pPr lvl="0"/>
            <a:endParaRPr lang="en-US" sz="2000"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11</a:t>
            </a:fld>
            <a:endParaRPr lang="en-GB" dirty="0"/>
          </a:p>
        </p:txBody>
      </p:sp>
      <p:sp>
        <p:nvSpPr>
          <p:cNvPr id="5" name="Footer Placeholder 4"/>
          <p:cNvSpPr>
            <a:spLocks noGrp="1"/>
          </p:cNvSpPr>
          <p:nvPr>
            <p:ph type="ftr" idx="4294967295"/>
          </p:nvPr>
        </p:nvSpPr>
        <p:spPr>
          <a:xfrm>
            <a:off x="5357818" y="6475413"/>
            <a:ext cx="3184520" cy="180975"/>
          </a:xfrm>
          <a:prstGeom prst="rect">
            <a:avLst/>
          </a:prstGeom>
        </p:spPr>
        <p:txBody>
          <a:bodyPr/>
          <a:lstStyle/>
          <a:p>
            <a:pPr algn="r"/>
            <a:r>
              <a:rPr lang="en-GB" sz="1200" b="0" smtClean="0"/>
              <a:t>D. Stanley, HP Enterprise</a:t>
            </a:r>
            <a:endParaRPr lang="en-GB" sz="1200" b="0" dirty="0"/>
          </a:p>
        </p:txBody>
      </p:sp>
      <p:sp>
        <p:nvSpPr>
          <p:cNvPr id="6" name="Date Placeholder 5"/>
          <p:cNvSpPr>
            <a:spLocks noGrp="1"/>
          </p:cNvSpPr>
          <p:nvPr>
            <p:ph type="dt" idx="4294967295"/>
          </p:nvPr>
        </p:nvSpPr>
        <p:spPr>
          <a:xfrm>
            <a:off x="696912" y="304800"/>
            <a:ext cx="1874823" cy="273050"/>
          </a:xfrm>
          <a:prstGeom prst="rect">
            <a:avLst/>
          </a:prstGeom>
        </p:spPr>
        <p:txBody>
          <a:bodyPr/>
          <a:lstStyle/>
          <a:p>
            <a:r>
              <a:rPr lang="en-US" sz="2000" smtClean="0"/>
              <a:t>July 2016</a:t>
            </a:r>
            <a:endParaRPr lang="en-GB" sz="2000" dirty="0"/>
          </a:p>
        </p:txBody>
      </p:sp>
    </p:spTree>
    <p:extLst>
      <p:ext uri="{BB962C8B-B14F-4D97-AF65-F5344CB8AC3E}">
        <p14:creationId xmlns:p14="http://schemas.microsoft.com/office/powerpoint/2010/main" val="342920991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TGak</a:t>
            </a:r>
            <a:r>
              <a:rPr lang="en-US" dirty="0" smtClean="0"/>
              <a:t> 5C document</a:t>
            </a:r>
            <a:endParaRPr lang="en-US" dirty="0"/>
          </a:p>
        </p:txBody>
      </p:sp>
      <p:sp>
        <p:nvSpPr>
          <p:cNvPr id="3" name="Content Placeholder 2"/>
          <p:cNvSpPr>
            <a:spLocks noGrp="1"/>
          </p:cNvSpPr>
          <p:nvPr>
            <p:ph idx="1"/>
          </p:nvPr>
        </p:nvSpPr>
        <p:spPr>
          <a:xfrm>
            <a:off x="685800" y="1981200"/>
            <a:ext cx="8229600" cy="4343400"/>
          </a:xfrm>
        </p:spPr>
        <p:txBody>
          <a:bodyPr/>
          <a:lstStyle/>
          <a:p>
            <a:pPr lvl="0"/>
            <a:r>
              <a:rPr lang="en-GB" dirty="0"/>
              <a:t>Approve sending the </a:t>
            </a:r>
            <a:r>
              <a:rPr lang="en-GB" dirty="0" smtClean="0"/>
              <a:t>5C document for P802.11ak cited </a:t>
            </a:r>
            <a:r>
              <a:rPr lang="en-GB" dirty="0"/>
              <a:t>below to </a:t>
            </a:r>
            <a:r>
              <a:rPr lang="en-GB" dirty="0" smtClean="0"/>
              <a:t>the 802 EC.</a:t>
            </a:r>
            <a:endParaRPr lang="en-US" dirty="0"/>
          </a:p>
          <a:p>
            <a:pPr lvl="1"/>
            <a:r>
              <a:rPr lang="en-GB" b="1" dirty="0" smtClean="0"/>
              <a:t>5C </a:t>
            </a:r>
            <a:r>
              <a:rPr lang="en-GB" b="1" dirty="0"/>
              <a:t>document: </a:t>
            </a:r>
            <a:r>
              <a:rPr lang="en-GB" b="1" dirty="0">
                <a:hlinkClick r:id="rId3"/>
              </a:rPr>
              <a:t>https://</a:t>
            </a:r>
            <a:r>
              <a:rPr lang="en-GB" b="1" dirty="0" smtClean="0">
                <a:hlinkClick r:id="rId3"/>
              </a:rPr>
              <a:t>mentor.ieee.org/802.11/dcn/12/11-12-1208-00-0glk-802-11-glk-draft-5c.docx</a:t>
            </a:r>
            <a:r>
              <a:rPr lang="en-GB" b="1" dirty="0" smtClean="0"/>
              <a:t> </a:t>
            </a:r>
            <a:endParaRPr lang="en-US" dirty="0"/>
          </a:p>
          <a:p>
            <a:pPr lvl="0"/>
            <a:endParaRPr lang="en-GB" dirty="0" smtClean="0"/>
          </a:p>
          <a:p>
            <a:pPr lvl="0"/>
            <a:r>
              <a:rPr lang="en-GB" dirty="0" smtClean="0"/>
              <a:t>Moved</a:t>
            </a:r>
            <a:r>
              <a:rPr lang="en-GB" dirty="0"/>
              <a:t>: </a:t>
            </a:r>
            <a:r>
              <a:rPr lang="en-GB" dirty="0" smtClean="0"/>
              <a:t>Donald Eastlake</a:t>
            </a:r>
            <a:endParaRPr lang="en-US" dirty="0"/>
          </a:p>
          <a:p>
            <a:pPr lvl="0"/>
            <a:r>
              <a:rPr lang="en-GB" dirty="0"/>
              <a:t>Seconded: </a:t>
            </a:r>
            <a:r>
              <a:rPr lang="en-GB" dirty="0" smtClean="0"/>
              <a:t>Stuart Kerry</a:t>
            </a:r>
            <a:endParaRPr lang="en-US" dirty="0"/>
          </a:p>
          <a:p>
            <a:pPr lvl="0"/>
            <a:r>
              <a:rPr lang="en-GB" dirty="0" smtClean="0"/>
              <a:t>Result: 85-0-3 passes</a:t>
            </a:r>
          </a:p>
          <a:p>
            <a:r>
              <a:rPr lang="en-GB" dirty="0"/>
              <a:t>In the WG:  </a:t>
            </a:r>
            <a:r>
              <a:rPr lang="en-US" dirty="0"/>
              <a:t>Moved: </a:t>
            </a:r>
            <a:r>
              <a:rPr lang="en-US" dirty="0" smtClean="0"/>
              <a:t>Michael Fischer Seconded</a:t>
            </a:r>
            <a:r>
              <a:rPr lang="en-US" dirty="0"/>
              <a:t>: Joseph Levy </a:t>
            </a:r>
            <a:r>
              <a:rPr lang="en-US" dirty="0" smtClean="0"/>
              <a:t>Result</a:t>
            </a:r>
            <a:r>
              <a:rPr lang="en-US" dirty="0"/>
              <a:t>: 3-0-0</a:t>
            </a:r>
          </a:p>
          <a:p>
            <a:pPr lvl="0"/>
            <a:endParaRPr lang="en-GB" b="1" dirty="0" smtClean="0"/>
          </a:p>
          <a:p>
            <a:pPr lvl="0"/>
            <a:endParaRPr lang="en-GB" sz="2000" dirty="0" smtClean="0"/>
          </a:p>
          <a:p>
            <a:pPr marL="0" lvl="0" indent="0">
              <a:buNone/>
            </a:pPr>
            <a:endParaRPr lang="en-US" sz="1400" dirty="0"/>
          </a:p>
          <a:p>
            <a:pPr lvl="0"/>
            <a:endParaRPr lang="en-US" sz="2000"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12</a:t>
            </a:fld>
            <a:endParaRPr lang="en-GB" dirty="0"/>
          </a:p>
        </p:txBody>
      </p:sp>
      <p:sp>
        <p:nvSpPr>
          <p:cNvPr id="5" name="Footer Placeholder 4"/>
          <p:cNvSpPr>
            <a:spLocks noGrp="1"/>
          </p:cNvSpPr>
          <p:nvPr>
            <p:ph type="ftr" idx="4294967295"/>
          </p:nvPr>
        </p:nvSpPr>
        <p:spPr>
          <a:xfrm>
            <a:off x="5357818" y="6475413"/>
            <a:ext cx="3184520" cy="180975"/>
          </a:xfrm>
          <a:prstGeom prst="rect">
            <a:avLst/>
          </a:prstGeom>
        </p:spPr>
        <p:txBody>
          <a:bodyPr/>
          <a:lstStyle/>
          <a:p>
            <a:pPr algn="r"/>
            <a:r>
              <a:rPr lang="en-GB" sz="1200" b="0" smtClean="0"/>
              <a:t>D. Stanley, HP Enterprise</a:t>
            </a:r>
            <a:endParaRPr lang="en-GB" sz="1200" b="0" dirty="0"/>
          </a:p>
        </p:txBody>
      </p:sp>
      <p:sp>
        <p:nvSpPr>
          <p:cNvPr id="6" name="Date Placeholder 5"/>
          <p:cNvSpPr>
            <a:spLocks noGrp="1"/>
          </p:cNvSpPr>
          <p:nvPr>
            <p:ph type="dt" idx="4294967295"/>
          </p:nvPr>
        </p:nvSpPr>
        <p:spPr>
          <a:xfrm>
            <a:off x="696912" y="304800"/>
            <a:ext cx="1874823" cy="273050"/>
          </a:xfrm>
          <a:prstGeom prst="rect">
            <a:avLst/>
          </a:prstGeom>
        </p:spPr>
        <p:txBody>
          <a:bodyPr/>
          <a:lstStyle/>
          <a:p>
            <a:r>
              <a:rPr lang="en-US" sz="2000" smtClean="0"/>
              <a:t>July 2016</a:t>
            </a:r>
            <a:endParaRPr lang="en-GB" sz="2000" dirty="0"/>
          </a:p>
        </p:txBody>
      </p:sp>
    </p:spTree>
    <p:extLst>
      <p:ext uri="{BB962C8B-B14F-4D97-AF65-F5344CB8AC3E}">
        <p14:creationId xmlns:p14="http://schemas.microsoft.com/office/powerpoint/2010/main" val="331286503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TGaq</a:t>
            </a:r>
            <a:r>
              <a:rPr lang="en-US" dirty="0" smtClean="0"/>
              <a:t> PAR extension</a:t>
            </a:r>
            <a:endParaRPr lang="en-US" dirty="0"/>
          </a:p>
        </p:txBody>
      </p:sp>
      <p:sp>
        <p:nvSpPr>
          <p:cNvPr id="3" name="Content Placeholder 2"/>
          <p:cNvSpPr>
            <a:spLocks noGrp="1"/>
          </p:cNvSpPr>
          <p:nvPr>
            <p:ph idx="1"/>
          </p:nvPr>
        </p:nvSpPr>
        <p:spPr>
          <a:xfrm>
            <a:off x="685800" y="1981200"/>
            <a:ext cx="8229600" cy="4343400"/>
          </a:xfrm>
        </p:spPr>
        <p:txBody>
          <a:bodyPr/>
          <a:lstStyle/>
          <a:p>
            <a:pPr lvl="0"/>
            <a:r>
              <a:rPr lang="en-GB" dirty="0"/>
              <a:t>Approve sending the PAR </a:t>
            </a:r>
            <a:r>
              <a:rPr lang="en-GB" dirty="0" smtClean="0"/>
              <a:t>extension </a:t>
            </a:r>
            <a:r>
              <a:rPr lang="en-GB" dirty="0"/>
              <a:t>information </a:t>
            </a:r>
            <a:r>
              <a:rPr lang="en-GB" dirty="0" smtClean="0"/>
              <a:t>for P802.11aq </a:t>
            </a:r>
            <a:r>
              <a:rPr lang="en-GB" dirty="0"/>
              <a:t>cited below to </a:t>
            </a:r>
            <a:r>
              <a:rPr lang="en-GB" dirty="0" err="1" smtClean="0"/>
              <a:t>NesCom</a:t>
            </a:r>
            <a:r>
              <a:rPr lang="en-GB" dirty="0" smtClean="0"/>
              <a:t>.</a:t>
            </a:r>
            <a:endParaRPr lang="en-US" dirty="0"/>
          </a:p>
          <a:p>
            <a:pPr lvl="1"/>
            <a:r>
              <a:rPr lang="en-GB" b="1" dirty="0" smtClean="0"/>
              <a:t>PAR </a:t>
            </a:r>
            <a:r>
              <a:rPr lang="en-GB" b="1" dirty="0"/>
              <a:t>document: </a:t>
            </a:r>
            <a:r>
              <a:rPr lang="en-GB" b="1" dirty="0">
                <a:hlinkClick r:id="rId3"/>
              </a:rPr>
              <a:t>https://</a:t>
            </a:r>
            <a:r>
              <a:rPr lang="en-GB" b="1" dirty="0" smtClean="0">
                <a:hlinkClick r:id="rId3"/>
              </a:rPr>
              <a:t>mentor.ieee.org/802.11/dcn/16/11-16-0975-01-00aq-par-extension-form.docx</a:t>
            </a:r>
            <a:r>
              <a:rPr lang="en-GB" b="1" dirty="0" smtClean="0"/>
              <a:t> </a:t>
            </a:r>
            <a:endParaRPr lang="en-US" dirty="0"/>
          </a:p>
          <a:p>
            <a:pPr lvl="0"/>
            <a:endParaRPr lang="en-GB" dirty="0" smtClean="0"/>
          </a:p>
          <a:p>
            <a:pPr lvl="0"/>
            <a:r>
              <a:rPr lang="en-GB" dirty="0" smtClean="0"/>
              <a:t>Moved</a:t>
            </a:r>
            <a:r>
              <a:rPr lang="en-GB" dirty="0"/>
              <a:t>: </a:t>
            </a:r>
            <a:r>
              <a:rPr lang="en-GB" dirty="0" smtClean="0"/>
              <a:t>Stephen McCann</a:t>
            </a:r>
            <a:endParaRPr lang="en-US" dirty="0"/>
          </a:p>
          <a:p>
            <a:pPr lvl="0"/>
            <a:r>
              <a:rPr lang="en-GB" dirty="0"/>
              <a:t>Seconded: </a:t>
            </a:r>
            <a:r>
              <a:rPr lang="en-GB" dirty="0" smtClean="0"/>
              <a:t>John </a:t>
            </a:r>
            <a:r>
              <a:rPr lang="en-GB" dirty="0" err="1" smtClean="0"/>
              <a:t>Notor</a:t>
            </a:r>
            <a:endParaRPr lang="en-US" dirty="0"/>
          </a:p>
          <a:p>
            <a:pPr lvl="0"/>
            <a:r>
              <a:rPr lang="en-GB" dirty="0" smtClean="0"/>
              <a:t>Result:</a:t>
            </a:r>
            <a:r>
              <a:rPr lang="en-GB" dirty="0"/>
              <a:t> </a:t>
            </a:r>
            <a:r>
              <a:rPr lang="en-GB" dirty="0" smtClean="0"/>
              <a:t>79-0-0 passes</a:t>
            </a:r>
          </a:p>
          <a:p>
            <a:pPr>
              <a:defRPr/>
            </a:pPr>
            <a:r>
              <a:rPr lang="en-GB" b="1" dirty="0" smtClean="0"/>
              <a:t>In the TG: </a:t>
            </a:r>
            <a:r>
              <a:rPr lang="en-GB" altLang="en-US" dirty="0" smtClean="0"/>
              <a:t>Moved</a:t>
            </a:r>
            <a:r>
              <a:rPr lang="en-GB" altLang="en-US" dirty="0"/>
              <a:t>: </a:t>
            </a:r>
            <a:r>
              <a:rPr lang="en-GB" altLang="en-US" dirty="0" smtClean="0"/>
              <a:t>Marc </a:t>
            </a:r>
            <a:r>
              <a:rPr lang="en-GB" altLang="en-US" dirty="0" err="1"/>
              <a:t>Emmelmann</a:t>
            </a:r>
            <a:r>
              <a:rPr lang="en-GB" altLang="en-US" dirty="0"/>
              <a:t>,  </a:t>
            </a:r>
            <a:r>
              <a:rPr lang="en-GB" altLang="en-US" dirty="0" smtClean="0"/>
              <a:t>Seconded: </a:t>
            </a:r>
            <a:r>
              <a:rPr lang="en-GB" altLang="en-US" dirty="0" err="1"/>
              <a:t>Yunsong</a:t>
            </a:r>
            <a:r>
              <a:rPr lang="en-GB" altLang="en-US" dirty="0"/>
              <a:t> </a:t>
            </a:r>
            <a:r>
              <a:rPr lang="en-GB" altLang="en-US" dirty="0" smtClean="0"/>
              <a:t>Yang Result: Y</a:t>
            </a:r>
            <a:r>
              <a:rPr lang="en-GB" altLang="en-US" dirty="0"/>
              <a:t>:  10, N: 0, A: 0</a:t>
            </a:r>
          </a:p>
          <a:p>
            <a:pPr marL="0" lvl="0" indent="0">
              <a:buNone/>
            </a:pPr>
            <a:endParaRPr lang="en-US" sz="1400" dirty="0"/>
          </a:p>
          <a:p>
            <a:pPr lvl="0"/>
            <a:endParaRPr lang="en-US" sz="2000"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13</a:t>
            </a:fld>
            <a:endParaRPr lang="en-GB" dirty="0"/>
          </a:p>
        </p:txBody>
      </p:sp>
      <p:sp>
        <p:nvSpPr>
          <p:cNvPr id="5" name="Footer Placeholder 4"/>
          <p:cNvSpPr>
            <a:spLocks noGrp="1"/>
          </p:cNvSpPr>
          <p:nvPr>
            <p:ph type="ftr" idx="4294967295"/>
          </p:nvPr>
        </p:nvSpPr>
        <p:spPr>
          <a:xfrm>
            <a:off x="5357818" y="6475413"/>
            <a:ext cx="3184520" cy="180975"/>
          </a:xfrm>
          <a:prstGeom prst="rect">
            <a:avLst/>
          </a:prstGeom>
        </p:spPr>
        <p:txBody>
          <a:bodyPr/>
          <a:lstStyle/>
          <a:p>
            <a:pPr algn="r"/>
            <a:r>
              <a:rPr lang="en-GB" sz="1200" b="0" smtClean="0"/>
              <a:t>D. Stanley, HP Enterprise</a:t>
            </a:r>
            <a:endParaRPr lang="en-GB" sz="1200" b="0" dirty="0"/>
          </a:p>
        </p:txBody>
      </p:sp>
      <p:sp>
        <p:nvSpPr>
          <p:cNvPr id="6" name="Date Placeholder 5"/>
          <p:cNvSpPr>
            <a:spLocks noGrp="1"/>
          </p:cNvSpPr>
          <p:nvPr>
            <p:ph type="dt" idx="4294967295"/>
          </p:nvPr>
        </p:nvSpPr>
        <p:spPr>
          <a:xfrm>
            <a:off x="696912" y="304800"/>
            <a:ext cx="1874823" cy="273050"/>
          </a:xfrm>
          <a:prstGeom prst="rect">
            <a:avLst/>
          </a:prstGeom>
        </p:spPr>
        <p:txBody>
          <a:bodyPr/>
          <a:lstStyle/>
          <a:p>
            <a:r>
              <a:rPr lang="en-US" sz="2000" smtClean="0"/>
              <a:t>July 2016</a:t>
            </a:r>
            <a:endParaRPr lang="en-GB" sz="2000" dirty="0"/>
          </a:p>
        </p:txBody>
      </p:sp>
    </p:spTree>
    <p:extLst>
      <p:ext uri="{BB962C8B-B14F-4D97-AF65-F5344CB8AC3E}">
        <p14:creationId xmlns:p14="http://schemas.microsoft.com/office/powerpoint/2010/main" val="115129750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TGaq</a:t>
            </a:r>
            <a:r>
              <a:rPr lang="en-US" dirty="0" smtClean="0"/>
              <a:t> 5C document</a:t>
            </a:r>
            <a:endParaRPr lang="en-US" dirty="0"/>
          </a:p>
        </p:txBody>
      </p:sp>
      <p:sp>
        <p:nvSpPr>
          <p:cNvPr id="3" name="Content Placeholder 2"/>
          <p:cNvSpPr>
            <a:spLocks noGrp="1"/>
          </p:cNvSpPr>
          <p:nvPr>
            <p:ph idx="1"/>
          </p:nvPr>
        </p:nvSpPr>
        <p:spPr>
          <a:xfrm>
            <a:off x="685800" y="1981200"/>
            <a:ext cx="8229600" cy="4343400"/>
          </a:xfrm>
        </p:spPr>
        <p:txBody>
          <a:bodyPr/>
          <a:lstStyle/>
          <a:p>
            <a:pPr lvl="0"/>
            <a:r>
              <a:rPr lang="en-GB" dirty="0"/>
              <a:t>Approve sending the </a:t>
            </a:r>
            <a:r>
              <a:rPr lang="en-GB" dirty="0" smtClean="0"/>
              <a:t>5C document for P802.11aq </a:t>
            </a:r>
            <a:r>
              <a:rPr lang="en-GB" dirty="0"/>
              <a:t>cited below to </a:t>
            </a:r>
            <a:r>
              <a:rPr lang="en-GB" dirty="0" smtClean="0"/>
              <a:t>the 802 EC.</a:t>
            </a:r>
            <a:endParaRPr lang="en-US" dirty="0"/>
          </a:p>
          <a:p>
            <a:pPr lvl="1"/>
            <a:r>
              <a:rPr lang="en-GB" b="1" dirty="0" smtClean="0"/>
              <a:t>5C </a:t>
            </a:r>
            <a:r>
              <a:rPr lang="en-GB" b="1" dirty="0"/>
              <a:t>document: </a:t>
            </a:r>
            <a:r>
              <a:rPr lang="en-GB" b="1" dirty="0">
                <a:hlinkClick r:id="rId3"/>
              </a:rPr>
              <a:t>https://</a:t>
            </a:r>
            <a:r>
              <a:rPr lang="en-GB" b="1" dirty="0" smtClean="0">
                <a:hlinkClick r:id="rId3"/>
              </a:rPr>
              <a:t>mentor.ieee.org/802.11/dcn/12/11-12-1137-06-0pad-draft-5c-proposal.doc</a:t>
            </a:r>
            <a:r>
              <a:rPr lang="en-GB" b="1" dirty="0" smtClean="0"/>
              <a:t> </a:t>
            </a:r>
            <a:endParaRPr lang="en-US" dirty="0"/>
          </a:p>
          <a:p>
            <a:pPr lvl="0"/>
            <a:r>
              <a:rPr lang="en-GB" dirty="0" smtClean="0"/>
              <a:t>Moved</a:t>
            </a:r>
            <a:r>
              <a:rPr lang="en-GB" dirty="0"/>
              <a:t>: </a:t>
            </a:r>
            <a:r>
              <a:rPr lang="en-GB" dirty="0" smtClean="0"/>
              <a:t>Stephen McCann</a:t>
            </a:r>
            <a:endParaRPr lang="en-US" dirty="0"/>
          </a:p>
          <a:p>
            <a:pPr lvl="0"/>
            <a:r>
              <a:rPr lang="en-GB" dirty="0"/>
              <a:t>Seconded: </a:t>
            </a:r>
            <a:r>
              <a:rPr lang="en-GB" dirty="0" smtClean="0"/>
              <a:t>Al </a:t>
            </a:r>
            <a:r>
              <a:rPr lang="en-GB" dirty="0" err="1" smtClean="0"/>
              <a:t>Petrick</a:t>
            </a:r>
            <a:endParaRPr lang="en-US" dirty="0"/>
          </a:p>
          <a:p>
            <a:pPr lvl="0"/>
            <a:r>
              <a:rPr lang="en-GB" dirty="0" smtClean="0"/>
              <a:t>Result:</a:t>
            </a:r>
            <a:r>
              <a:rPr lang="en-GB" dirty="0"/>
              <a:t> </a:t>
            </a:r>
            <a:r>
              <a:rPr lang="en-GB" dirty="0" smtClean="0"/>
              <a:t>75-0-0 passes</a:t>
            </a:r>
          </a:p>
          <a:p>
            <a:pPr marL="0" lvl="0" indent="0">
              <a:buNone/>
            </a:pPr>
            <a:endParaRPr lang="en-US" sz="1400" dirty="0"/>
          </a:p>
          <a:p>
            <a:pPr lvl="0"/>
            <a:endParaRPr lang="en-US" sz="2000"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14</a:t>
            </a:fld>
            <a:endParaRPr lang="en-GB" dirty="0"/>
          </a:p>
        </p:txBody>
      </p:sp>
      <p:sp>
        <p:nvSpPr>
          <p:cNvPr id="5" name="Footer Placeholder 4"/>
          <p:cNvSpPr>
            <a:spLocks noGrp="1"/>
          </p:cNvSpPr>
          <p:nvPr>
            <p:ph type="ftr" idx="4294967295"/>
          </p:nvPr>
        </p:nvSpPr>
        <p:spPr>
          <a:xfrm>
            <a:off x="5357818" y="6475413"/>
            <a:ext cx="3184520" cy="180975"/>
          </a:xfrm>
          <a:prstGeom prst="rect">
            <a:avLst/>
          </a:prstGeom>
        </p:spPr>
        <p:txBody>
          <a:bodyPr/>
          <a:lstStyle/>
          <a:p>
            <a:pPr algn="r"/>
            <a:r>
              <a:rPr lang="en-GB" sz="1200" b="0" smtClean="0"/>
              <a:t>D. Stanley, HP Enterprise</a:t>
            </a:r>
            <a:endParaRPr lang="en-GB" sz="1200" b="0" dirty="0"/>
          </a:p>
        </p:txBody>
      </p:sp>
      <p:sp>
        <p:nvSpPr>
          <p:cNvPr id="6" name="Date Placeholder 5"/>
          <p:cNvSpPr>
            <a:spLocks noGrp="1"/>
          </p:cNvSpPr>
          <p:nvPr>
            <p:ph type="dt" idx="4294967295"/>
          </p:nvPr>
        </p:nvSpPr>
        <p:spPr>
          <a:xfrm>
            <a:off x="696912" y="304800"/>
            <a:ext cx="1874823" cy="273050"/>
          </a:xfrm>
          <a:prstGeom prst="rect">
            <a:avLst/>
          </a:prstGeom>
        </p:spPr>
        <p:txBody>
          <a:bodyPr/>
          <a:lstStyle/>
          <a:p>
            <a:r>
              <a:rPr lang="en-US" sz="2000" smtClean="0"/>
              <a:t>July 2016</a:t>
            </a:r>
            <a:endParaRPr lang="en-GB" sz="2000" dirty="0"/>
          </a:p>
        </p:txBody>
      </p:sp>
    </p:spTree>
    <p:extLst>
      <p:ext uri="{BB962C8B-B14F-4D97-AF65-F5344CB8AC3E}">
        <p14:creationId xmlns:p14="http://schemas.microsoft.com/office/powerpoint/2010/main" val="349569560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ITU-R liaison</a:t>
            </a:r>
            <a:endParaRPr lang="en-US" dirty="0"/>
          </a:p>
        </p:txBody>
      </p:sp>
      <p:sp>
        <p:nvSpPr>
          <p:cNvPr id="3" name="Content Placeholder 2"/>
          <p:cNvSpPr>
            <a:spLocks noGrp="1"/>
          </p:cNvSpPr>
          <p:nvPr>
            <p:ph idx="1"/>
          </p:nvPr>
        </p:nvSpPr>
        <p:spPr>
          <a:xfrm>
            <a:off x="685800" y="1981200"/>
            <a:ext cx="8229600" cy="4343400"/>
          </a:xfrm>
        </p:spPr>
        <p:txBody>
          <a:bodyPr/>
          <a:lstStyle/>
          <a:p>
            <a:pPr lvl="0"/>
            <a:r>
              <a:rPr lang="en-US" dirty="0" smtClean="0"/>
              <a:t>Do you support 802.18 drafting a liaison statement to ITU-R requesting that Wireless Access Services/Radio Local Area Networks be considered in 66-71 GHz studies in support of WRC-19 agenda item 1.13.</a:t>
            </a:r>
          </a:p>
          <a:p>
            <a:pPr lvl="0"/>
            <a:endParaRPr lang="en-US" dirty="0"/>
          </a:p>
          <a:p>
            <a:pPr lvl="0"/>
            <a:r>
              <a:rPr lang="en-US" dirty="0" smtClean="0"/>
              <a:t>Result: 68-0-4</a:t>
            </a:r>
            <a:endParaRPr lang="en-GB" dirty="0" smtClean="0"/>
          </a:p>
          <a:p>
            <a:pPr marL="0" lvl="0" indent="0">
              <a:buNone/>
            </a:pPr>
            <a:endParaRPr lang="en-US" sz="1400" dirty="0"/>
          </a:p>
          <a:p>
            <a:pPr lvl="0"/>
            <a:endParaRPr lang="en-US" sz="2000"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15</a:t>
            </a:fld>
            <a:endParaRPr lang="en-GB" dirty="0"/>
          </a:p>
        </p:txBody>
      </p:sp>
      <p:sp>
        <p:nvSpPr>
          <p:cNvPr id="5" name="Footer Placeholder 4"/>
          <p:cNvSpPr>
            <a:spLocks noGrp="1"/>
          </p:cNvSpPr>
          <p:nvPr>
            <p:ph type="ftr" idx="4294967295"/>
          </p:nvPr>
        </p:nvSpPr>
        <p:spPr>
          <a:xfrm>
            <a:off x="5357818" y="6475413"/>
            <a:ext cx="3184520" cy="180975"/>
          </a:xfrm>
          <a:prstGeom prst="rect">
            <a:avLst/>
          </a:prstGeom>
        </p:spPr>
        <p:txBody>
          <a:bodyPr/>
          <a:lstStyle/>
          <a:p>
            <a:pPr algn="r"/>
            <a:r>
              <a:rPr lang="en-GB" sz="1200" b="0" smtClean="0"/>
              <a:t>D. Stanley, HP Enterprise</a:t>
            </a:r>
            <a:endParaRPr lang="en-GB" sz="1200" b="0" dirty="0"/>
          </a:p>
        </p:txBody>
      </p:sp>
      <p:sp>
        <p:nvSpPr>
          <p:cNvPr id="6" name="Date Placeholder 5"/>
          <p:cNvSpPr>
            <a:spLocks noGrp="1"/>
          </p:cNvSpPr>
          <p:nvPr>
            <p:ph type="dt" idx="4294967295"/>
          </p:nvPr>
        </p:nvSpPr>
        <p:spPr>
          <a:xfrm>
            <a:off x="696912" y="304800"/>
            <a:ext cx="1874823" cy="273050"/>
          </a:xfrm>
          <a:prstGeom prst="rect">
            <a:avLst/>
          </a:prstGeom>
        </p:spPr>
        <p:txBody>
          <a:bodyPr/>
          <a:lstStyle/>
          <a:p>
            <a:r>
              <a:rPr lang="en-US" sz="2000" smtClean="0"/>
              <a:t>July 2016</a:t>
            </a:r>
            <a:endParaRPr lang="en-GB" sz="2000" dirty="0"/>
          </a:p>
        </p:txBody>
      </p:sp>
    </p:spTree>
    <p:extLst>
      <p:ext uri="{BB962C8B-B14F-4D97-AF65-F5344CB8AC3E}">
        <p14:creationId xmlns:p14="http://schemas.microsoft.com/office/powerpoint/2010/main" val="329473635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Friday</a:t>
            </a:r>
            <a:endParaRPr lang="en-GB"/>
          </a:p>
        </p:txBody>
      </p:sp>
      <p:sp>
        <p:nvSpPr>
          <p:cNvPr id="3" name="Text Placeholder 2"/>
          <p:cNvSpPr>
            <a:spLocks noGrp="1"/>
          </p:cNvSpPr>
          <p:nvPr>
            <p:ph type="body" idx="1"/>
          </p:nvPr>
        </p:nvSpPr>
        <p:spPr/>
        <p:txBody>
          <a:bodyPr/>
          <a:lstStyle/>
          <a:p>
            <a:endParaRPr lang="en-GB"/>
          </a:p>
        </p:txBody>
      </p:sp>
      <p:sp>
        <p:nvSpPr>
          <p:cNvPr id="4" name="Date Placeholder 3"/>
          <p:cNvSpPr>
            <a:spLocks noGrp="1"/>
          </p:cNvSpPr>
          <p:nvPr>
            <p:ph type="dt" sz="half" idx="10"/>
          </p:nvPr>
        </p:nvSpPr>
        <p:spPr/>
        <p:txBody>
          <a:bodyPr/>
          <a:lstStyle/>
          <a:p>
            <a:pPr>
              <a:defRPr/>
            </a:pPr>
            <a:r>
              <a:rPr lang="en-US" smtClean="0"/>
              <a:t>July 2016</a:t>
            </a:r>
            <a:endParaRPr lang="en-US" dirty="0"/>
          </a:p>
        </p:txBody>
      </p:sp>
      <p:sp>
        <p:nvSpPr>
          <p:cNvPr id="5" name="Footer Placeholder 4"/>
          <p:cNvSpPr>
            <a:spLocks noGrp="1"/>
          </p:cNvSpPr>
          <p:nvPr>
            <p:ph type="ftr" sz="quarter" idx="11"/>
          </p:nvPr>
        </p:nvSpPr>
        <p:spPr/>
        <p:txBody>
          <a:bodyPr/>
          <a:lstStyle/>
          <a:p>
            <a:pPr>
              <a:defRPr/>
            </a:pPr>
            <a:r>
              <a:rPr lang="en-US" smtClean="0"/>
              <a:t>D. Stanley, HP Enterprise</a:t>
            </a:r>
            <a:endParaRPr lang="en-US"/>
          </a:p>
        </p:txBody>
      </p:sp>
      <p:sp>
        <p:nvSpPr>
          <p:cNvPr id="7" name="Slide Number Placeholder 6"/>
          <p:cNvSpPr>
            <a:spLocks noGrp="1"/>
          </p:cNvSpPr>
          <p:nvPr>
            <p:ph type="sldNum" sz="quarter" idx="12"/>
          </p:nvPr>
        </p:nvSpPr>
        <p:spPr/>
        <p:txBody>
          <a:bodyPr/>
          <a:lstStyle/>
          <a:p>
            <a:pPr>
              <a:defRPr/>
            </a:pPr>
            <a:r>
              <a:rPr lang="en-US" smtClean="0"/>
              <a:t>Slide </a:t>
            </a:r>
            <a:fld id="{0FDD5300-2866-4D79-87F5-BB55E78B9620}" type="slidenum">
              <a:rPr lang="en-US" smtClean="0"/>
              <a:pPr>
                <a:defRPr/>
              </a:pPr>
              <a:t>16</a:t>
            </a:fld>
            <a:endParaRPr lang="en-US"/>
          </a:p>
        </p:txBody>
      </p:sp>
    </p:spTree>
    <p:extLst>
      <p:ext uri="{BB962C8B-B14F-4D97-AF65-F5344CB8AC3E}">
        <p14:creationId xmlns:p14="http://schemas.microsoft.com/office/powerpoint/2010/main" val="288654021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pPr>
              <a:defRPr/>
            </a:pPr>
            <a:r>
              <a:rPr lang="en-US" smtClean="0"/>
              <a:t>July 2016</a:t>
            </a:r>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330586938"/>
              </p:ext>
            </p:extLst>
          </p:nvPr>
        </p:nvGraphicFramePr>
        <p:xfrm>
          <a:off x="152400" y="762000"/>
          <a:ext cx="8839200" cy="5129551"/>
        </p:xfrm>
        <a:graphic>
          <a:graphicData uri="http://schemas.openxmlformats.org/drawingml/2006/table">
            <a:tbl>
              <a:tblPr/>
              <a:tblGrid>
                <a:gridCol w="2779620"/>
                <a:gridCol w="3588299"/>
                <a:gridCol w="1057708"/>
                <a:gridCol w="1413573"/>
              </a:tblGrid>
              <a:tr h="346364">
                <a:tc>
                  <a:txBody>
                    <a:bodyPr/>
                    <a:lstStyle/>
                    <a:p>
                      <a:pPr algn="l" fontAlgn="b"/>
                      <a:r>
                        <a:rPr lang="en-GB" sz="2100" b="1" i="0" u="none" strike="noStrike" dirty="0">
                          <a:solidFill>
                            <a:srgbClr val="FFFFFF"/>
                          </a:solidFill>
                          <a:effectLst/>
                          <a:latin typeface="Calibri" panose="020F0502020204030204" pitchFamily="34" charset="0"/>
                        </a:rPr>
                        <a:t>Group</a:t>
                      </a:r>
                    </a:p>
                  </a:txBody>
                  <a:tcPr marL="9896" marR="9896" marT="9896" marB="0" anchor="b">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4F81BD"/>
                    </a:solidFill>
                  </a:tcPr>
                </a:tc>
                <a:tc>
                  <a:txBody>
                    <a:bodyPr/>
                    <a:lstStyle/>
                    <a:p>
                      <a:pPr algn="l" fontAlgn="b"/>
                      <a:r>
                        <a:rPr lang="en-GB" sz="2100" b="1" i="0" u="none" strike="noStrike">
                          <a:solidFill>
                            <a:srgbClr val="FFFFFF"/>
                          </a:solidFill>
                          <a:effectLst/>
                          <a:latin typeface="Calibri" panose="020F0502020204030204" pitchFamily="34" charset="0"/>
                        </a:rPr>
                        <a:t>Date(s)</a:t>
                      </a: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4F81BD"/>
                    </a:solidFill>
                  </a:tcPr>
                </a:tc>
                <a:tc>
                  <a:txBody>
                    <a:bodyPr/>
                    <a:lstStyle/>
                    <a:p>
                      <a:pPr algn="ctr" fontAlgn="b"/>
                      <a:r>
                        <a:rPr lang="en-GB" sz="2100" b="1" i="0" u="none" strike="noStrike">
                          <a:solidFill>
                            <a:srgbClr val="FFFFFF"/>
                          </a:solidFill>
                          <a:effectLst/>
                          <a:latin typeface="Calibri" panose="020F0502020204030204" pitchFamily="34" charset="0"/>
                        </a:rPr>
                        <a:t>Start</a:t>
                      </a: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4F81BD"/>
                    </a:solidFill>
                  </a:tcPr>
                </a:tc>
                <a:tc>
                  <a:txBody>
                    <a:bodyPr/>
                    <a:lstStyle/>
                    <a:p>
                      <a:pPr algn="ctr" fontAlgn="b"/>
                      <a:r>
                        <a:rPr lang="en-GB" sz="2100" b="1" i="0" u="none" strike="noStrike">
                          <a:solidFill>
                            <a:srgbClr val="FFFFFF"/>
                          </a:solidFill>
                          <a:effectLst/>
                          <a:latin typeface="Calibri" panose="020F0502020204030204" pitchFamily="34" charset="0"/>
                        </a:rPr>
                        <a:t>Duration</a:t>
                      </a:r>
                    </a:p>
                  </a:txBody>
                  <a:tcPr marL="9896" marR="9896" marT="9896" marB="0" anchor="b">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4F81BD"/>
                    </a:solidFill>
                  </a:tcPr>
                </a:tc>
              </a:tr>
              <a:tr h="346364">
                <a:tc>
                  <a:txBody>
                    <a:bodyPr/>
                    <a:lstStyle/>
                    <a:p>
                      <a:pPr algn="l" fontAlgn="b"/>
                      <a:r>
                        <a:rPr lang="en-GB" sz="1800" b="0" i="0" u="none" strike="noStrike" dirty="0">
                          <a:solidFill>
                            <a:srgbClr val="000000"/>
                          </a:solidFill>
                          <a:effectLst/>
                          <a:latin typeface="Calibri" panose="020F0502020204030204" pitchFamily="34" charset="0"/>
                        </a:rPr>
                        <a:t>CAC</a:t>
                      </a:r>
                    </a:p>
                  </a:txBody>
                  <a:tcPr marL="9896" marR="9896" marT="9896" marB="0" anchor="b">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99CCFF"/>
                    </a:solidFill>
                  </a:tcPr>
                </a:tc>
                <a:tc>
                  <a:txBody>
                    <a:bodyPr/>
                    <a:lstStyle/>
                    <a:p>
                      <a:pPr algn="l" fontAlgn="b"/>
                      <a:r>
                        <a:rPr lang="fr-FR" sz="1800" b="0" i="0" u="none" strike="noStrike" dirty="0" smtClean="0">
                          <a:solidFill>
                            <a:srgbClr val="000000"/>
                          </a:solidFill>
                          <a:effectLst/>
                          <a:latin typeface="Calibri" panose="020F0502020204030204" pitchFamily="34" charset="0"/>
                        </a:rPr>
                        <a:t>Mon</a:t>
                      </a:r>
                      <a:r>
                        <a:rPr lang="fr-FR" sz="1800" b="0" i="0" u="none" strike="noStrike" baseline="0" dirty="0" smtClean="0">
                          <a:solidFill>
                            <a:srgbClr val="000000"/>
                          </a:solidFill>
                          <a:effectLst/>
                          <a:latin typeface="Calibri" panose="020F0502020204030204" pitchFamily="34" charset="0"/>
                        </a:rPr>
                        <a:t> </a:t>
                      </a:r>
                      <a:r>
                        <a:rPr lang="fr-FR" sz="1800" b="0" i="0" u="none" strike="noStrike" baseline="0" dirty="0" err="1" smtClean="0">
                          <a:solidFill>
                            <a:srgbClr val="000000"/>
                          </a:solidFill>
                          <a:effectLst/>
                          <a:latin typeface="Calibri" panose="020F0502020204030204" pitchFamily="34" charset="0"/>
                        </a:rPr>
                        <a:t>Aug</a:t>
                      </a:r>
                      <a:r>
                        <a:rPr lang="fr-FR" sz="1800" b="0" i="0" u="none" strike="noStrike" baseline="0" dirty="0" smtClean="0">
                          <a:solidFill>
                            <a:srgbClr val="000000"/>
                          </a:solidFill>
                          <a:effectLst/>
                          <a:latin typeface="Calibri" panose="020F0502020204030204" pitchFamily="34" charset="0"/>
                        </a:rPr>
                        <a:t> 8, Tues Sept 6</a:t>
                      </a:r>
                      <a:endParaRPr lang="fr-FR" sz="1800" b="0" i="0" u="none" strike="noStrike" dirty="0">
                        <a:solidFill>
                          <a:srgbClr val="000000"/>
                        </a:solidFill>
                        <a:effectLst/>
                        <a:latin typeface="Calibri" panose="020F0502020204030204" pitchFamily="34" charset="0"/>
                      </a:endParaRP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99CCFF"/>
                    </a:solidFill>
                  </a:tcPr>
                </a:tc>
                <a:tc>
                  <a:txBody>
                    <a:bodyPr/>
                    <a:lstStyle/>
                    <a:p>
                      <a:pPr algn="ctr" fontAlgn="b"/>
                      <a:r>
                        <a:rPr lang="en-GB" sz="1800" b="0" i="0" u="none" strike="noStrike" dirty="0">
                          <a:solidFill>
                            <a:srgbClr val="000000"/>
                          </a:solidFill>
                          <a:effectLst/>
                          <a:latin typeface="Calibri" panose="020F0502020204030204" pitchFamily="34" charset="0"/>
                        </a:rPr>
                        <a:t>12:00 ET</a:t>
                      </a: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99CCFF"/>
                    </a:solidFill>
                  </a:tcPr>
                </a:tc>
                <a:tc>
                  <a:txBody>
                    <a:bodyPr/>
                    <a:lstStyle/>
                    <a:p>
                      <a:pPr algn="ctr" fontAlgn="b"/>
                      <a:r>
                        <a:rPr lang="en-GB" sz="1800" b="0" i="0" u="none" strike="noStrike" dirty="0">
                          <a:solidFill>
                            <a:srgbClr val="000000"/>
                          </a:solidFill>
                          <a:effectLst/>
                          <a:latin typeface="Calibri" panose="020F0502020204030204" pitchFamily="34" charset="0"/>
                        </a:rPr>
                        <a:t>1 </a:t>
                      </a:r>
                      <a:r>
                        <a:rPr lang="en-GB" sz="1800" b="0" i="0" u="none" strike="noStrike" dirty="0" smtClean="0">
                          <a:solidFill>
                            <a:srgbClr val="000000"/>
                          </a:solidFill>
                          <a:effectLst/>
                          <a:latin typeface="Calibri" panose="020F0502020204030204" pitchFamily="34" charset="0"/>
                        </a:rPr>
                        <a:t>hr</a:t>
                      </a:r>
                      <a:endParaRPr lang="en-GB" sz="1800" b="0" i="0" u="none" strike="noStrike" dirty="0">
                        <a:solidFill>
                          <a:srgbClr val="000000"/>
                        </a:solidFill>
                        <a:effectLst/>
                        <a:latin typeface="Calibri" panose="020F0502020204030204" pitchFamily="34" charset="0"/>
                      </a:endParaRPr>
                    </a:p>
                  </a:txBody>
                  <a:tcPr marL="9896" marR="9896" marT="9896" marB="0" anchor="b">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99CCFF"/>
                    </a:solidFill>
                  </a:tcPr>
                </a:tc>
              </a:tr>
              <a:tr h="346364">
                <a:tc>
                  <a:txBody>
                    <a:bodyPr/>
                    <a:lstStyle/>
                    <a:p>
                      <a:pPr algn="l" fontAlgn="b"/>
                      <a:r>
                        <a:rPr lang="en-GB" sz="1800" b="0" i="0" u="none" strike="noStrike" dirty="0" err="1" smtClean="0">
                          <a:solidFill>
                            <a:srgbClr val="000000"/>
                          </a:solidFill>
                          <a:effectLst/>
                          <a:latin typeface="Calibri" panose="020F0502020204030204" pitchFamily="34" charset="0"/>
                        </a:rPr>
                        <a:t>TGaj</a:t>
                      </a:r>
                      <a:endParaRPr lang="en-GB" sz="1800" b="0" i="0" u="none" strike="noStrike" dirty="0">
                        <a:solidFill>
                          <a:srgbClr val="000000"/>
                        </a:solidFill>
                        <a:effectLst/>
                        <a:latin typeface="Calibri" panose="020F0502020204030204" pitchFamily="34" charset="0"/>
                      </a:endParaRPr>
                    </a:p>
                  </a:txBody>
                  <a:tcPr marL="9896" marR="9896" marT="9896" marB="0" anchor="b">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noFill/>
                  </a:tcPr>
                </a:tc>
                <a:tc>
                  <a:txBody>
                    <a:bodyPr/>
                    <a:lstStyle/>
                    <a:p>
                      <a:pPr algn="l" fontAlgn="b"/>
                      <a:r>
                        <a:rPr lang="en-GB" sz="1800" b="0" i="0" u="none" strike="noStrike" dirty="0" smtClean="0">
                          <a:solidFill>
                            <a:srgbClr val="000000"/>
                          </a:solidFill>
                          <a:effectLst/>
                          <a:latin typeface="Calibri" panose="020F0502020204030204" pitchFamily="34" charset="0"/>
                        </a:rPr>
                        <a:t>Thurs Sept 1</a:t>
                      </a:r>
                      <a:endParaRPr lang="en-GB" sz="1800" b="0" i="0" u="none" strike="noStrike" dirty="0">
                        <a:solidFill>
                          <a:srgbClr val="000000"/>
                        </a:solidFill>
                        <a:effectLst/>
                        <a:latin typeface="Calibri" panose="020F0502020204030204" pitchFamily="34" charset="0"/>
                      </a:endParaRP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noFill/>
                  </a:tcPr>
                </a:tc>
                <a:tc>
                  <a:txBody>
                    <a:bodyPr/>
                    <a:lstStyle/>
                    <a:p>
                      <a:pPr algn="ctr" fontAlgn="b"/>
                      <a:r>
                        <a:rPr lang="en-GB" sz="1800" b="0" i="0" u="none" strike="noStrike" dirty="0" smtClean="0">
                          <a:solidFill>
                            <a:srgbClr val="000000"/>
                          </a:solidFill>
                          <a:effectLst/>
                          <a:latin typeface="Calibri" panose="020F0502020204030204" pitchFamily="34" charset="0"/>
                        </a:rPr>
                        <a:t>21:00</a:t>
                      </a:r>
                      <a:endParaRPr lang="en-GB" sz="1800" b="0" i="0" u="none" strike="noStrike" dirty="0">
                        <a:solidFill>
                          <a:srgbClr val="000000"/>
                        </a:solidFill>
                        <a:effectLst/>
                        <a:latin typeface="Calibri" panose="020F0502020204030204" pitchFamily="34" charset="0"/>
                      </a:endParaRP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noFill/>
                  </a:tcPr>
                </a:tc>
                <a:tc>
                  <a:txBody>
                    <a:bodyPr/>
                    <a:lstStyle/>
                    <a:p>
                      <a:pPr algn="ctr" fontAlgn="b"/>
                      <a:r>
                        <a:rPr lang="en-GB" sz="1800" b="0" i="0" u="none" strike="noStrike" dirty="0" smtClean="0">
                          <a:solidFill>
                            <a:srgbClr val="000000"/>
                          </a:solidFill>
                          <a:effectLst/>
                          <a:latin typeface="Calibri" panose="020F0502020204030204" pitchFamily="34" charset="0"/>
                        </a:rPr>
                        <a:t>1 hr</a:t>
                      </a:r>
                      <a:endParaRPr lang="en-GB" sz="1800" b="0" i="0" u="none" strike="noStrike" dirty="0">
                        <a:solidFill>
                          <a:srgbClr val="000000"/>
                        </a:solidFill>
                        <a:effectLst/>
                        <a:latin typeface="Calibri" panose="020F0502020204030204" pitchFamily="34" charset="0"/>
                      </a:endParaRPr>
                    </a:p>
                  </a:txBody>
                  <a:tcPr marL="9896" marR="9896" marT="9896" marB="0" anchor="b">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noFill/>
                  </a:tcPr>
                </a:tc>
              </a:tr>
              <a:tr h="346364">
                <a:tc>
                  <a:txBody>
                    <a:bodyPr/>
                    <a:lstStyle/>
                    <a:p>
                      <a:pPr algn="l" fontAlgn="b"/>
                      <a:r>
                        <a:rPr lang="en-GB" sz="1800" b="0" i="0" u="none" strike="noStrike" dirty="0" smtClean="0">
                          <a:solidFill>
                            <a:srgbClr val="000000"/>
                          </a:solidFill>
                          <a:effectLst/>
                          <a:latin typeface="Calibri" panose="020F0502020204030204" pitchFamily="34" charset="0"/>
                        </a:rPr>
                        <a:t>ARC</a:t>
                      </a:r>
                      <a:endParaRPr lang="en-GB" sz="1800" b="0" i="0" u="none" strike="noStrike" dirty="0">
                        <a:solidFill>
                          <a:srgbClr val="000000"/>
                        </a:solidFill>
                        <a:effectLst/>
                        <a:latin typeface="Calibri" panose="020F0502020204030204" pitchFamily="34" charset="0"/>
                      </a:endParaRPr>
                    </a:p>
                  </a:txBody>
                  <a:tcPr marL="9896" marR="9896" marT="9896" marB="0" anchor="b">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99CCFF"/>
                    </a:solidFill>
                  </a:tcPr>
                </a:tc>
                <a:tc>
                  <a:txBody>
                    <a:bodyPr/>
                    <a:lstStyle/>
                    <a:p>
                      <a:pPr algn="l" fontAlgn="b"/>
                      <a:r>
                        <a:rPr lang="en-GB" sz="1800" b="0" i="0" u="none" strike="noStrike" dirty="0" smtClean="0">
                          <a:solidFill>
                            <a:srgbClr val="000000"/>
                          </a:solidFill>
                          <a:effectLst/>
                          <a:latin typeface="Calibri" panose="020F0502020204030204" pitchFamily="34" charset="0"/>
                        </a:rPr>
                        <a:t>Scheduled with 10 day notice</a:t>
                      </a:r>
                      <a:endParaRPr lang="en-GB" sz="1800" b="0" i="0" u="none" strike="noStrike" dirty="0">
                        <a:solidFill>
                          <a:srgbClr val="000000"/>
                        </a:solidFill>
                        <a:effectLst/>
                        <a:latin typeface="Calibri" panose="020F0502020204030204" pitchFamily="34" charset="0"/>
                      </a:endParaRP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99CCFF"/>
                    </a:solidFill>
                  </a:tcPr>
                </a:tc>
                <a:tc>
                  <a:txBody>
                    <a:bodyPr/>
                    <a:lstStyle/>
                    <a:p>
                      <a:pPr algn="ctr" fontAlgn="b"/>
                      <a:endParaRPr lang="en-GB" sz="1800" b="0" i="0" u="none" strike="noStrike" dirty="0">
                        <a:solidFill>
                          <a:srgbClr val="000000"/>
                        </a:solidFill>
                        <a:effectLst/>
                        <a:latin typeface="Calibri" panose="020F0502020204030204" pitchFamily="34" charset="0"/>
                      </a:endParaRP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99CCFF"/>
                    </a:solidFill>
                  </a:tcPr>
                </a:tc>
                <a:tc>
                  <a:txBody>
                    <a:bodyPr/>
                    <a:lstStyle/>
                    <a:p>
                      <a:pPr algn="ctr" fontAlgn="b"/>
                      <a:endParaRPr lang="en-GB" sz="1800" b="0" i="0" u="none" strike="noStrike" dirty="0">
                        <a:solidFill>
                          <a:srgbClr val="000000"/>
                        </a:solidFill>
                        <a:effectLst/>
                        <a:latin typeface="Calibri" panose="020F0502020204030204" pitchFamily="34" charset="0"/>
                      </a:endParaRPr>
                    </a:p>
                  </a:txBody>
                  <a:tcPr marL="9896" marR="9896" marT="9896" marB="0" anchor="b">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99CCFF"/>
                    </a:solidFill>
                  </a:tcPr>
                </a:tc>
              </a:tr>
              <a:tr h="346364">
                <a:tc>
                  <a:txBody>
                    <a:bodyPr/>
                    <a:lstStyle/>
                    <a:p>
                      <a:pPr marL="0" algn="l" defTabSz="914400" rtl="0" eaLnBrk="1" fontAlgn="b" latinLnBrk="0" hangingPunct="1"/>
                      <a:r>
                        <a:rPr lang="en-GB" sz="1800" b="0" i="0" u="none" strike="noStrike" kern="1200" dirty="0" err="1" smtClean="0">
                          <a:solidFill>
                            <a:srgbClr val="000000"/>
                          </a:solidFill>
                          <a:effectLst/>
                          <a:latin typeface="Calibri" panose="020F0502020204030204" pitchFamily="34" charset="0"/>
                          <a:ea typeface="+mn-ea"/>
                          <a:cs typeface="+mn-cs"/>
                        </a:rPr>
                        <a:t>TGah</a:t>
                      </a:r>
                      <a:endParaRPr lang="en-GB" sz="1800" b="0" i="0" u="none" strike="noStrike" kern="1200" dirty="0" smtClean="0">
                        <a:solidFill>
                          <a:srgbClr val="000000"/>
                        </a:solidFill>
                        <a:effectLst/>
                        <a:latin typeface="Calibri" panose="020F0502020204030204" pitchFamily="34" charset="0"/>
                        <a:ea typeface="+mn-ea"/>
                        <a:cs typeface="+mn-cs"/>
                      </a:endParaRPr>
                    </a:p>
                  </a:txBody>
                  <a:tcPr marL="9896" marR="9896" marT="9896" marB="0" anchor="b">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noFill/>
                  </a:tcPr>
                </a:tc>
                <a:tc>
                  <a:txBody>
                    <a:bodyPr/>
                    <a:lstStyle/>
                    <a:p>
                      <a:pPr algn="l" fontAlgn="b"/>
                      <a:r>
                        <a:rPr lang="en-GB" sz="1800" b="0" i="0" u="none" strike="noStrike" baseline="0" dirty="0" smtClean="0">
                          <a:solidFill>
                            <a:srgbClr val="000000"/>
                          </a:solidFill>
                          <a:effectLst/>
                          <a:latin typeface="Calibri" panose="020F0502020204030204" pitchFamily="34" charset="0"/>
                        </a:rPr>
                        <a:t>Aug 16</a:t>
                      </a:r>
                      <a:r>
                        <a:rPr lang="en-GB" sz="1800" b="0" i="0" u="none" strike="noStrike" baseline="30000" dirty="0" smtClean="0">
                          <a:solidFill>
                            <a:srgbClr val="000000"/>
                          </a:solidFill>
                          <a:effectLst/>
                          <a:latin typeface="Calibri" panose="020F0502020204030204" pitchFamily="34" charset="0"/>
                        </a:rPr>
                        <a:t>th</a:t>
                      </a:r>
                      <a:r>
                        <a:rPr lang="en-GB" sz="1800" b="0" i="0" u="none" strike="noStrike" baseline="0" dirty="0" smtClean="0">
                          <a:solidFill>
                            <a:srgbClr val="000000"/>
                          </a:solidFill>
                          <a:effectLst/>
                          <a:latin typeface="Calibri" panose="020F0502020204030204" pitchFamily="34" charset="0"/>
                        </a:rPr>
                        <a:t> and Sept 6th</a:t>
                      </a: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noFill/>
                  </a:tcPr>
                </a:tc>
                <a:tc>
                  <a:txBody>
                    <a:bodyPr/>
                    <a:lstStyle/>
                    <a:p>
                      <a:pPr algn="ctr" fontAlgn="b"/>
                      <a:r>
                        <a:rPr lang="en-GB" sz="1800" b="0" i="0" u="none" strike="noStrike" dirty="0" smtClean="0">
                          <a:solidFill>
                            <a:srgbClr val="000000"/>
                          </a:solidFill>
                          <a:effectLst/>
                          <a:latin typeface="Calibri" panose="020F0502020204030204" pitchFamily="34" charset="0"/>
                        </a:rPr>
                        <a:t>20:00 ET</a:t>
                      </a: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noFill/>
                  </a:tcPr>
                </a:tc>
                <a:tc>
                  <a:txBody>
                    <a:bodyPr/>
                    <a:lstStyle/>
                    <a:p>
                      <a:pPr algn="ctr" fontAlgn="b"/>
                      <a:r>
                        <a:rPr lang="en-GB" sz="1800" b="0" i="0" u="none" strike="noStrike" dirty="0" smtClean="0">
                          <a:solidFill>
                            <a:srgbClr val="000000"/>
                          </a:solidFill>
                          <a:effectLst/>
                          <a:latin typeface="Calibri" panose="020F0502020204030204" pitchFamily="34" charset="0"/>
                        </a:rPr>
                        <a:t>2.5 hrs</a:t>
                      </a:r>
                    </a:p>
                  </a:txBody>
                  <a:tcPr marL="9896" marR="9896" marT="9896" marB="0" anchor="b">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noFill/>
                  </a:tcPr>
                </a:tc>
              </a:tr>
              <a:tr h="402968">
                <a:tc>
                  <a:txBody>
                    <a:bodyPr/>
                    <a:lstStyle/>
                    <a:p>
                      <a:pPr algn="l" fontAlgn="b"/>
                      <a:r>
                        <a:rPr lang="en-GB" sz="1800" b="0" i="0" u="none" strike="noStrike" dirty="0" err="1" smtClean="0">
                          <a:solidFill>
                            <a:srgbClr val="000000"/>
                          </a:solidFill>
                          <a:effectLst/>
                          <a:latin typeface="Calibri" panose="020F0502020204030204" pitchFamily="34" charset="0"/>
                        </a:rPr>
                        <a:t>TGai</a:t>
                      </a:r>
                      <a:endParaRPr lang="en-GB" sz="1800" b="0" i="0" u="none" strike="noStrike" dirty="0" smtClean="0">
                        <a:solidFill>
                          <a:srgbClr val="000000"/>
                        </a:solidFill>
                        <a:effectLst/>
                        <a:latin typeface="Calibri" panose="020F0502020204030204" pitchFamily="34" charset="0"/>
                      </a:endParaRPr>
                    </a:p>
                  </a:txBody>
                  <a:tcPr marL="9896" marR="9896" marT="9896" marB="0" anchor="b">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99CCFF"/>
                    </a:solidFill>
                  </a:tcPr>
                </a:tc>
                <a:tc>
                  <a:txBody>
                    <a:bodyPr/>
                    <a:lstStyle/>
                    <a:p>
                      <a:pPr algn="l" fontAlgn="b"/>
                      <a:r>
                        <a:rPr lang="en-GB" sz="1800" b="0" i="0" u="none" strike="noStrike" dirty="0" smtClean="0">
                          <a:solidFill>
                            <a:srgbClr val="000000"/>
                          </a:solidFill>
                          <a:effectLst/>
                          <a:latin typeface="Calibri" panose="020F0502020204030204" pitchFamily="34" charset="0"/>
                        </a:rPr>
                        <a:t>Weekly Tues Aug</a:t>
                      </a:r>
                      <a:r>
                        <a:rPr lang="en-GB" sz="1800" b="0" i="0" u="none" strike="noStrike" baseline="0" dirty="0" smtClean="0">
                          <a:solidFill>
                            <a:srgbClr val="000000"/>
                          </a:solidFill>
                          <a:effectLst/>
                          <a:latin typeface="Calibri" panose="020F0502020204030204" pitchFamily="34" charset="0"/>
                        </a:rPr>
                        <a:t> 16</a:t>
                      </a:r>
                      <a:r>
                        <a:rPr lang="en-GB" sz="1800" b="0" i="0" u="none" strike="noStrike" baseline="30000" dirty="0" smtClean="0">
                          <a:solidFill>
                            <a:srgbClr val="000000"/>
                          </a:solidFill>
                          <a:effectLst/>
                          <a:latin typeface="Calibri" panose="020F0502020204030204" pitchFamily="34" charset="0"/>
                        </a:rPr>
                        <a:t>th</a:t>
                      </a:r>
                      <a:r>
                        <a:rPr lang="en-GB" sz="1800" b="0" i="0" u="none" strike="noStrike" baseline="0" dirty="0" smtClean="0">
                          <a:solidFill>
                            <a:srgbClr val="000000"/>
                          </a:solidFill>
                          <a:effectLst/>
                          <a:latin typeface="Calibri" panose="020F0502020204030204" pitchFamily="34" charset="0"/>
                        </a:rPr>
                        <a:t> to Nov 1</a:t>
                      </a:r>
                      <a:endParaRPr lang="en-GB" sz="1800" b="0" i="0" u="none" strike="noStrike" dirty="0">
                        <a:solidFill>
                          <a:srgbClr val="000000"/>
                        </a:solidFill>
                        <a:effectLst/>
                        <a:latin typeface="Calibri" panose="020F0502020204030204" pitchFamily="34" charset="0"/>
                      </a:endParaRP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99CCFF"/>
                    </a:solidFill>
                  </a:tcPr>
                </a:tc>
                <a:tc>
                  <a:txBody>
                    <a:bodyPr/>
                    <a:lstStyle/>
                    <a:p>
                      <a:pPr algn="ctr" fontAlgn="b"/>
                      <a:r>
                        <a:rPr lang="en-GB" sz="1800" b="0" i="0" u="none" strike="noStrike" dirty="0" smtClean="0">
                          <a:solidFill>
                            <a:srgbClr val="000000"/>
                          </a:solidFill>
                          <a:effectLst/>
                          <a:latin typeface="Calibri" panose="020F0502020204030204" pitchFamily="34" charset="0"/>
                        </a:rPr>
                        <a:t>10:00 ET</a:t>
                      </a: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99CCFF"/>
                    </a:solidFill>
                  </a:tcPr>
                </a:tc>
                <a:tc>
                  <a:txBody>
                    <a:bodyPr/>
                    <a:lstStyle/>
                    <a:p>
                      <a:pPr algn="ctr" fontAlgn="b"/>
                      <a:r>
                        <a:rPr lang="en-GB" sz="1800" b="0" i="0" u="none" strike="noStrike" dirty="0" smtClean="0">
                          <a:solidFill>
                            <a:srgbClr val="000000"/>
                          </a:solidFill>
                          <a:effectLst/>
                          <a:latin typeface="Calibri" panose="020F0502020204030204" pitchFamily="34" charset="0"/>
                        </a:rPr>
                        <a:t>1.5 hrs</a:t>
                      </a:r>
                    </a:p>
                  </a:txBody>
                  <a:tcPr marL="9896" marR="9896" marT="9896" marB="0" anchor="b">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99CCFF"/>
                    </a:solidFill>
                  </a:tcPr>
                </a:tc>
              </a:tr>
              <a:tr h="346364">
                <a:tc>
                  <a:txBody>
                    <a:bodyPr/>
                    <a:lstStyle/>
                    <a:p>
                      <a:pPr algn="l" fontAlgn="b"/>
                      <a:r>
                        <a:rPr lang="en-GB" sz="1800" b="0" i="0" u="none" strike="noStrike" dirty="0" err="1">
                          <a:solidFill>
                            <a:srgbClr val="000000"/>
                          </a:solidFill>
                          <a:effectLst/>
                          <a:latin typeface="Calibri" panose="020F0502020204030204" pitchFamily="34" charset="0"/>
                        </a:rPr>
                        <a:t>TGak</a:t>
                      </a:r>
                      <a:endParaRPr lang="en-GB" sz="1800" b="0" i="0" u="none" strike="noStrike" dirty="0">
                        <a:solidFill>
                          <a:srgbClr val="000000"/>
                        </a:solidFill>
                        <a:effectLst/>
                        <a:latin typeface="Calibri" panose="020F0502020204030204" pitchFamily="34" charset="0"/>
                      </a:endParaRPr>
                    </a:p>
                  </a:txBody>
                  <a:tcPr marL="9896" marR="9896" marT="9896" marB="0" anchor="b">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l" fontAlgn="b"/>
                      <a:r>
                        <a:rPr lang="en-GB" sz="1800" b="0" i="0" u="none" strike="noStrike" dirty="0" smtClean="0">
                          <a:solidFill>
                            <a:srgbClr val="000000"/>
                          </a:solidFill>
                          <a:effectLst/>
                          <a:latin typeface="Calibri" panose="020F0502020204030204" pitchFamily="34" charset="0"/>
                        </a:rPr>
                        <a:t>Mon </a:t>
                      </a:r>
                      <a:r>
                        <a:rPr lang="en-GB" sz="1800" b="0" i="0" u="none" strike="noStrike" baseline="0" dirty="0" smtClean="0">
                          <a:solidFill>
                            <a:srgbClr val="000000"/>
                          </a:solidFill>
                          <a:effectLst/>
                          <a:latin typeface="Calibri" panose="020F0502020204030204" pitchFamily="34" charset="0"/>
                        </a:rPr>
                        <a:t> Aug 8, 15, 22, 29</a:t>
                      </a:r>
                      <a:endParaRPr lang="en-GB" sz="1800" b="0" i="0" u="none" strike="noStrike" dirty="0">
                        <a:solidFill>
                          <a:srgbClr val="000000"/>
                        </a:solidFill>
                        <a:effectLst/>
                        <a:latin typeface="Calibri" panose="020F0502020204030204" pitchFamily="34" charset="0"/>
                      </a:endParaRP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ctr" fontAlgn="b"/>
                      <a:r>
                        <a:rPr lang="en-GB" sz="1800" b="0" i="0" u="none" strike="noStrike" dirty="0" smtClean="0">
                          <a:solidFill>
                            <a:srgbClr val="000000"/>
                          </a:solidFill>
                          <a:effectLst/>
                          <a:latin typeface="Calibri" panose="020F0502020204030204" pitchFamily="34" charset="0"/>
                        </a:rPr>
                        <a:t>10:00 </a:t>
                      </a:r>
                      <a:r>
                        <a:rPr lang="en-GB" sz="1800" b="0" i="0" u="none" strike="noStrike" dirty="0">
                          <a:solidFill>
                            <a:srgbClr val="000000"/>
                          </a:solidFill>
                          <a:effectLst/>
                          <a:latin typeface="Calibri" panose="020F0502020204030204" pitchFamily="34" charset="0"/>
                        </a:rPr>
                        <a:t>ET</a:t>
                      </a: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ctr" fontAlgn="b"/>
                      <a:r>
                        <a:rPr lang="en-GB" sz="1800" b="0" i="0" u="none" strike="noStrike" dirty="0" smtClean="0">
                          <a:solidFill>
                            <a:srgbClr val="000000"/>
                          </a:solidFill>
                          <a:effectLst/>
                          <a:latin typeface="Calibri" panose="020F0502020204030204" pitchFamily="34" charset="0"/>
                        </a:rPr>
                        <a:t>1.5 hrs</a:t>
                      </a:r>
                      <a:endParaRPr lang="en-GB" sz="1800" b="0" i="0" u="none" strike="noStrike" dirty="0">
                        <a:solidFill>
                          <a:srgbClr val="000000"/>
                        </a:solidFill>
                        <a:effectLst/>
                        <a:latin typeface="Calibri" panose="020F0502020204030204" pitchFamily="34" charset="0"/>
                      </a:endParaRPr>
                    </a:p>
                  </a:txBody>
                  <a:tcPr marL="9896" marR="9896" marT="9896" marB="0" anchor="b">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r>
              <a:tr h="346364">
                <a:tc>
                  <a:txBody>
                    <a:bodyPr/>
                    <a:lstStyle/>
                    <a:p>
                      <a:pPr algn="l" fontAlgn="b"/>
                      <a:r>
                        <a:rPr lang="en-GB" sz="1800" b="0" i="0" u="none" strike="noStrike" dirty="0" err="1" smtClean="0">
                          <a:solidFill>
                            <a:srgbClr val="000000"/>
                          </a:solidFill>
                          <a:effectLst/>
                          <a:latin typeface="Calibri" panose="020F0502020204030204" pitchFamily="34" charset="0"/>
                        </a:rPr>
                        <a:t>TGmc</a:t>
                      </a:r>
                      <a:endParaRPr lang="en-GB" sz="1800" b="0" i="0" u="none" strike="noStrike" dirty="0" smtClean="0">
                        <a:solidFill>
                          <a:srgbClr val="000000"/>
                        </a:solidFill>
                        <a:effectLst/>
                        <a:latin typeface="Calibri" panose="020F0502020204030204" pitchFamily="34" charset="0"/>
                      </a:endParaRPr>
                    </a:p>
                  </a:txBody>
                  <a:tcPr marL="9896" marR="9896" marT="9896" marB="0" anchor="b">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99CCFF"/>
                    </a:solidFill>
                  </a:tcPr>
                </a:tc>
                <a:tc>
                  <a:txBody>
                    <a:bodyPr/>
                    <a:lstStyle/>
                    <a:p>
                      <a:pPr algn="l" fontAlgn="b"/>
                      <a:r>
                        <a:rPr lang="en-GB" sz="1800" b="0" i="0" u="none" strike="noStrike" dirty="0" smtClean="0">
                          <a:solidFill>
                            <a:srgbClr val="000000"/>
                          </a:solidFill>
                          <a:effectLst/>
                          <a:latin typeface="Calibri" panose="020F0502020204030204" pitchFamily="34" charset="0"/>
                        </a:rPr>
                        <a:t>Fri Aug</a:t>
                      </a:r>
                      <a:r>
                        <a:rPr lang="en-GB" sz="1800" b="0" i="0" u="none" strike="noStrike" baseline="0" dirty="0" smtClean="0">
                          <a:solidFill>
                            <a:srgbClr val="000000"/>
                          </a:solidFill>
                          <a:effectLst/>
                          <a:latin typeface="Calibri" panose="020F0502020204030204" pitchFamily="34" charset="0"/>
                        </a:rPr>
                        <a:t> </a:t>
                      </a:r>
                      <a:r>
                        <a:rPr lang="en-GB" sz="1800" b="0" i="0" u="none" strike="noStrike" dirty="0" smtClean="0">
                          <a:solidFill>
                            <a:srgbClr val="000000"/>
                          </a:solidFill>
                          <a:effectLst/>
                          <a:latin typeface="Calibri" panose="020F0502020204030204" pitchFamily="34" charset="0"/>
                        </a:rPr>
                        <a:t>12</a:t>
                      </a: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99CCFF"/>
                    </a:solidFill>
                  </a:tcPr>
                </a:tc>
                <a:tc>
                  <a:txBody>
                    <a:bodyPr/>
                    <a:lstStyle/>
                    <a:p>
                      <a:pPr algn="ctr" fontAlgn="b"/>
                      <a:r>
                        <a:rPr lang="en-GB" sz="1800" b="0" i="0" u="none" strike="noStrike" dirty="0" smtClean="0">
                          <a:solidFill>
                            <a:srgbClr val="000000"/>
                          </a:solidFill>
                          <a:effectLst/>
                          <a:latin typeface="Calibri" panose="020F0502020204030204" pitchFamily="34" charset="0"/>
                        </a:rPr>
                        <a:t>10:00 ET</a:t>
                      </a:r>
                      <a:endParaRPr lang="en-GB" sz="1800" b="0" i="0" u="none" strike="noStrike" dirty="0">
                        <a:solidFill>
                          <a:srgbClr val="000000"/>
                        </a:solidFill>
                        <a:effectLst/>
                        <a:latin typeface="Calibri" panose="020F0502020204030204" pitchFamily="34" charset="0"/>
                      </a:endParaRP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99CCFF"/>
                    </a:solidFill>
                  </a:tcPr>
                </a:tc>
                <a:tc>
                  <a:txBody>
                    <a:bodyPr/>
                    <a:lstStyle/>
                    <a:p>
                      <a:pPr algn="ctr" fontAlgn="b"/>
                      <a:r>
                        <a:rPr lang="en-GB" sz="1800" b="0" i="0" u="none" strike="noStrike" dirty="0" smtClean="0">
                          <a:solidFill>
                            <a:srgbClr val="000000"/>
                          </a:solidFill>
                          <a:effectLst/>
                          <a:latin typeface="Calibri" panose="020F0502020204030204" pitchFamily="34" charset="0"/>
                        </a:rPr>
                        <a:t>2 hrs</a:t>
                      </a:r>
                    </a:p>
                  </a:txBody>
                  <a:tcPr marL="9896" marR="9896" marT="9896" marB="0" anchor="b">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99CCFF"/>
                    </a:solidFill>
                  </a:tcPr>
                </a:tc>
              </a:tr>
              <a:tr h="358043">
                <a:tc>
                  <a:txBody>
                    <a:bodyPr/>
                    <a:lstStyle/>
                    <a:p>
                      <a:pPr algn="l" fontAlgn="b"/>
                      <a:r>
                        <a:rPr lang="en-GB" sz="1800" b="0" i="0" u="none" strike="noStrike" dirty="0" err="1" smtClean="0">
                          <a:solidFill>
                            <a:srgbClr val="000000"/>
                          </a:solidFill>
                          <a:effectLst/>
                          <a:latin typeface="Calibri" panose="020F0502020204030204" pitchFamily="34" charset="0"/>
                        </a:rPr>
                        <a:t>TGaq</a:t>
                      </a:r>
                      <a:endParaRPr lang="en-GB" sz="1800" b="0" i="0" u="none" strike="noStrike" dirty="0">
                        <a:solidFill>
                          <a:srgbClr val="000000"/>
                        </a:solidFill>
                        <a:effectLst/>
                        <a:latin typeface="Calibri" panose="020F0502020204030204" pitchFamily="34" charset="0"/>
                      </a:endParaRPr>
                    </a:p>
                  </a:txBody>
                  <a:tcPr marL="9896" marR="9896" marT="9896" marB="0" anchor="b">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l" fontAlgn="b"/>
                      <a:r>
                        <a:rPr lang="en-GB" sz="1800" b="0" i="0" u="none" strike="noStrike" dirty="0" smtClean="0">
                          <a:solidFill>
                            <a:srgbClr val="000000"/>
                          </a:solidFill>
                          <a:effectLst/>
                          <a:latin typeface="Calibri" panose="020F0502020204030204" pitchFamily="34" charset="0"/>
                        </a:rPr>
                        <a:t>Thurs</a:t>
                      </a:r>
                      <a:r>
                        <a:rPr lang="en-GB" sz="1800" b="0" i="0" u="none" strike="noStrike" baseline="0" dirty="0" smtClean="0">
                          <a:solidFill>
                            <a:srgbClr val="000000"/>
                          </a:solidFill>
                          <a:effectLst/>
                          <a:latin typeface="Calibri" panose="020F0502020204030204" pitchFamily="34" charset="0"/>
                        </a:rPr>
                        <a:t> </a:t>
                      </a:r>
                      <a:r>
                        <a:rPr lang="en-GB" sz="1800" b="0" i="0" u="none" strike="noStrike" dirty="0" smtClean="0">
                          <a:solidFill>
                            <a:srgbClr val="000000"/>
                          </a:solidFill>
                          <a:effectLst/>
                          <a:latin typeface="Calibri" panose="020F0502020204030204" pitchFamily="34" charset="0"/>
                        </a:rPr>
                        <a:t>Aug 25, Sept 1</a:t>
                      </a:r>
                      <a:endParaRPr lang="en-GB" sz="1800" b="0" i="0" u="none" strike="noStrike" dirty="0">
                        <a:solidFill>
                          <a:srgbClr val="000000"/>
                        </a:solidFill>
                        <a:effectLst/>
                        <a:latin typeface="Calibri" panose="020F0502020204030204" pitchFamily="34" charset="0"/>
                      </a:endParaRP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ctr" fontAlgn="b"/>
                      <a:r>
                        <a:rPr lang="en-GB" sz="1800" b="0" i="0" u="none" strike="noStrike" dirty="0" smtClean="0">
                          <a:solidFill>
                            <a:srgbClr val="000000"/>
                          </a:solidFill>
                          <a:effectLst/>
                          <a:latin typeface="Calibri" panose="020F0502020204030204" pitchFamily="34" charset="0"/>
                        </a:rPr>
                        <a:t>Noon</a:t>
                      </a: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ctr" fontAlgn="b"/>
                      <a:r>
                        <a:rPr lang="en-GB" sz="1800" b="0" i="0" u="none" strike="noStrike" baseline="0" dirty="0" smtClean="0">
                          <a:solidFill>
                            <a:srgbClr val="000000"/>
                          </a:solidFill>
                          <a:effectLst/>
                          <a:latin typeface="Calibri" panose="020F0502020204030204" pitchFamily="34" charset="0"/>
                        </a:rPr>
                        <a:t>2 hr</a:t>
                      </a:r>
                    </a:p>
                  </a:txBody>
                  <a:tcPr marL="9896" marR="9896" marT="9896" marB="0" anchor="b">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r>
              <a:tr h="346364">
                <a:tc>
                  <a:txBody>
                    <a:bodyPr/>
                    <a:lstStyle/>
                    <a:p>
                      <a:pPr algn="l" fontAlgn="b"/>
                      <a:r>
                        <a:rPr lang="en-GB" sz="1800" b="0" i="0" u="none" strike="noStrike" dirty="0" err="1" smtClean="0">
                          <a:solidFill>
                            <a:srgbClr val="000000"/>
                          </a:solidFill>
                          <a:effectLst/>
                          <a:latin typeface="Calibri" panose="020F0502020204030204" pitchFamily="34" charset="0"/>
                        </a:rPr>
                        <a:t>TGax</a:t>
                      </a:r>
                      <a:endParaRPr lang="en-GB" sz="1800" b="0" i="0" u="none" strike="noStrike" dirty="0">
                        <a:solidFill>
                          <a:srgbClr val="000000"/>
                        </a:solidFill>
                        <a:effectLst/>
                        <a:latin typeface="Calibri" panose="020F0502020204030204" pitchFamily="34" charset="0"/>
                      </a:endParaRPr>
                    </a:p>
                  </a:txBody>
                  <a:tcPr marL="9896" marR="9896" marT="9896" marB="0" anchor="b">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99CCFF"/>
                    </a:solidFill>
                  </a:tcPr>
                </a:tc>
                <a:tc>
                  <a:txBody>
                    <a:bodyPr/>
                    <a:lstStyle/>
                    <a:p>
                      <a:pPr algn="l" fontAlgn="b"/>
                      <a:r>
                        <a:rPr lang="en-CA" sz="1800" kern="1200" dirty="0" smtClean="0">
                          <a:solidFill>
                            <a:schemeClr val="tx1"/>
                          </a:solidFill>
                          <a:effectLst/>
                          <a:latin typeface="Calibri" panose="020F0502020204030204" pitchFamily="34" charset="0"/>
                          <a:ea typeface="+mn-ea"/>
                          <a:cs typeface="+mn-cs"/>
                        </a:rPr>
                        <a:t>Thurs Aug</a:t>
                      </a:r>
                      <a:r>
                        <a:rPr lang="en-CA" sz="1800" kern="1200" baseline="0" dirty="0" smtClean="0">
                          <a:solidFill>
                            <a:schemeClr val="tx1"/>
                          </a:solidFill>
                          <a:effectLst/>
                          <a:latin typeface="Calibri" panose="020F0502020204030204" pitchFamily="34" charset="0"/>
                          <a:ea typeface="+mn-ea"/>
                          <a:cs typeface="+mn-cs"/>
                        </a:rPr>
                        <a:t> 11, 25, Sept 8</a:t>
                      </a:r>
                    </a:p>
                    <a:p>
                      <a:pPr algn="l" fontAlgn="b"/>
                      <a:r>
                        <a:rPr lang="en-CA" sz="1800" b="0" i="0" u="none" strike="noStrike" kern="1200" baseline="0" dirty="0" smtClean="0">
                          <a:solidFill>
                            <a:schemeClr val="tx1"/>
                          </a:solidFill>
                          <a:effectLst/>
                          <a:latin typeface="Calibri" panose="020F0502020204030204" pitchFamily="34" charset="0"/>
                          <a:ea typeface="+mn-ea"/>
                          <a:cs typeface="+mn-cs"/>
                        </a:rPr>
                        <a:t>Thurs Aug 18, Sept 1, 22</a:t>
                      </a:r>
                      <a:endParaRPr lang="en-GB" sz="1800" b="0" i="0" u="none" strike="noStrike" dirty="0">
                        <a:solidFill>
                          <a:srgbClr val="000000"/>
                        </a:solidFill>
                        <a:effectLst/>
                        <a:latin typeface="Calibri" panose="020F0502020204030204" pitchFamily="34" charset="0"/>
                      </a:endParaRP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99CCFF"/>
                    </a:solidFill>
                  </a:tcPr>
                </a:tc>
                <a:tc>
                  <a:txBody>
                    <a:bodyPr/>
                    <a:lstStyle/>
                    <a:p>
                      <a:pPr algn="ctr" fontAlgn="b"/>
                      <a:r>
                        <a:rPr lang="en-GB" sz="1800" b="0" i="0" u="none" strike="noStrike" dirty="0" smtClean="0">
                          <a:solidFill>
                            <a:srgbClr val="000000"/>
                          </a:solidFill>
                          <a:effectLst/>
                          <a:latin typeface="Calibri" panose="020F0502020204030204" pitchFamily="34" charset="0"/>
                        </a:rPr>
                        <a:t>10:00 ET</a:t>
                      </a:r>
                    </a:p>
                    <a:p>
                      <a:pPr algn="ctr" fontAlgn="b"/>
                      <a:r>
                        <a:rPr lang="en-GB" sz="1800" b="0" i="0" u="none" strike="noStrike" dirty="0" smtClean="0">
                          <a:solidFill>
                            <a:srgbClr val="000000"/>
                          </a:solidFill>
                          <a:effectLst/>
                          <a:latin typeface="Calibri" panose="020F0502020204030204" pitchFamily="34" charset="0"/>
                        </a:rPr>
                        <a:t>20:00 ET</a:t>
                      </a: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99CCFF"/>
                    </a:solidFill>
                  </a:tcPr>
                </a:tc>
                <a:tc>
                  <a:txBody>
                    <a:bodyPr/>
                    <a:lstStyle/>
                    <a:p>
                      <a:pPr algn="ctr" fontAlgn="b"/>
                      <a:r>
                        <a:rPr lang="en-GB" sz="1800" b="0" i="0" u="none" strike="noStrike" dirty="0" smtClean="0">
                          <a:solidFill>
                            <a:srgbClr val="000000"/>
                          </a:solidFill>
                          <a:effectLst/>
                          <a:latin typeface="Calibri" panose="020F0502020204030204" pitchFamily="34" charset="0"/>
                        </a:rPr>
                        <a:t>2</a:t>
                      </a:r>
                      <a:r>
                        <a:rPr lang="en-GB" sz="1800" b="0" i="0" u="none" strike="noStrike" baseline="0" dirty="0" smtClean="0">
                          <a:solidFill>
                            <a:srgbClr val="000000"/>
                          </a:solidFill>
                          <a:effectLst/>
                          <a:latin typeface="Calibri" panose="020F0502020204030204" pitchFamily="34" charset="0"/>
                        </a:rPr>
                        <a:t> hrs</a:t>
                      </a:r>
                    </a:p>
                    <a:p>
                      <a:pPr algn="ctr" fontAlgn="b"/>
                      <a:r>
                        <a:rPr lang="en-GB" sz="1800" b="0" i="0" u="none" strike="noStrike" baseline="0" dirty="0" smtClean="0">
                          <a:solidFill>
                            <a:srgbClr val="000000"/>
                          </a:solidFill>
                          <a:effectLst/>
                          <a:latin typeface="Calibri" panose="020F0502020204030204" pitchFamily="34" charset="0"/>
                        </a:rPr>
                        <a:t>2 hrs</a:t>
                      </a:r>
                    </a:p>
                  </a:txBody>
                  <a:tcPr marL="9896" marR="9896" marT="9896" marB="0" anchor="b">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99CCFF"/>
                    </a:solidFill>
                  </a:tcPr>
                </a:tc>
              </a:tr>
              <a:tr h="346364">
                <a:tc>
                  <a:txBody>
                    <a:bodyPr/>
                    <a:lstStyle/>
                    <a:p>
                      <a:pPr algn="l" fontAlgn="b"/>
                      <a:r>
                        <a:rPr lang="en-GB" sz="1800" b="0" i="0" u="none" strike="noStrike" dirty="0" err="1" smtClean="0">
                          <a:solidFill>
                            <a:srgbClr val="000000"/>
                          </a:solidFill>
                          <a:effectLst/>
                          <a:latin typeface="Calibri" panose="020F0502020204030204" pitchFamily="34" charset="0"/>
                        </a:rPr>
                        <a:t>TGay</a:t>
                      </a:r>
                      <a:endParaRPr lang="en-GB" sz="1800" b="0" i="0" u="none" strike="noStrike" dirty="0">
                        <a:solidFill>
                          <a:srgbClr val="000000"/>
                        </a:solidFill>
                        <a:effectLst/>
                        <a:latin typeface="Calibri" panose="020F0502020204030204" pitchFamily="34" charset="0"/>
                      </a:endParaRPr>
                    </a:p>
                  </a:txBody>
                  <a:tcPr marL="9896" marR="9896" marT="9896" marB="0" anchor="b">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noFill/>
                  </a:tcPr>
                </a:tc>
                <a:tc>
                  <a:txBody>
                    <a:bodyPr/>
                    <a:lstStyle/>
                    <a:p>
                      <a:pPr algn="l" fontAlgn="b"/>
                      <a:r>
                        <a:rPr lang="en-GB" sz="1800" b="0" i="0" u="none" strike="noStrike" baseline="0" dirty="0" smtClean="0">
                          <a:solidFill>
                            <a:srgbClr val="000000"/>
                          </a:solidFill>
                          <a:effectLst/>
                          <a:latin typeface="Calibri" panose="020F0502020204030204" pitchFamily="34" charset="0"/>
                        </a:rPr>
                        <a:t>Weds Aug 24</a:t>
                      </a:r>
                      <a:endParaRPr lang="en-GB" sz="1800" b="0" i="0" u="none" strike="noStrike" dirty="0">
                        <a:solidFill>
                          <a:srgbClr val="000000"/>
                        </a:solidFill>
                        <a:effectLst/>
                        <a:latin typeface="Calibri" panose="020F0502020204030204" pitchFamily="34" charset="0"/>
                      </a:endParaRP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noFill/>
                  </a:tcPr>
                </a:tc>
                <a:tc>
                  <a:txBody>
                    <a:bodyPr/>
                    <a:lstStyle/>
                    <a:p>
                      <a:pPr algn="ctr" fontAlgn="b"/>
                      <a:r>
                        <a:rPr lang="en-GB" sz="1800" b="0" i="0" u="none" strike="noStrike" dirty="0" smtClean="0">
                          <a:solidFill>
                            <a:srgbClr val="000000"/>
                          </a:solidFill>
                          <a:effectLst/>
                          <a:latin typeface="Calibri" panose="020F0502020204030204" pitchFamily="34" charset="0"/>
                        </a:rPr>
                        <a:t>10:00 ET</a:t>
                      </a: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noFill/>
                  </a:tcPr>
                </a:tc>
                <a:tc>
                  <a:txBody>
                    <a:bodyPr/>
                    <a:lstStyle/>
                    <a:p>
                      <a:pPr algn="ctr" fontAlgn="b"/>
                      <a:r>
                        <a:rPr lang="en-GB" sz="1800" b="0" i="0" u="none" strike="noStrike" baseline="0" dirty="0" smtClean="0">
                          <a:solidFill>
                            <a:srgbClr val="000000"/>
                          </a:solidFill>
                          <a:effectLst/>
                          <a:latin typeface="Calibri" panose="020F0502020204030204" pitchFamily="34" charset="0"/>
                        </a:rPr>
                        <a:t>1 </a:t>
                      </a:r>
                      <a:r>
                        <a:rPr lang="en-GB" sz="1800" b="0" i="0" u="none" strike="noStrike" baseline="0" dirty="0" err="1" smtClean="0">
                          <a:solidFill>
                            <a:srgbClr val="000000"/>
                          </a:solidFill>
                          <a:effectLst/>
                          <a:latin typeface="Calibri" panose="020F0502020204030204" pitchFamily="34" charset="0"/>
                        </a:rPr>
                        <a:t>hr</a:t>
                      </a:r>
                      <a:endParaRPr lang="en-GB" sz="1800" b="0" i="0" u="none" strike="noStrike" baseline="0" dirty="0" smtClean="0">
                        <a:solidFill>
                          <a:srgbClr val="000000"/>
                        </a:solidFill>
                        <a:effectLst/>
                        <a:latin typeface="Calibri" panose="020F0502020204030204" pitchFamily="34" charset="0"/>
                      </a:endParaRPr>
                    </a:p>
                  </a:txBody>
                  <a:tcPr marL="9896" marR="9896" marT="9896" marB="0" anchor="b">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noFill/>
                  </a:tcPr>
                </a:tc>
              </a:tr>
              <a:tr h="346364">
                <a:tc>
                  <a:txBody>
                    <a:bodyPr/>
                    <a:lstStyle/>
                    <a:p>
                      <a:pPr algn="l" fontAlgn="b"/>
                      <a:r>
                        <a:rPr lang="en-GB" sz="1800" b="0" i="0" u="none" strike="noStrike" dirty="0" err="1" smtClean="0">
                          <a:solidFill>
                            <a:srgbClr val="000000"/>
                          </a:solidFill>
                          <a:effectLst/>
                          <a:latin typeface="Calibri" panose="020F0502020204030204" pitchFamily="34" charset="0"/>
                        </a:rPr>
                        <a:t>TGaz</a:t>
                      </a:r>
                      <a:endParaRPr lang="en-GB" sz="1800" b="0" i="0" u="none" strike="noStrike" dirty="0">
                        <a:solidFill>
                          <a:srgbClr val="000000"/>
                        </a:solidFill>
                        <a:effectLst/>
                        <a:latin typeface="Calibri" panose="020F0502020204030204" pitchFamily="34" charset="0"/>
                      </a:endParaRPr>
                    </a:p>
                  </a:txBody>
                  <a:tcPr marL="9896" marR="9896" marT="9896" marB="0" anchor="b">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99CCFF"/>
                    </a:solidFill>
                  </a:tcPr>
                </a:tc>
                <a:tc>
                  <a:txBody>
                    <a:bodyPr/>
                    <a:lstStyle/>
                    <a:p>
                      <a:pPr algn="l" fontAlgn="b"/>
                      <a:r>
                        <a:rPr lang="en-CA" sz="1800" b="0" i="0" u="none" strike="noStrike" kern="1200" baseline="0" dirty="0" smtClean="0">
                          <a:solidFill>
                            <a:schemeClr val="tx1"/>
                          </a:solidFill>
                          <a:effectLst/>
                          <a:latin typeface="Calibri" panose="020F0502020204030204" pitchFamily="34" charset="0"/>
                          <a:ea typeface="+mn-ea"/>
                          <a:cs typeface="+mn-cs"/>
                        </a:rPr>
                        <a:t>Weds Sept 7</a:t>
                      </a:r>
                      <a:endParaRPr lang="en-GB" sz="1800" b="0" i="0" u="none" strike="noStrike" dirty="0">
                        <a:solidFill>
                          <a:srgbClr val="000000"/>
                        </a:solidFill>
                        <a:effectLst/>
                        <a:latin typeface="Calibri" panose="020F0502020204030204" pitchFamily="34" charset="0"/>
                      </a:endParaRP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99CCFF"/>
                    </a:solidFill>
                  </a:tcPr>
                </a:tc>
                <a:tc>
                  <a:txBody>
                    <a:bodyPr/>
                    <a:lstStyle/>
                    <a:p>
                      <a:pPr algn="ctr" fontAlgn="b"/>
                      <a:r>
                        <a:rPr lang="en-GB" sz="1800" b="0" i="0" u="none" strike="noStrike" dirty="0" smtClean="0">
                          <a:solidFill>
                            <a:srgbClr val="000000"/>
                          </a:solidFill>
                          <a:effectLst/>
                          <a:latin typeface="Calibri" panose="020F0502020204030204" pitchFamily="34" charset="0"/>
                        </a:rPr>
                        <a:t>10:00 ET</a:t>
                      </a: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99CCFF"/>
                    </a:solidFill>
                  </a:tcPr>
                </a:tc>
                <a:tc>
                  <a:txBody>
                    <a:bodyPr/>
                    <a:lstStyle/>
                    <a:p>
                      <a:pPr algn="ctr" fontAlgn="b"/>
                      <a:r>
                        <a:rPr lang="en-GB" sz="1800" b="0" i="0" u="none" strike="noStrike" baseline="0" dirty="0" smtClean="0">
                          <a:solidFill>
                            <a:srgbClr val="000000"/>
                          </a:solidFill>
                          <a:effectLst/>
                          <a:latin typeface="Calibri" panose="020F0502020204030204" pitchFamily="34" charset="0"/>
                        </a:rPr>
                        <a:t>1 hr</a:t>
                      </a:r>
                    </a:p>
                  </a:txBody>
                  <a:tcPr marL="9896" marR="9896" marT="9896" marB="0" anchor="b">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99CCFF"/>
                    </a:solidFill>
                  </a:tcPr>
                </a:tc>
              </a:tr>
              <a:tr h="346364">
                <a:tc>
                  <a:txBody>
                    <a:bodyPr/>
                    <a:lstStyle/>
                    <a:p>
                      <a:pPr algn="l" fontAlgn="b"/>
                      <a:r>
                        <a:rPr lang="en-GB" sz="1800" b="0" i="0" u="none" strike="noStrike" dirty="0" smtClean="0">
                          <a:solidFill>
                            <a:srgbClr val="000000"/>
                          </a:solidFill>
                          <a:effectLst/>
                          <a:latin typeface="Calibri" panose="020F0502020204030204" pitchFamily="34" charset="0"/>
                        </a:rPr>
                        <a:t>WUR</a:t>
                      </a:r>
                      <a:endParaRPr lang="en-GB" sz="1800" b="0" i="0" u="none" strike="noStrike" dirty="0">
                        <a:solidFill>
                          <a:srgbClr val="000000"/>
                        </a:solidFill>
                        <a:effectLst/>
                        <a:latin typeface="Calibri" panose="020F0502020204030204" pitchFamily="34" charset="0"/>
                      </a:endParaRPr>
                    </a:p>
                  </a:txBody>
                  <a:tcPr marL="9896" marR="9896" marT="9896" marB="0" anchor="b">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chemeClr val="bg1"/>
                    </a:solidFill>
                  </a:tcPr>
                </a:tc>
                <a:tc>
                  <a:txBody>
                    <a:bodyPr/>
                    <a:lstStyle/>
                    <a:p>
                      <a:pPr algn="l" fontAlgn="b"/>
                      <a:r>
                        <a:rPr lang="en-GB" sz="1800" b="0" i="0" u="none" strike="noStrike" dirty="0" smtClean="0">
                          <a:solidFill>
                            <a:srgbClr val="000000"/>
                          </a:solidFill>
                          <a:effectLst/>
                          <a:latin typeface="Calibri" panose="020F0502020204030204" pitchFamily="34" charset="0"/>
                        </a:rPr>
                        <a:t>Mon Aug 15, 29</a:t>
                      </a:r>
                      <a:endParaRPr lang="en-GB" sz="1800" b="0" i="0" u="none" strike="noStrike" dirty="0">
                        <a:solidFill>
                          <a:srgbClr val="000000"/>
                        </a:solidFill>
                        <a:effectLst/>
                        <a:latin typeface="Calibri" panose="020F0502020204030204" pitchFamily="34" charset="0"/>
                      </a:endParaRP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chemeClr val="bg1"/>
                    </a:solidFill>
                  </a:tcPr>
                </a:tc>
                <a:tc>
                  <a:txBody>
                    <a:bodyPr/>
                    <a:lstStyle/>
                    <a:p>
                      <a:pPr algn="ctr" fontAlgn="b"/>
                      <a:r>
                        <a:rPr lang="en-GB" sz="1800" b="0" i="0" u="none" strike="noStrike" dirty="0" smtClean="0">
                          <a:solidFill>
                            <a:srgbClr val="000000"/>
                          </a:solidFill>
                          <a:effectLst/>
                          <a:latin typeface="Calibri" panose="020F0502020204030204" pitchFamily="34" charset="0"/>
                        </a:rPr>
                        <a:t>14:00 ET</a:t>
                      </a: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chemeClr val="bg1"/>
                    </a:solidFill>
                  </a:tcPr>
                </a:tc>
                <a:tc>
                  <a:txBody>
                    <a:bodyPr/>
                    <a:lstStyle/>
                    <a:p>
                      <a:pPr algn="ctr" fontAlgn="b"/>
                      <a:r>
                        <a:rPr lang="en-GB" sz="1800" b="0" i="0" u="none" strike="noStrike" baseline="0" dirty="0" smtClean="0">
                          <a:solidFill>
                            <a:srgbClr val="000000"/>
                          </a:solidFill>
                          <a:effectLst/>
                          <a:latin typeface="Calibri" panose="020F0502020204030204" pitchFamily="34" charset="0"/>
                        </a:rPr>
                        <a:t>1 hr</a:t>
                      </a:r>
                    </a:p>
                  </a:txBody>
                  <a:tcPr marL="9896" marR="9896" marT="9896" marB="0" anchor="b">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chemeClr val="bg1"/>
                    </a:solidFill>
                  </a:tcPr>
                </a:tc>
              </a:tr>
              <a:tr h="346364">
                <a:tc>
                  <a:txBody>
                    <a:bodyPr/>
                    <a:lstStyle/>
                    <a:p>
                      <a:pPr algn="l" fontAlgn="b"/>
                      <a:endParaRPr lang="en-GB" sz="1800" b="0" i="0" u="none" strike="noStrike" dirty="0">
                        <a:solidFill>
                          <a:srgbClr val="000000"/>
                        </a:solidFill>
                        <a:effectLst/>
                        <a:latin typeface="Calibri" panose="020F0502020204030204" pitchFamily="34" charset="0"/>
                      </a:endParaRPr>
                    </a:p>
                  </a:txBody>
                  <a:tcPr marL="9896" marR="9896" marT="9896" marB="0" anchor="b">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99CCFF"/>
                    </a:solidFill>
                  </a:tcPr>
                </a:tc>
                <a:tc>
                  <a:txBody>
                    <a:bodyPr/>
                    <a:lstStyle/>
                    <a:p>
                      <a:pPr algn="l" fontAlgn="b"/>
                      <a:endParaRPr lang="en-GB" sz="1800" b="0" i="0" u="none" strike="noStrike" dirty="0">
                        <a:solidFill>
                          <a:srgbClr val="000000"/>
                        </a:solidFill>
                        <a:effectLst/>
                        <a:latin typeface="Calibri" panose="020F0502020204030204" pitchFamily="34" charset="0"/>
                      </a:endParaRP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99CCFF"/>
                    </a:solidFill>
                  </a:tcPr>
                </a:tc>
                <a:tc>
                  <a:txBody>
                    <a:bodyPr/>
                    <a:lstStyle/>
                    <a:p>
                      <a:pPr algn="ctr" fontAlgn="b"/>
                      <a:endParaRPr lang="en-GB" sz="1800" b="0" i="0" u="none" strike="noStrike" dirty="0" smtClean="0">
                        <a:solidFill>
                          <a:srgbClr val="000000"/>
                        </a:solidFill>
                        <a:effectLst/>
                        <a:latin typeface="Calibri" panose="020F0502020204030204" pitchFamily="34" charset="0"/>
                      </a:endParaRP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99CCFF"/>
                    </a:solidFill>
                  </a:tcPr>
                </a:tc>
                <a:tc>
                  <a:txBody>
                    <a:bodyPr/>
                    <a:lstStyle/>
                    <a:p>
                      <a:pPr algn="ctr" fontAlgn="b"/>
                      <a:endParaRPr lang="en-GB" sz="1800" b="0" i="0" u="none" strike="noStrike" baseline="0" dirty="0" smtClean="0">
                        <a:solidFill>
                          <a:srgbClr val="000000"/>
                        </a:solidFill>
                        <a:effectLst/>
                        <a:latin typeface="Calibri" panose="020F0502020204030204" pitchFamily="34" charset="0"/>
                      </a:endParaRPr>
                    </a:p>
                  </a:txBody>
                  <a:tcPr marL="9896" marR="9896" marT="9896" marB="0" anchor="b">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99CCFF"/>
                    </a:solidFill>
                  </a:tcPr>
                </a:tc>
              </a:tr>
            </a:tbl>
          </a:graphicData>
        </a:graphic>
      </p:graphicFrame>
      <p:sp>
        <p:nvSpPr>
          <p:cNvPr id="3" name="Footer Placeholder 2"/>
          <p:cNvSpPr>
            <a:spLocks noGrp="1"/>
          </p:cNvSpPr>
          <p:nvPr>
            <p:ph type="ftr" sz="quarter" idx="11"/>
          </p:nvPr>
        </p:nvSpPr>
        <p:spPr/>
        <p:txBody>
          <a:bodyPr/>
          <a:lstStyle/>
          <a:p>
            <a:pPr>
              <a:defRPr/>
            </a:pPr>
            <a:r>
              <a:rPr lang="en-US" smtClean="0"/>
              <a:t>D. Stanley, HP Enterprise</a:t>
            </a:r>
            <a:endParaRPr lang="en-US"/>
          </a:p>
        </p:txBody>
      </p:sp>
      <p:sp>
        <p:nvSpPr>
          <p:cNvPr id="2" name="TextBox 1"/>
          <p:cNvSpPr txBox="1"/>
          <p:nvPr/>
        </p:nvSpPr>
        <p:spPr>
          <a:xfrm>
            <a:off x="187362" y="5867400"/>
            <a:ext cx="8651838" cy="369332"/>
          </a:xfrm>
          <a:prstGeom prst="rect">
            <a:avLst/>
          </a:prstGeom>
          <a:noFill/>
        </p:spPr>
        <p:txBody>
          <a:bodyPr wrap="square" rtlCol="0">
            <a:spAutoFit/>
          </a:bodyPr>
          <a:lstStyle/>
          <a:p>
            <a:r>
              <a:rPr lang="en-US" sz="1800" dirty="0" smtClean="0"/>
              <a:t>Move to approve:  Jon Rosdahl Seconded:  Marc </a:t>
            </a:r>
            <a:r>
              <a:rPr lang="en-US" sz="1800" dirty="0" err="1" smtClean="0"/>
              <a:t>Emmelmann</a:t>
            </a:r>
            <a:r>
              <a:rPr lang="en-US" sz="1800" dirty="0" smtClean="0"/>
              <a:t> Result: Unanimous </a:t>
            </a:r>
            <a:endParaRPr lang="en-US" sz="1800" dirty="0"/>
          </a:p>
        </p:txBody>
      </p:sp>
      <p:sp>
        <p:nvSpPr>
          <p:cNvPr id="7" name="TextBox 6"/>
          <p:cNvSpPr txBox="1"/>
          <p:nvPr/>
        </p:nvSpPr>
        <p:spPr>
          <a:xfrm>
            <a:off x="2823117" y="152400"/>
            <a:ext cx="2250744" cy="461665"/>
          </a:xfrm>
          <a:prstGeom prst="rect">
            <a:avLst/>
          </a:prstGeom>
          <a:noFill/>
        </p:spPr>
        <p:txBody>
          <a:bodyPr wrap="none" rtlCol="0">
            <a:spAutoFit/>
          </a:bodyPr>
          <a:lstStyle/>
          <a:p>
            <a:r>
              <a:rPr lang="en-US" dirty="0" smtClean="0"/>
              <a:t>Teleconferences</a:t>
            </a:r>
            <a:endParaRPr lang="en-US" dirty="0"/>
          </a:p>
        </p:txBody>
      </p:sp>
      <p:sp>
        <p:nvSpPr>
          <p:cNvPr id="5" name="Slide Number Placeholder 4"/>
          <p:cNvSpPr>
            <a:spLocks noGrp="1"/>
          </p:cNvSpPr>
          <p:nvPr>
            <p:ph type="sldNum" sz="quarter" idx="12"/>
          </p:nvPr>
        </p:nvSpPr>
        <p:spPr/>
        <p:txBody>
          <a:bodyPr/>
          <a:lstStyle/>
          <a:p>
            <a:pPr>
              <a:defRPr/>
            </a:pPr>
            <a:r>
              <a:rPr lang="en-US" smtClean="0"/>
              <a:t>Slide </a:t>
            </a:r>
            <a:fld id="{EA664691-56C7-4D38-BFF3-A32E09E0A67B}" type="slidenum">
              <a:rPr lang="en-US" smtClean="0"/>
              <a:pPr>
                <a:defRPr/>
              </a:pPr>
              <a:t>17</a:t>
            </a:fld>
            <a:endParaRPr lang="en-US"/>
          </a:p>
        </p:txBody>
      </p:sp>
    </p:spTree>
    <p:extLst>
      <p:ext uri="{BB962C8B-B14F-4D97-AF65-F5344CB8AC3E}">
        <p14:creationId xmlns:p14="http://schemas.microsoft.com/office/powerpoint/2010/main" val="394318265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WUR SG Chair confirmation</a:t>
            </a:r>
            <a:endParaRPr lang="en-US" dirty="0"/>
          </a:p>
        </p:txBody>
      </p:sp>
      <p:sp>
        <p:nvSpPr>
          <p:cNvPr id="3" name="Content Placeholder 2"/>
          <p:cNvSpPr>
            <a:spLocks noGrp="1"/>
          </p:cNvSpPr>
          <p:nvPr>
            <p:ph idx="1"/>
          </p:nvPr>
        </p:nvSpPr>
        <p:spPr>
          <a:xfrm>
            <a:off x="685800" y="1981200"/>
            <a:ext cx="8229600" cy="4343400"/>
          </a:xfrm>
        </p:spPr>
        <p:txBody>
          <a:bodyPr/>
          <a:lstStyle/>
          <a:p>
            <a:pPr lvl="0"/>
            <a:r>
              <a:rPr lang="en-US" dirty="0" smtClean="0"/>
              <a:t>Move to confirm Minyoung Park as WUR SG chair.</a:t>
            </a:r>
            <a:endParaRPr lang="en-US" dirty="0"/>
          </a:p>
          <a:p>
            <a:pPr lvl="0"/>
            <a:r>
              <a:rPr lang="en-GB" dirty="0"/>
              <a:t> </a:t>
            </a:r>
            <a:endParaRPr lang="en-US" dirty="0"/>
          </a:p>
          <a:p>
            <a:pPr lvl="0"/>
            <a:r>
              <a:rPr lang="en-GB" dirty="0" smtClean="0"/>
              <a:t>Moved</a:t>
            </a:r>
            <a:r>
              <a:rPr lang="en-GB" dirty="0"/>
              <a:t>: </a:t>
            </a:r>
            <a:r>
              <a:rPr lang="en-GB" dirty="0" smtClean="0"/>
              <a:t>Mark Hamilton</a:t>
            </a:r>
            <a:endParaRPr lang="en-US" dirty="0"/>
          </a:p>
          <a:p>
            <a:pPr lvl="0"/>
            <a:r>
              <a:rPr lang="en-GB" dirty="0"/>
              <a:t>Seconded: </a:t>
            </a:r>
            <a:r>
              <a:rPr lang="en-GB" dirty="0" smtClean="0"/>
              <a:t>Edward Au</a:t>
            </a:r>
            <a:endParaRPr lang="en-US" dirty="0"/>
          </a:p>
          <a:p>
            <a:pPr lvl="0"/>
            <a:r>
              <a:rPr lang="en-GB" dirty="0" smtClean="0"/>
              <a:t>Result: Unanimous</a:t>
            </a:r>
            <a:endParaRPr lang="en-US" dirty="0"/>
          </a:p>
          <a:p>
            <a:pPr lvl="0"/>
            <a:endParaRPr lang="en-GB" sz="2000" dirty="0" smtClean="0"/>
          </a:p>
          <a:p>
            <a:pPr marL="0" lvl="0" indent="0">
              <a:buNone/>
            </a:pPr>
            <a:endParaRPr lang="en-US" sz="1400" dirty="0" smtClean="0"/>
          </a:p>
          <a:p>
            <a:pPr marL="0" lvl="0" indent="0">
              <a:buNone/>
            </a:pPr>
            <a:endParaRPr lang="en-US" sz="1400" dirty="0"/>
          </a:p>
          <a:p>
            <a:pPr lvl="0"/>
            <a:r>
              <a:rPr lang="en-US" sz="2000" i="1" dirty="0"/>
              <a:t>From 11-14-629r14, section </a:t>
            </a:r>
            <a:r>
              <a:rPr lang="en-US" sz="2000" i="1" dirty="0" smtClean="0"/>
              <a:t>4.2: “The </a:t>
            </a:r>
            <a:r>
              <a:rPr lang="en-US" sz="2000" i="1" dirty="0"/>
              <a:t>TG Chair shall be appointed by the WG Chair and confirmed by a WG majority </a:t>
            </a:r>
            <a:r>
              <a:rPr lang="en-US" sz="2000" i="1" dirty="0" smtClean="0"/>
              <a:t>approval.”</a:t>
            </a:r>
            <a:endParaRPr lang="en-US" sz="2000" i="1"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18</a:t>
            </a:fld>
            <a:endParaRPr lang="en-GB" dirty="0"/>
          </a:p>
        </p:txBody>
      </p:sp>
      <p:sp>
        <p:nvSpPr>
          <p:cNvPr id="5" name="Footer Placeholder 4"/>
          <p:cNvSpPr>
            <a:spLocks noGrp="1"/>
          </p:cNvSpPr>
          <p:nvPr>
            <p:ph type="ftr" idx="4294967295"/>
          </p:nvPr>
        </p:nvSpPr>
        <p:spPr>
          <a:xfrm>
            <a:off x="5357818" y="6475413"/>
            <a:ext cx="3184520" cy="180975"/>
          </a:xfrm>
          <a:prstGeom prst="rect">
            <a:avLst/>
          </a:prstGeom>
        </p:spPr>
        <p:txBody>
          <a:bodyPr/>
          <a:lstStyle/>
          <a:p>
            <a:pPr algn="r"/>
            <a:r>
              <a:rPr lang="en-GB" sz="1200" b="0" smtClean="0"/>
              <a:t>D. Stanley, HP Enterprise</a:t>
            </a:r>
            <a:endParaRPr lang="en-GB" sz="1200" b="0" dirty="0"/>
          </a:p>
        </p:txBody>
      </p:sp>
      <p:sp>
        <p:nvSpPr>
          <p:cNvPr id="6" name="Date Placeholder 5"/>
          <p:cNvSpPr>
            <a:spLocks noGrp="1"/>
          </p:cNvSpPr>
          <p:nvPr>
            <p:ph type="dt" idx="4294967295"/>
          </p:nvPr>
        </p:nvSpPr>
        <p:spPr>
          <a:xfrm>
            <a:off x="696912" y="304800"/>
            <a:ext cx="1874823" cy="273050"/>
          </a:xfrm>
          <a:prstGeom prst="rect">
            <a:avLst/>
          </a:prstGeom>
        </p:spPr>
        <p:txBody>
          <a:bodyPr/>
          <a:lstStyle/>
          <a:p>
            <a:r>
              <a:rPr lang="en-US" sz="2000" smtClean="0"/>
              <a:t>July 2016</a:t>
            </a:r>
            <a:endParaRPr lang="en-GB" sz="2000" dirty="0"/>
          </a:p>
        </p:txBody>
      </p:sp>
    </p:spTree>
    <p:extLst>
      <p:ext uri="{BB962C8B-B14F-4D97-AF65-F5344CB8AC3E}">
        <p14:creationId xmlns:p14="http://schemas.microsoft.com/office/powerpoint/2010/main" val="58230410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WUR SG Vice-Chair confirmation</a:t>
            </a:r>
            <a:endParaRPr lang="en-US" dirty="0"/>
          </a:p>
        </p:txBody>
      </p:sp>
      <p:sp>
        <p:nvSpPr>
          <p:cNvPr id="3" name="Content Placeholder 2"/>
          <p:cNvSpPr>
            <a:spLocks noGrp="1"/>
          </p:cNvSpPr>
          <p:nvPr>
            <p:ph idx="1"/>
          </p:nvPr>
        </p:nvSpPr>
        <p:spPr>
          <a:xfrm>
            <a:off x="685800" y="1981200"/>
            <a:ext cx="8229600" cy="4343400"/>
          </a:xfrm>
        </p:spPr>
        <p:txBody>
          <a:bodyPr/>
          <a:lstStyle/>
          <a:p>
            <a:pPr lvl="0"/>
            <a:r>
              <a:rPr lang="en-US" dirty="0" smtClean="0"/>
              <a:t>Move to confirm </a:t>
            </a:r>
            <a:r>
              <a:rPr lang="en-US" altLang="en-US" dirty="0" err="1"/>
              <a:t>Yunsong</a:t>
            </a:r>
            <a:r>
              <a:rPr lang="en-US" altLang="en-US" dirty="0"/>
              <a:t> Yang </a:t>
            </a:r>
            <a:r>
              <a:rPr lang="en-US" dirty="0" smtClean="0"/>
              <a:t>as WUR SG vice-chair.</a:t>
            </a:r>
            <a:endParaRPr lang="en-US" dirty="0"/>
          </a:p>
          <a:p>
            <a:pPr lvl="0"/>
            <a:endParaRPr lang="en-US" dirty="0"/>
          </a:p>
          <a:p>
            <a:pPr lvl="0"/>
            <a:r>
              <a:rPr lang="en-GB" dirty="0" smtClean="0"/>
              <a:t>Moved</a:t>
            </a:r>
            <a:r>
              <a:rPr lang="en-GB" dirty="0"/>
              <a:t>: </a:t>
            </a:r>
            <a:r>
              <a:rPr lang="en-GB" dirty="0" smtClean="0"/>
              <a:t>Lei Wang</a:t>
            </a:r>
            <a:endParaRPr lang="en-US" dirty="0"/>
          </a:p>
          <a:p>
            <a:pPr lvl="0"/>
            <a:r>
              <a:rPr lang="en-GB" dirty="0"/>
              <a:t>Seconded: </a:t>
            </a:r>
            <a:r>
              <a:rPr lang="en-GB" dirty="0" err="1" smtClean="0"/>
              <a:t>Jiamin</a:t>
            </a:r>
            <a:r>
              <a:rPr lang="en-GB" dirty="0" smtClean="0"/>
              <a:t> Chen</a:t>
            </a:r>
            <a:endParaRPr lang="en-US" dirty="0"/>
          </a:p>
          <a:p>
            <a:pPr lvl="0"/>
            <a:r>
              <a:rPr lang="en-GB" dirty="0" smtClean="0"/>
              <a:t>Result: Unanimous</a:t>
            </a:r>
          </a:p>
          <a:p>
            <a:pPr lvl="0"/>
            <a:endParaRPr lang="en-GB" dirty="0" smtClean="0"/>
          </a:p>
          <a:p>
            <a:pPr lvl="0"/>
            <a:endParaRPr lang="en-GB" dirty="0"/>
          </a:p>
          <a:p>
            <a:pPr lvl="0"/>
            <a:endParaRPr lang="en-GB" dirty="0"/>
          </a:p>
          <a:p>
            <a:pPr lvl="0"/>
            <a:r>
              <a:rPr lang="en-US" sz="2000" i="1" dirty="0" smtClean="0"/>
              <a:t>From 11-14-629r14, section 4.3: “TG </a:t>
            </a:r>
            <a:r>
              <a:rPr lang="en-US" sz="2000" i="1" dirty="0"/>
              <a:t>Vice-Chair is elected by a TG majority approval and confirmed by a WG majority </a:t>
            </a:r>
            <a:r>
              <a:rPr lang="en-US" sz="2000" i="1" dirty="0" smtClean="0"/>
              <a:t>approval”</a:t>
            </a:r>
            <a:endParaRPr lang="en-US" sz="2000" i="1" dirty="0"/>
          </a:p>
          <a:p>
            <a:pPr lvl="0"/>
            <a:endParaRPr lang="en-GB" sz="2000" dirty="0" smtClean="0"/>
          </a:p>
          <a:p>
            <a:pPr marL="0" lvl="0" indent="0">
              <a:buNone/>
            </a:pPr>
            <a:endParaRPr lang="en-US" sz="1400" dirty="0"/>
          </a:p>
          <a:p>
            <a:pPr lvl="0"/>
            <a:endParaRPr lang="en-US" sz="2000"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19</a:t>
            </a:fld>
            <a:endParaRPr lang="en-GB" dirty="0"/>
          </a:p>
        </p:txBody>
      </p:sp>
      <p:sp>
        <p:nvSpPr>
          <p:cNvPr id="5" name="Footer Placeholder 4"/>
          <p:cNvSpPr>
            <a:spLocks noGrp="1"/>
          </p:cNvSpPr>
          <p:nvPr>
            <p:ph type="ftr" idx="4294967295"/>
          </p:nvPr>
        </p:nvSpPr>
        <p:spPr>
          <a:xfrm>
            <a:off x="5357818" y="6475413"/>
            <a:ext cx="3184520" cy="180975"/>
          </a:xfrm>
          <a:prstGeom prst="rect">
            <a:avLst/>
          </a:prstGeom>
        </p:spPr>
        <p:txBody>
          <a:bodyPr/>
          <a:lstStyle/>
          <a:p>
            <a:pPr algn="r"/>
            <a:r>
              <a:rPr lang="en-GB" sz="1200" b="0" smtClean="0"/>
              <a:t>D. Stanley, HP Enterprise</a:t>
            </a:r>
            <a:endParaRPr lang="en-GB" sz="1200" b="0" dirty="0"/>
          </a:p>
        </p:txBody>
      </p:sp>
      <p:sp>
        <p:nvSpPr>
          <p:cNvPr id="6" name="Date Placeholder 5"/>
          <p:cNvSpPr>
            <a:spLocks noGrp="1"/>
          </p:cNvSpPr>
          <p:nvPr>
            <p:ph type="dt" idx="4294967295"/>
          </p:nvPr>
        </p:nvSpPr>
        <p:spPr>
          <a:xfrm>
            <a:off x="696912" y="304800"/>
            <a:ext cx="1874823" cy="273050"/>
          </a:xfrm>
          <a:prstGeom prst="rect">
            <a:avLst/>
          </a:prstGeom>
        </p:spPr>
        <p:txBody>
          <a:bodyPr/>
          <a:lstStyle/>
          <a:p>
            <a:r>
              <a:rPr lang="en-US" sz="2000" smtClean="0"/>
              <a:t>July 2016</a:t>
            </a:r>
            <a:endParaRPr lang="en-GB" sz="2000" dirty="0"/>
          </a:p>
        </p:txBody>
      </p:sp>
    </p:spTree>
    <p:extLst>
      <p:ext uri="{BB962C8B-B14F-4D97-AF65-F5344CB8AC3E}">
        <p14:creationId xmlns:p14="http://schemas.microsoft.com/office/powerpoint/2010/main" val="419971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r>
              <a:rPr lang="en-US" sz="1800" smtClean="0"/>
              <a:t>July 2016</a:t>
            </a:r>
            <a:endParaRPr lang="en-US" sz="1800"/>
          </a:p>
        </p:txBody>
      </p:sp>
      <p:sp>
        <p:nvSpPr>
          <p:cNvPr id="4101" name="Rectangle 2"/>
          <p:cNvSpPr>
            <a:spLocks noGrp="1" noChangeArrowheads="1"/>
          </p:cNvSpPr>
          <p:nvPr>
            <p:ph type="title"/>
          </p:nvPr>
        </p:nvSpPr>
        <p:spPr/>
        <p:txBody>
          <a:bodyPr/>
          <a:lstStyle/>
          <a:p>
            <a:r>
              <a:rPr lang="en-US" dirty="0" smtClean="0"/>
              <a:t>Abstract</a:t>
            </a:r>
          </a:p>
        </p:txBody>
      </p:sp>
      <p:sp>
        <p:nvSpPr>
          <p:cNvPr id="4102" name="Rectangle 3"/>
          <p:cNvSpPr>
            <a:spLocks noGrp="1" noChangeArrowheads="1"/>
          </p:cNvSpPr>
          <p:nvPr>
            <p:ph type="body" idx="1"/>
          </p:nvPr>
        </p:nvSpPr>
        <p:spPr>
          <a:xfrm>
            <a:off x="685800" y="1676400"/>
            <a:ext cx="8153400" cy="4572000"/>
          </a:xfrm>
        </p:spPr>
        <p:txBody>
          <a:bodyPr/>
          <a:lstStyle/>
          <a:p>
            <a:r>
              <a:rPr lang="en-US" b="0" dirty="0" smtClean="0"/>
              <a:t>This document is a composite of all 802.11 sub-group motions that are brought to the July 2016 802.11 WG plenary meetings and EC meetings.</a:t>
            </a:r>
          </a:p>
          <a:p>
            <a:r>
              <a:rPr lang="en-US" b="0" dirty="0" smtClean="0"/>
              <a:t>Revisions</a:t>
            </a:r>
          </a:p>
          <a:p>
            <a:pPr lvl="1"/>
            <a:r>
              <a:rPr lang="en-US" b="0" dirty="0" smtClean="0"/>
              <a:t>R0: containing motions for the Wednesday WG11 plenary</a:t>
            </a:r>
          </a:p>
          <a:p>
            <a:pPr lvl="1"/>
            <a:r>
              <a:rPr lang="en-US" dirty="0" smtClean="0"/>
              <a:t>R1: </a:t>
            </a:r>
            <a:r>
              <a:rPr lang="en-US" b="0" dirty="0" smtClean="0"/>
              <a:t>at conclusion of </a:t>
            </a:r>
            <a:r>
              <a:rPr lang="en-US" dirty="0" smtClean="0"/>
              <a:t>Wednesday</a:t>
            </a:r>
            <a:r>
              <a:rPr lang="en-US" b="0" dirty="0" smtClean="0"/>
              <a:t> WG11 plenary</a:t>
            </a:r>
          </a:p>
          <a:p>
            <a:pPr lvl="1"/>
            <a:r>
              <a:rPr lang="en-US" b="0" dirty="0" smtClean="0"/>
              <a:t>R2: containing motions for </a:t>
            </a:r>
            <a:r>
              <a:rPr lang="en-US" dirty="0" smtClean="0"/>
              <a:t>Friday</a:t>
            </a:r>
            <a:r>
              <a:rPr lang="en-US" b="0" dirty="0" smtClean="0"/>
              <a:t> WG11 plenary</a:t>
            </a:r>
          </a:p>
          <a:p>
            <a:pPr lvl="1"/>
            <a:r>
              <a:rPr lang="en-US" b="0" dirty="0" smtClean="0"/>
              <a:t>R3: at conclusion of  </a:t>
            </a:r>
            <a:r>
              <a:rPr lang="en-US" dirty="0" smtClean="0"/>
              <a:t>Friday</a:t>
            </a:r>
            <a:r>
              <a:rPr lang="en-US" b="0" dirty="0" smtClean="0"/>
              <a:t> WG11 plenary</a:t>
            </a:r>
          </a:p>
          <a:p>
            <a:pPr lvl="1"/>
            <a:r>
              <a:rPr lang="en-US" dirty="0" smtClean="0"/>
              <a:t>R4: at the </a:t>
            </a:r>
            <a:r>
              <a:rPr lang="en-US" dirty="0" smtClean="0"/>
              <a:t>beginning </a:t>
            </a:r>
            <a:r>
              <a:rPr lang="en-US" dirty="0" smtClean="0"/>
              <a:t>of the Friday 802 EC meeting (plenary only</a:t>
            </a:r>
            <a:r>
              <a:rPr lang="en-US" dirty="0" smtClean="0"/>
              <a:t>)</a:t>
            </a:r>
          </a:p>
          <a:p>
            <a:pPr lvl="1"/>
            <a:r>
              <a:rPr lang="en-US" dirty="0" smtClean="0"/>
              <a:t>R4: </a:t>
            </a:r>
            <a:r>
              <a:rPr lang="en-US" dirty="0"/>
              <a:t>at the </a:t>
            </a:r>
            <a:r>
              <a:rPr lang="en-US" dirty="0" smtClean="0"/>
              <a:t>conclusion </a:t>
            </a:r>
            <a:r>
              <a:rPr lang="en-US" dirty="0"/>
              <a:t>of the Friday 802 EC meeting (plenary only)</a:t>
            </a:r>
          </a:p>
          <a:p>
            <a:pPr lvl="1"/>
            <a:endParaRPr lang="en-US" dirty="0"/>
          </a:p>
          <a:p>
            <a:pPr lvl="1"/>
            <a:endParaRPr lang="en-US" dirty="0"/>
          </a:p>
          <a:p>
            <a:pPr lvl="1"/>
            <a:endParaRPr lang="en-US" b="0" dirty="0" smtClean="0"/>
          </a:p>
        </p:txBody>
      </p:sp>
      <p:sp>
        <p:nvSpPr>
          <p:cNvPr id="2" name="Footer Placeholder 1"/>
          <p:cNvSpPr>
            <a:spLocks noGrp="1"/>
          </p:cNvSpPr>
          <p:nvPr>
            <p:ph type="ftr" sz="quarter" idx="11"/>
          </p:nvPr>
        </p:nvSpPr>
        <p:spPr/>
        <p:txBody>
          <a:bodyPr/>
          <a:lstStyle/>
          <a:p>
            <a:pPr>
              <a:defRPr/>
            </a:pPr>
            <a:r>
              <a:rPr lang="en-US" smtClean="0"/>
              <a:t>D.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EA664691-56C7-4D38-BFF3-A32E09E0A67B}" type="slidenum">
              <a:rPr lang="en-US" smtClean="0"/>
              <a:pPr>
                <a:defRPr/>
              </a:pPr>
              <a:t>2</a:t>
            </a:fld>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Liaison Officer confirmation</a:t>
            </a:r>
            <a:endParaRPr lang="en-US" dirty="0"/>
          </a:p>
        </p:txBody>
      </p:sp>
      <p:sp>
        <p:nvSpPr>
          <p:cNvPr id="3" name="Content Placeholder 2"/>
          <p:cNvSpPr>
            <a:spLocks noGrp="1"/>
          </p:cNvSpPr>
          <p:nvPr>
            <p:ph idx="1"/>
          </p:nvPr>
        </p:nvSpPr>
        <p:spPr>
          <a:xfrm>
            <a:off x="609600" y="1600200"/>
            <a:ext cx="8229600" cy="5257800"/>
          </a:xfrm>
        </p:spPr>
        <p:txBody>
          <a:bodyPr/>
          <a:lstStyle/>
          <a:p>
            <a:pPr lvl="0"/>
            <a:r>
              <a:rPr lang="en-US" dirty="0" smtClean="0"/>
              <a:t>Move to confirm the following liaison officials:</a:t>
            </a:r>
          </a:p>
          <a:p>
            <a:pPr lvl="1"/>
            <a:r>
              <a:rPr lang="en-US" altLang="en-US" dirty="0" smtClean="0"/>
              <a:t>Ian Sherlock (Wi-Fi Alliance)</a:t>
            </a:r>
          </a:p>
          <a:p>
            <a:pPr lvl="1"/>
            <a:r>
              <a:rPr lang="en-US" dirty="0" smtClean="0"/>
              <a:t>Dorothy Stanley (IETF)</a:t>
            </a:r>
          </a:p>
          <a:p>
            <a:pPr lvl="1"/>
            <a:r>
              <a:rPr lang="en-US" dirty="0" smtClean="0"/>
              <a:t>Juan-Carlos Zuniga (802E)</a:t>
            </a:r>
          </a:p>
          <a:p>
            <a:pPr lvl="1"/>
            <a:r>
              <a:rPr lang="en-US" dirty="0" smtClean="0"/>
              <a:t>Richard Kennedy (802.18)</a:t>
            </a:r>
          </a:p>
          <a:p>
            <a:pPr lvl="1"/>
            <a:r>
              <a:rPr lang="en-US" dirty="0" smtClean="0"/>
              <a:t>Tim Godfrey (802.24)</a:t>
            </a:r>
            <a:endParaRPr lang="en-US" dirty="0"/>
          </a:p>
          <a:p>
            <a:pPr lvl="0"/>
            <a:r>
              <a:rPr lang="en-GB" dirty="0" smtClean="0"/>
              <a:t>Moved</a:t>
            </a:r>
            <a:r>
              <a:rPr lang="en-GB" dirty="0"/>
              <a:t>: </a:t>
            </a:r>
            <a:r>
              <a:rPr lang="en-GB" dirty="0" smtClean="0"/>
              <a:t>Stephen McCann</a:t>
            </a:r>
            <a:endParaRPr lang="en-US" dirty="0"/>
          </a:p>
          <a:p>
            <a:pPr lvl="0"/>
            <a:r>
              <a:rPr lang="en-GB" dirty="0"/>
              <a:t>Seconded: </a:t>
            </a:r>
            <a:r>
              <a:rPr lang="en-GB" dirty="0" smtClean="0"/>
              <a:t>Lei Wang</a:t>
            </a:r>
            <a:endParaRPr lang="en-US" dirty="0"/>
          </a:p>
          <a:p>
            <a:pPr lvl="0"/>
            <a:r>
              <a:rPr lang="en-GB" dirty="0" smtClean="0"/>
              <a:t>Result: Unanimous</a:t>
            </a:r>
          </a:p>
          <a:p>
            <a:pPr lvl="0"/>
            <a:r>
              <a:rPr lang="en-US" sz="1600" i="1" dirty="0" smtClean="0"/>
              <a:t>From 11-14-629r14, section 3.3: “</a:t>
            </a:r>
            <a:r>
              <a:rPr lang="en-US" sz="1600" i="1" dirty="0"/>
              <a:t>Liaison officials shall be recommended by the WG Chair and confirmed by the vote of the WG. Liaison officials shall be reconfirmed each year at the July 802.11 plenary session. </a:t>
            </a:r>
            <a:r>
              <a:rPr lang="en-US" sz="1600" i="1" dirty="0" smtClean="0"/>
              <a:t>”</a:t>
            </a:r>
            <a:endParaRPr lang="en-US" sz="1600" i="1" dirty="0"/>
          </a:p>
          <a:p>
            <a:pPr lvl="0"/>
            <a:endParaRPr lang="en-GB" sz="2000" dirty="0" smtClean="0"/>
          </a:p>
          <a:p>
            <a:pPr marL="0" lvl="0" indent="0">
              <a:buNone/>
            </a:pPr>
            <a:endParaRPr lang="en-US" sz="1400" dirty="0"/>
          </a:p>
          <a:p>
            <a:pPr lvl="0"/>
            <a:endParaRPr lang="en-US" sz="2000"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20</a:t>
            </a:fld>
            <a:endParaRPr lang="en-GB" dirty="0"/>
          </a:p>
        </p:txBody>
      </p:sp>
      <p:sp>
        <p:nvSpPr>
          <p:cNvPr id="5" name="Footer Placeholder 4"/>
          <p:cNvSpPr>
            <a:spLocks noGrp="1"/>
          </p:cNvSpPr>
          <p:nvPr>
            <p:ph type="ftr" idx="4294967295"/>
          </p:nvPr>
        </p:nvSpPr>
        <p:spPr>
          <a:xfrm>
            <a:off x="5357818" y="6475413"/>
            <a:ext cx="3184520" cy="180975"/>
          </a:xfrm>
          <a:prstGeom prst="rect">
            <a:avLst/>
          </a:prstGeom>
        </p:spPr>
        <p:txBody>
          <a:bodyPr/>
          <a:lstStyle/>
          <a:p>
            <a:pPr algn="r"/>
            <a:r>
              <a:rPr lang="en-GB" sz="1200" b="0" smtClean="0"/>
              <a:t>D. Stanley, HP Enterprise</a:t>
            </a:r>
            <a:endParaRPr lang="en-GB" sz="1200" b="0" dirty="0"/>
          </a:p>
        </p:txBody>
      </p:sp>
      <p:sp>
        <p:nvSpPr>
          <p:cNvPr id="6" name="Date Placeholder 5"/>
          <p:cNvSpPr>
            <a:spLocks noGrp="1"/>
          </p:cNvSpPr>
          <p:nvPr>
            <p:ph type="dt" idx="4294967295"/>
          </p:nvPr>
        </p:nvSpPr>
        <p:spPr>
          <a:xfrm>
            <a:off x="696912" y="304800"/>
            <a:ext cx="1874823" cy="273050"/>
          </a:xfrm>
          <a:prstGeom prst="rect">
            <a:avLst/>
          </a:prstGeom>
        </p:spPr>
        <p:txBody>
          <a:bodyPr/>
          <a:lstStyle/>
          <a:p>
            <a:r>
              <a:rPr lang="en-US" sz="2000" smtClean="0"/>
              <a:t>July 2016</a:t>
            </a:r>
            <a:endParaRPr lang="en-GB" sz="2000" dirty="0"/>
          </a:p>
        </p:txBody>
      </p:sp>
    </p:spTree>
    <p:extLst>
      <p:ext uri="{BB962C8B-B14F-4D97-AF65-F5344CB8AC3E}">
        <p14:creationId xmlns:p14="http://schemas.microsoft.com/office/powerpoint/2010/main" val="414481679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2400" cy="1066800"/>
          </a:xfrm>
        </p:spPr>
        <p:txBody>
          <a:bodyPr/>
          <a:lstStyle/>
          <a:p>
            <a:r>
              <a:rPr lang="en-US" dirty="0" err="1" smtClean="0"/>
              <a:t>TGaj</a:t>
            </a:r>
            <a:r>
              <a:rPr lang="en-US" dirty="0" smtClean="0"/>
              <a:t> Letter Ballot Recirculation</a:t>
            </a:r>
            <a:endParaRPr lang="en-US" dirty="0"/>
          </a:p>
        </p:txBody>
      </p:sp>
      <p:sp>
        <p:nvSpPr>
          <p:cNvPr id="3" name="Content Placeholder 2"/>
          <p:cNvSpPr>
            <a:spLocks noGrp="1"/>
          </p:cNvSpPr>
          <p:nvPr>
            <p:ph idx="1"/>
          </p:nvPr>
        </p:nvSpPr>
        <p:spPr>
          <a:xfrm>
            <a:off x="685800" y="1447800"/>
            <a:ext cx="8229600" cy="4953000"/>
          </a:xfrm>
        </p:spPr>
        <p:txBody>
          <a:bodyPr/>
          <a:lstStyle/>
          <a:p>
            <a:r>
              <a:rPr lang="en-US" altLang="en-US" dirty="0"/>
              <a:t>Having approved comment resolutions for all of the comments received from WG Recirculation Letter Ballot on P802.11aj D2.0 (LB220) as specified in 11-16/1042r0 as well as resolutions for 3 CIDs from LB217 on D1.0 contained in 11-16/0979r0</a:t>
            </a:r>
            <a:endParaRPr lang="en-GB" altLang="en-US" dirty="0">
              <a:solidFill>
                <a:srgbClr val="FF0000"/>
              </a:solidFill>
            </a:endParaRPr>
          </a:p>
          <a:p>
            <a:r>
              <a:rPr lang="en-GB" altLang="en-US" dirty="0"/>
              <a:t>Instruct the editor to generate P802.11aj </a:t>
            </a:r>
            <a:r>
              <a:rPr lang="en-GB" altLang="en-US" dirty="0" smtClean="0"/>
              <a:t>D3.0</a:t>
            </a:r>
            <a:r>
              <a:rPr lang="en-GB" altLang="en-US" dirty="0"/>
              <a:t>,  and</a:t>
            </a:r>
          </a:p>
          <a:p>
            <a:r>
              <a:rPr lang="en-GB" altLang="en-US" dirty="0"/>
              <a:t>Approve a 15-day Working Group Technical 2</a:t>
            </a:r>
            <a:r>
              <a:rPr lang="en-GB" altLang="en-US" baseline="30000" dirty="0"/>
              <a:t>nd</a:t>
            </a:r>
            <a:r>
              <a:rPr lang="en-GB" altLang="en-US" dirty="0"/>
              <a:t> Recirculation</a:t>
            </a:r>
            <a:r>
              <a:rPr lang="en-GB" altLang="en-US" dirty="0">
                <a:solidFill>
                  <a:srgbClr val="FF0000"/>
                </a:solidFill>
              </a:rPr>
              <a:t> </a:t>
            </a:r>
            <a:r>
              <a:rPr lang="en-GB" altLang="en-US" dirty="0"/>
              <a:t>Letter Ballot asking the question “Should P802.11aj </a:t>
            </a:r>
            <a:r>
              <a:rPr lang="en-GB" altLang="en-US" dirty="0" smtClean="0"/>
              <a:t>D3.0 </a:t>
            </a:r>
            <a:r>
              <a:rPr lang="en-GB" altLang="en-US" dirty="0"/>
              <a:t>be forwarded to Sponsor Ballot</a:t>
            </a:r>
            <a:r>
              <a:rPr lang="en-GB" altLang="en-US" dirty="0" smtClean="0"/>
              <a:t>?”</a:t>
            </a:r>
          </a:p>
          <a:p>
            <a:r>
              <a:rPr lang="en-GB" altLang="en-US" dirty="0" smtClean="0"/>
              <a:t>Moved: </a:t>
            </a:r>
            <a:r>
              <a:rPr lang="en-GB" altLang="en-US" dirty="0" err="1" smtClean="0"/>
              <a:t>Jiamin</a:t>
            </a:r>
            <a:r>
              <a:rPr lang="en-GB" altLang="en-US" dirty="0" smtClean="0"/>
              <a:t> Chen on behalf of the TG</a:t>
            </a:r>
          </a:p>
          <a:p>
            <a:r>
              <a:rPr lang="en-GB" altLang="en-US" dirty="0" smtClean="0"/>
              <a:t>Result: Unanimous</a:t>
            </a:r>
          </a:p>
          <a:p>
            <a:r>
              <a:rPr lang="en-GB" altLang="en-US" sz="2000" dirty="0" smtClean="0"/>
              <a:t>TG result: Moved: </a:t>
            </a:r>
            <a:r>
              <a:rPr lang="en-GB" altLang="en-US" sz="2000" dirty="0"/>
              <a:t>Haiming </a:t>
            </a:r>
            <a:r>
              <a:rPr lang="en-GB" altLang="en-US" sz="2000" dirty="0" smtClean="0"/>
              <a:t>Wang, Second</a:t>
            </a:r>
            <a:r>
              <a:rPr lang="en-GB" altLang="en-US" sz="2000" dirty="0"/>
              <a:t>:  Lan </a:t>
            </a:r>
            <a:r>
              <a:rPr lang="en-GB" altLang="en-US" sz="2000" dirty="0" err="1" smtClean="0"/>
              <a:t>Zhuo</a:t>
            </a:r>
            <a:r>
              <a:rPr lang="en-GB" altLang="en-US" sz="2000" dirty="0" smtClean="0"/>
              <a:t>, Result</a:t>
            </a:r>
            <a:r>
              <a:rPr lang="en-GB" altLang="en-US" sz="2000" dirty="0"/>
              <a:t>: Y-8  N-0  A-0 </a:t>
            </a:r>
          </a:p>
          <a:p>
            <a:pPr marL="0" lvl="0" indent="0">
              <a:buNone/>
            </a:pPr>
            <a:endParaRPr lang="en-US" sz="1400" dirty="0"/>
          </a:p>
          <a:p>
            <a:pPr lvl="0"/>
            <a:endParaRPr lang="en-US" sz="2000"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21</a:t>
            </a:fld>
            <a:endParaRPr lang="en-GB" dirty="0"/>
          </a:p>
        </p:txBody>
      </p:sp>
      <p:sp>
        <p:nvSpPr>
          <p:cNvPr id="5" name="Footer Placeholder 4"/>
          <p:cNvSpPr>
            <a:spLocks noGrp="1"/>
          </p:cNvSpPr>
          <p:nvPr>
            <p:ph type="ftr" idx="4294967295"/>
          </p:nvPr>
        </p:nvSpPr>
        <p:spPr>
          <a:xfrm>
            <a:off x="5357818" y="6475413"/>
            <a:ext cx="3184520" cy="180975"/>
          </a:xfrm>
          <a:prstGeom prst="rect">
            <a:avLst/>
          </a:prstGeom>
        </p:spPr>
        <p:txBody>
          <a:bodyPr/>
          <a:lstStyle/>
          <a:p>
            <a:pPr algn="r"/>
            <a:r>
              <a:rPr lang="en-GB" sz="1200" b="0" smtClean="0"/>
              <a:t>D. Stanley, HP Enterprise</a:t>
            </a:r>
            <a:endParaRPr lang="en-GB" sz="1200" b="0" dirty="0"/>
          </a:p>
        </p:txBody>
      </p:sp>
      <p:sp>
        <p:nvSpPr>
          <p:cNvPr id="6" name="Date Placeholder 5"/>
          <p:cNvSpPr>
            <a:spLocks noGrp="1"/>
          </p:cNvSpPr>
          <p:nvPr>
            <p:ph type="dt" idx="4294967295"/>
          </p:nvPr>
        </p:nvSpPr>
        <p:spPr>
          <a:xfrm>
            <a:off x="696912" y="304800"/>
            <a:ext cx="1874823" cy="273050"/>
          </a:xfrm>
          <a:prstGeom prst="rect">
            <a:avLst/>
          </a:prstGeom>
        </p:spPr>
        <p:txBody>
          <a:bodyPr/>
          <a:lstStyle/>
          <a:p>
            <a:r>
              <a:rPr lang="en-US" sz="2000" smtClean="0"/>
              <a:t>July 2016</a:t>
            </a:r>
            <a:endParaRPr lang="en-GB" sz="2000" dirty="0"/>
          </a:p>
        </p:txBody>
      </p:sp>
    </p:spTree>
    <p:extLst>
      <p:ext uri="{BB962C8B-B14F-4D97-AF65-F5344CB8AC3E}">
        <p14:creationId xmlns:p14="http://schemas.microsoft.com/office/powerpoint/2010/main" val="71842455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TGaq</a:t>
            </a:r>
            <a:r>
              <a:rPr lang="en-US" dirty="0" smtClean="0"/>
              <a:t> Letter Ballot Recirculation</a:t>
            </a:r>
            <a:endParaRPr lang="en-US" dirty="0"/>
          </a:p>
        </p:txBody>
      </p:sp>
      <p:sp>
        <p:nvSpPr>
          <p:cNvPr id="3" name="Content Placeholder 2"/>
          <p:cNvSpPr>
            <a:spLocks noGrp="1"/>
          </p:cNvSpPr>
          <p:nvPr>
            <p:ph idx="1"/>
          </p:nvPr>
        </p:nvSpPr>
        <p:spPr>
          <a:xfrm>
            <a:off x="685800" y="1676400"/>
            <a:ext cx="8229600" cy="4648200"/>
          </a:xfrm>
        </p:spPr>
        <p:txBody>
          <a:bodyPr/>
          <a:lstStyle/>
          <a:p>
            <a:r>
              <a:rPr lang="en-US" altLang="en-US" dirty="0"/>
              <a:t>Having approved comment resolutions for all of the comments received from LB221 on 11aq D5.0 as contained in document </a:t>
            </a:r>
            <a:r>
              <a:rPr lang="en-GB" altLang="en-US" dirty="0"/>
              <a:t>11-16-0982r4, instruct the editor to prepare 11aq D6.0 </a:t>
            </a:r>
            <a:r>
              <a:rPr lang="en-US" altLang="en-US" dirty="0"/>
              <a:t>incorporating these resolutions and</a:t>
            </a:r>
            <a:endParaRPr lang="en-GB" altLang="en-US" dirty="0"/>
          </a:p>
          <a:p>
            <a:r>
              <a:rPr lang="en-GB" altLang="en-US" dirty="0"/>
              <a:t>Approve a 15 day Working Group Technical Recirculation Letter Ballot asking the question “Should 11aq D6.0 be forwarded to Sponsor Ballot?”</a:t>
            </a:r>
          </a:p>
          <a:p>
            <a:r>
              <a:rPr lang="en-GB" altLang="en-US" dirty="0" smtClean="0"/>
              <a:t>Moved: Stephen McCann on behalf of the TG</a:t>
            </a:r>
          </a:p>
          <a:p>
            <a:r>
              <a:rPr lang="en-GB" altLang="en-US" dirty="0" smtClean="0"/>
              <a:t>Result: Unanimous</a:t>
            </a:r>
          </a:p>
          <a:p>
            <a:endParaRPr lang="en-GB" altLang="en-US" dirty="0" smtClean="0"/>
          </a:p>
          <a:p>
            <a:r>
              <a:rPr lang="en-GB" altLang="en-US" sz="2000" dirty="0" smtClean="0"/>
              <a:t>TG result: Moved</a:t>
            </a:r>
            <a:r>
              <a:rPr lang="en-GB" altLang="en-US" sz="2000" dirty="0"/>
              <a:t>: Lee </a:t>
            </a:r>
            <a:r>
              <a:rPr lang="en-GB" altLang="en-US" sz="2000" dirty="0" smtClean="0"/>
              <a:t>Armstrong, Seconded</a:t>
            </a:r>
            <a:r>
              <a:rPr lang="en-GB" altLang="en-US" sz="2000" dirty="0"/>
              <a:t>: </a:t>
            </a:r>
            <a:r>
              <a:rPr lang="en-GB" altLang="en-US" sz="2000" dirty="0" err="1"/>
              <a:t>Yunsong</a:t>
            </a:r>
            <a:r>
              <a:rPr lang="en-GB" altLang="en-US" sz="2000" dirty="0"/>
              <a:t> </a:t>
            </a:r>
            <a:r>
              <a:rPr lang="en-GB" altLang="en-US" sz="2000" dirty="0" smtClean="0"/>
              <a:t>Yang, Result</a:t>
            </a:r>
            <a:r>
              <a:rPr lang="en-GB" altLang="en-US" sz="2000" dirty="0"/>
              <a:t>: 4-0-0</a:t>
            </a:r>
          </a:p>
          <a:p>
            <a:pPr marL="0" lvl="0" indent="0">
              <a:buNone/>
            </a:pPr>
            <a:endParaRPr lang="en-US" dirty="0"/>
          </a:p>
          <a:p>
            <a:pPr lvl="0"/>
            <a:endParaRPr lang="en-GB" sz="2000" dirty="0" smtClean="0"/>
          </a:p>
          <a:p>
            <a:pPr marL="0" lvl="0" indent="0">
              <a:buNone/>
            </a:pPr>
            <a:endParaRPr lang="en-US" sz="1400" dirty="0"/>
          </a:p>
          <a:p>
            <a:pPr lvl="0"/>
            <a:endParaRPr lang="en-US" sz="2000"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22</a:t>
            </a:fld>
            <a:endParaRPr lang="en-GB" dirty="0"/>
          </a:p>
        </p:txBody>
      </p:sp>
      <p:sp>
        <p:nvSpPr>
          <p:cNvPr id="5" name="Footer Placeholder 4"/>
          <p:cNvSpPr>
            <a:spLocks noGrp="1"/>
          </p:cNvSpPr>
          <p:nvPr>
            <p:ph type="ftr" idx="4294967295"/>
          </p:nvPr>
        </p:nvSpPr>
        <p:spPr>
          <a:xfrm>
            <a:off x="5357818" y="6475413"/>
            <a:ext cx="3184520" cy="180975"/>
          </a:xfrm>
          <a:prstGeom prst="rect">
            <a:avLst/>
          </a:prstGeom>
        </p:spPr>
        <p:txBody>
          <a:bodyPr/>
          <a:lstStyle/>
          <a:p>
            <a:pPr algn="r"/>
            <a:r>
              <a:rPr lang="en-GB" sz="1200" b="0" smtClean="0"/>
              <a:t>D. Stanley, HP Enterprise</a:t>
            </a:r>
            <a:endParaRPr lang="en-GB" sz="1200" b="0" dirty="0"/>
          </a:p>
        </p:txBody>
      </p:sp>
      <p:sp>
        <p:nvSpPr>
          <p:cNvPr id="6" name="Date Placeholder 5"/>
          <p:cNvSpPr>
            <a:spLocks noGrp="1"/>
          </p:cNvSpPr>
          <p:nvPr>
            <p:ph type="dt" idx="4294967295"/>
          </p:nvPr>
        </p:nvSpPr>
        <p:spPr>
          <a:xfrm>
            <a:off x="696912" y="304800"/>
            <a:ext cx="1874823" cy="273050"/>
          </a:xfrm>
          <a:prstGeom prst="rect">
            <a:avLst/>
          </a:prstGeom>
        </p:spPr>
        <p:txBody>
          <a:bodyPr/>
          <a:lstStyle/>
          <a:p>
            <a:r>
              <a:rPr lang="en-US" sz="2000" smtClean="0"/>
              <a:t>July 2016</a:t>
            </a:r>
            <a:endParaRPr lang="en-GB" sz="2000" dirty="0"/>
          </a:p>
        </p:txBody>
      </p:sp>
    </p:spTree>
    <p:extLst>
      <p:ext uri="{BB962C8B-B14F-4D97-AF65-F5344CB8AC3E}">
        <p14:creationId xmlns:p14="http://schemas.microsoft.com/office/powerpoint/2010/main" val="388629254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33400"/>
            <a:ext cx="7772400" cy="1066800"/>
          </a:xfrm>
        </p:spPr>
        <p:txBody>
          <a:bodyPr/>
          <a:lstStyle/>
          <a:p>
            <a:r>
              <a:rPr lang="en-US" altLang="en-US" dirty="0" err="1"/>
              <a:t>TGaq</a:t>
            </a:r>
            <a:r>
              <a:rPr lang="en-US" altLang="en-US" dirty="0"/>
              <a:t> Conditional </a:t>
            </a:r>
            <a:r>
              <a:rPr lang="en-US" altLang="en-US" dirty="0" smtClean="0"/>
              <a:t>SB </a:t>
            </a:r>
            <a:r>
              <a:rPr lang="en-US" altLang="en-US" dirty="0"/>
              <a:t>Report to EC </a:t>
            </a:r>
            <a:endParaRPr lang="en-US" dirty="0"/>
          </a:p>
        </p:txBody>
      </p:sp>
      <p:sp>
        <p:nvSpPr>
          <p:cNvPr id="3" name="Content Placeholder 2"/>
          <p:cNvSpPr>
            <a:spLocks noGrp="1"/>
          </p:cNvSpPr>
          <p:nvPr>
            <p:ph idx="1"/>
          </p:nvPr>
        </p:nvSpPr>
        <p:spPr>
          <a:xfrm>
            <a:off x="685800" y="1447800"/>
            <a:ext cx="8229600" cy="4648200"/>
          </a:xfrm>
        </p:spPr>
        <p:txBody>
          <a:bodyPr/>
          <a:lstStyle/>
          <a:p>
            <a:r>
              <a:rPr lang="en-US" altLang="en-US" dirty="0"/>
              <a:t>Approve document </a:t>
            </a:r>
            <a:r>
              <a:rPr lang="en-US" altLang="en-US" dirty="0" smtClean="0"/>
              <a:t>11-16-1026r1 </a:t>
            </a:r>
            <a:r>
              <a:rPr lang="en-US" altLang="en-US" dirty="0"/>
              <a:t>as the report to the IEEE 802 Executive Committee on the requirements for conditional approval to forward P802.11aq to Sponsor Ballot, and </a:t>
            </a:r>
          </a:p>
          <a:p>
            <a:r>
              <a:rPr lang="en-US" altLang="en-US" dirty="0"/>
              <a:t>request the IEEE 802 Executive Committee to conditionally approve forwarding P802.11aq to Sponsor Ballot.</a:t>
            </a:r>
          </a:p>
          <a:p>
            <a:r>
              <a:rPr lang="en-US" altLang="en-US" dirty="0" smtClean="0"/>
              <a:t>Moved: Stephen McCann</a:t>
            </a:r>
          </a:p>
          <a:p>
            <a:r>
              <a:rPr lang="en-US" altLang="en-US" dirty="0" smtClean="0"/>
              <a:t>Seconded: Rich Kennedy</a:t>
            </a:r>
          </a:p>
          <a:p>
            <a:r>
              <a:rPr lang="en-US" altLang="en-US" dirty="0" smtClean="0"/>
              <a:t>Result: 40-0-3 passes</a:t>
            </a:r>
            <a:endParaRPr lang="en-US" altLang="en-US" dirty="0"/>
          </a:p>
          <a:p>
            <a:endParaRPr lang="en-US" altLang="en-US" dirty="0"/>
          </a:p>
          <a:p>
            <a:r>
              <a:rPr lang="en-GB" altLang="en-US" sz="2000" dirty="0" smtClean="0"/>
              <a:t>TG result: Moved</a:t>
            </a:r>
            <a:r>
              <a:rPr lang="en-GB" altLang="en-US" sz="2000" dirty="0"/>
              <a:t>: Mike Montemurro, Seconded: Lee </a:t>
            </a:r>
            <a:r>
              <a:rPr lang="en-GB" altLang="en-US" sz="2000" dirty="0" smtClean="0"/>
              <a:t>Armstrong, result: 5-0-0</a:t>
            </a:r>
            <a:endParaRPr lang="en-GB" altLang="en-US" dirty="0"/>
          </a:p>
          <a:p>
            <a:pPr marL="0" lvl="0" indent="0">
              <a:buNone/>
            </a:pPr>
            <a:endParaRPr lang="en-US" dirty="0"/>
          </a:p>
          <a:p>
            <a:pPr lvl="0"/>
            <a:endParaRPr lang="en-GB" sz="2000" dirty="0" smtClean="0"/>
          </a:p>
          <a:p>
            <a:pPr marL="0" lvl="0" indent="0">
              <a:buNone/>
            </a:pPr>
            <a:endParaRPr lang="en-US" sz="1400" dirty="0"/>
          </a:p>
          <a:p>
            <a:pPr lvl="0"/>
            <a:endParaRPr lang="en-US" sz="2000"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23</a:t>
            </a:fld>
            <a:endParaRPr lang="en-GB" dirty="0"/>
          </a:p>
        </p:txBody>
      </p:sp>
      <p:sp>
        <p:nvSpPr>
          <p:cNvPr id="5" name="Footer Placeholder 4"/>
          <p:cNvSpPr>
            <a:spLocks noGrp="1"/>
          </p:cNvSpPr>
          <p:nvPr>
            <p:ph type="ftr" idx="4294967295"/>
          </p:nvPr>
        </p:nvSpPr>
        <p:spPr>
          <a:xfrm>
            <a:off x="5357818" y="6475413"/>
            <a:ext cx="3184520" cy="180975"/>
          </a:xfrm>
          <a:prstGeom prst="rect">
            <a:avLst/>
          </a:prstGeom>
        </p:spPr>
        <p:txBody>
          <a:bodyPr/>
          <a:lstStyle/>
          <a:p>
            <a:pPr algn="r"/>
            <a:r>
              <a:rPr lang="en-GB" sz="1200" b="0" smtClean="0"/>
              <a:t>D. Stanley, HP Enterprise</a:t>
            </a:r>
            <a:endParaRPr lang="en-GB" sz="1200" b="0" dirty="0"/>
          </a:p>
        </p:txBody>
      </p:sp>
      <p:sp>
        <p:nvSpPr>
          <p:cNvPr id="6" name="Date Placeholder 5"/>
          <p:cNvSpPr>
            <a:spLocks noGrp="1"/>
          </p:cNvSpPr>
          <p:nvPr>
            <p:ph type="dt" idx="4294967295"/>
          </p:nvPr>
        </p:nvSpPr>
        <p:spPr>
          <a:xfrm>
            <a:off x="696912" y="304800"/>
            <a:ext cx="1874823" cy="273050"/>
          </a:xfrm>
          <a:prstGeom prst="rect">
            <a:avLst/>
          </a:prstGeom>
        </p:spPr>
        <p:txBody>
          <a:bodyPr/>
          <a:lstStyle/>
          <a:p>
            <a:r>
              <a:rPr lang="en-US" sz="2000" smtClean="0"/>
              <a:t>July 2016</a:t>
            </a:r>
            <a:endParaRPr lang="en-GB" sz="2000" dirty="0"/>
          </a:p>
        </p:txBody>
      </p:sp>
    </p:spTree>
    <p:extLst>
      <p:ext uri="{BB962C8B-B14F-4D97-AF65-F5344CB8AC3E}">
        <p14:creationId xmlns:p14="http://schemas.microsoft.com/office/powerpoint/2010/main" val="200489136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798984"/>
          </a:xfrm>
        </p:spPr>
        <p:txBody>
          <a:bodyPr/>
          <a:lstStyle/>
          <a:p>
            <a:r>
              <a:rPr lang="en-US" altLang="en-US" dirty="0" smtClean="0"/>
              <a:t>Motion: WUR SG Extension (1</a:t>
            </a:r>
            <a:r>
              <a:rPr lang="en-US" altLang="en-US" baseline="30000" dirty="0" smtClean="0"/>
              <a:t>st</a:t>
            </a:r>
            <a:r>
              <a:rPr lang="en-US" altLang="en-US" dirty="0" smtClean="0"/>
              <a:t>)</a:t>
            </a:r>
            <a:endParaRPr lang="en-US" dirty="0"/>
          </a:p>
        </p:txBody>
      </p:sp>
      <p:sp>
        <p:nvSpPr>
          <p:cNvPr id="3" name="Content Placeholder 2"/>
          <p:cNvSpPr>
            <a:spLocks noGrp="1"/>
          </p:cNvSpPr>
          <p:nvPr>
            <p:ph idx="1"/>
          </p:nvPr>
        </p:nvSpPr>
        <p:spPr>
          <a:xfrm>
            <a:off x="611560" y="1484784"/>
            <a:ext cx="8136904" cy="4752528"/>
          </a:xfrm>
        </p:spPr>
        <p:txBody>
          <a:bodyPr/>
          <a:lstStyle/>
          <a:p>
            <a:pPr lvl="0"/>
            <a:r>
              <a:rPr lang="en-GB" dirty="0"/>
              <a:t>Request the IEEE 802 LMSC to extend the 802.11 </a:t>
            </a:r>
            <a:r>
              <a:rPr lang="en-GB" dirty="0" smtClean="0"/>
              <a:t>Wake-up Radio (WUR) </a:t>
            </a:r>
            <a:r>
              <a:rPr lang="en-GB" dirty="0"/>
              <a:t>Study Group.</a:t>
            </a:r>
            <a:endParaRPr lang="en-US" dirty="0"/>
          </a:p>
          <a:p>
            <a:pPr marL="0" indent="0">
              <a:buNone/>
            </a:pPr>
            <a:endParaRPr lang="en-US" dirty="0"/>
          </a:p>
          <a:p>
            <a:pPr lvl="0"/>
            <a:r>
              <a:rPr lang="en-GB" dirty="0" smtClean="0"/>
              <a:t>Moved: Minyoung Park</a:t>
            </a:r>
          </a:p>
          <a:p>
            <a:pPr lvl="0"/>
            <a:r>
              <a:rPr lang="en-GB" dirty="0" smtClean="0"/>
              <a:t>Seconded: Guido Hiertz</a:t>
            </a:r>
          </a:p>
          <a:p>
            <a:pPr lvl="0"/>
            <a:r>
              <a:rPr lang="en-GB" dirty="0" smtClean="0"/>
              <a:t>Result: 49-0-1 passes</a:t>
            </a:r>
            <a:endParaRPr lang="en-US" dirty="0"/>
          </a:p>
          <a:p>
            <a:pPr lvl="0"/>
            <a:endParaRPr lang="en-GB" dirty="0" smtClean="0"/>
          </a:p>
          <a:p>
            <a:pPr lvl="0"/>
            <a:endParaRPr lang="en-GB" dirty="0"/>
          </a:p>
          <a:p>
            <a:pPr algn="just"/>
            <a:r>
              <a:rPr lang="en-GB" sz="2000" dirty="0" smtClean="0"/>
              <a:t>WUR SG vote: </a:t>
            </a:r>
            <a:r>
              <a:rPr lang="en-US" altLang="en-US" sz="2000" dirty="0" smtClean="0"/>
              <a:t>Moved: </a:t>
            </a:r>
            <a:r>
              <a:rPr lang="en-US" altLang="en-US" sz="2000" dirty="0"/>
              <a:t>Jonathan </a:t>
            </a:r>
            <a:r>
              <a:rPr lang="en-US" altLang="en-US" sz="2000" dirty="0" smtClean="0"/>
              <a:t>Segev, Second</a:t>
            </a:r>
            <a:r>
              <a:rPr lang="en-US" altLang="en-US" sz="2000" dirty="0"/>
              <a:t>:  </a:t>
            </a:r>
            <a:r>
              <a:rPr lang="en-US" altLang="en-US" sz="2000" dirty="0" err="1"/>
              <a:t>Yunsong</a:t>
            </a:r>
            <a:r>
              <a:rPr lang="en-US" altLang="en-US" sz="2000" dirty="0"/>
              <a:t> </a:t>
            </a:r>
            <a:r>
              <a:rPr lang="en-US" altLang="en-US" sz="2000" dirty="0" smtClean="0"/>
              <a:t>Yang, Results</a:t>
            </a:r>
            <a:r>
              <a:rPr lang="en-US" altLang="en-US" sz="2000" dirty="0"/>
              <a:t>: Y/N/A=69/0/0</a:t>
            </a:r>
            <a:endParaRPr lang="en-US" altLang="en-US" sz="1800" dirty="0"/>
          </a:p>
          <a:p>
            <a:endParaRPr lang="en-GB" altLang="en-US" dirty="0"/>
          </a:p>
        </p:txBody>
      </p:sp>
      <p:sp>
        <p:nvSpPr>
          <p:cNvPr id="4" name="Date Placeholder 3"/>
          <p:cNvSpPr>
            <a:spLocks noGrp="1"/>
          </p:cNvSpPr>
          <p:nvPr>
            <p:ph type="dt" sz="half" idx="10"/>
          </p:nvPr>
        </p:nvSpPr>
        <p:spPr>
          <a:xfrm>
            <a:off x="696913" y="333375"/>
            <a:ext cx="968214" cy="276999"/>
          </a:xfrm>
        </p:spPr>
        <p:txBody>
          <a:bodyPr/>
          <a:lstStyle/>
          <a:p>
            <a:pPr>
              <a:defRPr/>
            </a:pPr>
            <a:r>
              <a:rPr lang="en-US" altLang="zh-CN" smtClean="0"/>
              <a:t>July 2016</a:t>
            </a:r>
            <a:endParaRPr lang="en-US" altLang="zh-CN" dirty="0"/>
          </a:p>
        </p:txBody>
      </p:sp>
      <p:sp>
        <p:nvSpPr>
          <p:cNvPr id="5" name="Slide Number Placeholder 4"/>
          <p:cNvSpPr>
            <a:spLocks noGrp="1"/>
          </p:cNvSpPr>
          <p:nvPr>
            <p:ph type="sldNum" sz="quarter" idx="12"/>
          </p:nvPr>
        </p:nvSpPr>
        <p:spPr/>
        <p:txBody>
          <a:bodyPr/>
          <a:lstStyle/>
          <a:p>
            <a:r>
              <a:rPr lang="en-US" altLang="zh-CN" smtClean="0"/>
              <a:t>Slide </a:t>
            </a:r>
            <a:fld id="{200316B2-9C48-417E-82B7-1AE29C3B35FC}" type="slidenum">
              <a:rPr lang="en-US" altLang="zh-CN" smtClean="0"/>
              <a:pPr/>
              <a:t>24</a:t>
            </a:fld>
            <a:endParaRPr lang="en-US" altLang="zh-CN"/>
          </a:p>
        </p:txBody>
      </p:sp>
      <p:sp>
        <p:nvSpPr>
          <p:cNvPr id="6" name="Footer Placeholder 5"/>
          <p:cNvSpPr>
            <a:spLocks noGrp="1"/>
          </p:cNvSpPr>
          <p:nvPr>
            <p:ph type="ftr" sz="quarter" idx="4294967295"/>
          </p:nvPr>
        </p:nvSpPr>
        <p:spPr>
          <a:xfrm>
            <a:off x="5638800" y="6477000"/>
            <a:ext cx="2895600" cy="228600"/>
          </a:xfrm>
          <a:prstGeom prst="rect">
            <a:avLst/>
          </a:prstGeom>
        </p:spPr>
        <p:txBody>
          <a:bodyPr/>
          <a:lstStyle/>
          <a:p>
            <a:pPr algn="r">
              <a:defRPr/>
            </a:pPr>
            <a:r>
              <a:rPr lang="en-US" sz="1200" b="0" smtClean="0"/>
              <a:t>D. Stanley, HP Enterprise</a:t>
            </a:r>
            <a:endParaRPr lang="en-US" sz="1200" b="0" dirty="0"/>
          </a:p>
        </p:txBody>
      </p:sp>
    </p:spTree>
    <p:extLst>
      <p:ext uri="{BB962C8B-B14F-4D97-AF65-F5344CB8AC3E}">
        <p14:creationId xmlns:p14="http://schemas.microsoft.com/office/powerpoint/2010/main" val="167472865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2400" cy="838200"/>
          </a:xfrm>
        </p:spPr>
        <p:txBody>
          <a:bodyPr/>
          <a:lstStyle/>
          <a:p>
            <a:r>
              <a:rPr lang="en-US" dirty="0" smtClean="0"/>
              <a:t>Motion:  IEEE 802.11 OM change</a:t>
            </a:r>
            <a:endParaRPr lang="en-US" dirty="0"/>
          </a:p>
        </p:txBody>
      </p:sp>
      <p:sp>
        <p:nvSpPr>
          <p:cNvPr id="3" name="Content Placeholder 2"/>
          <p:cNvSpPr>
            <a:spLocks noGrp="1"/>
          </p:cNvSpPr>
          <p:nvPr>
            <p:ph idx="1"/>
          </p:nvPr>
        </p:nvSpPr>
        <p:spPr>
          <a:xfrm>
            <a:off x="304800" y="1371600"/>
            <a:ext cx="8382000" cy="4572000"/>
          </a:xfrm>
        </p:spPr>
        <p:txBody>
          <a:bodyPr/>
          <a:lstStyle/>
          <a:p>
            <a:r>
              <a:rPr lang="en-US" dirty="0" smtClean="0"/>
              <a:t>The proposed change </a:t>
            </a:r>
          </a:p>
          <a:p>
            <a:pPr lvl="1"/>
            <a:r>
              <a:rPr lang="en-US" dirty="0" smtClean="0"/>
              <a:t>Changes application of  ballot response rules re: loss of voting rights </a:t>
            </a:r>
          </a:p>
          <a:p>
            <a:r>
              <a:rPr lang="en-US" dirty="0" smtClean="0"/>
              <a:t>Move: In 11-14-0629r14,  “7.1.4 Voter”, change text as shown:</a:t>
            </a:r>
          </a:p>
          <a:p>
            <a:pPr marL="457200" lvl="1" indent="0">
              <a:buNone/>
            </a:pPr>
            <a:r>
              <a:rPr lang="en-US" sz="1600" dirty="0"/>
              <a:t>A Voter remains as such provided:</a:t>
            </a:r>
          </a:p>
          <a:p>
            <a:pPr lvl="1"/>
            <a:r>
              <a:rPr lang="en-US" sz="1600" dirty="0"/>
              <a:t>The Voter continues to properly attend 2 of 4 consecutive plenary sessions (a single interim session may be substituted for a plenary). </a:t>
            </a:r>
          </a:p>
          <a:p>
            <a:pPr lvl="1"/>
            <a:r>
              <a:rPr lang="en-US" sz="1600" dirty="0"/>
              <a:t>The Voter responds to </a:t>
            </a:r>
            <a:r>
              <a:rPr lang="en-US" sz="1600" dirty="0" smtClean="0"/>
              <a:t> 2 </a:t>
            </a:r>
            <a:r>
              <a:rPr lang="en-US" sz="1600" strike="sngStrike" dirty="0" smtClean="0"/>
              <a:t>4 </a:t>
            </a:r>
            <a:r>
              <a:rPr lang="en-US" sz="1600" dirty="0"/>
              <a:t>out of </a:t>
            </a:r>
            <a:r>
              <a:rPr lang="en-US" sz="1600" dirty="0" smtClean="0"/>
              <a:t> 3 </a:t>
            </a:r>
            <a:r>
              <a:rPr lang="en-US" sz="1600" strike="sngStrike" dirty="0" smtClean="0"/>
              <a:t>6 </a:t>
            </a:r>
            <a:r>
              <a:rPr lang="en-US" sz="1600" dirty="0"/>
              <a:t>consecutive mandatory WG letter </a:t>
            </a:r>
            <a:r>
              <a:rPr lang="en-US" sz="1600" dirty="0" smtClean="0"/>
              <a:t>ballots</a:t>
            </a:r>
            <a:r>
              <a:rPr lang="en-US" sz="1600" u="sng" dirty="0" smtClean="0"/>
              <a:t>, </a:t>
            </a:r>
            <a:r>
              <a:rPr lang="en-US" sz="1600" u="sng" dirty="0"/>
              <a:t>where a valid response is received in the initial </a:t>
            </a:r>
            <a:r>
              <a:rPr lang="en-US" sz="1600" u="sng" dirty="0" smtClean="0"/>
              <a:t>mandatory WG </a:t>
            </a:r>
            <a:r>
              <a:rPr lang="en-US" sz="1600" u="sng" dirty="0"/>
              <a:t>letter ballot or any of its subsequent </a:t>
            </a:r>
            <a:r>
              <a:rPr lang="en-US" sz="1600" u="sng" dirty="0" smtClean="0"/>
              <a:t>recirculation ballots. </a:t>
            </a:r>
            <a:endParaRPr lang="en-US" sz="1600" u="sng" dirty="0"/>
          </a:p>
          <a:p>
            <a:pPr lvl="2"/>
            <a:r>
              <a:rPr lang="en-US" sz="1400" u="sng" dirty="0" smtClean="0"/>
              <a:t>NOTE – A voter’s status is evaluated at completion of a WGLB series. </a:t>
            </a:r>
            <a:endParaRPr lang="en-US" sz="1400" u="sng" dirty="0"/>
          </a:p>
          <a:p>
            <a:pPr lvl="2"/>
            <a:r>
              <a:rPr lang="en-US" sz="1600" strike="sngStrike" dirty="0"/>
              <a:t>NOTE – the 802 LMSC Policies and Procedures state that WG voter status is lost for failure to return 2 of 3 consecutive mandatory WG letter ballots, but such loss may be excused by the WG chair if the participant is otherwise considered active.  The WG chair has ruled that any 802.11 voter who has returned 4 out of 6 consecutive mandatory WG letter ballots is deemed to be active</a:t>
            </a:r>
            <a:r>
              <a:rPr lang="en-US" sz="1600" strike="sngStrike" dirty="0" smtClean="0"/>
              <a:t>.</a:t>
            </a:r>
            <a:endParaRPr lang="en-US" sz="1600" strike="sngStrike" dirty="0"/>
          </a:p>
          <a:p>
            <a:endParaRPr lang="en-US" dirty="0"/>
          </a:p>
          <a:p>
            <a:endParaRPr lang="en-US" dirty="0"/>
          </a:p>
        </p:txBody>
      </p:sp>
      <p:sp>
        <p:nvSpPr>
          <p:cNvPr id="4" name="Date Placeholder 3"/>
          <p:cNvSpPr>
            <a:spLocks noGrp="1"/>
          </p:cNvSpPr>
          <p:nvPr>
            <p:ph type="dt" sz="half" idx="10"/>
          </p:nvPr>
        </p:nvSpPr>
        <p:spPr/>
        <p:txBody>
          <a:bodyPr/>
          <a:lstStyle/>
          <a:p>
            <a:pPr>
              <a:defRPr/>
            </a:pPr>
            <a:r>
              <a:rPr lang="en-US" smtClean="0"/>
              <a:t>July 2016</a:t>
            </a:r>
            <a:endParaRPr lang="en-US" dirty="0"/>
          </a:p>
        </p:txBody>
      </p:sp>
      <p:sp>
        <p:nvSpPr>
          <p:cNvPr id="5" name="Footer Placeholder 4"/>
          <p:cNvSpPr>
            <a:spLocks noGrp="1"/>
          </p:cNvSpPr>
          <p:nvPr>
            <p:ph type="ftr" sz="quarter" idx="11"/>
          </p:nvPr>
        </p:nvSpPr>
        <p:spPr/>
        <p:txBody>
          <a:bodyPr/>
          <a:lstStyle/>
          <a:p>
            <a:pPr>
              <a:defRPr/>
            </a:pPr>
            <a:r>
              <a:rPr lang="en-US" smtClean="0"/>
              <a:t>D. Stanley, HP Enterprise</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25</a:t>
            </a:fld>
            <a:endParaRPr lang="en-US"/>
          </a:p>
        </p:txBody>
      </p:sp>
      <p:sp>
        <p:nvSpPr>
          <p:cNvPr id="7" name="TextBox 6"/>
          <p:cNvSpPr txBox="1"/>
          <p:nvPr/>
        </p:nvSpPr>
        <p:spPr>
          <a:xfrm>
            <a:off x="381000" y="6172200"/>
            <a:ext cx="7501221" cy="584775"/>
          </a:xfrm>
          <a:prstGeom prst="rect">
            <a:avLst/>
          </a:prstGeom>
          <a:noFill/>
        </p:spPr>
        <p:txBody>
          <a:bodyPr wrap="none" rtlCol="0">
            <a:spAutoFit/>
          </a:bodyPr>
          <a:lstStyle/>
          <a:p>
            <a:r>
              <a:rPr lang="en-US" sz="1600" dirty="0" smtClean="0"/>
              <a:t>Moved: Dorothy Stanley Seconded: Lei Wang Result: 44-0-1</a:t>
            </a:r>
            <a:br>
              <a:rPr lang="en-US" sz="1600" dirty="0" smtClean="0"/>
            </a:br>
            <a:r>
              <a:rPr lang="en-US" sz="1600" dirty="0" smtClean="0"/>
              <a:t>This proposal grew out of investigation into “Abstain”, see 11-16-223r1, slides 20-25</a:t>
            </a:r>
            <a:endParaRPr lang="en-US" sz="1600" dirty="0"/>
          </a:p>
        </p:txBody>
      </p:sp>
    </p:spTree>
    <p:extLst>
      <p:ext uri="{BB962C8B-B14F-4D97-AF65-F5344CB8AC3E}">
        <p14:creationId xmlns:p14="http://schemas.microsoft.com/office/powerpoint/2010/main" val="150025436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ANA Allocation for </a:t>
            </a:r>
            <a:r>
              <a:rPr lang="en-US" dirty="0" smtClean="0"/>
              <a:t>IETF re: Opportunistic </a:t>
            </a:r>
            <a:r>
              <a:rPr lang="en-US" dirty="0"/>
              <a:t>Wireless Encryption</a:t>
            </a:r>
          </a:p>
        </p:txBody>
      </p:sp>
      <p:sp>
        <p:nvSpPr>
          <p:cNvPr id="3" name="Content Placeholder 2"/>
          <p:cNvSpPr>
            <a:spLocks noGrp="1"/>
          </p:cNvSpPr>
          <p:nvPr>
            <p:ph idx="1"/>
          </p:nvPr>
        </p:nvSpPr>
        <p:spPr>
          <a:xfrm>
            <a:off x="685800" y="1981200"/>
            <a:ext cx="8229600" cy="4343400"/>
          </a:xfrm>
        </p:spPr>
        <p:txBody>
          <a:bodyPr/>
          <a:lstStyle/>
          <a:p>
            <a:r>
              <a:rPr lang="en-US" dirty="0" smtClean="0"/>
              <a:t>Move: In response to the IETF liaison request received in 11-16/1044,  </a:t>
            </a:r>
            <a:r>
              <a:rPr lang="en-US" dirty="0"/>
              <a:t>instruct </a:t>
            </a:r>
            <a:r>
              <a:rPr lang="en-US" dirty="0" smtClean="0"/>
              <a:t> the ANA </a:t>
            </a:r>
            <a:r>
              <a:rPr lang="en-US" dirty="0"/>
              <a:t>to assign </a:t>
            </a:r>
            <a:r>
              <a:rPr lang="en-US" dirty="0" smtClean="0"/>
              <a:t>an extended element </a:t>
            </a:r>
            <a:r>
              <a:rPr lang="en-US" dirty="0"/>
              <a:t>ID </a:t>
            </a:r>
            <a:r>
              <a:rPr lang="en-US" dirty="0" smtClean="0"/>
              <a:t>for </a:t>
            </a:r>
            <a:r>
              <a:rPr lang="en-US" dirty="0"/>
              <a:t>the </a:t>
            </a:r>
            <a:r>
              <a:rPr lang="en-US" dirty="0" err="1" smtClean="0"/>
              <a:t>Diffie</a:t>
            </a:r>
            <a:r>
              <a:rPr lang="en-US" dirty="0" smtClean="0"/>
              <a:t>-Hellman Parameter element and AKM Suite Selector Suite Type for use by IETF </a:t>
            </a:r>
          </a:p>
          <a:p>
            <a:pPr lvl="1"/>
            <a:endParaRPr lang="en-US" sz="1800" dirty="0"/>
          </a:p>
          <a:p>
            <a:pPr lvl="0"/>
            <a:r>
              <a:rPr lang="en-GB" dirty="0" smtClean="0"/>
              <a:t>Moved:  Warren Kumari </a:t>
            </a:r>
            <a:br>
              <a:rPr lang="en-GB" dirty="0" smtClean="0"/>
            </a:br>
            <a:r>
              <a:rPr lang="en-GB" dirty="0" smtClean="0"/>
              <a:t>Seconded: Donald Eastlake</a:t>
            </a:r>
          </a:p>
          <a:p>
            <a:pPr lvl="0"/>
            <a:r>
              <a:rPr lang="en-GB" dirty="0" smtClean="0"/>
              <a:t>Result: 45-0-4 passes</a:t>
            </a:r>
            <a:endParaRPr lang="en-GB" dirty="0"/>
          </a:p>
          <a:p>
            <a:pPr lvl="0"/>
            <a:endParaRPr lang="en-GB" sz="2000" dirty="0" smtClean="0"/>
          </a:p>
          <a:p>
            <a:pPr lvl="0"/>
            <a:r>
              <a:rPr lang="en-GB" sz="2000" dirty="0" smtClean="0"/>
              <a:t>Reference </a:t>
            </a:r>
            <a:r>
              <a:rPr lang="en-GB" sz="2000" dirty="0"/>
              <a:t>Liaison request: </a:t>
            </a:r>
            <a:r>
              <a:rPr lang="en-GB" sz="2000" dirty="0">
                <a:hlinkClick r:id="rId3"/>
              </a:rPr>
              <a:t>https://</a:t>
            </a:r>
            <a:r>
              <a:rPr lang="en-GB" sz="2000" dirty="0" smtClean="0">
                <a:hlinkClick r:id="rId3"/>
              </a:rPr>
              <a:t>mentor.ieee.org/802.11/dcn/16/11-16-1044-00-0000-liaison-from-ietf-on-opportunistic-wireless-encryption.doc</a:t>
            </a:r>
            <a:r>
              <a:rPr lang="en-GB" sz="2000" dirty="0" smtClean="0"/>
              <a:t> </a:t>
            </a:r>
          </a:p>
          <a:p>
            <a:pPr marL="0" lvl="0" indent="0">
              <a:buNone/>
            </a:pPr>
            <a:endParaRPr lang="en-US" sz="1400" dirty="0"/>
          </a:p>
          <a:p>
            <a:pPr lvl="0"/>
            <a:endParaRPr lang="en-US" sz="2000"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26</a:t>
            </a:fld>
            <a:endParaRPr lang="en-GB" dirty="0"/>
          </a:p>
        </p:txBody>
      </p:sp>
      <p:sp>
        <p:nvSpPr>
          <p:cNvPr id="5" name="Footer Placeholder 4"/>
          <p:cNvSpPr>
            <a:spLocks noGrp="1"/>
          </p:cNvSpPr>
          <p:nvPr>
            <p:ph type="ftr" idx="4294967295"/>
          </p:nvPr>
        </p:nvSpPr>
        <p:spPr>
          <a:xfrm>
            <a:off x="5357818" y="6475413"/>
            <a:ext cx="3184520" cy="180975"/>
          </a:xfrm>
          <a:prstGeom prst="rect">
            <a:avLst/>
          </a:prstGeom>
        </p:spPr>
        <p:txBody>
          <a:bodyPr/>
          <a:lstStyle/>
          <a:p>
            <a:pPr algn="r"/>
            <a:r>
              <a:rPr lang="en-GB" sz="1200" b="0" smtClean="0"/>
              <a:t>D. Stanley, HP Enterprise</a:t>
            </a:r>
            <a:endParaRPr lang="en-GB" sz="1200" b="0" dirty="0"/>
          </a:p>
        </p:txBody>
      </p:sp>
      <p:sp>
        <p:nvSpPr>
          <p:cNvPr id="6" name="Date Placeholder 5"/>
          <p:cNvSpPr>
            <a:spLocks noGrp="1"/>
          </p:cNvSpPr>
          <p:nvPr>
            <p:ph type="dt" idx="4294967295"/>
          </p:nvPr>
        </p:nvSpPr>
        <p:spPr>
          <a:xfrm>
            <a:off x="696912" y="304800"/>
            <a:ext cx="1874823" cy="273050"/>
          </a:xfrm>
          <a:prstGeom prst="rect">
            <a:avLst/>
          </a:prstGeom>
        </p:spPr>
        <p:txBody>
          <a:bodyPr/>
          <a:lstStyle/>
          <a:p>
            <a:r>
              <a:rPr lang="en-US" sz="2000" smtClean="0"/>
              <a:t>July 2016</a:t>
            </a:r>
            <a:endParaRPr lang="en-GB" sz="2000" dirty="0"/>
          </a:p>
        </p:txBody>
      </p:sp>
    </p:spTree>
    <p:extLst>
      <p:ext uri="{BB962C8B-B14F-4D97-AF65-F5344CB8AC3E}">
        <p14:creationId xmlns:p14="http://schemas.microsoft.com/office/powerpoint/2010/main" val="327630385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a:t>
            </a:r>
            <a:r>
              <a:rPr lang="en-US" dirty="0" smtClean="0"/>
              <a:t>Approve IETF Liaison Response</a:t>
            </a:r>
            <a:endParaRPr lang="en-US" dirty="0"/>
          </a:p>
        </p:txBody>
      </p:sp>
      <p:sp>
        <p:nvSpPr>
          <p:cNvPr id="3" name="Content Placeholder 2"/>
          <p:cNvSpPr>
            <a:spLocks noGrp="1"/>
          </p:cNvSpPr>
          <p:nvPr>
            <p:ph idx="1"/>
          </p:nvPr>
        </p:nvSpPr>
        <p:spPr>
          <a:xfrm>
            <a:off x="685800" y="1981200"/>
            <a:ext cx="8229600" cy="4343400"/>
          </a:xfrm>
        </p:spPr>
        <p:txBody>
          <a:bodyPr/>
          <a:lstStyle/>
          <a:p>
            <a:r>
              <a:rPr lang="en-US" dirty="0" smtClean="0"/>
              <a:t>Move:  </a:t>
            </a:r>
            <a:r>
              <a:rPr lang="en-US" dirty="0"/>
              <a:t>Approve the liaison response in </a:t>
            </a:r>
            <a:r>
              <a:rPr lang="en-US" dirty="0" smtClean="0"/>
              <a:t>11-16-1058r0, </a:t>
            </a:r>
            <a:r>
              <a:rPr lang="en-US" dirty="0"/>
              <a:t>inserting the approved ANA </a:t>
            </a:r>
            <a:r>
              <a:rPr lang="en-US" dirty="0" smtClean="0"/>
              <a:t>values (ANA values indicated as “reserved for IETF”), indicating that the element ID is an Extended Element ID, </a:t>
            </a:r>
            <a:r>
              <a:rPr lang="en-US" dirty="0"/>
              <a:t>and </a:t>
            </a:r>
            <a:br>
              <a:rPr lang="en-US" dirty="0"/>
            </a:br>
            <a:r>
              <a:rPr lang="en-US" dirty="0"/>
              <a:t>granting the chair editorial license.</a:t>
            </a:r>
          </a:p>
          <a:p>
            <a:pPr lvl="1"/>
            <a:endParaRPr lang="en-US" sz="1800" dirty="0"/>
          </a:p>
          <a:p>
            <a:pPr lvl="0"/>
            <a:r>
              <a:rPr lang="en-GB" dirty="0" smtClean="0"/>
              <a:t>Moved:  Jouni Malinen Seconded: Joseph Levy</a:t>
            </a:r>
          </a:p>
          <a:p>
            <a:pPr lvl="0"/>
            <a:r>
              <a:rPr lang="en-GB" dirty="0" smtClean="0"/>
              <a:t>Result: 37-0-2 passes</a:t>
            </a:r>
            <a:endParaRPr lang="en-GB" dirty="0"/>
          </a:p>
          <a:p>
            <a:pPr lvl="0"/>
            <a:endParaRPr lang="en-GB" sz="2000" dirty="0" smtClean="0"/>
          </a:p>
          <a:p>
            <a:pPr lvl="0"/>
            <a:r>
              <a:rPr lang="en-GB" sz="2000" dirty="0" smtClean="0"/>
              <a:t>Reference </a:t>
            </a:r>
            <a:r>
              <a:rPr lang="en-GB" sz="2000" dirty="0"/>
              <a:t>Liaison request: </a:t>
            </a:r>
            <a:r>
              <a:rPr lang="en-GB" sz="2000" dirty="0">
                <a:hlinkClick r:id="rId3"/>
              </a:rPr>
              <a:t>https://</a:t>
            </a:r>
            <a:r>
              <a:rPr lang="en-GB" sz="2000" dirty="0" smtClean="0">
                <a:hlinkClick r:id="rId3"/>
              </a:rPr>
              <a:t>mentor.ieee.org/802.11/dcn/16/11-16-1044-00-0000-liaison-from-ietf-on-opportunistic-wireless-encryption.doc</a:t>
            </a:r>
            <a:r>
              <a:rPr lang="en-GB" sz="2000" dirty="0" smtClean="0"/>
              <a:t> </a:t>
            </a:r>
          </a:p>
          <a:p>
            <a:pPr marL="0" lvl="0" indent="0">
              <a:buNone/>
            </a:pPr>
            <a:endParaRPr lang="en-US" sz="1400" dirty="0"/>
          </a:p>
          <a:p>
            <a:pPr lvl="0"/>
            <a:endParaRPr lang="en-US" sz="2000"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27</a:t>
            </a:fld>
            <a:endParaRPr lang="en-GB" dirty="0"/>
          </a:p>
        </p:txBody>
      </p:sp>
      <p:sp>
        <p:nvSpPr>
          <p:cNvPr id="5" name="Footer Placeholder 4"/>
          <p:cNvSpPr>
            <a:spLocks noGrp="1"/>
          </p:cNvSpPr>
          <p:nvPr>
            <p:ph type="ftr" idx="4294967295"/>
          </p:nvPr>
        </p:nvSpPr>
        <p:spPr>
          <a:xfrm>
            <a:off x="5357818" y="6475413"/>
            <a:ext cx="3184520" cy="180975"/>
          </a:xfrm>
          <a:prstGeom prst="rect">
            <a:avLst/>
          </a:prstGeom>
        </p:spPr>
        <p:txBody>
          <a:bodyPr/>
          <a:lstStyle/>
          <a:p>
            <a:pPr algn="r"/>
            <a:r>
              <a:rPr lang="en-GB" sz="1200" b="0" smtClean="0"/>
              <a:t>D. Stanley, HP Enterprise</a:t>
            </a:r>
            <a:endParaRPr lang="en-GB" sz="1200" b="0" dirty="0"/>
          </a:p>
        </p:txBody>
      </p:sp>
      <p:sp>
        <p:nvSpPr>
          <p:cNvPr id="6" name="Date Placeholder 5"/>
          <p:cNvSpPr>
            <a:spLocks noGrp="1"/>
          </p:cNvSpPr>
          <p:nvPr>
            <p:ph type="dt" idx="4294967295"/>
          </p:nvPr>
        </p:nvSpPr>
        <p:spPr>
          <a:xfrm>
            <a:off x="696912" y="304800"/>
            <a:ext cx="1874823" cy="273050"/>
          </a:xfrm>
          <a:prstGeom prst="rect">
            <a:avLst/>
          </a:prstGeom>
        </p:spPr>
        <p:txBody>
          <a:bodyPr/>
          <a:lstStyle/>
          <a:p>
            <a:r>
              <a:rPr lang="en-US" sz="2000" smtClean="0"/>
              <a:t>July 2016</a:t>
            </a:r>
            <a:endParaRPr lang="en-GB" sz="2000" dirty="0"/>
          </a:p>
        </p:txBody>
      </p:sp>
    </p:spTree>
    <p:extLst>
      <p:ext uri="{BB962C8B-B14F-4D97-AF65-F5344CB8AC3E}">
        <p14:creationId xmlns:p14="http://schemas.microsoft.com/office/powerpoint/2010/main" val="395809989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 802.11 IMT/5G SC</a:t>
            </a:r>
            <a:endParaRPr lang="en-US" dirty="0"/>
          </a:p>
        </p:txBody>
      </p:sp>
      <p:sp>
        <p:nvSpPr>
          <p:cNvPr id="3" name="Content Placeholder 2"/>
          <p:cNvSpPr>
            <a:spLocks noGrp="1"/>
          </p:cNvSpPr>
          <p:nvPr>
            <p:ph idx="1"/>
          </p:nvPr>
        </p:nvSpPr>
        <p:spPr>
          <a:xfrm>
            <a:off x="685800" y="1981200"/>
            <a:ext cx="8229600" cy="4343400"/>
          </a:xfrm>
        </p:spPr>
        <p:txBody>
          <a:bodyPr/>
          <a:lstStyle/>
          <a:p>
            <a:pPr marL="0" indent="0">
              <a:buNone/>
            </a:pPr>
            <a:r>
              <a:rPr lang="en-US" dirty="0"/>
              <a:t>The 802.11 IMT-2020/5G Standing Committee should:</a:t>
            </a:r>
          </a:p>
          <a:p>
            <a:pPr marL="457200" indent="-457200">
              <a:buFont typeface="+mj-lt"/>
              <a:buAutoNum type="arabicPeriod"/>
            </a:pPr>
            <a:r>
              <a:rPr lang="en-US" dirty="0"/>
              <a:t>Coordinate with and Support 3GPP to generate an IMT-2020 proposal with 802.11 technologies. (option B3). </a:t>
            </a:r>
          </a:p>
          <a:p>
            <a:pPr marL="0" indent="0">
              <a:buNone/>
            </a:pPr>
            <a:r>
              <a:rPr lang="en-US" dirty="0"/>
              <a:t/>
            </a:r>
            <a:br>
              <a:rPr lang="en-US" dirty="0"/>
            </a:br>
            <a:r>
              <a:rPr lang="en-US" dirty="0"/>
              <a:t>Yes/No/No Opinion:  </a:t>
            </a:r>
            <a:r>
              <a:rPr lang="en-US" dirty="0" smtClean="0"/>
              <a:t>35/4 </a:t>
            </a:r>
            <a:endParaRPr lang="en-US" dirty="0"/>
          </a:p>
          <a:p>
            <a:pPr marL="0" indent="0"/>
            <a:endParaRPr lang="en-US" dirty="0"/>
          </a:p>
          <a:p>
            <a:pPr marL="457200" indent="-457200">
              <a:buFont typeface="+mj-lt"/>
              <a:buAutoNum type="arabicPeriod" startAt="2"/>
            </a:pPr>
            <a:r>
              <a:rPr lang="en-US" dirty="0"/>
              <a:t>Actively Coordinate with and Support 802.1 (lead) in the effort </a:t>
            </a:r>
            <a:r>
              <a:rPr lang="en-US" dirty="0" smtClean="0"/>
              <a:t>supporting option A</a:t>
            </a:r>
            <a:endParaRPr lang="en-US" dirty="0"/>
          </a:p>
          <a:p>
            <a:pPr marL="0" indent="0">
              <a:buNone/>
            </a:pPr>
            <a:r>
              <a:rPr lang="en-US" dirty="0"/>
              <a:t/>
            </a:r>
            <a:br>
              <a:rPr lang="en-US" dirty="0"/>
            </a:br>
            <a:r>
              <a:rPr lang="en-US" dirty="0"/>
              <a:t>Yes/No/No Opinion:  </a:t>
            </a:r>
            <a:r>
              <a:rPr lang="en-US" dirty="0" smtClean="0"/>
              <a:t>19/8</a:t>
            </a:r>
            <a:endParaRPr lang="en-US" dirty="0"/>
          </a:p>
          <a:p>
            <a:pPr marL="0" lvl="0" indent="0">
              <a:buNone/>
            </a:pPr>
            <a:endParaRPr lang="en-US" sz="1400" dirty="0"/>
          </a:p>
          <a:p>
            <a:pPr lvl="0"/>
            <a:endParaRPr lang="en-US" sz="2000"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28</a:t>
            </a:fld>
            <a:endParaRPr lang="en-GB" dirty="0"/>
          </a:p>
        </p:txBody>
      </p:sp>
      <p:sp>
        <p:nvSpPr>
          <p:cNvPr id="5" name="Footer Placeholder 4"/>
          <p:cNvSpPr>
            <a:spLocks noGrp="1"/>
          </p:cNvSpPr>
          <p:nvPr>
            <p:ph type="ftr" idx="4294967295"/>
          </p:nvPr>
        </p:nvSpPr>
        <p:spPr>
          <a:xfrm>
            <a:off x="5357818" y="6475413"/>
            <a:ext cx="3184520" cy="180975"/>
          </a:xfrm>
          <a:prstGeom prst="rect">
            <a:avLst/>
          </a:prstGeom>
        </p:spPr>
        <p:txBody>
          <a:bodyPr/>
          <a:lstStyle/>
          <a:p>
            <a:pPr algn="r"/>
            <a:r>
              <a:rPr lang="en-GB" sz="1200" b="0" smtClean="0"/>
              <a:t>D. Stanley, HP Enterprise</a:t>
            </a:r>
            <a:endParaRPr lang="en-GB" sz="1200" b="0" dirty="0"/>
          </a:p>
        </p:txBody>
      </p:sp>
      <p:sp>
        <p:nvSpPr>
          <p:cNvPr id="6" name="Date Placeholder 5"/>
          <p:cNvSpPr>
            <a:spLocks noGrp="1"/>
          </p:cNvSpPr>
          <p:nvPr>
            <p:ph type="dt" idx="4294967295"/>
          </p:nvPr>
        </p:nvSpPr>
        <p:spPr>
          <a:xfrm>
            <a:off x="696912" y="304800"/>
            <a:ext cx="1874823" cy="273050"/>
          </a:xfrm>
          <a:prstGeom prst="rect">
            <a:avLst/>
          </a:prstGeom>
        </p:spPr>
        <p:txBody>
          <a:bodyPr/>
          <a:lstStyle/>
          <a:p>
            <a:r>
              <a:rPr lang="en-US" sz="2000" smtClean="0"/>
              <a:t>July 2016</a:t>
            </a:r>
            <a:endParaRPr lang="en-GB" sz="2000" dirty="0"/>
          </a:p>
        </p:txBody>
      </p:sp>
    </p:spTree>
    <p:extLst>
      <p:ext uri="{BB962C8B-B14F-4D97-AF65-F5344CB8AC3E}">
        <p14:creationId xmlns:p14="http://schemas.microsoft.com/office/powerpoint/2010/main" val="289896109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 Participation</a:t>
            </a:r>
            <a:endParaRPr lang="en-US" dirty="0"/>
          </a:p>
        </p:txBody>
      </p:sp>
      <p:sp>
        <p:nvSpPr>
          <p:cNvPr id="3" name="Content Placeholder 2"/>
          <p:cNvSpPr>
            <a:spLocks noGrp="1"/>
          </p:cNvSpPr>
          <p:nvPr>
            <p:ph idx="1"/>
          </p:nvPr>
        </p:nvSpPr>
        <p:spPr>
          <a:xfrm>
            <a:off x="685800" y="1981200"/>
            <a:ext cx="8229600" cy="4343400"/>
          </a:xfrm>
        </p:spPr>
        <p:txBody>
          <a:bodyPr/>
          <a:lstStyle/>
          <a:p>
            <a:pPr marL="457200" indent="-457200">
              <a:buFont typeface="+mj-lt"/>
              <a:buAutoNum type="arabicPeriod" startAt="3"/>
            </a:pPr>
            <a:r>
              <a:rPr lang="en-US" dirty="0"/>
              <a:t>I am committed to participating in Coordinating with and Support 3GPP to generate an IMT-2020 proposal with 802.11 technologies. (option B3). </a:t>
            </a:r>
          </a:p>
          <a:p>
            <a:pPr marL="457200" indent="-457200">
              <a:buFont typeface="+mj-lt"/>
              <a:buAutoNum type="arabicPeriod" startAt="3"/>
            </a:pPr>
            <a:endParaRPr lang="en-US" dirty="0"/>
          </a:p>
          <a:p>
            <a:pPr marL="0" indent="0">
              <a:buNone/>
            </a:pPr>
            <a:r>
              <a:rPr lang="en-US" dirty="0" smtClean="0"/>
              <a:t>Yes:  8</a:t>
            </a:r>
            <a:endParaRPr lang="en-US" dirty="0"/>
          </a:p>
          <a:p>
            <a:pPr marL="457200" indent="-457200">
              <a:buFont typeface="+mj-lt"/>
              <a:buAutoNum type="arabicPeriod" startAt="4"/>
            </a:pPr>
            <a:r>
              <a:rPr lang="en-US" dirty="0"/>
              <a:t>I am committed to participate in coordinating with and Supporting  802.1 (lead) in creating a “IEEE “5G” specification” (option A)</a:t>
            </a:r>
          </a:p>
          <a:p>
            <a:pPr marL="457200" indent="-457200">
              <a:buFont typeface="+mj-lt"/>
              <a:buAutoNum type="arabicPeriod" startAt="4"/>
            </a:pPr>
            <a:endParaRPr lang="en-US" dirty="0"/>
          </a:p>
          <a:p>
            <a:pPr marL="0" indent="0">
              <a:buNone/>
            </a:pPr>
            <a:r>
              <a:rPr lang="en-US" dirty="0" smtClean="0"/>
              <a:t>Yes: 9</a:t>
            </a:r>
            <a:endParaRPr lang="en-US" dirty="0"/>
          </a:p>
          <a:p>
            <a:pPr marL="0" lvl="0" indent="0">
              <a:buNone/>
            </a:pPr>
            <a:endParaRPr lang="en-US" sz="1400" dirty="0"/>
          </a:p>
          <a:p>
            <a:pPr lvl="0"/>
            <a:endParaRPr lang="en-US" sz="2000"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29</a:t>
            </a:fld>
            <a:endParaRPr lang="en-GB" dirty="0"/>
          </a:p>
        </p:txBody>
      </p:sp>
      <p:sp>
        <p:nvSpPr>
          <p:cNvPr id="5" name="Footer Placeholder 4"/>
          <p:cNvSpPr>
            <a:spLocks noGrp="1"/>
          </p:cNvSpPr>
          <p:nvPr>
            <p:ph type="ftr" idx="4294967295"/>
          </p:nvPr>
        </p:nvSpPr>
        <p:spPr>
          <a:xfrm>
            <a:off x="5357818" y="6475413"/>
            <a:ext cx="3184520" cy="180975"/>
          </a:xfrm>
          <a:prstGeom prst="rect">
            <a:avLst/>
          </a:prstGeom>
        </p:spPr>
        <p:txBody>
          <a:bodyPr/>
          <a:lstStyle/>
          <a:p>
            <a:pPr algn="r"/>
            <a:r>
              <a:rPr lang="en-GB" sz="1200" b="0" smtClean="0"/>
              <a:t>D. Stanley, HP Enterprise</a:t>
            </a:r>
            <a:endParaRPr lang="en-GB" sz="1200" b="0" dirty="0"/>
          </a:p>
        </p:txBody>
      </p:sp>
      <p:sp>
        <p:nvSpPr>
          <p:cNvPr id="6" name="Date Placeholder 5"/>
          <p:cNvSpPr>
            <a:spLocks noGrp="1"/>
          </p:cNvSpPr>
          <p:nvPr>
            <p:ph type="dt" idx="4294967295"/>
          </p:nvPr>
        </p:nvSpPr>
        <p:spPr>
          <a:xfrm>
            <a:off x="696912" y="304800"/>
            <a:ext cx="1874823" cy="273050"/>
          </a:xfrm>
          <a:prstGeom prst="rect">
            <a:avLst/>
          </a:prstGeom>
        </p:spPr>
        <p:txBody>
          <a:bodyPr/>
          <a:lstStyle/>
          <a:p>
            <a:r>
              <a:rPr lang="en-US" sz="2000" smtClean="0"/>
              <a:t>July 2016</a:t>
            </a:r>
            <a:endParaRPr lang="en-GB" sz="2000" dirty="0"/>
          </a:p>
        </p:txBody>
      </p:sp>
    </p:spTree>
    <p:extLst>
      <p:ext uri="{BB962C8B-B14F-4D97-AF65-F5344CB8AC3E}">
        <p14:creationId xmlns:p14="http://schemas.microsoft.com/office/powerpoint/2010/main" val="225105764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Wednesday</a:t>
            </a:r>
            <a:endParaRPr lang="en-GB" dirty="0"/>
          </a:p>
        </p:txBody>
      </p:sp>
      <p:sp>
        <p:nvSpPr>
          <p:cNvPr id="7" name="Text Placeholder 6"/>
          <p:cNvSpPr>
            <a:spLocks noGrp="1"/>
          </p:cNvSpPr>
          <p:nvPr>
            <p:ph type="body" idx="1"/>
          </p:nvPr>
        </p:nvSpPr>
        <p:spPr/>
        <p:txBody>
          <a:bodyPr/>
          <a:lstStyle/>
          <a:p>
            <a:endParaRPr lang="en-GB"/>
          </a:p>
        </p:txBody>
      </p:sp>
      <p:sp>
        <p:nvSpPr>
          <p:cNvPr id="4" name="Date Placeholder 3"/>
          <p:cNvSpPr>
            <a:spLocks noGrp="1"/>
          </p:cNvSpPr>
          <p:nvPr>
            <p:ph type="dt" sz="half" idx="10"/>
          </p:nvPr>
        </p:nvSpPr>
        <p:spPr/>
        <p:txBody>
          <a:bodyPr/>
          <a:lstStyle/>
          <a:p>
            <a:pPr>
              <a:defRPr/>
            </a:pPr>
            <a:r>
              <a:rPr lang="en-US" smtClean="0"/>
              <a:t>July 2016</a:t>
            </a:r>
            <a:endParaRPr lang="en-US" dirty="0"/>
          </a:p>
        </p:txBody>
      </p:sp>
      <p:sp>
        <p:nvSpPr>
          <p:cNvPr id="3" name="Footer Placeholder 2"/>
          <p:cNvSpPr>
            <a:spLocks noGrp="1"/>
          </p:cNvSpPr>
          <p:nvPr>
            <p:ph type="ftr" sz="quarter" idx="11"/>
          </p:nvPr>
        </p:nvSpPr>
        <p:spPr/>
        <p:txBody>
          <a:bodyPr/>
          <a:lstStyle/>
          <a:p>
            <a:pPr>
              <a:defRPr/>
            </a:pPr>
            <a:r>
              <a:rPr lang="en-US" smtClean="0"/>
              <a:t>D. Stanley, HP Enterprise</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0FDD5300-2866-4D79-87F5-BB55E78B9620}" type="slidenum">
              <a:rPr lang="en-US" smtClean="0"/>
              <a:pPr>
                <a:defRPr/>
              </a:pPr>
              <a:t>3</a:t>
            </a:fld>
            <a:endParaRPr lang="en-US"/>
          </a:p>
        </p:txBody>
      </p:sp>
    </p:spTree>
    <p:extLst>
      <p:ext uri="{BB962C8B-B14F-4D97-AF65-F5344CB8AC3E}">
        <p14:creationId xmlns:p14="http://schemas.microsoft.com/office/powerpoint/2010/main" val="176465766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to create 802.11 IMT/5G SC</a:t>
            </a:r>
            <a:endParaRPr lang="en-US" dirty="0"/>
          </a:p>
        </p:txBody>
      </p:sp>
      <p:sp>
        <p:nvSpPr>
          <p:cNvPr id="3" name="Content Placeholder 2"/>
          <p:cNvSpPr>
            <a:spLocks noGrp="1"/>
          </p:cNvSpPr>
          <p:nvPr>
            <p:ph idx="1"/>
          </p:nvPr>
        </p:nvSpPr>
        <p:spPr>
          <a:xfrm>
            <a:off x="685800" y="1981200"/>
            <a:ext cx="8229600" cy="4343400"/>
          </a:xfrm>
        </p:spPr>
        <p:txBody>
          <a:bodyPr/>
          <a:lstStyle/>
          <a:p>
            <a:r>
              <a:rPr lang="en-GB" sz="3200" dirty="0"/>
              <a:t>Move to instruct the 802.11 Chair to create an 802.11 Standing Committee, as described on slide 5, supporting </a:t>
            </a:r>
            <a:r>
              <a:rPr lang="en-GB" sz="3200" u="sng" dirty="0"/>
              <a:t>both Option B3 and Option A </a:t>
            </a:r>
            <a:r>
              <a:rPr lang="en-GB" sz="3200" dirty="0"/>
              <a:t>activities.</a:t>
            </a:r>
            <a:endParaRPr lang="en-AU" sz="3200" dirty="0"/>
          </a:p>
          <a:p>
            <a:pPr lvl="1"/>
            <a:endParaRPr lang="en-US" dirty="0"/>
          </a:p>
          <a:p>
            <a:pPr lvl="0"/>
            <a:r>
              <a:rPr lang="en-GB" dirty="0"/>
              <a:t>Moved: Joseph Levy</a:t>
            </a:r>
            <a:endParaRPr lang="en-US" dirty="0"/>
          </a:p>
          <a:p>
            <a:pPr lvl="0"/>
            <a:r>
              <a:rPr lang="en-GB" dirty="0"/>
              <a:t>Seconded: </a:t>
            </a:r>
            <a:r>
              <a:rPr lang="en-GB" dirty="0" smtClean="0"/>
              <a:t>Marc </a:t>
            </a:r>
            <a:r>
              <a:rPr lang="en-GB" dirty="0" err="1" smtClean="0"/>
              <a:t>Emmelmann</a:t>
            </a:r>
            <a:endParaRPr lang="en-GB" dirty="0"/>
          </a:p>
          <a:p>
            <a:pPr lvl="0"/>
            <a:r>
              <a:rPr lang="en-GB" dirty="0"/>
              <a:t>Result: </a:t>
            </a:r>
            <a:r>
              <a:rPr lang="en-GB" dirty="0" smtClean="0"/>
              <a:t>28-4-11</a:t>
            </a:r>
            <a:endParaRPr lang="en-US" dirty="0"/>
          </a:p>
          <a:p>
            <a:pPr marL="0" lvl="0" indent="0">
              <a:buNone/>
            </a:pPr>
            <a:endParaRPr lang="en-US" sz="1400" dirty="0"/>
          </a:p>
          <a:p>
            <a:pPr lvl="0"/>
            <a:endParaRPr lang="en-US" sz="2000"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30</a:t>
            </a:fld>
            <a:endParaRPr lang="en-GB" dirty="0"/>
          </a:p>
        </p:txBody>
      </p:sp>
      <p:sp>
        <p:nvSpPr>
          <p:cNvPr id="5" name="Footer Placeholder 4"/>
          <p:cNvSpPr>
            <a:spLocks noGrp="1"/>
          </p:cNvSpPr>
          <p:nvPr>
            <p:ph type="ftr" idx="4294967295"/>
          </p:nvPr>
        </p:nvSpPr>
        <p:spPr>
          <a:xfrm>
            <a:off x="5357818" y="6475413"/>
            <a:ext cx="3184520" cy="180975"/>
          </a:xfrm>
          <a:prstGeom prst="rect">
            <a:avLst/>
          </a:prstGeom>
        </p:spPr>
        <p:txBody>
          <a:bodyPr/>
          <a:lstStyle/>
          <a:p>
            <a:pPr algn="r"/>
            <a:r>
              <a:rPr lang="en-GB" sz="1200" b="0" smtClean="0"/>
              <a:t>D. Stanley, HP Enterprise</a:t>
            </a:r>
            <a:endParaRPr lang="en-GB" sz="1200" b="0" dirty="0"/>
          </a:p>
        </p:txBody>
      </p:sp>
      <p:sp>
        <p:nvSpPr>
          <p:cNvPr id="6" name="Date Placeholder 5"/>
          <p:cNvSpPr>
            <a:spLocks noGrp="1"/>
          </p:cNvSpPr>
          <p:nvPr>
            <p:ph type="dt" idx="4294967295"/>
          </p:nvPr>
        </p:nvSpPr>
        <p:spPr>
          <a:xfrm>
            <a:off x="696912" y="304800"/>
            <a:ext cx="1874823" cy="273050"/>
          </a:xfrm>
          <a:prstGeom prst="rect">
            <a:avLst/>
          </a:prstGeom>
        </p:spPr>
        <p:txBody>
          <a:bodyPr/>
          <a:lstStyle/>
          <a:p>
            <a:r>
              <a:rPr lang="en-US" sz="2000" smtClean="0"/>
              <a:t>July 2016</a:t>
            </a:r>
            <a:endParaRPr lang="en-GB" sz="2000" dirty="0"/>
          </a:p>
        </p:txBody>
      </p:sp>
    </p:spTree>
    <p:extLst>
      <p:ext uri="{BB962C8B-B14F-4D97-AF65-F5344CB8AC3E}">
        <p14:creationId xmlns:p14="http://schemas.microsoft.com/office/powerpoint/2010/main" val="159315706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&lt;to be named&gt; SG Vice-Chair confirmation</a:t>
            </a:r>
            <a:endParaRPr lang="en-US" dirty="0"/>
          </a:p>
        </p:txBody>
      </p:sp>
      <p:sp>
        <p:nvSpPr>
          <p:cNvPr id="3" name="Content Placeholder 2"/>
          <p:cNvSpPr>
            <a:spLocks noGrp="1"/>
          </p:cNvSpPr>
          <p:nvPr>
            <p:ph idx="1"/>
          </p:nvPr>
        </p:nvSpPr>
        <p:spPr>
          <a:xfrm>
            <a:off x="685800" y="1981200"/>
            <a:ext cx="8229600" cy="4343400"/>
          </a:xfrm>
        </p:spPr>
        <p:txBody>
          <a:bodyPr/>
          <a:lstStyle/>
          <a:p>
            <a:pPr lvl="0"/>
            <a:r>
              <a:rPr lang="en-US" dirty="0" smtClean="0"/>
              <a:t>Move to confirm </a:t>
            </a:r>
            <a:r>
              <a:rPr lang="en-US" altLang="en-US" dirty="0" smtClean="0"/>
              <a:t>Joseph Levy </a:t>
            </a:r>
            <a:r>
              <a:rPr lang="en-US" dirty="0" smtClean="0"/>
              <a:t>as &lt;to be named&gt; SC vice-chair.</a:t>
            </a:r>
            <a:endParaRPr lang="en-US" dirty="0"/>
          </a:p>
          <a:p>
            <a:pPr lvl="0"/>
            <a:endParaRPr lang="en-US" dirty="0"/>
          </a:p>
          <a:p>
            <a:pPr lvl="0"/>
            <a:r>
              <a:rPr lang="en-GB" dirty="0" smtClean="0"/>
              <a:t>Moved</a:t>
            </a:r>
            <a:r>
              <a:rPr lang="en-GB" dirty="0"/>
              <a:t>: </a:t>
            </a:r>
            <a:r>
              <a:rPr lang="en-US" dirty="0" smtClean="0"/>
              <a:t>Mark Hamilton</a:t>
            </a:r>
            <a:endParaRPr lang="en-US" dirty="0"/>
          </a:p>
          <a:p>
            <a:pPr lvl="0"/>
            <a:r>
              <a:rPr lang="en-GB" dirty="0"/>
              <a:t>Seconded: </a:t>
            </a:r>
            <a:r>
              <a:rPr lang="en-US" dirty="0" smtClean="0"/>
              <a:t>Jim </a:t>
            </a:r>
            <a:r>
              <a:rPr lang="en-US" dirty="0" err="1" smtClean="0"/>
              <a:t>Petranovich</a:t>
            </a:r>
            <a:endParaRPr lang="en-US" dirty="0"/>
          </a:p>
          <a:p>
            <a:pPr lvl="0"/>
            <a:r>
              <a:rPr lang="en-GB" dirty="0" smtClean="0"/>
              <a:t>Result: Unanimous</a:t>
            </a:r>
          </a:p>
          <a:p>
            <a:pPr lvl="0"/>
            <a:endParaRPr lang="en-GB" dirty="0" smtClean="0"/>
          </a:p>
          <a:p>
            <a:pPr lvl="0"/>
            <a:endParaRPr lang="en-GB" dirty="0"/>
          </a:p>
          <a:p>
            <a:pPr lvl="0"/>
            <a:endParaRPr lang="en-GB" dirty="0"/>
          </a:p>
          <a:p>
            <a:pPr lvl="0"/>
            <a:endParaRPr lang="en-GB" sz="2000" dirty="0" smtClean="0"/>
          </a:p>
          <a:p>
            <a:pPr marL="0" lvl="0" indent="0">
              <a:buNone/>
            </a:pPr>
            <a:endParaRPr lang="en-US" sz="1400" dirty="0"/>
          </a:p>
          <a:p>
            <a:pPr lvl="0"/>
            <a:endParaRPr lang="en-US" sz="2000"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31</a:t>
            </a:fld>
            <a:endParaRPr lang="en-GB" dirty="0"/>
          </a:p>
        </p:txBody>
      </p:sp>
      <p:sp>
        <p:nvSpPr>
          <p:cNvPr id="5" name="Footer Placeholder 4"/>
          <p:cNvSpPr>
            <a:spLocks noGrp="1"/>
          </p:cNvSpPr>
          <p:nvPr>
            <p:ph type="ftr" idx="4294967295"/>
          </p:nvPr>
        </p:nvSpPr>
        <p:spPr>
          <a:xfrm>
            <a:off x="5357818" y="6475413"/>
            <a:ext cx="3184520" cy="180975"/>
          </a:xfrm>
          <a:prstGeom prst="rect">
            <a:avLst/>
          </a:prstGeom>
        </p:spPr>
        <p:txBody>
          <a:bodyPr/>
          <a:lstStyle/>
          <a:p>
            <a:pPr algn="r"/>
            <a:r>
              <a:rPr lang="en-GB" sz="1200" b="0" smtClean="0"/>
              <a:t>D. Stanley, HP Enterprise</a:t>
            </a:r>
            <a:endParaRPr lang="en-GB" sz="1200" b="0" dirty="0"/>
          </a:p>
        </p:txBody>
      </p:sp>
      <p:sp>
        <p:nvSpPr>
          <p:cNvPr id="6" name="Date Placeholder 5"/>
          <p:cNvSpPr>
            <a:spLocks noGrp="1"/>
          </p:cNvSpPr>
          <p:nvPr>
            <p:ph type="dt" idx="4294967295"/>
          </p:nvPr>
        </p:nvSpPr>
        <p:spPr>
          <a:xfrm>
            <a:off x="696912" y="304800"/>
            <a:ext cx="1874823" cy="273050"/>
          </a:xfrm>
          <a:prstGeom prst="rect">
            <a:avLst/>
          </a:prstGeom>
        </p:spPr>
        <p:txBody>
          <a:bodyPr/>
          <a:lstStyle/>
          <a:p>
            <a:r>
              <a:rPr lang="en-US" sz="2000" smtClean="0"/>
              <a:t>July 2016</a:t>
            </a:r>
            <a:endParaRPr lang="en-GB" sz="2000" dirty="0"/>
          </a:p>
        </p:txBody>
      </p:sp>
    </p:spTree>
    <p:extLst>
      <p:ext uri="{BB962C8B-B14F-4D97-AF65-F5344CB8AC3E}">
        <p14:creationId xmlns:p14="http://schemas.microsoft.com/office/powerpoint/2010/main" val="57070057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Friday – EC Motions</a:t>
            </a:r>
            <a:br>
              <a:rPr lang="en-GB" dirty="0" smtClean="0"/>
            </a:br>
            <a:r>
              <a:rPr lang="en-GB" dirty="0" smtClean="0"/>
              <a:t>plenary only</a:t>
            </a:r>
            <a:r>
              <a:rPr lang="en-GB" dirty="0"/>
              <a:t/>
            </a:r>
            <a:br>
              <a:rPr lang="en-GB" dirty="0"/>
            </a:br>
            <a:r>
              <a:rPr lang="en-GB" dirty="0"/>
              <a:t/>
            </a:r>
            <a:br>
              <a:rPr lang="en-GB" dirty="0"/>
            </a:br>
            <a:endParaRPr lang="en-GB" dirty="0"/>
          </a:p>
        </p:txBody>
      </p:sp>
      <p:sp>
        <p:nvSpPr>
          <p:cNvPr id="3" name="Text Placeholder 2"/>
          <p:cNvSpPr>
            <a:spLocks noGrp="1"/>
          </p:cNvSpPr>
          <p:nvPr>
            <p:ph type="body" idx="1"/>
          </p:nvPr>
        </p:nvSpPr>
        <p:spPr/>
        <p:txBody>
          <a:bodyPr/>
          <a:lstStyle/>
          <a:p>
            <a:endParaRPr lang="en-GB"/>
          </a:p>
        </p:txBody>
      </p:sp>
      <p:sp>
        <p:nvSpPr>
          <p:cNvPr id="4" name="Date Placeholder 3"/>
          <p:cNvSpPr>
            <a:spLocks noGrp="1"/>
          </p:cNvSpPr>
          <p:nvPr>
            <p:ph type="dt" sz="half" idx="10"/>
          </p:nvPr>
        </p:nvSpPr>
        <p:spPr/>
        <p:txBody>
          <a:bodyPr/>
          <a:lstStyle/>
          <a:p>
            <a:pPr>
              <a:defRPr/>
            </a:pPr>
            <a:r>
              <a:rPr lang="en-US" smtClean="0"/>
              <a:t>July 2016</a:t>
            </a:r>
            <a:endParaRPr lang="en-US" dirty="0"/>
          </a:p>
        </p:txBody>
      </p:sp>
      <p:sp>
        <p:nvSpPr>
          <p:cNvPr id="5" name="Footer Placeholder 4"/>
          <p:cNvSpPr>
            <a:spLocks noGrp="1"/>
          </p:cNvSpPr>
          <p:nvPr>
            <p:ph type="ftr" sz="quarter" idx="11"/>
          </p:nvPr>
        </p:nvSpPr>
        <p:spPr/>
        <p:txBody>
          <a:bodyPr/>
          <a:lstStyle/>
          <a:p>
            <a:pPr>
              <a:defRPr/>
            </a:pPr>
            <a:r>
              <a:rPr lang="en-US" smtClean="0"/>
              <a:t>D. Stanley, HP Enterprise</a:t>
            </a:r>
            <a:endParaRPr lang="en-US"/>
          </a:p>
        </p:txBody>
      </p:sp>
      <p:sp>
        <p:nvSpPr>
          <p:cNvPr id="7" name="Slide Number Placeholder 6"/>
          <p:cNvSpPr>
            <a:spLocks noGrp="1"/>
          </p:cNvSpPr>
          <p:nvPr>
            <p:ph type="sldNum" sz="quarter" idx="12"/>
          </p:nvPr>
        </p:nvSpPr>
        <p:spPr/>
        <p:txBody>
          <a:bodyPr/>
          <a:lstStyle/>
          <a:p>
            <a:pPr>
              <a:defRPr/>
            </a:pPr>
            <a:r>
              <a:rPr lang="en-US" smtClean="0"/>
              <a:t>Slide </a:t>
            </a:r>
            <a:fld id="{0FDD5300-2866-4D79-87F5-BB55E78B9620}" type="slidenum">
              <a:rPr lang="en-US" smtClean="0"/>
              <a:pPr>
                <a:defRPr/>
              </a:pPr>
              <a:t>32</a:t>
            </a:fld>
            <a:endParaRPr lang="en-US"/>
          </a:p>
        </p:txBody>
      </p:sp>
    </p:spTree>
    <p:extLst>
      <p:ext uri="{BB962C8B-B14F-4D97-AF65-F5344CB8AC3E}">
        <p14:creationId xmlns:p14="http://schemas.microsoft.com/office/powerpoint/2010/main" val="35968202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TGmc</a:t>
            </a:r>
            <a:r>
              <a:rPr lang="en-US" dirty="0" smtClean="0"/>
              <a:t> PAR extension</a:t>
            </a:r>
            <a:endParaRPr lang="en-US" dirty="0"/>
          </a:p>
        </p:txBody>
      </p:sp>
      <p:sp>
        <p:nvSpPr>
          <p:cNvPr id="3" name="Content Placeholder 2"/>
          <p:cNvSpPr>
            <a:spLocks noGrp="1"/>
          </p:cNvSpPr>
          <p:nvPr>
            <p:ph idx="1"/>
          </p:nvPr>
        </p:nvSpPr>
        <p:spPr>
          <a:xfrm>
            <a:off x="685800" y="1981200"/>
            <a:ext cx="8229600" cy="4343400"/>
          </a:xfrm>
        </p:spPr>
        <p:txBody>
          <a:bodyPr/>
          <a:lstStyle/>
          <a:p>
            <a:pPr lvl="0"/>
            <a:r>
              <a:rPr lang="en-GB" dirty="0" smtClean="0"/>
              <a:t>Approve </a:t>
            </a:r>
            <a:r>
              <a:rPr lang="en-GB" dirty="0"/>
              <a:t>sending the PAR </a:t>
            </a:r>
            <a:r>
              <a:rPr lang="en-GB" dirty="0" smtClean="0"/>
              <a:t>extension </a:t>
            </a:r>
            <a:r>
              <a:rPr lang="en-GB" dirty="0"/>
              <a:t>information </a:t>
            </a:r>
            <a:r>
              <a:rPr lang="en-GB" dirty="0" smtClean="0"/>
              <a:t>for P802.11REVmc </a:t>
            </a:r>
            <a:r>
              <a:rPr lang="en-GB" dirty="0"/>
              <a:t>cited below to </a:t>
            </a:r>
            <a:r>
              <a:rPr lang="en-GB" dirty="0" err="1" smtClean="0"/>
              <a:t>NesCom</a:t>
            </a:r>
            <a:r>
              <a:rPr lang="en-GB" dirty="0" smtClean="0"/>
              <a:t>.</a:t>
            </a:r>
            <a:endParaRPr lang="en-US" dirty="0"/>
          </a:p>
          <a:p>
            <a:pPr lvl="1"/>
            <a:r>
              <a:rPr lang="en-GB" b="1" dirty="0"/>
              <a:t>PAR document:  </a:t>
            </a:r>
            <a:r>
              <a:rPr lang="en-US" b="1" dirty="0">
                <a:hlinkClick r:id="rId3"/>
              </a:rPr>
              <a:t>https://</a:t>
            </a:r>
            <a:r>
              <a:rPr lang="en-US" b="1" dirty="0" smtClean="0">
                <a:hlinkClick r:id="rId3"/>
              </a:rPr>
              <a:t>mentor.ieee.org/802.11/dcn/16/11-16-0978-01-000m-tgmc-par-extension-document.docx</a:t>
            </a:r>
            <a:r>
              <a:rPr lang="en-US" b="1" dirty="0" smtClean="0"/>
              <a:t> </a:t>
            </a:r>
          </a:p>
          <a:p>
            <a:pPr lvl="1"/>
            <a:r>
              <a:rPr lang="en-GB" b="1" dirty="0" smtClean="0"/>
              <a:t>CSD </a:t>
            </a:r>
            <a:r>
              <a:rPr lang="en-GB" b="1" dirty="0"/>
              <a:t>document: </a:t>
            </a:r>
            <a:r>
              <a:rPr lang="en-US" b="1" dirty="0" smtClean="0"/>
              <a:t>Revision/not applicable</a:t>
            </a:r>
          </a:p>
          <a:p>
            <a:pPr lvl="1"/>
            <a:r>
              <a:rPr lang="en-GB" b="1" dirty="0"/>
              <a:t>In the WG:  PAR approval motion  </a:t>
            </a:r>
            <a:r>
              <a:rPr lang="en-GB" b="1" dirty="0" smtClean="0"/>
              <a:t>146-0-0</a:t>
            </a:r>
            <a:endParaRPr lang="en-US" dirty="0"/>
          </a:p>
          <a:p>
            <a:pPr lvl="0"/>
            <a:endParaRPr lang="en-GB" dirty="0" smtClean="0"/>
          </a:p>
          <a:p>
            <a:pPr lvl="0"/>
            <a:r>
              <a:rPr lang="en-GB" dirty="0" smtClean="0"/>
              <a:t>Moved: Adrian Stephens, Seconded: Jon Rosdahl</a:t>
            </a:r>
          </a:p>
          <a:p>
            <a:pPr lvl="0"/>
            <a:r>
              <a:rPr lang="en-GB" dirty="0" smtClean="0"/>
              <a:t>Result</a:t>
            </a:r>
            <a:r>
              <a:rPr lang="en-GB" dirty="0" smtClean="0"/>
              <a:t>: Approved – consent agenda</a:t>
            </a:r>
            <a:endParaRPr lang="en-GB" dirty="0" smtClean="0"/>
          </a:p>
          <a:p>
            <a:pPr lvl="0"/>
            <a:endParaRPr lang="en-GB" dirty="0" smtClean="0"/>
          </a:p>
          <a:p>
            <a:pPr lvl="0"/>
            <a:endParaRPr lang="en-GB" sz="2000" dirty="0" smtClean="0"/>
          </a:p>
          <a:p>
            <a:pPr marL="0" lvl="0" indent="0">
              <a:buNone/>
            </a:pPr>
            <a:endParaRPr lang="en-US" sz="1400" dirty="0"/>
          </a:p>
          <a:p>
            <a:pPr lvl="0"/>
            <a:endParaRPr lang="en-US" sz="2000"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33</a:t>
            </a:fld>
            <a:endParaRPr lang="en-GB" dirty="0"/>
          </a:p>
        </p:txBody>
      </p:sp>
      <p:sp>
        <p:nvSpPr>
          <p:cNvPr id="5" name="Footer Placeholder 4"/>
          <p:cNvSpPr>
            <a:spLocks noGrp="1"/>
          </p:cNvSpPr>
          <p:nvPr>
            <p:ph type="ftr" idx="4294967295"/>
          </p:nvPr>
        </p:nvSpPr>
        <p:spPr>
          <a:xfrm>
            <a:off x="5357818" y="6475413"/>
            <a:ext cx="3184520" cy="180975"/>
          </a:xfrm>
          <a:prstGeom prst="rect">
            <a:avLst/>
          </a:prstGeom>
        </p:spPr>
        <p:txBody>
          <a:bodyPr/>
          <a:lstStyle/>
          <a:p>
            <a:pPr algn="r"/>
            <a:r>
              <a:rPr lang="en-GB" sz="1200" b="0" smtClean="0"/>
              <a:t>D. Stanley, HP Enterprise</a:t>
            </a:r>
            <a:endParaRPr lang="en-GB" sz="1200" b="0" dirty="0"/>
          </a:p>
        </p:txBody>
      </p:sp>
      <p:sp>
        <p:nvSpPr>
          <p:cNvPr id="6" name="Date Placeholder 5"/>
          <p:cNvSpPr>
            <a:spLocks noGrp="1"/>
          </p:cNvSpPr>
          <p:nvPr>
            <p:ph type="dt" idx="4294967295"/>
          </p:nvPr>
        </p:nvSpPr>
        <p:spPr>
          <a:xfrm>
            <a:off x="696912" y="304800"/>
            <a:ext cx="1874823" cy="273050"/>
          </a:xfrm>
          <a:prstGeom prst="rect">
            <a:avLst/>
          </a:prstGeom>
        </p:spPr>
        <p:txBody>
          <a:bodyPr/>
          <a:lstStyle/>
          <a:p>
            <a:r>
              <a:rPr lang="en-US" sz="2000" smtClean="0"/>
              <a:t>July 2016</a:t>
            </a:r>
            <a:endParaRPr lang="en-GB" sz="2000" dirty="0"/>
          </a:p>
        </p:txBody>
      </p:sp>
    </p:spTree>
    <p:extLst>
      <p:ext uri="{BB962C8B-B14F-4D97-AF65-F5344CB8AC3E}">
        <p14:creationId xmlns:p14="http://schemas.microsoft.com/office/powerpoint/2010/main" val="45006717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2016</a:t>
            </a:r>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 Stanley, HP Enterprise</a:t>
            </a:r>
          </a:p>
        </p:txBody>
      </p:sp>
      <p:sp>
        <p:nvSpPr>
          <p:cNvPr id="10244" name="Slide Number Placeholder 3"/>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34</a:t>
            </a:fld>
            <a:endParaRPr lang="en-US" smtClean="0"/>
          </a:p>
        </p:txBody>
      </p:sp>
      <p:sp>
        <p:nvSpPr>
          <p:cNvPr id="9221" name="Slide Number Placeholder 5"/>
          <p:cNvSpPr txBox="1">
            <a:spLocks noGrp="1"/>
          </p:cNvSpPr>
          <p:nvPr/>
        </p:nvSpPr>
        <p:spPr bwMode="auto">
          <a:xfrm>
            <a:off x="4344988" y="6475413"/>
            <a:ext cx="5302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gn="ctr">
              <a:spcBef>
                <a:spcPct val="0"/>
              </a:spcBef>
              <a:buFontTx/>
              <a:buNone/>
            </a:pPr>
            <a:r>
              <a:rPr lang="en-US" altLang="en-US" sz="1200" b="0"/>
              <a:t>Slide </a:t>
            </a:r>
            <a:fld id="{67572B9B-6DB1-4FB8-8862-3341F24B999D}" type="slidenum">
              <a:rPr lang="en-US" altLang="en-US" sz="1200" b="0"/>
              <a:pPr algn="ctr">
                <a:spcBef>
                  <a:spcPct val="0"/>
                </a:spcBef>
                <a:buFontTx/>
                <a:buNone/>
              </a:pPr>
              <a:t>34</a:t>
            </a:fld>
            <a:endParaRPr lang="en-US" altLang="en-US" sz="1200" b="0"/>
          </a:p>
        </p:txBody>
      </p:sp>
      <p:sp>
        <p:nvSpPr>
          <p:cNvPr id="9222" name="Rectangle 2"/>
          <p:cNvSpPr>
            <a:spLocks noGrp="1" noChangeArrowheads="1"/>
          </p:cNvSpPr>
          <p:nvPr>
            <p:ph type="title" idx="4294967295"/>
          </p:nvPr>
        </p:nvSpPr>
        <p:spPr>
          <a:xfrm>
            <a:off x="685800" y="457200"/>
            <a:ext cx="7772400" cy="1066800"/>
          </a:xfrm>
        </p:spPr>
        <p:txBody>
          <a:bodyPr/>
          <a:lstStyle/>
          <a:p>
            <a:r>
              <a:rPr lang="en-US" altLang="en-US" dirty="0" err="1" smtClean="0"/>
              <a:t>TGmc</a:t>
            </a:r>
            <a:r>
              <a:rPr lang="en-US" altLang="en-US" dirty="0" smtClean="0"/>
              <a:t> SB Planning Timeline</a:t>
            </a:r>
            <a:endParaRPr lang="en-US" altLang="en-US" sz="2000" dirty="0" smtClean="0">
              <a:solidFill>
                <a:srgbClr val="FF0000"/>
              </a:solidFill>
            </a:endParaRPr>
          </a:p>
        </p:txBody>
      </p:sp>
      <p:sp>
        <p:nvSpPr>
          <p:cNvPr id="9223" name="Rectangle 3"/>
          <p:cNvSpPr>
            <a:spLocks noGrp="1" noChangeArrowheads="1"/>
          </p:cNvSpPr>
          <p:nvPr>
            <p:ph type="body" idx="4294967295"/>
          </p:nvPr>
        </p:nvSpPr>
        <p:spPr>
          <a:xfrm>
            <a:off x="685800" y="1371600"/>
            <a:ext cx="8001000" cy="4876800"/>
          </a:xfrm>
        </p:spPr>
        <p:txBody>
          <a:bodyPr/>
          <a:lstStyle/>
          <a:p>
            <a:pPr>
              <a:lnSpc>
                <a:spcPct val="80000"/>
              </a:lnSpc>
            </a:pPr>
            <a:r>
              <a:rPr lang="en-US" altLang="en-US" sz="2200" dirty="0" smtClean="0"/>
              <a:t>July </a:t>
            </a:r>
            <a:r>
              <a:rPr lang="en-US" altLang="en-US" sz="2200" dirty="0"/>
              <a:t>2016</a:t>
            </a:r>
          </a:p>
          <a:p>
            <a:pPr lvl="1">
              <a:lnSpc>
                <a:spcPct val="80000"/>
              </a:lnSpc>
            </a:pPr>
            <a:r>
              <a:rPr lang="en-US" altLang="en-US" sz="1800" dirty="0"/>
              <a:t>Comment resolution on </a:t>
            </a:r>
            <a:r>
              <a:rPr lang="en-US" altLang="en-US" sz="1800" dirty="0" smtClean="0"/>
              <a:t>D6.0 - Completed</a:t>
            </a:r>
            <a:endParaRPr lang="en-US" altLang="en-US" sz="1800" dirty="0"/>
          </a:p>
          <a:p>
            <a:pPr marL="457200" lvl="1" indent="0">
              <a:lnSpc>
                <a:spcPct val="80000"/>
              </a:lnSpc>
              <a:buNone/>
            </a:pPr>
            <a:endParaRPr lang="en-US" altLang="en-US" sz="1800" dirty="0"/>
          </a:p>
          <a:p>
            <a:pPr>
              <a:lnSpc>
                <a:spcPct val="80000"/>
              </a:lnSpc>
            </a:pPr>
            <a:r>
              <a:rPr lang="en-US" altLang="en-US" sz="2200" dirty="0"/>
              <a:t>August/Sept 2016</a:t>
            </a:r>
          </a:p>
          <a:p>
            <a:pPr lvl="1"/>
            <a:r>
              <a:rPr lang="en-GB" sz="1800" dirty="0"/>
              <a:t>July 30 – Aug 15 editing and review of editing</a:t>
            </a:r>
            <a:endParaRPr lang="en-US" sz="1800" dirty="0"/>
          </a:p>
          <a:p>
            <a:pPr lvl="1">
              <a:lnSpc>
                <a:spcPct val="80000"/>
              </a:lnSpc>
            </a:pPr>
            <a:r>
              <a:rPr lang="en-US" altLang="en-US" sz="1800" dirty="0"/>
              <a:t>3th recirculation D7.0 August 15-25</a:t>
            </a:r>
          </a:p>
          <a:p>
            <a:pPr lvl="1"/>
            <a:r>
              <a:rPr lang="en-GB" sz="1800" dirty="0"/>
              <a:t>On or before Sept 9: Complete comment resolution (</a:t>
            </a:r>
            <a:r>
              <a:rPr lang="en-GB" sz="1800" dirty="0" smtClean="0"/>
              <a:t>goal: </a:t>
            </a:r>
            <a:r>
              <a:rPr lang="en-GB" sz="1800" dirty="0"/>
              <a:t>unchanged draft)</a:t>
            </a:r>
            <a:endParaRPr lang="en-US" sz="1800" dirty="0"/>
          </a:p>
          <a:p>
            <a:pPr lvl="1">
              <a:lnSpc>
                <a:spcPct val="80000"/>
              </a:lnSpc>
            </a:pPr>
            <a:r>
              <a:rPr lang="en-US" altLang="en-US" sz="1800" dirty="0"/>
              <a:t>4th recirculation D7.0 unchanged  </a:t>
            </a:r>
            <a:r>
              <a:rPr lang="en-GB" sz="1800" dirty="0"/>
              <a:t>Sept 10 - 20: 10 day recirculation of unchanged draft</a:t>
            </a:r>
          </a:p>
          <a:p>
            <a:pPr lvl="1">
              <a:lnSpc>
                <a:spcPct val="80000"/>
              </a:lnSpc>
            </a:pPr>
            <a:endParaRPr lang="en-US" sz="1800" dirty="0"/>
          </a:p>
          <a:p>
            <a:pPr lvl="0">
              <a:lnSpc>
                <a:spcPct val="80000"/>
              </a:lnSpc>
            </a:pPr>
            <a:r>
              <a:rPr lang="en-GB" sz="2200" dirty="0"/>
              <a:t>October 4th: EC teleconference approval – </a:t>
            </a:r>
            <a:r>
              <a:rPr lang="en-GB" sz="2200" dirty="0" smtClean="0"/>
              <a:t>request </a:t>
            </a:r>
            <a:r>
              <a:rPr lang="en-GB" sz="2200" dirty="0"/>
              <a:t>unconditional approval for </a:t>
            </a:r>
            <a:r>
              <a:rPr lang="en-GB" sz="2200" dirty="0" err="1"/>
              <a:t>TGmc</a:t>
            </a:r>
            <a:r>
              <a:rPr lang="en-GB" sz="2200" dirty="0"/>
              <a:t> </a:t>
            </a:r>
          </a:p>
          <a:p>
            <a:pPr lvl="1">
              <a:lnSpc>
                <a:spcPct val="80000"/>
              </a:lnSpc>
            </a:pPr>
            <a:r>
              <a:rPr lang="en-GB" sz="1800" dirty="0"/>
              <a:t>October 17</a:t>
            </a:r>
            <a:r>
              <a:rPr lang="en-GB" sz="1800" baseline="30000" dirty="0"/>
              <a:t>th</a:t>
            </a:r>
            <a:r>
              <a:rPr lang="en-GB" sz="1800" dirty="0"/>
              <a:t> deadline for submission to </a:t>
            </a:r>
            <a:r>
              <a:rPr lang="en-GB" sz="1800" dirty="0" err="1"/>
              <a:t>Revcom</a:t>
            </a:r>
            <a:endParaRPr lang="en-US" sz="1800" dirty="0"/>
          </a:p>
          <a:p>
            <a:pPr lvl="1">
              <a:lnSpc>
                <a:spcPct val="80000"/>
              </a:lnSpc>
            </a:pPr>
            <a:endParaRPr lang="en-US" altLang="en-US" sz="1800" dirty="0"/>
          </a:p>
          <a:p>
            <a:pPr>
              <a:lnSpc>
                <a:spcPct val="80000"/>
              </a:lnSpc>
            </a:pPr>
            <a:r>
              <a:rPr lang="en-US" altLang="en-US" sz="2000" dirty="0"/>
              <a:t>December 2016 – </a:t>
            </a:r>
            <a:r>
              <a:rPr lang="en-US" altLang="en-US" sz="2000" dirty="0" err="1"/>
              <a:t>RevCom</a:t>
            </a:r>
            <a:r>
              <a:rPr lang="en-US" altLang="en-US" sz="2000" dirty="0"/>
              <a:t>/SASB Approval </a:t>
            </a:r>
            <a:r>
              <a:rPr lang="en-US" altLang="en-US" sz="2000" dirty="0" smtClean="0"/>
              <a:t> </a:t>
            </a:r>
            <a:endParaRPr lang="en-US" altLang="en-US" sz="2000" dirty="0"/>
          </a:p>
        </p:txBody>
      </p:sp>
    </p:spTree>
    <p:extLst>
      <p:ext uri="{BB962C8B-B14F-4D97-AF65-F5344CB8AC3E}">
        <p14:creationId xmlns:p14="http://schemas.microsoft.com/office/powerpoint/2010/main" val="84975345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TGah</a:t>
            </a:r>
            <a:r>
              <a:rPr lang="en-US" dirty="0" smtClean="0"/>
              <a:t> PAR extension</a:t>
            </a:r>
            <a:endParaRPr lang="en-US" dirty="0"/>
          </a:p>
        </p:txBody>
      </p:sp>
      <p:sp>
        <p:nvSpPr>
          <p:cNvPr id="3" name="Content Placeholder 2"/>
          <p:cNvSpPr>
            <a:spLocks noGrp="1"/>
          </p:cNvSpPr>
          <p:nvPr>
            <p:ph idx="1"/>
          </p:nvPr>
        </p:nvSpPr>
        <p:spPr>
          <a:xfrm>
            <a:off x="685800" y="1981200"/>
            <a:ext cx="8229600" cy="4343400"/>
          </a:xfrm>
        </p:spPr>
        <p:txBody>
          <a:bodyPr/>
          <a:lstStyle/>
          <a:p>
            <a:pPr lvl="0"/>
            <a:r>
              <a:rPr lang="en-GB" dirty="0"/>
              <a:t>Approve sending the PAR </a:t>
            </a:r>
            <a:r>
              <a:rPr lang="en-GB" dirty="0" smtClean="0"/>
              <a:t>extension </a:t>
            </a:r>
            <a:r>
              <a:rPr lang="en-GB" dirty="0"/>
              <a:t>information </a:t>
            </a:r>
            <a:r>
              <a:rPr lang="en-GB" dirty="0" smtClean="0"/>
              <a:t>for P802.11ah </a:t>
            </a:r>
            <a:r>
              <a:rPr lang="en-GB" dirty="0"/>
              <a:t>cited below to </a:t>
            </a:r>
            <a:r>
              <a:rPr lang="en-GB" dirty="0" err="1"/>
              <a:t>NesCom</a:t>
            </a:r>
            <a:r>
              <a:rPr lang="en-GB" dirty="0" smtClean="0"/>
              <a:t>.</a:t>
            </a:r>
            <a:endParaRPr lang="en-US" dirty="0"/>
          </a:p>
          <a:p>
            <a:pPr lvl="1"/>
            <a:r>
              <a:rPr lang="en-GB" b="1" dirty="0"/>
              <a:t>PAR document: </a:t>
            </a:r>
            <a:r>
              <a:rPr lang="en-GB" b="1" dirty="0">
                <a:hlinkClick r:id="rId3"/>
              </a:rPr>
              <a:t>https://</a:t>
            </a:r>
            <a:r>
              <a:rPr lang="en-GB" b="1" dirty="0" smtClean="0">
                <a:hlinkClick r:id="rId3"/>
              </a:rPr>
              <a:t>mentor.ieee.org/802.11/dcn/16/11-16-0863-01-00ah-tgah-par-extension.docx</a:t>
            </a:r>
            <a:r>
              <a:rPr lang="en-GB" b="1" dirty="0" smtClean="0"/>
              <a:t> </a:t>
            </a:r>
          </a:p>
          <a:p>
            <a:pPr lvl="1"/>
            <a:r>
              <a:rPr lang="en-GB" b="1" dirty="0"/>
              <a:t>CSD document: </a:t>
            </a:r>
            <a:r>
              <a:rPr lang="en-GB" b="1" dirty="0">
                <a:hlinkClick r:id="rId4"/>
              </a:rPr>
              <a:t>https://mentor.ieee.org/802.11/dcn/14/11-14-0591-00-00ah-tgah-revised-csd.docx</a:t>
            </a:r>
            <a:r>
              <a:rPr lang="en-GB" b="1" dirty="0"/>
              <a:t> </a:t>
            </a:r>
            <a:endParaRPr lang="en-GB" b="1" dirty="0" smtClean="0"/>
          </a:p>
          <a:p>
            <a:pPr lvl="1"/>
            <a:r>
              <a:rPr lang="en-GB" b="1" dirty="0"/>
              <a:t>In the WG:  PAR approval motion  </a:t>
            </a:r>
            <a:r>
              <a:rPr lang="en-GB" b="1" dirty="0" smtClean="0"/>
              <a:t>122-0-4, </a:t>
            </a:r>
            <a:r>
              <a:rPr lang="en-GB" b="1" dirty="0"/>
              <a:t>CSD approval motion </a:t>
            </a:r>
            <a:r>
              <a:rPr lang="en-US" b="1" dirty="0" smtClean="0"/>
              <a:t>118-0-6</a:t>
            </a:r>
            <a:endParaRPr lang="en-US" b="1" dirty="0"/>
          </a:p>
          <a:p>
            <a:pPr lvl="1"/>
            <a:endParaRPr lang="en-GB" b="1" dirty="0" smtClean="0"/>
          </a:p>
          <a:p>
            <a:pPr lvl="0"/>
            <a:r>
              <a:rPr lang="en-GB" dirty="0" smtClean="0"/>
              <a:t>Moved</a:t>
            </a:r>
            <a:r>
              <a:rPr lang="en-GB" dirty="0"/>
              <a:t>: Adrian Stephens, Seconded: Jon Rosdahl</a:t>
            </a:r>
          </a:p>
          <a:p>
            <a:r>
              <a:rPr lang="en-GB" dirty="0"/>
              <a:t>Result</a:t>
            </a:r>
            <a:r>
              <a:rPr lang="en-GB" dirty="0"/>
              <a:t>: Approved – consent agenda</a:t>
            </a:r>
          </a:p>
          <a:p>
            <a:pPr lvl="0"/>
            <a:endParaRPr lang="en-GB" dirty="0" smtClean="0"/>
          </a:p>
          <a:p>
            <a:pPr lvl="0"/>
            <a:endParaRPr lang="en-GB" dirty="0"/>
          </a:p>
          <a:p>
            <a:pPr lvl="0"/>
            <a:endParaRPr lang="en-GB" sz="2000" dirty="0" smtClean="0"/>
          </a:p>
          <a:p>
            <a:pPr marL="0" lvl="0" indent="0">
              <a:buNone/>
            </a:pPr>
            <a:endParaRPr lang="en-US" sz="1400" dirty="0"/>
          </a:p>
          <a:p>
            <a:pPr lvl="0"/>
            <a:endParaRPr lang="en-US" sz="2000"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35</a:t>
            </a:fld>
            <a:endParaRPr lang="en-GB" dirty="0"/>
          </a:p>
        </p:txBody>
      </p:sp>
      <p:sp>
        <p:nvSpPr>
          <p:cNvPr id="5" name="Footer Placeholder 4"/>
          <p:cNvSpPr>
            <a:spLocks noGrp="1"/>
          </p:cNvSpPr>
          <p:nvPr>
            <p:ph type="ftr" idx="4294967295"/>
          </p:nvPr>
        </p:nvSpPr>
        <p:spPr>
          <a:xfrm>
            <a:off x="5357818" y="6475413"/>
            <a:ext cx="3184520" cy="180975"/>
          </a:xfrm>
          <a:prstGeom prst="rect">
            <a:avLst/>
          </a:prstGeom>
        </p:spPr>
        <p:txBody>
          <a:bodyPr/>
          <a:lstStyle/>
          <a:p>
            <a:pPr algn="r"/>
            <a:r>
              <a:rPr lang="en-GB" sz="1200" b="0" smtClean="0"/>
              <a:t>D. Stanley, HP Enterprise</a:t>
            </a:r>
            <a:endParaRPr lang="en-GB" sz="1200" b="0" dirty="0"/>
          </a:p>
        </p:txBody>
      </p:sp>
      <p:sp>
        <p:nvSpPr>
          <p:cNvPr id="6" name="Date Placeholder 5"/>
          <p:cNvSpPr>
            <a:spLocks noGrp="1"/>
          </p:cNvSpPr>
          <p:nvPr>
            <p:ph type="dt" idx="4294967295"/>
          </p:nvPr>
        </p:nvSpPr>
        <p:spPr>
          <a:xfrm>
            <a:off x="696912" y="304800"/>
            <a:ext cx="1874823" cy="273050"/>
          </a:xfrm>
          <a:prstGeom prst="rect">
            <a:avLst/>
          </a:prstGeom>
        </p:spPr>
        <p:txBody>
          <a:bodyPr/>
          <a:lstStyle/>
          <a:p>
            <a:r>
              <a:rPr lang="en-US" sz="2000" smtClean="0"/>
              <a:t>July 2016</a:t>
            </a:r>
            <a:endParaRPr lang="en-GB" sz="2000" dirty="0"/>
          </a:p>
        </p:txBody>
      </p:sp>
    </p:spTree>
    <p:extLst>
      <p:ext uri="{BB962C8B-B14F-4D97-AF65-F5344CB8AC3E}">
        <p14:creationId xmlns:p14="http://schemas.microsoft.com/office/powerpoint/2010/main" val="330045077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TGah</a:t>
            </a:r>
            <a:r>
              <a:rPr lang="en-US" dirty="0" smtClean="0"/>
              <a:t> Timeline</a:t>
            </a:r>
            <a:endParaRPr lang="en-US" dirty="0"/>
          </a:p>
        </p:txBody>
      </p:sp>
      <p:sp>
        <p:nvSpPr>
          <p:cNvPr id="3" name="Date Placeholder 2"/>
          <p:cNvSpPr>
            <a:spLocks noGrp="1"/>
          </p:cNvSpPr>
          <p:nvPr>
            <p:ph type="dt" sz="half" idx="10"/>
          </p:nvPr>
        </p:nvSpPr>
        <p:spPr>
          <a:xfrm>
            <a:off x="696913" y="332601"/>
            <a:ext cx="942566" cy="276999"/>
          </a:xfrm>
        </p:spPr>
        <p:txBody>
          <a:bodyPr/>
          <a:lstStyle/>
          <a:p>
            <a:pPr>
              <a:defRPr/>
            </a:pPr>
            <a:r>
              <a:rPr lang="en-US" altLang="ko-KR" smtClean="0"/>
              <a:t>July 2016</a:t>
            </a:r>
            <a:endParaRPr lang="en-US" altLang="ko-KR" dirty="0"/>
          </a:p>
        </p:txBody>
      </p:sp>
      <p:sp>
        <p:nvSpPr>
          <p:cNvPr id="4" name="Footer Placeholder 3"/>
          <p:cNvSpPr>
            <a:spLocks noGrp="1"/>
          </p:cNvSpPr>
          <p:nvPr>
            <p:ph type="ftr" sz="quarter" idx="11"/>
          </p:nvPr>
        </p:nvSpPr>
        <p:spPr>
          <a:xfrm>
            <a:off x="6662961" y="6475413"/>
            <a:ext cx="1880964" cy="184666"/>
          </a:xfrm>
        </p:spPr>
        <p:txBody>
          <a:bodyPr/>
          <a:lstStyle/>
          <a:p>
            <a:pPr>
              <a:defRPr/>
            </a:pPr>
            <a:r>
              <a:rPr lang="en-US" altLang="ko-KR" smtClean="0"/>
              <a:t>D. Stanley, HP Enterprise</a:t>
            </a:r>
            <a:endParaRPr lang="en-US" altLang="ko-KR" dirty="0"/>
          </a:p>
        </p:txBody>
      </p:sp>
      <p:sp>
        <p:nvSpPr>
          <p:cNvPr id="5" name="Slide Number Placeholder 4"/>
          <p:cNvSpPr>
            <a:spLocks noGrp="1"/>
          </p:cNvSpPr>
          <p:nvPr>
            <p:ph type="sldNum" sz="quarter" idx="12"/>
          </p:nvPr>
        </p:nvSpPr>
        <p:spPr/>
        <p:txBody>
          <a:bodyPr/>
          <a:lstStyle/>
          <a:p>
            <a:pPr>
              <a:defRPr/>
            </a:pPr>
            <a:r>
              <a:rPr lang="en-US" smtClean="0"/>
              <a:t>Slide </a:t>
            </a:r>
            <a:fld id="{8E9AA826-2D66-4D95-924A-79AB5FB12EBD}" type="slidenum">
              <a:rPr lang="en-US" smtClean="0"/>
              <a:pPr>
                <a:defRPr/>
              </a:pPr>
              <a:t>36</a:t>
            </a:fld>
            <a:endParaRPr lang="en-US"/>
          </a:p>
        </p:txBody>
      </p:sp>
      <p:graphicFrame>
        <p:nvGraphicFramePr>
          <p:cNvPr id="6" name="Group 3"/>
          <p:cNvGraphicFramePr>
            <a:graphicFrameLocks/>
          </p:cNvGraphicFramePr>
          <p:nvPr>
            <p:extLst>
              <p:ext uri="{D42A27DB-BD31-4B8C-83A1-F6EECF244321}">
                <p14:modId xmlns:p14="http://schemas.microsoft.com/office/powerpoint/2010/main" val="466868757"/>
              </p:ext>
            </p:extLst>
          </p:nvPr>
        </p:nvGraphicFramePr>
        <p:xfrm>
          <a:off x="685800" y="1524000"/>
          <a:ext cx="8229600" cy="4876800"/>
        </p:xfrm>
        <a:graphic>
          <a:graphicData uri="http://schemas.openxmlformats.org/drawingml/2006/table">
            <a:tbl>
              <a:tblPr/>
              <a:tblGrid>
                <a:gridCol w="4114800"/>
                <a:gridCol w="2228850"/>
                <a:gridCol w="1885950"/>
              </a:tblGrid>
              <a:tr h="457200">
                <a:tc>
                  <a:txBody>
                    <a:bodyPr/>
                    <a:lstStyle/>
                    <a:p>
                      <a:pPr marL="342900" marR="0" lvl="0" indent="-342900" algn="l" defTabSz="914400" rtl="0" eaLnBrk="0" fontAlgn="b" latinLnBrk="0" hangingPunct="0">
                        <a:lnSpc>
                          <a:spcPct val="100000"/>
                        </a:lnSpc>
                        <a:spcBef>
                          <a:spcPct val="0"/>
                        </a:spcBef>
                        <a:spcAft>
                          <a:spcPct val="0"/>
                        </a:spcAft>
                        <a:buClrTx/>
                        <a:buSzTx/>
                        <a:buFontTx/>
                        <a:buNone/>
                        <a:tabLst/>
                        <a:defRPr/>
                      </a:pPr>
                      <a:r>
                        <a:rPr kumimoji="0" lang="en-US" sz="2000" b="0" i="0" u="none" strike="noStrike" cap="none" normalizeH="0" baseline="0" dirty="0" smtClean="0">
                          <a:ln>
                            <a:noFill/>
                          </a:ln>
                          <a:solidFill>
                            <a:schemeClr val="tx1"/>
                          </a:solidFill>
                          <a:effectLst/>
                          <a:latin typeface="Arial" charset="0"/>
                        </a:rPr>
                        <a:t>2</a:t>
                      </a:r>
                      <a:r>
                        <a:rPr kumimoji="0" lang="en-US" sz="2000" b="0" i="0" u="none" strike="noStrike" cap="none" normalizeH="0" baseline="30000" dirty="0" smtClean="0">
                          <a:ln>
                            <a:noFill/>
                          </a:ln>
                          <a:solidFill>
                            <a:schemeClr val="tx1"/>
                          </a:solidFill>
                          <a:effectLst/>
                          <a:latin typeface="Arial" charset="0"/>
                        </a:rPr>
                        <a:t>nd</a:t>
                      </a:r>
                      <a:r>
                        <a:rPr kumimoji="0" lang="en-US" sz="2000" b="0" i="0" u="none" strike="noStrike" cap="none" normalizeH="0" baseline="0" dirty="0" smtClean="0">
                          <a:ln>
                            <a:noFill/>
                          </a:ln>
                          <a:solidFill>
                            <a:schemeClr val="tx1"/>
                          </a:solidFill>
                          <a:effectLst/>
                          <a:latin typeface="Arial" charset="0"/>
                        </a:rPr>
                        <a:t> Recirculation Sponsor Ballot on D7.0</a:t>
                      </a:r>
                    </a:p>
                  </a:txBody>
                  <a:tcPr anchor="b" horzOverflow="overflow">
                    <a:lnL>
                      <a:noFill/>
                    </a:lnL>
                    <a:lnR>
                      <a:noFill/>
                    </a:lnR>
                    <a:lnT>
                      <a:noFill/>
                    </a:lnT>
                    <a:lnB>
                      <a:noFill/>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charset="0"/>
                        </a:rPr>
                        <a:t>Open</a:t>
                      </a:r>
                    </a:p>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charset="0"/>
                        </a:rPr>
                        <a:t>2016-03-30</a:t>
                      </a:r>
                    </a:p>
                  </a:txBody>
                  <a:tcPr anchor="b" horzOverflow="overflow">
                    <a:lnL>
                      <a:noFill/>
                    </a:lnL>
                    <a:lnR>
                      <a:noFill/>
                    </a:lnR>
                    <a:lnT>
                      <a:noFill/>
                    </a:lnT>
                    <a:lnB>
                      <a:noFill/>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charset="0"/>
                        </a:rPr>
                        <a:t>Close</a:t>
                      </a:r>
                    </a:p>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charset="0"/>
                        </a:rPr>
                        <a:t>2016-04-14</a:t>
                      </a:r>
                    </a:p>
                  </a:txBody>
                  <a:tcPr anchor="b" horzOverflow="overflow">
                    <a:lnL>
                      <a:noFill/>
                    </a:lnL>
                    <a:lnR>
                      <a:noFill/>
                    </a:lnR>
                    <a:lnT>
                      <a:noFill/>
                    </a:lnT>
                    <a:lnB>
                      <a:noFill/>
                    </a:lnB>
                    <a:lnTlToBr>
                      <a:noFill/>
                    </a:lnTlToBr>
                    <a:lnBlToTr>
                      <a:noFill/>
                    </a:lnBlToTr>
                    <a:noFill/>
                  </a:tcPr>
                </a:tc>
              </a:tr>
              <a:tr h="457200">
                <a:tc>
                  <a:txBody>
                    <a:bodyPr/>
                    <a:lstStyle/>
                    <a:p>
                      <a:pPr marL="342900" marR="0" lvl="0" indent="-342900" algn="l" defTabSz="914400" rtl="0" eaLnBrk="0" fontAlgn="b"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charset="0"/>
                        </a:rPr>
                        <a:t>3</a:t>
                      </a:r>
                      <a:r>
                        <a:rPr kumimoji="0" lang="en-US" sz="2000" b="0" i="0" u="none" strike="noStrike" cap="none" normalizeH="0" baseline="30000" dirty="0" smtClean="0">
                          <a:ln>
                            <a:noFill/>
                          </a:ln>
                          <a:solidFill>
                            <a:schemeClr val="tx1"/>
                          </a:solidFill>
                          <a:effectLst/>
                          <a:latin typeface="Arial" charset="0"/>
                        </a:rPr>
                        <a:t>rd</a:t>
                      </a:r>
                      <a:r>
                        <a:rPr kumimoji="0" lang="en-US" sz="2000" b="0" i="0" u="none" strike="noStrike" cap="none" normalizeH="0" baseline="0" dirty="0" smtClean="0">
                          <a:ln>
                            <a:noFill/>
                          </a:ln>
                          <a:solidFill>
                            <a:schemeClr val="tx1"/>
                          </a:solidFill>
                          <a:effectLst/>
                          <a:latin typeface="Arial" charset="0"/>
                        </a:rPr>
                        <a:t> Recirculation Sponsor Ballot on D8.0</a:t>
                      </a:r>
                    </a:p>
                  </a:txBody>
                  <a:tcPr anchor="b" horzOverflow="overflow">
                    <a:lnL>
                      <a:noFill/>
                    </a:lnL>
                    <a:lnR>
                      <a:noFill/>
                    </a:lnR>
                    <a:lnT>
                      <a:noFill/>
                    </a:lnT>
                    <a:lnB>
                      <a:noFill/>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charset="0"/>
                        </a:rPr>
                        <a:t>Open</a:t>
                      </a:r>
                    </a:p>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charset="0"/>
                        </a:rPr>
                        <a:t>2016-05-02</a:t>
                      </a:r>
                    </a:p>
                  </a:txBody>
                  <a:tcPr anchor="b" horzOverflow="overflow">
                    <a:lnL>
                      <a:noFill/>
                    </a:lnL>
                    <a:lnR>
                      <a:noFill/>
                    </a:lnR>
                    <a:lnT>
                      <a:noFill/>
                    </a:lnT>
                    <a:lnB>
                      <a:noFill/>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charset="0"/>
                        </a:rPr>
                        <a:t>Close</a:t>
                      </a:r>
                    </a:p>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charset="0"/>
                        </a:rPr>
                        <a:t>2016-05-17</a:t>
                      </a:r>
                    </a:p>
                  </a:txBody>
                  <a:tcPr anchor="b" horzOverflow="overflow">
                    <a:lnL>
                      <a:noFill/>
                    </a:lnL>
                    <a:lnR>
                      <a:noFill/>
                    </a:lnR>
                    <a:lnT>
                      <a:noFill/>
                    </a:lnT>
                    <a:lnB>
                      <a:noFill/>
                    </a:lnB>
                    <a:lnTlToBr>
                      <a:noFill/>
                    </a:lnTlToBr>
                    <a:lnBlToTr>
                      <a:noFill/>
                    </a:lnBlToTr>
                    <a:noFill/>
                  </a:tcPr>
                </a:tc>
              </a:tr>
              <a:tr h="457200">
                <a:tc>
                  <a:txBody>
                    <a:bodyPr/>
                    <a:lstStyle/>
                    <a:p>
                      <a:pPr marL="342900" marR="0" lvl="0" indent="-342900" algn="l" defTabSz="914400" rtl="0" eaLnBrk="0" fontAlgn="b"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charset="0"/>
                        </a:rPr>
                        <a:t>4</a:t>
                      </a:r>
                      <a:r>
                        <a:rPr kumimoji="0" lang="en-US" sz="2000" b="0" i="0" u="none" strike="noStrike" cap="none" normalizeH="0" baseline="30000" dirty="0" smtClean="0">
                          <a:ln>
                            <a:noFill/>
                          </a:ln>
                          <a:solidFill>
                            <a:schemeClr val="tx1"/>
                          </a:solidFill>
                          <a:effectLst/>
                          <a:latin typeface="Arial" charset="0"/>
                        </a:rPr>
                        <a:t>th</a:t>
                      </a:r>
                      <a:r>
                        <a:rPr kumimoji="0" lang="en-US" sz="2000" b="0" i="0" u="none" strike="noStrike" cap="none" normalizeH="0" baseline="0" dirty="0" smtClean="0">
                          <a:ln>
                            <a:noFill/>
                          </a:ln>
                          <a:solidFill>
                            <a:schemeClr val="tx1"/>
                          </a:solidFill>
                          <a:effectLst/>
                          <a:latin typeface="Arial" charset="0"/>
                        </a:rPr>
                        <a:t> Recirculation Sponsor Ballot on D9.0 (Incorporate baseline updates only)</a:t>
                      </a:r>
                    </a:p>
                  </a:txBody>
                  <a:tcPr anchor="b" horzOverflow="overflow">
                    <a:lnL>
                      <a:noFill/>
                    </a:lnL>
                    <a:lnR>
                      <a:noFill/>
                    </a:lnR>
                    <a:lnT>
                      <a:noFill/>
                    </a:lnT>
                    <a:lnB>
                      <a:noFill/>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charset="0"/>
                        </a:rPr>
                        <a:t>Open</a:t>
                      </a:r>
                    </a:p>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charset="0"/>
                        </a:rPr>
                        <a:t>2016-08-20</a:t>
                      </a:r>
                    </a:p>
                  </a:txBody>
                  <a:tcPr anchor="b" horzOverflow="overflow">
                    <a:lnL>
                      <a:noFill/>
                    </a:lnL>
                    <a:lnR>
                      <a:noFill/>
                    </a:lnR>
                    <a:lnT>
                      <a:noFill/>
                    </a:lnT>
                    <a:lnB>
                      <a:noFill/>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charset="0"/>
                        </a:rPr>
                        <a:t>Close</a:t>
                      </a:r>
                    </a:p>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charset="0"/>
                        </a:rPr>
                        <a:t>2016-09-03</a:t>
                      </a:r>
                    </a:p>
                  </a:txBody>
                  <a:tcPr anchor="b" horzOverflow="overflow">
                    <a:lnL>
                      <a:noFill/>
                    </a:lnL>
                    <a:lnR>
                      <a:noFill/>
                    </a:lnR>
                    <a:lnT>
                      <a:noFill/>
                    </a:lnT>
                    <a:lnB>
                      <a:noFill/>
                    </a:lnB>
                    <a:lnTlToBr>
                      <a:noFill/>
                    </a:lnTlToBr>
                    <a:lnBlToTr>
                      <a:noFill/>
                    </a:lnBlToTr>
                    <a:noFill/>
                  </a:tcPr>
                </a:tc>
              </a:tr>
              <a:tr h="457200">
                <a:tc>
                  <a:txBody>
                    <a:bodyPr/>
                    <a:lstStyle/>
                    <a:p>
                      <a:pPr marL="342900" marR="0" lvl="0" indent="-342900" algn="l" defTabSz="914400" rtl="0" eaLnBrk="0" fontAlgn="b" latinLnBrk="0" hangingPunct="0">
                        <a:lnSpc>
                          <a:spcPct val="100000"/>
                        </a:lnSpc>
                        <a:spcBef>
                          <a:spcPct val="0"/>
                        </a:spcBef>
                        <a:spcAft>
                          <a:spcPct val="0"/>
                        </a:spcAft>
                        <a:buClrTx/>
                        <a:buSzTx/>
                        <a:buFontTx/>
                        <a:buNone/>
                        <a:tabLst/>
                      </a:pPr>
                      <a:r>
                        <a:rPr kumimoji="0" lang="en-US" sz="2000" b="0" i="0" u="none" strike="noStrike" kern="1200" cap="none" normalizeH="0" baseline="0" dirty="0" smtClean="0">
                          <a:ln>
                            <a:noFill/>
                          </a:ln>
                          <a:solidFill>
                            <a:schemeClr val="tx1"/>
                          </a:solidFill>
                          <a:effectLst/>
                          <a:latin typeface="Arial" charset="0"/>
                          <a:ea typeface="+mn-ea"/>
                          <a:cs typeface="+mn-cs"/>
                        </a:rPr>
                        <a:t>5</a:t>
                      </a:r>
                      <a:r>
                        <a:rPr kumimoji="0" lang="en-US" sz="2000" b="0" i="0" u="none" strike="noStrike" kern="1200" cap="none" normalizeH="0" baseline="30000" dirty="0" smtClean="0">
                          <a:ln>
                            <a:noFill/>
                          </a:ln>
                          <a:solidFill>
                            <a:schemeClr val="tx1"/>
                          </a:solidFill>
                          <a:effectLst/>
                          <a:latin typeface="Arial" charset="0"/>
                          <a:ea typeface="+mn-ea"/>
                          <a:cs typeface="+mn-cs"/>
                        </a:rPr>
                        <a:t>th</a:t>
                      </a:r>
                      <a:r>
                        <a:rPr kumimoji="0" lang="en-US" sz="2000" b="0" i="0" u="none" strike="noStrike" kern="1200" cap="none" normalizeH="0" baseline="0" dirty="0" smtClean="0">
                          <a:ln>
                            <a:noFill/>
                          </a:ln>
                          <a:solidFill>
                            <a:schemeClr val="tx1"/>
                          </a:solidFill>
                          <a:effectLst/>
                          <a:latin typeface="Arial" charset="0"/>
                          <a:ea typeface="+mn-ea"/>
                          <a:cs typeface="+mn-cs"/>
                        </a:rPr>
                        <a:t> </a:t>
                      </a:r>
                      <a:r>
                        <a:rPr kumimoji="0" lang="en-US" altLang="ko-KR" sz="2000" b="0" i="0" u="none" strike="noStrike" cap="none" normalizeH="0" baseline="0" dirty="0" smtClean="0">
                          <a:ln>
                            <a:noFill/>
                          </a:ln>
                          <a:solidFill>
                            <a:schemeClr val="tx1"/>
                          </a:solidFill>
                          <a:effectLst/>
                          <a:latin typeface="Arial" charset="0"/>
                        </a:rPr>
                        <a:t>Recirculation Sponsor Ballot on D9.0 (Unchanged) – If needed</a:t>
                      </a:r>
                      <a:endParaRPr kumimoji="0" lang="en-US" sz="2000" b="0" i="0" u="none" strike="noStrike" kern="1200" cap="none" normalizeH="0" baseline="0" dirty="0" smtClean="0">
                        <a:ln>
                          <a:noFill/>
                        </a:ln>
                        <a:solidFill>
                          <a:schemeClr val="tx1"/>
                        </a:solidFill>
                        <a:effectLst/>
                        <a:latin typeface="Arial" charset="0"/>
                        <a:ea typeface="+mn-ea"/>
                        <a:cs typeface="+mn-cs"/>
                      </a:endParaRPr>
                    </a:p>
                  </a:txBody>
                  <a:tcPr anchor="b" horzOverflow="overflow">
                    <a:lnL>
                      <a:noFill/>
                    </a:lnL>
                    <a:lnR>
                      <a:noFill/>
                    </a:lnR>
                    <a:lnT>
                      <a:noFill/>
                    </a:lnT>
                    <a:lnB>
                      <a:noFill/>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charset="0"/>
                        </a:rPr>
                        <a:t>Open</a:t>
                      </a:r>
                    </a:p>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charset="0"/>
                        </a:rPr>
                        <a:t>2016-09-14</a:t>
                      </a:r>
                    </a:p>
                  </a:txBody>
                  <a:tcPr anchor="b" horzOverflow="overflow">
                    <a:lnL>
                      <a:noFill/>
                    </a:lnL>
                    <a:lnR>
                      <a:noFill/>
                    </a:lnR>
                    <a:lnT>
                      <a:noFill/>
                    </a:lnT>
                    <a:lnB>
                      <a:noFill/>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charset="0"/>
                        </a:rPr>
                        <a:t>Close</a:t>
                      </a:r>
                    </a:p>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charset="0"/>
                        </a:rPr>
                        <a:t>2016-09-23</a:t>
                      </a:r>
                    </a:p>
                  </a:txBody>
                  <a:tcPr anchor="b" horzOverflow="overflow">
                    <a:lnL>
                      <a:noFill/>
                    </a:lnL>
                    <a:lnR>
                      <a:noFill/>
                    </a:lnR>
                    <a:lnT>
                      <a:noFill/>
                    </a:lnT>
                    <a:lnB>
                      <a:noFill/>
                    </a:lnB>
                    <a:lnTlToBr>
                      <a:noFill/>
                    </a:lnTlToBr>
                    <a:lnBlToTr>
                      <a:noFill/>
                    </a:lnBlToTr>
                    <a:noFill/>
                  </a:tcPr>
                </a:tc>
              </a:tr>
              <a:tr h="457200">
                <a:tc>
                  <a:txBody>
                    <a:bodyPr/>
                    <a:lstStyle/>
                    <a:p>
                      <a:pPr marL="342900" marR="0" lvl="0" indent="-342900" algn="l" defTabSz="914400" rtl="0" eaLnBrk="0" fontAlgn="b" latinLnBrk="0" hangingPunct="0">
                        <a:lnSpc>
                          <a:spcPct val="100000"/>
                        </a:lnSpc>
                        <a:spcBef>
                          <a:spcPct val="0"/>
                        </a:spcBef>
                        <a:spcAft>
                          <a:spcPct val="0"/>
                        </a:spcAft>
                        <a:buClrTx/>
                        <a:buSzTx/>
                        <a:buFontTx/>
                        <a:buNone/>
                        <a:tabLst/>
                      </a:pPr>
                      <a:r>
                        <a:rPr kumimoji="0" lang="en-US" sz="2000" b="0" i="0" u="none" strike="noStrike" kern="1200" cap="none" normalizeH="0" baseline="0" dirty="0" smtClean="0">
                          <a:ln>
                            <a:noFill/>
                          </a:ln>
                          <a:solidFill>
                            <a:schemeClr val="tx1"/>
                          </a:solidFill>
                          <a:effectLst/>
                          <a:latin typeface="Arial" charset="0"/>
                          <a:ea typeface="+mn-ea"/>
                          <a:cs typeface="+mn-cs"/>
                        </a:rPr>
                        <a:t>Report to EC on meeting conditions to proceed to </a:t>
                      </a:r>
                      <a:r>
                        <a:rPr kumimoji="0" lang="en-US" sz="2000" b="0" i="0" u="none" strike="noStrike" kern="1200" cap="none" normalizeH="0" baseline="0" dirty="0" err="1" smtClean="0">
                          <a:ln>
                            <a:noFill/>
                          </a:ln>
                          <a:solidFill>
                            <a:schemeClr val="tx1"/>
                          </a:solidFill>
                          <a:effectLst/>
                          <a:latin typeface="Arial" charset="0"/>
                          <a:ea typeface="+mn-ea"/>
                          <a:cs typeface="+mn-cs"/>
                        </a:rPr>
                        <a:t>RevCom</a:t>
                      </a:r>
                      <a:endParaRPr kumimoji="0" lang="en-US" sz="2000" b="0" i="0" u="none" strike="noStrike" kern="1200" cap="none" normalizeH="0" baseline="0" dirty="0" smtClean="0">
                        <a:ln>
                          <a:noFill/>
                        </a:ln>
                        <a:solidFill>
                          <a:schemeClr val="tx1"/>
                        </a:solidFill>
                        <a:effectLst/>
                        <a:latin typeface="Arial" charset="0"/>
                        <a:ea typeface="+mn-ea"/>
                        <a:cs typeface="+mn-cs"/>
                      </a:endParaRPr>
                    </a:p>
                  </a:txBody>
                  <a:tcPr anchor="b" horzOverflow="overflow">
                    <a:lnL>
                      <a:noFill/>
                    </a:lnL>
                    <a:lnR>
                      <a:noFill/>
                    </a:lnR>
                    <a:lnT>
                      <a:noFill/>
                    </a:lnT>
                    <a:lnB>
                      <a:noFill/>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charset="0"/>
                        </a:rPr>
                        <a:t>2016-10-04</a:t>
                      </a:r>
                    </a:p>
                  </a:txBody>
                  <a:tcPr anchor="b" horzOverflow="overflow">
                    <a:lnL>
                      <a:noFill/>
                    </a:lnL>
                    <a:lnR>
                      <a:noFill/>
                    </a:lnR>
                    <a:lnT>
                      <a:noFill/>
                    </a:lnT>
                    <a:lnB>
                      <a:noFill/>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noFill/>
                  </a:tcPr>
                </a:tc>
              </a:tr>
              <a:tr h="746125">
                <a:tc>
                  <a:txBody>
                    <a:bodyPr/>
                    <a:lstStyle/>
                    <a:p>
                      <a:pPr marL="342900" marR="0" lvl="0" indent="-342900" algn="l" defTabSz="914400" rtl="0" eaLnBrk="0" fontAlgn="b" latinLnBrk="0" hangingPunct="0">
                        <a:lnSpc>
                          <a:spcPct val="100000"/>
                        </a:lnSpc>
                        <a:spcBef>
                          <a:spcPct val="0"/>
                        </a:spcBef>
                        <a:spcAft>
                          <a:spcPct val="0"/>
                        </a:spcAft>
                        <a:buClrTx/>
                        <a:buSzTx/>
                        <a:buFontTx/>
                        <a:buNone/>
                        <a:tabLst/>
                      </a:pPr>
                      <a:r>
                        <a:rPr kumimoji="0" lang="en-US" sz="2000" b="0" i="0" u="none" strike="noStrike" kern="1200" cap="none" normalizeH="0" baseline="0" dirty="0" smtClean="0">
                          <a:ln>
                            <a:noFill/>
                          </a:ln>
                          <a:solidFill>
                            <a:schemeClr val="tx1"/>
                          </a:solidFill>
                          <a:effectLst/>
                          <a:latin typeface="Arial" charset="0"/>
                          <a:ea typeface="+mn-ea"/>
                          <a:cs typeface="+mn-cs"/>
                        </a:rPr>
                        <a:t>Posting to </a:t>
                      </a:r>
                      <a:r>
                        <a:rPr kumimoji="0" lang="en-US" sz="2000" b="0" i="0" u="none" strike="noStrike" kern="1200" cap="none" normalizeH="0" baseline="0" dirty="0" err="1" smtClean="0">
                          <a:ln>
                            <a:noFill/>
                          </a:ln>
                          <a:solidFill>
                            <a:schemeClr val="tx1"/>
                          </a:solidFill>
                          <a:effectLst/>
                          <a:latin typeface="Arial" charset="0"/>
                          <a:ea typeface="+mn-ea"/>
                          <a:cs typeface="+mn-cs"/>
                        </a:rPr>
                        <a:t>RevCom</a:t>
                      </a:r>
                      <a:endParaRPr kumimoji="0" lang="en-US" sz="2000" b="0" i="0" u="none" strike="noStrike" kern="1200" cap="none" normalizeH="0" baseline="0" dirty="0" smtClean="0">
                        <a:ln>
                          <a:noFill/>
                        </a:ln>
                        <a:solidFill>
                          <a:schemeClr val="tx1"/>
                        </a:solidFill>
                        <a:effectLst/>
                        <a:latin typeface="Arial" charset="0"/>
                        <a:ea typeface="+mn-ea"/>
                        <a:cs typeface="+mn-cs"/>
                      </a:endParaRPr>
                    </a:p>
                  </a:txBody>
                  <a:tcPr anchor="b" horzOverflow="overflow">
                    <a:lnL>
                      <a:noFill/>
                    </a:lnL>
                    <a:lnR>
                      <a:noFill/>
                    </a:lnR>
                    <a:lnT>
                      <a:noFill/>
                    </a:lnT>
                    <a:lnB>
                      <a:noFill/>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charset="0"/>
                        </a:rPr>
                        <a:t>2016-10-17</a:t>
                      </a:r>
                    </a:p>
                  </a:txBody>
                  <a:tcPr anchor="b" horzOverflow="overflow">
                    <a:lnL>
                      <a:noFill/>
                    </a:lnL>
                    <a:lnR>
                      <a:noFill/>
                    </a:lnR>
                    <a:lnT>
                      <a:noFill/>
                    </a:lnT>
                    <a:lnB>
                      <a:noFill/>
                    </a:lnB>
                    <a:lnTlToBr>
                      <a:noFill/>
                    </a:lnTlToBr>
                    <a:lnBlToTr>
                      <a:noFill/>
                    </a:lnBlToTr>
                    <a:no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endParaRPr kumimoji="0" lang="en-US" sz="4400" b="0" i="0" u="none" strike="noStrike" cap="none" normalizeH="0" baseline="0" dirty="0" smtClean="0">
                        <a:ln>
                          <a:noFill/>
                        </a:ln>
                        <a:solidFill>
                          <a:schemeClr val="tx1"/>
                        </a:solidFill>
                        <a:effectLst/>
                        <a:latin typeface="Times New Roman" pitchFamily="18" charset="0"/>
                      </a:endParaRPr>
                    </a:p>
                  </a:txBody>
                  <a:tcPr anchor="b" horzOverflow="overflow">
                    <a:lnL>
                      <a:noFill/>
                    </a:lnL>
                    <a:lnR>
                      <a:noFill/>
                    </a:lnR>
                    <a:lnT>
                      <a:noFill/>
                    </a:lnT>
                    <a:lnB>
                      <a:noFill/>
                    </a:lnB>
                    <a:lnTlToBr>
                      <a:noFill/>
                    </a:lnTlToBr>
                    <a:lnBlToTr>
                      <a:noFill/>
                    </a:lnBlToTr>
                    <a:noFill/>
                  </a:tcPr>
                </a:tc>
              </a:tr>
            </a:tbl>
          </a:graphicData>
        </a:graphic>
      </p:graphicFrame>
    </p:spTree>
    <p:extLst>
      <p:ext uri="{BB962C8B-B14F-4D97-AF65-F5344CB8AC3E}">
        <p14:creationId xmlns:p14="http://schemas.microsoft.com/office/powerpoint/2010/main" val="3214448847"/>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TGai</a:t>
            </a:r>
            <a:r>
              <a:rPr lang="en-US" dirty="0" smtClean="0"/>
              <a:t> PAR extension</a:t>
            </a:r>
            <a:endParaRPr lang="en-US" dirty="0"/>
          </a:p>
        </p:txBody>
      </p:sp>
      <p:sp>
        <p:nvSpPr>
          <p:cNvPr id="3" name="Content Placeholder 2"/>
          <p:cNvSpPr>
            <a:spLocks noGrp="1"/>
          </p:cNvSpPr>
          <p:nvPr>
            <p:ph idx="1"/>
          </p:nvPr>
        </p:nvSpPr>
        <p:spPr>
          <a:xfrm>
            <a:off x="685800" y="1981200"/>
            <a:ext cx="8229600" cy="4343400"/>
          </a:xfrm>
        </p:spPr>
        <p:txBody>
          <a:bodyPr/>
          <a:lstStyle/>
          <a:p>
            <a:pPr lvl="0"/>
            <a:r>
              <a:rPr lang="en-GB" dirty="0"/>
              <a:t>Approve sending the PAR </a:t>
            </a:r>
            <a:r>
              <a:rPr lang="en-GB" dirty="0" smtClean="0"/>
              <a:t>extension information for P802.11ai </a:t>
            </a:r>
            <a:r>
              <a:rPr lang="en-GB" dirty="0"/>
              <a:t>cited below to </a:t>
            </a:r>
            <a:r>
              <a:rPr lang="en-GB" dirty="0" err="1" smtClean="0"/>
              <a:t>NesCom</a:t>
            </a:r>
            <a:r>
              <a:rPr lang="en-GB" dirty="0" smtClean="0"/>
              <a:t>.</a:t>
            </a:r>
            <a:endParaRPr lang="en-US" dirty="0"/>
          </a:p>
          <a:p>
            <a:pPr lvl="1"/>
            <a:r>
              <a:rPr lang="en-GB" b="1" dirty="0" smtClean="0"/>
              <a:t>PAR </a:t>
            </a:r>
            <a:r>
              <a:rPr lang="en-GB" b="1" dirty="0"/>
              <a:t>document: </a:t>
            </a:r>
            <a:r>
              <a:rPr lang="en-GB" b="1" dirty="0">
                <a:hlinkClick r:id="rId3"/>
              </a:rPr>
              <a:t>https://</a:t>
            </a:r>
            <a:r>
              <a:rPr lang="en-GB" b="1" dirty="0" smtClean="0">
                <a:hlinkClick r:id="rId3"/>
              </a:rPr>
              <a:t>mentor.ieee.org/802.11/dcn/16/11-16-0991-00-00ai-tgai-par-extension-request.docx</a:t>
            </a:r>
            <a:r>
              <a:rPr lang="en-GB" b="1" dirty="0" smtClean="0"/>
              <a:t>   </a:t>
            </a:r>
          </a:p>
          <a:p>
            <a:pPr lvl="1"/>
            <a:r>
              <a:rPr lang="en-GB" b="1" dirty="0"/>
              <a:t>5C document: </a:t>
            </a:r>
            <a:r>
              <a:rPr lang="en-GB" b="1" dirty="0">
                <a:hlinkClick r:id="rId4"/>
              </a:rPr>
              <a:t>https://mentor.ieee.org/802.11/dcn/10/11-10-1153-00-0fia-fast-initial-link-set-up-5c.doc</a:t>
            </a:r>
            <a:r>
              <a:rPr lang="en-GB" b="1" dirty="0"/>
              <a:t> </a:t>
            </a:r>
            <a:endParaRPr lang="en-GB" b="1" dirty="0" smtClean="0"/>
          </a:p>
          <a:p>
            <a:pPr lvl="1"/>
            <a:r>
              <a:rPr lang="en-GB" b="1" dirty="0"/>
              <a:t>In the WG:  PAR approval motion  </a:t>
            </a:r>
            <a:r>
              <a:rPr lang="en-GB" b="1" dirty="0" smtClean="0"/>
              <a:t>116-0-2, </a:t>
            </a:r>
            <a:r>
              <a:rPr lang="en-GB" b="1" dirty="0"/>
              <a:t>CSD approval motion </a:t>
            </a:r>
            <a:r>
              <a:rPr lang="en-US" b="1" dirty="0" smtClean="0"/>
              <a:t>106-0-2</a:t>
            </a:r>
            <a:endParaRPr lang="en-US" b="1" dirty="0"/>
          </a:p>
          <a:p>
            <a:pPr lvl="1"/>
            <a:endParaRPr lang="en-US" dirty="0"/>
          </a:p>
          <a:p>
            <a:pPr lvl="0"/>
            <a:r>
              <a:rPr lang="en-GB" dirty="0" smtClean="0"/>
              <a:t>Moved</a:t>
            </a:r>
            <a:r>
              <a:rPr lang="en-GB" dirty="0"/>
              <a:t>: Adrian Stephens, Seconded: Jon Rosdahl</a:t>
            </a:r>
          </a:p>
          <a:p>
            <a:r>
              <a:rPr lang="en-GB" dirty="0"/>
              <a:t>Result</a:t>
            </a:r>
            <a:r>
              <a:rPr lang="en-GB" dirty="0"/>
              <a:t>: Approved – consent agenda</a:t>
            </a:r>
          </a:p>
          <a:p>
            <a:pPr lvl="0"/>
            <a:endParaRPr lang="en-GB" dirty="0" smtClean="0"/>
          </a:p>
          <a:p>
            <a:pPr marL="0" lvl="0" indent="0">
              <a:buNone/>
            </a:pPr>
            <a:endParaRPr lang="en-US" sz="1400" dirty="0"/>
          </a:p>
          <a:p>
            <a:pPr lvl="0"/>
            <a:endParaRPr lang="en-US" sz="2000"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37</a:t>
            </a:fld>
            <a:endParaRPr lang="en-GB" dirty="0"/>
          </a:p>
        </p:txBody>
      </p:sp>
      <p:sp>
        <p:nvSpPr>
          <p:cNvPr id="5" name="Footer Placeholder 4"/>
          <p:cNvSpPr>
            <a:spLocks noGrp="1"/>
          </p:cNvSpPr>
          <p:nvPr>
            <p:ph type="ftr" idx="4294967295"/>
          </p:nvPr>
        </p:nvSpPr>
        <p:spPr>
          <a:xfrm>
            <a:off x="5357818" y="6475413"/>
            <a:ext cx="3184520" cy="180975"/>
          </a:xfrm>
          <a:prstGeom prst="rect">
            <a:avLst/>
          </a:prstGeom>
        </p:spPr>
        <p:txBody>
          <a:bodyPr/>
          <a:lstStyle/>
          <a:p>
            <a:pPr algn="r"/>
            <a:r>
              <a:rPr lang="en-GB" sz="1200" b="0" smtClean="0"/>
              <a:t>D. Stanley, HP Enterprise</a:t>
            </a:r>
            <a:endParaRPr lang="en-GB" sz="1200" b="0" dirty="0"/>
          </a:p>
        </p:txBody>
      </p:sp>
      <p:sp>
        <p:nvSpPr>
          <p:cNvPr id="6" name="Date Placeholder 5"/>
          <p:cNvSpPr>
            <a:spLocks noGrp="1"/>
          </p:cNvSpPr>
          <p:nvPr>
            <p:ph type="dt" idx="4294967295"/>
          </p:nvPr>
        </p:nvSpPr>
        <p:spPr>
          <a:xfrm>
            <a:off x="696912" y="304800"/>
            <a:ext cx="1874823" cy="273050"/>
          </a:xfrm>
          <a:prstGeom prst="rect">
            <a:avLst/>
          </a:prstGeom>
        </p:spPr>
        <p:txBody>
          <a:bodyPr/>
          <a:lstStyle/>
          <a:p>
            <a:r>
              <a:rPr lang="en-US" sz="2000" smtClean="0"/>
              <a:t>July 2016</a:t>
            </a:r>
            <a:endParaRPr lang="en-GB" sz="2000" dirty="0"/>
          </a:p>
        </p:txBody>
      </p:sp>
    </p:spTree>
    <p:extLst>
      <p:ext uri="{BB962C8B-B14F-4D97-AF65-F5344CB8AC3E}">
        <p14:creationId xmlns:p14="http://schemas.microsoft.com/office/powerpoint/2010/main" val="632330279"/>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685800"/>
            <a:ext cx="7772400" cy="762000"/>
          </a:xfrm>
        </p:spPr>
        <p:txBody>
          <a:bodyPr/>
          <a:lstStyle/>
          <a:p>
            <a:r>
              <a:rPr lang="en-US" dirty="0" err="1" smtClean="0"/>
              <a:t>TGai</a:t>
            </a:r>
            <a:r>
              <a:rPr lang="en-US" dirty="0" smtClean="0"/>
              <a:t> Timeline</a:t>
            </a:r>
            <a:endParaRPr lang="en-US" dirty="0"/>
          </a:p>
        </p:txBody>
      </p:sp>
      <p:sp>
        <p:nvSpPr>
          <p:cNvPr id="4" name="Datumsplatzhalter 3"/>
          <p:cNvSpPr>
            <a:spLocks noGrp="1"/>
          </p:cNvSpPr>
          <p:nvPr>
            <p:ph type="dt" sz="half" idx="10"/>
          </p:nvPr>
        </p:nvSpPr>
        <p:spPr/>
        <p:txBody>
          <a:bodyPr/>
          <a:lstStyle/>
          <a:p>
            <a:pPr>
              <a:defRPr/>
            </a:pPr>
            <a:r>
              <a:rPr lang="en-US" altLang="ja-JP" smtClean="0"/>
              <a:t>July 2016</a:t>
            </a:r>
            <a:endParaRPr lang="en-US" dirty="0"/>
          </a:p>
        </p:txBody>
      </p:sp>
      <p:sp>
        <p:nvSpPr>
          <p:cNvPr id="5" name="Fußzeilenplatzhalter 4"/>
          <p:cNvSpPr>
            <a:spLocks noGrp="1"/>
          </p:cNvSpPr>
          <p:nvPr>
            <p:ph type="ftr" sz="quarter" idx="11"/>
          </p:nvPr>
        </p:nvSpPr>
        <p:spPr/>
        <p:txBody>
          <a:bodyPr/>
          <a:lstStyle/>
          <a:p>
            <a:pPr>
              <a:defRPr/>
            </a:pPr>
            <a:r>
              <a:rPr lang="de-DE" altLang="ja-JP" smtClean="0"/>
              <a:t>D. Stanley, HP Enterprise</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38</a:t>
            </a:fld>
            <a:endParaRPr lang="en-US" altLang="ja-JP"/>
          </a:p>
        </p:txBody>
      </p:sp>
      <p:sp>
        <p:nvSpPr>
          <p:cNvPr id="7" name="Content Placeholder 2"/>
          <p:cNvSpPr>
            <a:spLocks noGrp="1"/>
          </p:cNvSpPr>
          <p:nvPr>
            <p:ph idx="1"/>
          </p:nvPr>
        </p:nvSpPr>
        <p:spPr>
          <a:xfrm>
            <a:off x="457200" y="1447800"/>
            <a:ext cx="8305800" cy="4114800"/>
          </a:xfrm>
        </p:spPr>
        <p:txBody>
          <a:bodyPr/>
          <a:lstStyle/>
          <a:p>
            <a:pPr lvl="1">
              <a:buFontTx/>
              <a:buNone/>
            </a:pPr>
            <a:r>
              <a:rPr lang="en-US" altLang="ja-JP" dirty="0" smtClean="0"/>
              <a:t>PAR Approved, Modified, or Extended 		2010-12-08</a:t>
            </a:r>
          </a:p>
          <a:p>
            <a:pPr lvl="1"/>
            <a:r>
              <a:rPr lang="en-US" altLang="ja-JP" dirty="0" smtClean="0"/>
              <a:t>WG Letter Ballots Initial / Recirc		Mar14/Sep14/Jan15/</a:t>
            </a:r>
            <a:br>
              <a:rPr lang="en-US" altLang="ja-JP" dirty="0" smtClean="0"/>
            </a:br>
            <a:r>
              <a:rPr lang="en-US" altLang="ja-JP" dirty="0" smtClean="0"/>
              <a:t>						Mar15/Jul15/Aug15</a:t>
            </a:r>
          </a:p>
          <a:p>
            <a:pPr lvl="1"/>
            <a:r>
              <a:rPr lang="en-US" altLang="ja-JP" dirty="0" smtClean="0"/>
              <a:t>MEC Done				Nov14		</a:t>
            </a:r>
          </a:p>
          <a:p>
            <a:pPr lvl="1"/>
            <a:r>
              <a:rPr lang="en-US" altLang="ja-JP" dirty="0" smtClean="0"/>
              <a:t>Form Sponsor Ballot Pool / Reform	            	Mar15</a:t>
            </a:r>
          </a:p>
          <a:p>
            <a:pPr lvl="1"/>
            <a:r>
              <a:rPr lang="en-US" altLang="ja-JP" dirty="0" smtClean="0"/>
              <a:t>IEEE-SA Sponsor Ballots Initial / Recirc         Sep 15/Mar 16/</a:t>
            </a:r>
            <a:r>
              <a:rPr lang="en-US" altLang="ja-JP" dirty="0" smtClean="0">
                <a:solidFill>
                  <a:srgbClr val="FF0000"/>
                </a:solidFill>
              </a:rPr>
              <a:t>Aug 16</a:t>
            </a:r>
            <a:br>
              <a:rPr lang="en-US" altLang="ja-JP" dirty="0" smtClean="0">
                <a:solidFill>
                  <a:srgbClr val="FF0000"/>
                </a:solidFill>
              </a:rPr>
            </a:br>
            <a:r>
              <a:rPr lang="en-US" altLang="ja-JP" dirty="0" smtClean="0">
                <a:solidFill>
                  <a:srgbClr val="FF0000"/>
                </a:solidFill>
              </a:rPr>
              <a:t>						Sep 16/Oct 16</a:t>
            </a:r>
          </a:p>
          <a:p>
            <a:pPr lvl="1"/>
            <a:r>
              <a:rPr lang="en-US" altLang="ja-JP" dirty="0" smtClean="0"/>
              <a:t>Final 802.11 WG Approval	                             </a:t>
            </a:r>
            <a:r>
              <a:rPr lang="en-US" altLang="ja-JP" dirty="0" smtClean="0">
                <a:solidFill>
                  <a:srgbClr val="FF0000"/>
                </a:solidFill>
              </a:rPr>
              <a:t>Sep 16</a:t>
            </a:r>
          </a:p>
          <a:p>
            <a:pPr lvl="1"/>
            <a:r>
              <a:rPr lang="en-US" altLang="ja-JP" dirty="0" smtClean="0"/>
              <a:t>final or Conditional 802 EC Approval           	</a:t>
            </a:r>
            <a:r>
              <a:rPr lang="en-US" altLang="ja-JP" dirty="0" smtClean="0">
                <a:solidFill>
                  <a:srgbClr val="FF0000"/>
                </a:solidFill>
              </a:rPr>
              <a:t>Oct 4</a:t>
            </a:r>
            <a:r>
              <a:rPr lang="en-US" altLang="ja-JP" baseline="30000" dirty="0" smtClean="0">
                <a:solidFill>
                  <a:srgbClr val="FF0000"/>
                </a:solidFill>
              </a:rPr>
              <a:t>th</a:t>
            </a:r>
            <a:r>
              <a:rPr lang="en-US" altLang="ja-JP" dirty="0" smtClean="0">
                <a:solidFill>
                  <a:srgbClr val="FF0000"/>
                </a:solidFill>
              </a:rPr>
              <a:t>, 2016 (</a:t>
            </a:r>
            <a:r>
              <a:rPr lang="en-US" altLang="ja-JP" dirty="0" err="1" smtClean="0">
                <a:solidFill>
                  <a:srgbClr val="FF0000"/>
                </a:solidFill>
              </a:rPr>
              <a:t>telco</a:t>
            </a:r>
            <a:r>
              <a:rPr lang="en-US" altLang="ja-JP" dirty="0" smtClean="0">
                <a:solidFill>
                  <a:srgbClr val="FF0000"/>
                </a:solidFill>
              </a:rPr>
              <a:t>)</a:t>
            </a:r>
          </a:p>
          <a:p>
            <a:pPr lvl="1"/>
            <a:r>
              <a:rPr lang="en-US" altLang="ja-JP" dirty="0" smtClean="0"/>
              <a:t>RevCom &amp; Standards Board Final or</a:t>
            </a:r>
            <a:br>
              <a:rPr lang="en-US" altLang="ja-JP" dirty="0" smtClean="0"/>
            </a:br>
            <a:r>
              <a:rPr lang="en-US" altLang="ja-JP" dirty="0" smtClean="0"/>
              <a:t> Continuous Process Approval 		</a:t>
            </a:r>
            <a:r>
              <a:rPr lang="en-US" altLang="ja-JP" dirty="0" smtClean="0">
                <a:solidFill>
                  <a:srgbClr val="FF0000"/>
                </a:solidFill>
              </a:rPr>
              <a:t>Dec 16</a:t>
            </a:r>
          </a:p>
        </p:txBody>
      </p:sp>
    </p:spTree>
    <p:extLst>
      <p:ext uri="{BB962C8B-B14F-4D97-AF65-F5344CB8AC3E}">
        <p14:creationId xmlns:p14="http://schemas.microsoft.com/office/powerpoint/2010/main" val="178710211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TGaj</a:t>
            </a:r>
            <a:r>
              <a:rPr lang="en-US" dirty="0" smtClean="0"/>
              <a:t> PAR extension</a:t>
            </a:r>
            <a:endParaRPr lang="en-US" dirty="0"/>
          </a:p>
        </p:txBody>
      </p:sp>
      <p:sp>
        <p:nvSpPr>
          <p:cNvPr id="3" name="Content Placeholder 2"/>
          <p:cNvSpPr>
            <a:spLocks noGrp="1"/>
          </p:cNvSpPr>
          <p:nvPr>
            <p:ph idx="1"/>
          </p:nvPr>
        </p:nvSpPr>
        <p:spPr>
          <a:xfrm>
            <a:off x="685800" y="1981200"/>
            <a:ext cx="8229600" cy="4343400"/>
          </a:xfrm>
        </p:spPr>
        <p:txBody>
          <a:bodyPr/>
          <a:lstStyle/>
          <a:p>
            <a:pPr lvl="0"/>
            <a:r>
              <a:rPr lang="en-GB" dirty="0"/>
              <a:t>Approve sending the PAR </a:t>
            </a:r>
            <a:r>
              <a:rPr lang="en-GB" dirty="0" smtClean="0"/>
              <a:t>extension information for P802.11aj </a:t>
            </a:r>
            <a:r>
              <a:rPr lang="en-GB" dirty="0"/>
              <a:t>cited below to </a:t>
            </a:r>
            <a:r>
              <a:rPr lang="en-GB" dirty="0" err="1" smtClean="0"/>
              <a:t>NesCom</a:t>
            </a:r>
            <a:r>
              <a:rPr lang="en-GB" dirty="0" smtClean="0"/>
              <a:t>.</a:t>
            </a:r>
            <a:endParaRPr lang="en-US" dirty="0"/>
          </a:p>
          <a:p>
            <a:pPr lvl="1"/>
            <a:r>
              <a:rPr lang="en-GB" b="1" dirty="0" smtClean="0"/>
              <a:t>PAR </a:t>
            </a:r>
            <a:r>
              <a:rPr lang="en-GB" b="1" dirty="0"/>
              <a:t>document:  </a:t>
            </a:r>
            <a:r>
              <a:rPr lang="en-GB" b="1" dirty="0">
                <a:hlinkClick r:id="rId3"/>
              </a:rPr>
              <a:t>https://</a:t>
            </a:r>
            <a:r>
              <a:rPr lang="en-GB" b="1" dirty="0" smtClean="0">
                <a:hlinkClick r:id="rId3"/>
              </a:rPr>
              <a:t>mentor.ieee.org/802.11/dcn/16/11-16-0987-01-00aj-tgaj-par-extension.docx</a:t>
            </a:r>
            <a:r>
              <a:rPr lang="en-GB" b="1" dirty="0" smtClean="0"/>
              <a:t> </a:t>
            </a:r>
          </a:p>
          <a:p>
            <a:pPr lvl="1"/>
            <a:r>
              <a:rPr lang="en-GB" b="1" dirty="0"/>
              <a:t>5C document: </a:t>
            </a:r>
            <a:r>
              <a:rPr lang="en-GB" b="1" dirty="0">
                <a:hlinkClick r:id="rId4"/>
              </a:rPr>
              <a:t>https://mentor.ieee.org/802.11/dcn/12/11-12-0141-07-cmmw-ieee-802-11-cmww-sg-5c.doc</a:t>
            </a:r>
            <a:r>
              <a:rPr lang="en-GB" b="1" dirty="0"/>
              <a:t> </a:t>
            </a:r>
            <a:r>
              <a:rPr lang="en-GB" dirty="0"/>
              <a:t> </a:t>
            </a:r>
            <a:endParaRPr lang="en-GB" dirty="0" smtClean="0"/>
          </a:p>
          <a:p>
            <a:pPr lvl="1"/>
            <a:r>
              <a:rPr lang="en-GB" b="1" dirty="0"/>
              <a:t>the WG: </a:t>
            </a:r>
            <a:r>
              <a:rPr lang="en-GB" b="1" dirty="0" smtClean="0"/>
              <a:t>PAR </a:t>
            </a:r>
            <a:r>
              <a:rPr lang="en-GB" b="1" dirty="0"/>
              <a:t>approval motion </a:t>
            </a:r>
            <a:r>
              <a:rPr lang="en-GB" b="1" dirty="0" smtClean="0"/>
              <a:t>99-0-1, </a:t>
            </a:r>
            <a:r>
              <a:rPr lang="en-GB" b="1" dirty="0"/>
              <a:t>CSD approval motion </a:t>
            </a:r>
            <a:r>
              <a:rPr lang="en-US" b="1" dirty="0" smtClean="0"/>
              <a:t>93-0-1</a:t>
            </a:r>
            <a:endParaRPr lang="en-US" b="1" dirty="0"/>
          </a:p>
          <a:p>
            <a:pPr lvl="0"/>
            <a:r>
              <a:rPr lang="en-GB" dirty="0" smtClean="0"/>
              <a:t>Moved</a:t>
            </a:r>
            <a:r>
              <a:rPr lang="en-GB" dirty="0"/>
              <a:t>: Adrian Stephens, Seconded: Jon Rosdahl</a:t>
            </a:r>
          </a:p>
          <a:p>
            <a:r>
              <a:rPr lang="en-GB" dirty="0"/>
              <a:t>Result</a:t>
            </a:r>
            <a:r>
              <a:rPr lang="en-GB" dirty="0"/>
              <a:t>: Approved – consent agenda</a:t>
            </a:r>
          </a:p>
          <a:p>
            <a:pPr lvl="0"/>
            <a:endParaRPr lang="en-GB" dirty="0" smtClean="0"/>
          </a:p>
          <a:p>
            <a:pPr lvl="0"/>
            <a:endParaRPr lang="en-GB" dirty="0"/>
          </a:p>
          <a:p>
            <a:pPr lvl="0"/>
            <a:endParaRPr lang="en-GB" sz="2000" dirty="0" smtClean="0"/>
          </a:p>
          <a:p>
            <a:pPr marL="0" lvl="0" indent="0">
              <a:buNone/>
            </a:pPr>
            <a:endParaRPr lang="en-US" sz="1400" dirty="0"/>
          </a:p>
          <a:p>
            <a:pPr lvl="0"/>
            <a:endParaRPr lang="en-US" sz="2000"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39</a:t>
            </a:fld>
            <a:endParaRPr lang="en-GB" dirty="0"/>
          </a:p>
        </p:txBody>
      </p:sp>
      <p:sp>
        <p:nvSpPr>
          <p:cNvPr id="5" name="Footer Placeholder 4"/>
          <p:cNvSpPr>
            <a:spLocks noGrp="1"/>
          </p:cNvSpPr>
          <p:nvPr>
            <p:ph type="ftr" idx="4294967295"/>
          </p:nvPr>
        </p:nvSpPr>
        <p:spPr>
          <a:xfrm>
            <a:off x="5357818" y="6475413"/>
            <a:ext cx="3184520" cy="180975"/>
          </a:xfrm>
          <a:prstGeom prst="rect">
            <a:avLst/>
          </a:prstGeom>
        </p:spPr>
        <p:txBody>
          <a:bodyPr/>
          <a:lstStyle/>
          <a:p>
            <a:pPr algn="r"/>
            <a:r>
              <a:rPr lang="en-GB" sz="1200" b="0" smtClean="0"/>
              <a:t>D. Stanley, HP Enterprise</a:t>
            </a:r>
            <a:endParaRPr lang="en-GB" sz="1200" b="0" dirty="0"/>
          </a:p>
        </p:txBody>
      </p:sp>
      <p:sp>
        <p:nvSpPr>
          <p:cNvPr id="6" name="Date Placeholder 5"/>
          <p:cNvSpPr>
            <a:spLocks noGrp="1"/>
          </p:cNvSpPr>
          <p:nvPr>
            <p:ph type="dt" idx="4294967295"/>
          </p:nvPr>
        </p:nvSpPr>
        <p:spPr>
          <a:xfrm>
            <a:off x="696912" y="304800"/>
            <a:ext cx="1874823" cy="273050"/>
          </a:xfrm>
          <a:prstGeom prst="rect">
            <a:avLst/>
          </a:prstGeom>
        </p:spPr>
        <p:txBody>
          <a:bodyPr/>
          <a:lstStyle/>
          <a:p>
            <a:r>
              <a:rPr lang="en-US" sz="2000" smtClean="0"/>
              <a:t>July 2016</a:t>
            </a:r>
            <a:endParaRPr lang="en-GB" sz="2000" dirty="0"/>
          </a:p>
        </p:txBody>
      </p:sp>
    </p:spTree>
    <p:extLst>
      <p:ext uri="{BB962C8B-B14F-4D97-AF65-F5344CB8AC3E}">
        <p14:creationId xmlns:p14="http://schemas.microsoft.com/office/powerpoint/2010/main" val="418155698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TGmc</a:t>
            </a:r>
            <a:r>
              <a:rPr lang="en-US" dirty="0" smtClean="0"/>
              <a:t> PAR extension</a:t>
            </a:r>
            <a:endParaRPr lang="en-US" dirty="0"/>
          </a:p>
        </p:txBody>
      </p:sp>
      <p:sp>
        <p:nvSpPr>
          <p:cNvPr id="3" name="Content Placeholder 2"/>
          <p:cNvSpPr>
            <a:spLocks noGrp="1"/>
          </p:cNvSpPr>
          <p:nvPr>
            <p:ph idx="1"/>
          </p:nvPr>
        </p:nvSpPr>
        <p:spPr>
          <a:xfrm>
            <a:off x="685800" y="1981200"/>
            <a:ext cx="8229600" cy="4343400"/>
          </a:xfrm>
        </p:spPr>
        <p:txBody>
          <a:bodyPr/>
          <a:lstStyle/>
          <a:p>
            <a:pPr lvl="0"/>
            <a:r>
              <a:rPr lang="en-GB" dirty="0" smtClean="0"/>
              <a:t>Approve </a:t>
            </a:r>
            <a:r>
              <a:rPr lang="en-GB" dirty="0"/>
              <a:t>sending the PAR </a:t>
            </a:r>
            <a:r>
              <a:rPr lang="en-GB" dirty="0" smtClean="0"/>
              <a:t>extension </a:t>
            </a:r>
            <a:r>
              <a:rPr lang="en-GB" dirty="0"/>
              <a:t>information </a:t>
            </a:r>
            <a:r>
              <a:rPr lang="en-GB" dirty="0" smtClean="0"/>
              <a:t>for P802.11REVmc </a:t>
            </a:r>
            <a:r>
              <a:rPr lang="en-GB" dirty="0"/>
              <a:t>cited below to </a:t>
            </a:r>
            <a:r>
              <a:rPr lang="en-GB" dirty="0" err="1" smtClean="0"/>
              <a:t>NesCom</a:t>
            </a:r>
            <a:r>
              <a:rPr lang="en-GB" dirty="0" smtClean="0"/>
              <a:t>.</a:t>
            </a:r>
            <a:endParaRPr lang="en-US" dirty="0"/>
          </a:p>
          <a:p>
            <a:pPr lvl="1"/>
            <a:r>
              <a:rPr lang="en-GB" b="1" dirty="0"/>
              <a:t>PAR document:  </a:t>
            </a:r>
            <a:r>
              <a:rPr lang="en-US" b="1" dirty="0">
                <a:hlinkClick r:id="rId3"/>
              </a:rPr>
              <a:t>https://</a:t>
            </a:r>
            <a:r>
              <a:rPr lang="en-US" b="1" dirty="0" smtClean="0">
                <a:hlinkClick r:id="rId3"/>
              </a:rPr>
              <a:t>mentor.ieee.org/802.11/dcn/16/11-16-0978-01-000m-tgmc-par-extension-document.docx</a:t>
            </a:r>
            <a:r>
              <a:rPr lang="en-US" b="1" dirty="0" smtClean="0"/>
              <a:t> </a:t>
            </a:r>
          </a:p>
          <a:p>
            <a:pPr lvl="1"/>
            <a:r>
              <a:rPr lang="en-GB" b="1" dirty="0" smtClean="0"/>
              <a:t>CSD </a:t>
            </a:r>
            <a:r>
              <a:rPr lang="en-GB" b="1" dirty="0"/>
              <a:t>document: </a:t>
            </a:r>
            <a:r>
              <a:rPr lang="en-US" b="1" dirty="0" smtClean="0"/>
              <a:t>Revision/not applicable</a:t>
            </a:r>
            <a:endParaRPr lang="en-US" dirty="0"/>
          </a:p>
          <a:p>
            <a:pPr lvl="0"/>
            <a:r>
              <a:rPr lang="en-GB" dirty="0" smtClean="0"/>
              <a:t>Moved</a:t>
            </a:r>
            <a:r>
              <a:rPr lang="en-GB" dirty="0"/>
              <a:t>: </a:t>
            </a:r>
            <a:r>
              <a:rPr lang="en-GB" dirty="0" smtClean="0"/>
              <a:t>Dorothy Stanley</a:t>
            </a:r>
            <a:endParaRPr lang="en-US" dirty="0"/>
          </a:p>
          <a:p>
            <a:pPr lvl="0"/>
            <a:r>
              <a:rPr lang="en-GB" dirty="0"/>
              <a:t>Seconded: </a:t>
            </a:r>
            <a:r>
              <a:rPr lang="en-GB" dirty="0" smtClean="0"/>
              <a:t>David Hunter</a:t>
            </a:r>
          </a:p>
          <a:p>
            <a:pPr lvl="0"/>
            <a:r>
              <a:rPr lang="en-GB" dirty="0" smtClean="0"/>
              <a:t>Result: 146-0-0 passes</a:t>
            </a:r>
            <a:endParaRPr lang="en-US" dirty="0"/>
          </a:p>
          <a:p>
            <a:pPr lvl="0"/>
            <a:r>
              <a:rPr lang="en-GB" dirty="0"/>
              <a:t> </a:t>
            </a:r>
            <a:endParaRPr lang="en-US" dirty="0"/>
          </a:p>
          <a:p>
            <a:r>
              <a:rPr lang="en-GB" b="1" dirty="0" smtClean="0"/>
              <a:t>In the TG:  Moved: Emily Qi Seconded: Menzo Wentink Result: 18-0-0</a:t>
            </a:r>
            <a:endParaRPr lang="en-US" dirty="0" smtClean="0"/>
          </a:p>
          <a:p>
            <a:pPr lvl="0"/>
            <a:endParaRPr lang="en-GB" sz="2000" dirty="0" smtClean="0"/>
          </a:p>
          <a:p>
            <a:pPr marL="0" lvl="0" indent="0">
              <a:buNone/>
            </a:pPr>
            <a:endParaRPr lang="en-US" sz="1400" dirty="0"/>
          </a:p>
          <a:p>
            <a:pPr lvl="0"/>
            <a:endParaRPr lang="en-US" sz="2000"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4</a:t>
            </a:fld>
            <a:endParaRPr lang="en-GB" dirty="0"/>
          </a:p>
        </p:txBody>
      </p:sp>
      <p:sp>
        <p:nvSpPr>
          <p:cNvPr id="5" name="Footer Placeholder 4"/>
          <p:cNvSpPr>
            <a:spLocks noGrp="1"/>
          </p:cNvSpPr>
          <p:nvPr>
            <p:ph type="ftr" idx="4294967295"/>
          </p:nvPr>
        </p:nvSpPr>
        <p:spPr>
          <a:xfrm>
            <a:off x="5357818" y="6475413"/>
            <a:ext cx="3184520" cy="180975"/>
          </a:xfrm>
          <a:prstGeom prst="rect">
            <a:avLst/>
          </a:prstGeom>
        </p:spPr>
        <p:txBody>
          <a:bodyPr/>
          <a:lstStyle/>
          <a:p>
            <a:pPr algn="r"/>
            <a:r>
              <a:rPr lang="en-GB" sz="1200" b="0" smtClean="0"/>
              <a:t>D. Stanley, HP Enterprise</a:t>
            </a:r>
            <a:endParaRPr lang="en-GB" sz="1200" b="0" dirty="0"/>
          </a:p>
        </p:txBody>
      </p:sp>
      <p:sp>
        <p:nvSpPr>
          <p:cNvPr id="6" name="Date Placeholder 5"/>
          <p:cNvSpPr>
            <a:spLocks noGrp="1"/>
          </p:cNvSpPr>
          <p:nvPr>
            <p:ph type="dt" idx="4294967295"/>
          </p:nvPr>
        </p:nvSpPr>
        <p:spPr>
          <a:xfrm>
            <a:off x="696912" y="304800"/>
            <a:ext cx="1874823" cy="273050"/>
          </a:xfrm>
          <a:prstGeom prst="rect">
            <a:avLst/>
          </a:prstGeom>
        </p:spPr>
        <p:txBody>
          <a:bodyPr/>
          <a:lstStyle/>
          <a:p>
            <a:r>
              <a:rPr lang="en-US" sz="2000" smtClean="0"/>
              <a:t>July 2016</a:t>
            </a:r>
            <a:endParaRPr lang="en-GB" sz="2000" dirty="0"/>
          </a:p>
        </p:txBody>
      </p:sp>
    </p:spTree>
    <p:extLst>
      <p:ext uri="{BB962C8B-B14F-4D97-AF65-F5344CB8AC3E}">
        <p14:creationId xmlns:p14="http://schemas.microsoft.com/office/powerpoint/2010/main" val="1470480803"/>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p:txBody>
          <a:bodyPr/>
          <a:lstStyle/>
          <a:p>
            <a:r>
              <a:rPr lang="en-US" altLang="zh-CN" dirty="0" smtClean="0">
                <a:solidFill>
                  <a:schemeClr val="tx1"/>
                </a:solidFill>
              </a:rPr>
              <a:t>Official Time Line for 802.11aj</a:t>
            </a:r>
            <a:br>
              <a:rPr lang="en-US" altLang="zh-CN" dirty="0" smtClean="0">
                <a:solidFill>
                  <a:schemeClr val="tx1"/>
                </a:solidFill>
              </a:rPr>
            </a:br>
            <a:r>
              <a:rPr lang="en-US" altLang="zh-CN" sz="2800" dirty="0" smtClean="0">
                <a:solidFill>
                  <a:schemeClr val="tx1"/>
                </a:solidFill>
              </a:rPr>
              <a:t> (Updated in July 2016)</a:t>
            </a:r>
            <a:endParaRPr lang="en-US" altLang="zh-CN" dirty="0" smtClean="0">
              <a:solidFill>
                <a:schemeClr val="tx1"/>
              </a:solidFill>
            </a:endParaRPr>
          </a:p>
        </p:txBody>
      </p:sp>
      <p:sp>
        <p:nvSpPr>
          <p:cNvPr id="39939" name="Content Placeholder 6"/>
          <p:cNvSpPr>
            <a:spLocks noGrp="1"/>
          </p:cNvSpPr>
          <p:nvPr>
            <p:ph sz="half" idx="2"/>
          </p:nvPr>
        </p:nvSpPr>
        <p:spPr>
          <a:xfrm>
            <a:off x="611560" y="1844824"/>
            <a:ext cx="8352928" cy="4536504"/>
          </a:xfrm>
        </p:spPr>
        <p:txBody>
          <a:bodyPr/>
          <a:lstStyle/>
          <a:p>
            <a:pPr>
              <a:lnSpc>
                <a:spcPct val="90000"/>
              </a:lnSpc>
            </a:pPr>
            <a:r>
              <a:rPr lang="en-US" altLang="zh-CN" sz="1400" dirty="0" smtClean="0"/>
              <a:t>08-2012: PAR approved</a:t>
            </a:r>
          </a:p>
          <a:p>
            <a:pPr>
              <a:lnSpc>
                <a:spcPct val="90000"/>
              </a:lnSpc>
            </a:pPr>
            <a:r>
              <a:rPr lang="en-US" altLang="zh-CN" sz="1400" dirty="0" smtClean="0"/>
              <a:t>01-2013: Develop Task Group Document</a:t>
            </a:r>
          </a:p>
          <a:p>
            <a:pPr>
              <a:lnSpc>
                <a:spcPct val="90000"/>
              </a:lnSpc>
            </a:pPr>
            <a:r>
              <a:rPr lang="en-US" altLang="zh-CN" sz="1400" dirty="0" smtClean="0"/>
              <a:t>07-2013: Call for Proposal (CFP) for 60GHz</a:t>
            </a:r>
          </a:p>
          <a:p>
            <a:pPr>
              <a:lnSpc>
                <a:spcPct val="90000"/>
              </a:lnSpc>
            </a:pPr>
            <a:r>
              <a:rPr lang="en-US" altLang="zh-CN" sz="1400" dirty="0" smtClean="0"/>
              <a:t>11-2013: 60GHz Proposal Presentation, </a:t>
            </a:r>
          </a:p>
          <a:p>
            <a:pPr>
              <a:lnSpc>
                <a:spcPct val="90000"/>
              </a:lnSpc>
            </a:pPr>
            <a:r>
              <a:rPr lang="en-US" altLang="zh-CN" sz="1400" dirty="0" smtClean="0"/>
              <a:t>12-2013: China 45GHz spectrum approved</a:t>
            </a:r>
          </a:p>
          <a:p>
            <a:pPr marL="342900" lvl="1" indent="-342900">
              <a:lnSpc>
                <a:spcPct val="90000"/>
              </a:lnSpc>
              <a:buFontTx/>
              <a:buChar char="•"/>
            </a:pPr>
            <a:r>
              <a:rPr lang="en-US" altLang="zh-CN" sz="1400" b="1" dirty="0" smtClean="0">
                <a:cs typeface="Times New Roman" pitchFamily="18" charset="0"/>
              </a:rPr>
              <a:t>03-2014: WG circulation for 60GHz specification amendment</a:t>
            </a:r>
            <a:endParaRPr lang="en-US" altLang="ja-JP" sz="1400" b="1" dirty="0" smtClean="0">
              <a:cs typeface="Times New Roman" pitchFamily="18" charset="0"/>
            </a:endParaRPr>
          </a:p>
          <a:p>
            <a:pPr>
              <a:lnSpc>
                <a:spcPct val="90000"/>
              </a:lnSpc>
            </a:pPr>
            <a:r>
              <a:rPr lang="en-US" altLang="zh-CN" sz="1400" dirty="0" smtClean="0"/>
              <a:t>03-2014: Call for Proposal (CFP) for 45GHz</a:t>
            </a:r>
            <a:endParaRPr lang="en-US" altLang="ja-JP" sz="1400" dirty="0" smtClean="0"/>
          </a:p>
          <a:p>
            <a:pPr>
              <a:lnSpc>
                <a:spcPct val="90000"/>
              </a:lnSpc>
            </a:pPr>
            <a:r>
              <a:rPr lang="en-US" altLang="zh-CN" sz="1400" dirty="0" smtClean="0"/>
              <a:t>07-2015: Finalize 45GHz baseline</a:t>
            </a:r>
          </a:p>
          <a:p>
            <a:pPr>
              <a:lnSpc>
                <a:spcPct val="90000"/>
              </a:lnSpc>
            </a:pPr>
            <a:r>
              <a:rPr lang="en-US" altLang="zh-CN" sz="1400" dirty="0" smtClean="0"/>
              <a:t>11-2015: WG Letter Ballot Initial</a:t>
            </a:r>
          </a:p>
          <a:p>
            <a:pPr>
              <a:lnSpc>
                <a:spcPct val="90000"/>
              </a:lnSpc>
            </a:pPr>
            <a:r>
              <a:rPr lang="en-US" altLang="zh-CN" sz="1400" dirty="0" smtClean="0"/>
              <a:t>05-2016: WG Letter Ballot Recirculation 1</a:t>
            </a:r>
          </a:p>
          <a:p>
            <a:pPr>
              <a:lnSpc>
                <a:spcPct val="90000"/>
              </a:lnSpc>
            </a:pPr>
            <a:r>
              <a:rPr lang="en-US" altLang="zh-CN" sz="1400" dirty="0" smtClean="0">
                <a:solidFill>
                  <a:srgbClr val="0000FF"/>
                </a:solidFill>
              </a:rPr>
              <a:t>07-2016: WG Letter Ballot Recirculation 2</a:t>
            </a:r>
          </a:p>
          <a:p>
            <a:pPr>
              <a:lnSpc>
                <a:spcPct val="90000"/>
              </a:lnSpc>
            </a:pPr>
            <a:r>
              <a:rPr lang="en-US" altLang="zh-CN" sz="1400" dirty="0" smtClean="0">
                <a:solidFill>
                  <a:srgbClr val="0000FF"/>
                </a:solidFill>
              </a:rPr>
              <a:t>09-2016: Mandatory Draft Review (MDR)</a:t>
            </a:r>
          </a:p>
          <a:p>
            <a:pPr>
              <a:lnSpc>
                <a:spcPct val="90000"/>
              </a:lnSpc>
            </a:pPr>
            <a:r>
              <a:rPr lang="en-US" altLang="zh-CN" sz="1400" dirty="0" smtClean="0">
                <a:solidFill>
                  <a:srgbClr val="0000FF"/>
                </a:solidFill>
              </a:rPr>
              <a:t>11-2016: Form Sponsor Ballot Pool and MDR done</a:t>
            </a:r>
          </a:p>
          <a:p>
            <a:pPr>
              <a:lnSpc>
                <a:spcPct val="90000"/>
              </a:lnSpc>
            </a:pPr>
            <a:r>
              <a:rPr lang="en-US" altLang="zh-CN" sz="1400" dirty="0" smtClean="0">
                <a:solidFill>
                  <a:srgbClr val="0000FF"/>
                </a:solidFill>
              </a:rPr>
              <a:t>11-2016: Sponsor Ballot Initial</a:t>
            </a:r>
          </a:p>
          <a:p>
            <a:pPr>
              <a:lnSpc>
                <a:spcPct val="90000"/>
              </a:lnSpc>
            </a:pPr>
            <a:r>
              <a:rPr lang="en-US" altLang="zh-CN" sz="1400" dirty="0" smtClean="0">
                <a:solidFill>
                  <a:srgbClr val="0000FF"/>
                </a:solidFill>
              </a:rPr>
              <a:t>01-2017: Sponsor Ballot Recirculation 1</a:t>
            </a:r>
          </a:p>
          <a:p>
            <a:pPr>
              <a:lnSpc>
                <a:spcPct val="90000"/>
              </a:lnSpc>
            </a:pPr>
            <a:r>
              <a:rPr lang="en-US" altLang="zh-CN" sz="1400" dirty="0" smtClean="0">
                <a:solidFill>
                  <a:srgbClr val="0000FF"/>
                </a:solidFill>
              </a:rPr>
              <a:t>03-2017: Sponsor Ballot Recirculation 2</a:t>
            </a:r>
          </a:p>
          <a:p>
            <a:pPr>
              <a:lnSpc>
                <a:spcPct val="90000"/>
              </a:lnSpc>
            </a:pPr>
            <a:r>
              <a:rPr lang="en-US" altLang="zh-CN" sz="1400" dirty="0" smtClean="0">
                <a:solidFill>
                  <a:srgbClr val="0000FF"/>
                </a:solidFill>
              </a:rPr>
              <a:t>07-2017: Final WG and EC approval</a:t>
            </a:r>
          </a:p>
          <a:p>
            <a:pPr>
              <a:lnSpc>
                <a:spcPct val="90000"/>
              </a:lnSpc>
            </a:pPr>
            <a:r>
              <a:rPr lang="en-US" altLang="zh-CN" sz="1400" dirty="0" smtClean="0">
                <a:solidFill>
                  <a:srgbClr val="0000FF"/>
                </a:solidFill>
              </a:rPr>
              <a:t>07-2017: </a:t>
            </a:r>
            <a:r>
              <a:rPr lang="en-US" altLang="zh-CN" sz="1400" dirty="0" err="1" smtClean="0">
                <a:solidFill>
                  <a:srgbClr val="0000FF"/>
                </a:solidFill>
              </a:rPr>
              <a:t>RevCom</a:t>
            </a:r>
            <a:r>
              <a:rPr lang="en-US" altLang="zh-CN" sz="1400" dirty="0" smtClean="0">
                <a:solidFill>
                  <a:srgbClr val="0000FF"/>
                </a:solidFill>
              </a:rPr>
              <a:t> &amp; Standards Board approval</a:t>
            </a:r>
          </a:p>
        </p:txBody>
      </p:sp>
      <p:sp>
        <p:nvSpPr>
          <p:cNvPr id="39940"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FF4EBAD2-AA5D-4C35-9BE2-931023C6DE99}" type="slidenum">
              <a:rPr lang="en-US" altLang="zh-CN"/>
              <a:pPr/>
              <a:t>40</a:t>
            </a:fld>
            <a:endParaRPr lang="en-US" altLang="zh-CN"/>
          </a:p>
        </p:txBody>
      </p:sp>
      <p:sp>
        <p:nvSpPr>
          <p:cNvPr id="3994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smtClean="0"/>
              <a:t>July 2016</a:t>
            </a:r>
            <a:endParaRPr lang="en-US" altLang="zh-CN" sz="1800" dirty="0"/>
          </a:p>
        </p:txBody>
      </p:sp>
      <p:sp>
        <p:nvSpPr>
          <p:cNvPr id="9" name="Footer Placeholder 4"/>
          <p:cNvSpPr>
            <a:spLocks noGrp="1"/>
          </p:cNvSpPr>
          <p:nvPr>
            <p:ph type="ftr" sz="quarter" idx="4294967295"/>
          </p:nvPr>
        </p:nvSpPr>
        <p:spPr>
          <a:xfrm>
            <a:off x="4714876" y="6475413"/>
            <a:ext cx="3829049" cy="184666"/>
          </a:xfrm>
          <a:prstGeom prst="rect">
            <a:avLst/>
          </a:prstGeom>
        </p:spPr>
        <p:txBody>
          <a:bodyPr/>
          <a:lstStyle/>
          <a:p>
            <a:pPr algn="r">
              <a:defRPr/>
            </a:pPr>
            <a:r>
              <a:rPr lang="en-US" sz="1200" b="0" dirty="0" smtClean="0"/>
              <a:t>D. Stanley, HP Enterprise</a:t>
            </a:r>
            <a:endParaRPr lang="en-US" sz="1200" b="0" dirty="0"/>
          </a:p>
        </p:txBody>
      </p:sp>
    </p:spTree>
    <p:extLst>
      <p:ext uri="{BB962C8B-B14F-4D97-AF65-F5344CB8AC3E}">
        <p14:creationId xmlns:p14="http://schemas.microsoft.com/office/powerpoint/2010/main" val="2909948310"/>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TGak</a:t>
            </a:r>
            <a:r>
              <a:rPr lang="en-US" dirty="0" smtClean="0"/>
              <a:t> PAR extension</a:t>
            </a:r>
            <a:endParaRPr lang="en-US" dirty="0"/>
          </a:p>
        </p:txBody>
      </p:sp>
      <p:sp>
        <p:nvSpPr>
          <p:cNvPr id="3" name="Content Placeholder 2"/>
          <p:cNvSpPr>
            <a:spLocks noGrp="1"/>
          </p:cNvSpPr>
          <p:nvPr>
            <p:ph idx="1"/>
          </p:nvPr>
        </p:nvSpPr>
        <p:spPr>
          <a:xfrm>
            <a:off x="685800" y="1981200"/>
            <a:ext cx="8229600" cy="4343400"/>
          </a:xfrm>
        </p:spPr>
        <p:txBody>
          <a:bodyPr/>
          <a:lstStyle/>
          <a:p>
            <a:pPr lvl="0"/>
            <a:r>
              <a:rPr lang="en-GB" dirty="0"/>
              <a:t>Approve sending the PAR </a:t>
            </a:r>
            <a:r>
              <a:rPr lang="en-GB" dirty="0" smtClean="0"/>
              <a:t>extension information for P802.11ak cited </a:t>
            </a:r>
            <a:r>
              <a:rPr lang="en-GB" dirty="0"/>
              <a:t>below to </a:t>
            </a:r>
            <a:r>
              <a:rPr lang="en-GB" dirty="0" err="1" smtClean="0"/>
              <a:t>NesCom</a:t>
            </a:r>
            <a:r>
              <a:rPr lang="en-GB" dirty="0" smtClean="0"/>
              <a:t>.</a:t>
            </a:r>
            <a:endParaRPr lang="en-US" dirty="0"/>
          </a:p>
          <a:p>
            <a:pPr lvl="1"/>
            <a:r>
              <a:rPr lang="en-GB" b="1" dirty="0" smtClean="0"/>
              <a:t>PAR </a:t>
            </a:r>
            <a:r>
              <a:rPr lang="en-GB" b="1" dirty="0"/>
              <a:t>document: </a:t>
            </a:r>
            <a:r>
              <a:rPr lang="en-GB" b="1" dirty="0">
                <a:hlinkClick r:id="rId3"/>
              </a:rPr>
              <a:t>https://</a:t>
            </a:r>
            <a:r>
              <a:rPr lang="en-GB" b="1" dirty="0" smtClean="0">
                <a:hlinkClick r:id="rId3"/>
              </a:rPr>
              <a:t>mentor.ieee.org/802.11/dcn/16/11-16-0983-00-00ak-tgak-par-extension.docx</a:t>
            </a:r>
            <a:r>
              <a:rPr lang="en-GB" b="1" dirty="0" smtClean="0"/>
              <a:t> </a:t>
            </a:r>
          </a:p>
          <a:p>
            <a:pPr lvl="1"/>
            <a:r>
              <a:rPr lang="en-GB" b="1" dirty="0"/>
              <a:t>5C document: </a:t>
            </a:r>
            <a:r>
              <a:rPr lang="en-GB" b="1" dirty="0">
                <a:hlinkClick r:id="rId4"/>
              </a:rPr>
              <a:t>https://mentor.ieee.org/802.11/dcn/12/11-12-1208-00-0glk-802-11-glk-draft-5c.docx</a:t>
            </a:r>
            <a:r>
              <a:rPr lang="en-GB" b="1" dirty="0"/>
              <a:t> </a:t>
            </a:r>
            <a:endParaRPr lang="en-US" dirty="0"/>
          </a:p>
          <a:p>
            <a:pPr lvl="1"/>
            <a:r>
              <a:rPr lang="en-GB" b="1" dirty="0" smtClean="0"/>
              <a:t>In </a:t>
            </a:r>
            <a:r>
              <a:rPr lang="en-GB" b="1" dirty="0"/>
              <a:t>the WG:  PAR approval motion </a:t>
            </a:r>
            <a:r>
              <a:rPr lang="en-GB" b="1" dirty="0" smtClean="0"/>
              <a:t>87-0-2, 5C </a:t>
            </a:r>
            <a:r>
              <a:rPr lang="en-GB" b="1" dirty="0"/>
              <a:t>approval motion </a:t>
            </a:r>
            <a:r>
              <a:rPr lang="en-GB" b="1" dirty="0" smtClean="0"/>
              <a:t>85-0-3</a:t>
            </a:r>
            <a:endParaRPr lang="en-US" dirty="0"/>
          </a:p>
          <a:p>
            <a:pPr lvl="1"/>
            <a:endParaRPr lang="en-GB" b="1" dirty="0" smtClean="0"/>
          </a:p>
          <a:p>
            <a:pPr lvl="0"/>
            <a:r>
              <a:rPr lang="en-GB" dirty="0"/>
              <a:t>Moved: Adrian Stephens, Seconded: Jon </a:t>
            </a:r>
            <a:r>
              <a:rPr lang="en-GB" dirty="0" smtClean="0"/>
              <a:t>Rosdahl</a:t>
            </a:r>
          </a:p>
          <a:p>
            <a:r>
              <a:rPr lang="en-GB" dirty="0"/>
              <a:t>Result: Approved – consent agenda</a:t>
            </a:r>
          </a:p>
          <a:p>
            <a:pPr lvl="0"/>
            <a:endParaRPr lang="en-GB" dirty="0"/>
          </a:p>
          <a:p>
            <a:pPr lvl="0"/>
            <a:endParaRPr lang="en-GB" sz="2000" dirty="0" smtClean="0"/>
          </a:p>
          <a:p>
            <a:pPr marL="0" lvl="0" indent="0">
              <a:buNone/>
            </a:pPr>
            <a:endParaRPr lang="en-US" sz="1400" dirty="0"/>
          </a:p>
          <a:p>
            <a:pPr lvl="0"/>
            <a:endParaRPr lang="en-US" sz="2000"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41</a:t>
            </a:fld>
            <a:endParaRPr lang="en-GB" dirty="0"/>
          </a:p>
        </p:txBody>
      </p:sp>
      <p:sp>
        <p:nvSpPr>
          <p:cNvPr id="5" name="Footer Placeholder 4"/>
          <p:cNvSpPr>
            <a:spLocks noGrp="1"/>
          </p:cNvSpPr>
          <p:nvPr>
            <p:ph type="ftr" idx="4294967295"/>
          </p:nvPr>
        </p:nvSpPr>
        <p:spPr>
          <a:xfrm>
            <a:off x="5357818" y="6475413"/>
            <a:ext cx="3184520" cy="180975"/>
          </a:xfrm>
          <a:prstGeom prst="rect">
            <a:avLst/>
          </a:prstGeom>
        </p:spPr>
        <p:txBody>
          <a:bodyPr/>
          <a:lstStyle/>
          <a:p>
            <a:pPr algn="r"/>
            <a:r>
              <a:rPr lang="en-GB" sz="1200" b="0" smtClean="0"/>
              <a:t>D. Stanley, HP Enterprise</a:t>
            </a:r>
            <a:endParaRPr lang="en-GB" sz="1200" b="0" dirty="0"/>
          </a:p>
        </p:txBody>
      </p:sp>
      <p:sp>
        <p:nvSpPr>
          <p:cNvPr id="6" name="Date Placeholder 5"/>
          <p:cNvSpPr>
            <a:spLocks noGrp="1"/>
          </p:cNvSpPr>
          <p:nvPr>
            <p:ph type="dt" idx="4294967295"/>
          </p:nvPr>
        </p:nvSpPr>
        <p:spPr>
          <a:xfrm>
            <a:off x="696912" y="304800"/>
            <a:ext cx="1874823" cy="273050"/>
          </a:xfrm>
          <a:prstGeom prst="rect">
            <a:avLst/>
          </a:prstGeom>
        </p:spPr>
        <p:txBody>
          <a:bodyPr/>
          <a:lstStyle/>
          <a:p>
            <a:r>
              <a:rPr lang="en-US" sz="2000" smtClean="0"/>
              <a:t>July 2016</a:t>
            </a:r>
            <a:endParaRPr lang="en-GB" sz="2000" dirty="0"/>
          </a:p>
        </p:txBody>
      </p:sp>
    </p:spTree>
    <p:extLst>
      <p:ext uri="{BB962C8B-B14F-4D97-AF65-F5344CB8AC3E}">
        <p14:creationId xmlns:p14="http://schemas.microsoft.com/office/powerpoint/2010/main" val="621158444"/>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err="1" smtClean="0">
                <a:latin typeface="Arial"/>
                <a:cs typeface="Arial"/>
              </a:rPr>
              <a:t>TGak</a:t>
            </a:r>
            <a:r>
              <a:rPr lang="en-US" sz="3600" dirty="0" smtClean="0">
                <a:latin typeface="Arial"/>
                <a:cs typeface="Arial"/>
              </a:rPr>
              <a:t> Timeline</a:t>
            </a:r>
            <a:endParaRPr lang="en-US" sz="3600" dirty="0">
              <a:latin typeface="Arial"/>
              <a:cs typeface="Arial"/>
            </a:endParaRPr>
          </a:p>
        </p:txBody>
      </p:sp>
      <p:sp>
        <p:nvSpPr>
          <p:cNvPr id="3" name="Content Placeholder 2"/>
          <p:cNvSpPr>
            <a:spLocks noGrp="1"/>
          </p:cNvSpPr>
          <p:nvPr>
            <p:ph idx="1"/>
          </p:nvPr>
        </p:nvSpPr>
        <p:spPr/>
        <p:txBody>
          <a:bodyPr/>
          <a:lstStyle/>
          <a:p>
            <a:pPr lvl="1">
              <a:lnSpc>
                <a:spcPct val="80000"/>
              </a:lnSpc>
            </a:pPr>
            <a:r>
              <a:rPr lang="en-US" sz="2400" b="1" dirty="0" smtClean="0">
                <a:solidFill>
                  <a:srgbClr val="008000"/>
                </a:solidFill>
                <a:latin typeface="Arial"/>
                <a:cs typeface="Arial"/>
              </a:rPr>
              <a:t>March 2015 – </a:t>
            </a:r>
            <a:r>
              <a:rPr lang="en-US" sz="2400" b="1" dirty="0">
                <a:solidFill>
                  <a:srgbClr val="008000"/>
                </a:solidFill>
                <a:latin typeface="Arial"/>
                <a:cs typeface="Arial"/>
              </a:rPr>
              <a:t>Initial WG </a:t>
            </a:r>
            <a:r>
              <a:rPr lang="en-US" sz="2400" b="1" dirty="0" smtClean="0">
                <a:solidFill>
                  <a:srgbClr val="008000"/>
                </a:solidFill>
                <a:latin typeface="Arial"/>
                <a:cs typeface="Arial"/>
              </a:rPr>
              <a:t>Letter Ballot</a:t>
            </a:r>
            <a:endParaRPr lang="en-US" sz="2400" b="1" dirty="0">
              <a:solidFill>
                <a:srgbClr val="008000"/>
              </a:solidFill>
              <a:latin typeface="Arial"/>
              <a:cs typeface="Arial"/>
            </a:endParaRPr>
          </a:p>
          <a:p>
            <a:pPr lvl="1">
              <a:lnSpc>
                <a:spcPct val="80000"/>
              </a:lnSpc>
            </a:pPr>
            <a:r>
              <a:rPr lang="en-US" sz="2400" b="1" dirty="0" smtClean="0">
                <a:solidFill>
                  <a:srgbClr val="008000"/>
                </a:solidFill>
                <a:latin typeface="Arial"/>
                <a:cs typeface="Arial"/>
              </a:rPr>
              <a:t>February 2016 – </a:t>
            </a:r>
            <a:r>
              <a:rPr lang="en-US" sz="2400" b="1" dirty="0">
                <a:solidFill>
                  <a:srgbClr val="008000"/>
                </a:solidFill>
                <a:latin typeface="Arial"/>
                <a:cs typeface="Arial"/>
              </a:rPr>
              <a:t>WG Recirculation</a:t>
            </a:r>
          </a:p>
          <a:p>
            <a:pPr lvl="1">
              <a:lnSpc>
                <a:spcPct val="80000"/>
              </a:lnSpc>
            </a:pPr>
            <a:r>
              <a:rPr lang="en-US" sz="2400" dirty="0" smtClean="0"/>
              <a:t>September 2016 – </a:t>
            </a:r>
            <a:r>
              <a:rPr lang="en-US" sz="2400" dirty="0"/>
              <a:t>Sponsor Ballot Pool Formation</a:t>
            </a:r>
          </a:p>
          <a:p>
            <a:pPr lvl="1">
              <a:lnSpc>
                <a:spcPct val="80000"/>
              </a:lnSpc>
            </a:pPr>
            <a:r>
              <a:rPr lang="en-US" sz="2400" dirty="0" smtClean="0"/>
              <a:t>November 2016 </a:t>
            </a:r>
            <a:r>
              <a:rPr lang="en-US" sz="2400" dirty="0"/>
              <a:t>– MEC/MDR Done</a:t>
            </a:r>
          </a:p>
          <a:p>
            <a:pPr lvl="1">
              <a:lnSpc>
                <a:spcPct val="80000"/>
              </a:lnSpc>
            </a:pPr>
            <a:r>
              <a:rPr lang="en-US" sz="2400" dirty="0" smtClean="0"/>
              <a:t>January 2017 – </a:t>
            </a:r>
            <a:r>
              <a:rPr lang="en-US" sz="2400" dirty="0"/>
              <a:t>Initial Sponsor Ballot</a:t>
            </a:r>
          </a:p>
          <a:p>
            <a:pPr lvl="1">
              <a:lnSpc>
                <a:spcPct val="80000"/>
              </a:lnSpc>
            </a:pPr>
            <a:r>
              <a:rPr lang="en-US" sz="2400" dirty="0" smtClean="0"/>
              <a:t>May 2017 </a:t>
            </a:r>
            <a:r>
              <a:rPr lang="en-US" sz="2400" dirty="0"/>
              <a:t>– Sponsor Recirculation</a:t>
            </a:r>
          </a:p>
          <a:p>
            <a:pPr lvl="1">
              <a:lnSpc>
                <a:spcPct val="80000"/>
              </a:lnSpc>
            </a:pPr>
            <a:r>
              <a:rPr lang="en-US" sz="2400" dirty="0" smtClean="0"/>
              <a:t>September 2017 </a:t>
            </a:r>
            <a:r>
              <a:rPr lang="en-US" sz="2400" dirty="0"/>
              <a:t>– Final WG &amp; </a:t>
            </a:r>
            <a:r>
              <a:rPr lang="en-US" sz="2400" dirty="0" smtClean="0"/>
              <a:t>EC </a:t>
            </a:r>
            <a:r>
              <a:rPr lang="en-US" sz="2400" dirty="0"/>
              <a:t>&amp; </a:t>
            </a:r>
            <a:r>
              <a:rPr lang="en-US" sz="2400" dirty="0" err="1"/>
              <a:t>RevCom</a:t>
            </a:r>
            <a:r>
              <a:rPr lang="en-US" sz="2400" dirty="0"/>
              <a:t> </a:t>
            </a:r>
            <a:r>
              <a:rPr lang="en-US" sz="2400" dirty="0" smtClean="0"/>
              <a:t>Approval</a:t>
            </a:r>
            <a:endParaRPr lang="en-US" sz="2400" dirty="0"/>
          </a:p>
        </p:txBody>
      </p:sp>
      <p:sp>
        <p:nvSpPr>
          <p:cNvPr id="4" name="Date Placeholder 3"/>
          <p:cNvSpPr>
            <a:spLocks noGrp="1"/>
          </p:cNvSpPr>
          <p:nvPr>
            <p:ph type="dt" sz="half" idx="10"/>
          </p:nvPr>
        </p:nvSpPr>
        <p:spPr/>
        <p:txBody>
          <a:bodyPr/>
          <a:lstStyle/>
          <a:p>
            <a:r>
              <a:rPr lang="en-US" smtClean="0"/>
              <a:t>July 2016</a:t>
            </a:r>
            <a:endParaRPr lang="en-US"/>
          </a:p>
        </p:txBody>
      </p:sp>
      <p:sp>
        <p:nvSpPr>
          <p:cNvPr id="5" name="Footer Placeholder 4"/>
          <p:cNvSpPr>
            <a:spLocks noGrp="1"/>
          </p:cNvSpPr>
          <p:nvPr>
            <p:ph type="ftr" sz="quarter" idx="11"/>
          </p:nvPr>
        </p:nvSpPr>
        <p:spPr/>
        <p:txBody>
          <a:bodyPr/>
          <a:lstStyle/>
          <a:p>
            <a:r>
              <a:rPr lang="en-US" smtClean="0"/>
              <a:t>D. Stanley, HP Enterprise</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42</a:t>
            </a:fld>
            <a:endParaRPr lang="en-US"/>
          </a:p>
        </p:txBody>
      </p:sp>
    </p:spTree>
    <p:extLst>
      <p:ext uri="{BB962C8B-B14F-4D97-AF65-F5344CB8AC3E}">
        <p14:creationId xmlns:p14="http://schemas.microsoft.com/office/powerpoint/2010/main" val="2302576041"/>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TGaq</a:t>
            </a:r>
            <a:r>
              <a:rPr lang="en-US" dirty="0" smtClean="0"/>
              <a:t> PAR extension</a:t>
            </a:r>
            <a:endParaRPr lang="en-US" dirty="0"/>
          </a:p>
        </p:txBody>
      </p:sp>
      <p:sp>
        <p:nvSpPr>
          <p:cNvPr id="3" name="Content Placeholder 2"/>
          <p:cNvSpPr>
            <a:spLocks noGrp="1"/>
          </p:cNvSpPr>
          <p:nvPr>
            <p:ph idx="1"/>
          </p:nvPr>
        </p:nvSpPr>
        <p:spPr>
          <a:xfrm>
            <a:off x="685800" y="1981200"/>
            <a:ext cx="8229600" cy="4343400"/>
          </a:xfrm>
        </p:spPr>
        <p:txBody>
          <a:bodyPr/>
          <a:lstStyle/>
          <a:p>
            <a:pPr lvl="0"/>
            <a:r>
              <a:rPr lang="en-GB" dirty="0"/>
              <a:t>Approve sending the PAR </a:t>
            </a:r>
            <a:r>
              <a:rPr lang="en-GB" dirty="0" smtClean="0"/>
              <a:t>extension </a:t>
            </a:r>
            <a:r>
              <a:rPr lang="en-GB" dirty="0"/>
              <a:t>information </a:t>
            </a:r>
            <a:r>
              <a:rPr lang="en-GB" dirty="0" smtClean="0"/>
              <a:t>for P802.11aq </a:t>
            </a:r>
            <a:r>
              <a:rPr lang="en-GB" dirty="0"/>
              <a:t>cited below to </a:t>
            </a:r>
            <a:r>
              <a:rPr lang="en-GB" dirty="0" err="1" smtClean="0"/>
              <a:t>NesCom</a:t>
            </a:r>
            <a:r>
              <a:rPr lang="en-GB" dirty="0" smtClean="0"/>
              <a:t>.</a:t>
            </a:r>
            <a:endParaRPr lang="en-US" dirty="0"/>
          </a:p>
          <a:p>
            <a:pPr lvl="1"/>
            <a:r>
              <a:rPr lang="en-GB" b="1" dirty="0" smtClean="0"/>
              <a:t>PAR </a:t>
            </a:r>
            <a:r>
              <a:rPr lang="en-GB" b="1" dirty="0"/>
              <a:t>document: </a:t>
            </a:r>
            <a:r>
              <a:rPr lang="en-GB" b="1" dirty="0">
                <a:hlinkClick r:id="rId3"/>
              </a:rPr>
              <a:t>https://</a:t>
            </a:r>
            <a:r>
              <a:rPr lang="en-GB" b="1" dirty="0" smtClean="0">
                <a:hlinkClick r:id="rId3"/>
              </a:rPr>
              <a:t>mentor.ieee.org/802.11/dcn/16/11-16-0975-01-00aq-par-extension-form.docx</a:t>
            </a:r>
            <a:r>
              <a:rPr lang="en-GB" b="1" dirty="0" smtClean="0"/>
              <a:t> </a:t>
            </a:r>
          </a:p>
          <a:p>
            <a:pPr lvl="1"/>
            <a:r>
              <a:rPr lang="en-GB" b="1" dirty="0"/>
              <a:t>5C document: </a:t>
            </a:r>
            <a:r>
              <a:rPr lang="en-GB" b="1" dirty="0">
                <a:hlinkClick r:id="rId4"/>
              </a:rPr>
              <a:t>https://mentor.ieee.org/802.11/dcn/12/11-12-1137-06-0pad-draft-5c-proposal.doc</a:t>
            </a:r>
            <a:r>
              <a:rPr lang="en-GB" b="1" dirty="0"/>
              <a:t> </a:t>
            </a:r>
            <a:endParaRPr lang="en-US" dirty="0"/>
          </a:p>
          <a:p>
            <a:pPr lvl="1"/>
            <a:r>
              <a:rPr lang="en-GB" b="1" dirty="0"/>
              <a:t>In the WG:  PAR approval motion  </a:t>
            </a:r>
            <a:r>
              <a:rPr lang="en-GB" b="1" dirty="0" smtClean="0"/>
              <a:t>79-0-0, </a:t>
            </a:r>
            <a:r>
              <a:rPr lang="en-GB" b="1" dirty="0"/>
              <a:t>CSD approval motion </a:t>
            </a:r>
            <a:r>
              <a:rPr lang="en-US" b="1" dirty="0" smtClean="0"/>
              <a:t>75-0-0</a:t>
            </a:r>
            <a:endParaRPr lang="en-US" b="1" dirty="0"/>
          </a:p>
          <a:p>
            <a:pPr lvl="0"/>
            <a:endParaRPr lang="en-GB" dirty="0" smtClean="0"/>
          </a:p>
          <a:p>
            <a:pPr lvl="0"/>
            <a:r>
              <a:rPr lang="en-GB" dirty="0"/>
              <a:t>Moved: Adrian Stephens, Seconded: Jon Rosdahl</a:t>
            </a:r>
          </a:p>
          <a:p>
            <a:r>
              <a:rPr lang="en-GB" dirty="0"/>
              <a:t>Result</a:t>
            </a:r>
            <a:r>
              <a:rPr lang="en-GB" dirty="0"/>
              <a:t>: Approved – consent agenda</a:t>
            </a:r>
          </a:p>
          <a:p>
            <a:pPr lvl="0"/>
            <a:endParaRPr lang="en-GB" dirty="0" smtClean="0"/>
          </a:p>
          <a:p>
            <a:pPr lvl="0"/>
            <a:endParaRPr lang="en-GB" dirty="0"/>
          </a:p>
          <a:p>
            <a:pPr marL="0" lvl="0" indent="0">
              <a:buNone/>
            </a:pPr>
            <a:endParaRPr lang="en-US" sz="1400" dirty="0"/>
          </a:p>
          <a:p>
            <a:pPr lvl="0"/>
            <a:endParaRPr lang="en-US" sz="2000"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43</a:t>
            </a:fld>
            <a:endParaRPr lang="en-GB" dirty="0"/>
          </a:p>
        </p:txBody>
      </p:sp>
      <p:sp>
        <p:nvSpPr>
          <p:cNvPr id="5" name="Footer Placeholder 4"/>
          <p:cNvSpPr>
            <a:spLocks noGrp="1"/>
          </p:cNvSpPr>
          <p:nvPr>
            <p:ph type="ftr" idx="4294967295"/>
          </p:nvPr>
        </p:nvSpPr>
        <p:spPr>
          <a:xfrm>
            <a:off x="5357818" y="6475413"/>
            <a:ext cx="3184520" cy="180975"/>
          </a:xfrm>
          <a:prstGeom prst="rect">
            <a:avLst/>
          </a:prstGeom>
        </p:spPr>
        <p:txBody>
          <a:bodyPr/>
          <a:lstStyle/>
          <a:p>
            <a:pPr algn="r"/>
            <a:r>
              <a:rPr lang="en-GB" sz="1200" b="0" dirty="0" smtClean="0"/>
              <a:t>D. Stanley, HP Enterprise</a:t>
            </a:r>
            <a:endParaRPr lang="en-GB" sz="1200" b="0" dirty="0"/>
          </a:p>
        </p:txBody>
      </p:sp>
      <p:sp>
        <p:nvSpPr>
          <p:cNvPr id="6" name="Date Placeholder 5"/>
          <p:cNvSpPr>
            <a:spLocks noGrp="1"/>
          </p:cNvSpPr>
          <p:nvPr>
            <p:ph type="dt" idx="4294967295"/>
          </p:nvPr>
        </p:nvSpPr>
        <p:spPr>
          <a:xfrm>
            <a:off x="696912" y="304800"/>
            <a:ext cx="1874823" cy="273050"/>
          </a:xfrm>
          <a:prstGeom prst="rect">
            <a:avLst/>
          </a:prstGeom>
        </p:spPr>
        <p:txBody>
          <a:bodyPr/>
          <a:lstStyle/>
          <a:p>
            <a:r>
              <a:rPr lang="en-US" sz="2000" smtClean="0"/>
              <a:t>July 2016</a:t>
            </a:r>
            <a:endParaRPr lang="en-GB" sz="2000" dirty="0"/>
          </a:p>
        </p:txBody>
      </p:sp>
    </p:spTree>
    <p:extLst>
      <p:ext uri="{BB962C8B-B14F-4D97-AF65-F5344CB8AC3E}">
        <p14:creationId xmlns:p14="http://schemas.microsoft.com/office/powerpoint/2010/main" val="2913072756"/>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Date Placeholder 3"/>
          <p:cNvSpPr>
            <a:spLocks noGrp="1"/>
          </p:cNvSpPr>
          <p:nvPr>
            <p:ph type="dt" sz="quarter" idx="10"/>
          </p:nvPr>
        </p:nvSpPr>
        <p:spPr>
          <a:extLst/>
        </p:spPr>
        <p:txBody>
          <a:bodyPr/>
          <a:lstStyle>
            <a:lvl1pPr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defRPr/>
            </a:pPr>
            <a:r>
              <a:rPr lang="en-US" altLang="en-US" sz="1800" smtClean="0">
                <a:cs typeface="+mn-cs"/>
              </a:rPr>
              <a:t>July 2016</a:t>
            </a:r>
            <a:endParaRPr lang="en-US" altLang="en-US" sz="1800" dirty="0">
              <a:cs typeface="+mn-cs"/>
            </a:endParaRPr>
          </a:p>
        </p:txBody>
      </p:sp>
      <p:sp>
        <p:nvSpPr>
          <p:cNvPr id="17411" name="Footer Placeholder 4"/>
          <p:cNvSpPr>
            <a:spLocks noGrp="1"/>
          </p:cNvSpPr>
          <p:nvPr>
            <p:ph type="ftr" sz="quarter" idx="11"/>
          </p:nvPr>
        </p:nvSpPr>
        <p:spPr>
          <a:extLst/>
        </p:spPr>
        <p:txBody>
          <a:bodyPr/>
          <a:lstStyle>
            <a:lvl1pPr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defRPr/>
            </a:pPr>
            <a:r>
              <a:rPr lang="en-US" altLang="en-US" sz="1200" b="0" smtClean="0"/>
              <a:t>D. Stanley, HP Enterprise</a:t>
            </a:r>
            <a:endParaRPr lang="en-US" altLang="en-US" sz="1200" b="0"/>
          </a:p>
        </p:txBody>
      </p:sp>
      <p:sp>
        <p:nvSpPr>
          <p:cNvPr id="4096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1200" b="0"/>
              <a:t>Slide </a:t>
            </a:r>
            <a:fld id="{42E69FFE-90CF-41C3-87DC-00AFB61318BF}" type="slidenum">
              <a:rPr lang="en-US" altLang="en-US" sz="1200" b="0"/>
              <a:pPr>
                <a:spcBef>
                  <a:spcPct val="0"/>
                </a:spcBef>
                <a:buFontTx/>
                <a:buNone/>
              </a:pPr>
              <a:t>44</a:t>
            </a:fld>
            <a:endParaRPr lang="en-US" altLang="en-US" sz="1200" b="0"/>
          </a:p>
        </p:txBody>
      </p:sp>
      <p:sp>
        <p:nvSpPr>
          <p:cNvPr id="40965" name="Rectangle 2"/>
          <p:cNvSpPr>
            <a:spLocks noGrp="1" noChangeArrowheads="1"/>
          </p:cNvSpPr>
          <p:nvPr>
            <p:ph type="title"/>
          </p:nvPr>
        </p:nvSpPr>
        <p:spPr/>
        <p:txBody>
          <a:bodyPr/>
          <a:lstStyle/>
          <a:p>
            <a:r>
              <a:rPr lang="en-US" altLang="en-US" dirty="0" err="1" smtClean="0"/>
              <a:t>TGaq</a:t>
            </a:r>
            <a:r>
              <a:rPr lang="en-US" altLang="en-US" dirty="0" smtClean="0"/>
              <a:t> Timeline – July 2016</a:t>
            </a:r>
          </a:p>
        </p:txBody>
      </p:sp>
      <p:sp>
        <p:nvSpPr>
          <p:cNvPr id="40966" name="Rectangle 3"/>
          <p:cNvSpPr>
            <a:spLocks noGrp="1" noChangeArrowheads="1"/>
          </p:cNvSpPr>
          <p:nvPr>
            <p:ph type="body" idx="1"/>
          </p:nvPr>
        </p:nvSpPr>
        <p:spPr>
          <a:xfrm>
            <a:off x="684213" y="1628775"/>
            <a:ext cx="7772400" cy="4705350"/>
          </a:xfrm>
        </p:spPr>
        <p:txBody>
          <a:bodyPr/>
          <a:lstStyle/>
          <a:p>
            <a:r>
              <a:rPr lang="en-GB" altLang="en-US" smtClean="0"/>
              <a:t>Approval of PAR &amp; 5C: March 2012</a:t>
            </a:r>
          </a:p>
          <a:p>
            <a:r>
              <a:rPr lang="en-GB" altLang="en-US" smtClean="0"/>
              <a:t>Initial TG meeting: March 2013</a:t>
            </a:r>
          </a:p>
          <a:p>
            <a:r>
              <a:rPr lang="en-GB" altLang="en-US" smtClean="0"/>
              <a:t>Initial Working Group Letter Ballot: March 2015</a:t>
            </a:r>
          </a:p>
          <a:p>
            <a:r>
              <a:rPr lang="en-GB" altLang="en-US" smtClean="0"/>
              <a:t>Re-circulation Working Group Letter Ballot: March 2016</a:t>
            </a:r>
          </a:p>
          <a:p>
            <a:r>
              <a:rPr lang="en-GB" altLang="en-US" smtClean="0"/>
              <a:t>Form Sponsor Ballot Pool: </a:t>
            </a:r>
            <a:r>
              <a:rPr lang="en-GB" altLang="en-US" smtClean="0">
                <a:solidFill>
                  <a:srgbClr val="FF0000"/>
                </a:solidFill>
              </a:rPr>
              <a:t>July 2016</a:t>
            </a:r>
          </a:p>
          <a:p>
            <a:r>
              <a:rPr lang="en-GB" altLang="en-US" smtClean="0"/>
              <a:t>Mandatory Draft Review:  </a:t>
            </a:r>
            <a:r>
              <a:rPr lang="en-GB" altLang="en-US" smtClean="0">
                <a:solidFill>
                  <a:srgbClr val="FF0000"/>
                </a:solidFill>
              </a:rPr>
              <a:t>June 2016</a:t>
            </a:r>
            <a:endParaRPr lang="en-GB" altLang="en-US" b="0" smtClean="0">
              <a:solidFill>
                <a:srgbClr val="FF0000"/>
              </a:solidFill>
            </a:endParaRPr>
          </a:p>
          <a:p>
            <a:r>
              <a:rPr lang="en-GB" altLang="en-US" smtClean="0"/>
              <a:t>Initial Sponsor Ballot: </a:t>
            </a:r>
            <a:r>
              <a:rPr lang="en-GB" altLang="en-US" smtClean="0">
                <a:solidFill>
                  <a:srgbClr val="FF0000"/>
                </a:solidFill>
              </a:rPr>
              <a:t>September 2016</a:t>
            </a:r>
          </a:p>
          <a:p>
            <a:r>
              <a:rPr lang="en-GB" altLang="en-US" smtClean="0"/>
              <a:t>Sponsor Ballot Recirculation: </a:t>
            </a:r>
            <a:r>
              <a:rPr lang="en-GB" altLang="en-US" smtClean="0">
                <a:solidFill>
                  <a:srgbClr val="FF0000"/>
                </a:solidFill>
              </a:rPr>
              <a:t>October 2016</a:t>
            </a:r>
          </a:p>
          <a:p>
            <a:r>
              <a:rPr lang="en-GB" altLang="en-US" smtClean="0"/>
              <a:t>Final WG/EC Approval: </a:t>
            </a:r>
            <a:r>
              <a:rPr lang="en-GB" altLang="en-US" smtClean="0">
                <a:solidFill>
                  <a:srgbClr val="FF0000"/>
                </a:solidFill>
              </a:rPr>
              <a:t>March 2017</a:t>
            </a:r>
          </a:p>
          <a:p>
            <a:r>
              <a:rPr lang="en-GB" altLang="en-US" smtClean="0"/>
              <a:t>RevCom/Standards Board Approval: </a:t>
            </a:r>
            <a:r>
              <a:rPr lang="en-GB" altLang="en-US" smtClean="0">
                <a:solidFill>
                  <a:srgbClr val="FF0000"/>
                </a:solidFill>
              </a:rPr>
              <a:t>March 2017</a:t>
            </a:r>
          </a:p>
        </p:txBody>
      </p:sp>
    </p:spTree>
    <p:extLst>
      <p:ext uri="{BB962C8B-B14F-4D97-AF65-F5344CB8AC3E}">
        <p14:creationId xmlns:p14="http://schemas.microsoft.com/office/powerpoint/2010/main" val="3125711944"/>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798984"/>
          </a:xfrm>
        </p:spPr>
        <p:txBody>
          <a:bodyPr/>
          <a:lstStyle/>
          <a:p>
            <a:r>
              <a:rPr lang="en-US" altLang="en-US" dirty="0" smtClean="0"/>
              <a:t>Motion: WUR SG Extension (1</a:t>
            </a:r>
            <a:r>
              <a:rPr lang="en-US" altLang="en-US" baseline="30000" dirty="0" smtClean="0"/>
              <a:t>st</a:t>
            </a:r>
            <a:r>
              <a:rPr lang="en-US" altLang="en-US" dirty="0" smtClean="0"/>
              <a:t>)</a:t>
            </a:r>
            <a:endParaRPr lang="en-US" dirty="0"/>
          </a:p>
        </p:txBody>
      </p:sp>
      <p:sp>
        <p:nvSpPr>
          <p:cNvPr id="3" name="Content Placeholder 2"/>
          <p:cNvSpPr>
            <a:spLocks noGrp="1"/>
          </p:cNvSpPr>
          <p:nvPr>
            <p:ph idx="1"/>
          </p:nvPr>
        </p:nvSpPr>
        <p:spPr>
          <a:xfrm>
            <a:off x="611560" y="1484784"/>
            <a:ext cx="8136904" cy="4752528"/>
          </a:xfrm>
        </p:spPr>
        <p:txBody>
          <a:bodyPr/>
          <a:lstStyle/>
          <a:p>
            <a:pPr lvl="0"/>
            <a:r>
              <a:rPr lang="en-GB" dirty="0" smtClean="0"/>
              <a:t>Extend </a:t>
            </a:r>
            <a:r>
              <a:rPr lang="en-GB" dirty="0"/>
              <a:t>the 802.11 </a:t>
            </a:r>
            <a:r>
              <a:rPr lang="en-GB" dirty="0" smtClean="0"/>
              <a:t>Wake-up Radio (WUR) </a:t>
            </a:r>
            <a:r>
              <a:rPr lang="en-GB" dirty="0"/>
              <a:t>Study Group.</a:t>
            </a:r>
            <a:endParaRPr lang="en-US" dirty="0"/>
          </a:p>
          <a:p>
            <a:pPr marL="0" indent="0">
              <a:buNone/>
            </a:pPr>
            <a:endParaRPr lang="en-US" dirty="0"/>
          </a:p>
          <a:p>
            <a:pPr lvl="0"/>
            <a:r>
              <a:rPr lang="en-GB" dirty="0" smtClean="0"/>
              <a:t>Moved: Adrian Stephens</a:t>
            </a:r>
          </a:p>
          <a:p>
            <a:pPr lvl="0"/>
            <a:r>
              <a:rPr lang="en-GB" dirty="0" smtClean="0"/>
              <a:t>Seconded: Jon Rosdahl</a:t>
            </a:r>
          </a:p>
          <a:p>
            <a:r>
              <a:rPr lang="en-GB" dirty="0" smtClean="0"/>
              <a:t>Result</a:t>
            </a:r>
            <a:r>
              <a:rPr lang="en-GB" dirty="0"/>
              <a:t>: Approved – consent agenda</a:t>
            </a:r>
          </a:p>
          <a:p>
            <a:pPr lvl="0"/>
            <a:endParaRPr lang="en-GB" dirty="0" smtClean="0"/>
          </a:p>
          <a:p>
            <a:pPr lvl="0"/>
            <a:endParaRPr lang="en-GB" dirty="0"/>
          </a:p>
          <a:p>
            <a:pPr algn="just"/>
            <a:r>
              <a:rPr lang="en-GB" sz="2000" dirty="0" smtClean="0"/>
              <a:t>WG Result: Moved: Second: Result: 49-0-1</a:t>
            </a:r>
          </a:p>
          <a:p>
            <a:pPr algn="just"/>
            <a:r>
              <a:rPr lang="en-GB" sz="2000" dirty="0" smtClean="0"/>
              <a:t>WUR SG vote: </a:t>
            </a:r>
            <a:r>
              <a:rPr lang="en-US" altLang="en-US" sz="2000" dirty="0" smtClean="0"/>
              <a:t>Moved: </a:t>
            </a:r>
            <a:r>
              <a:rPr lang="en-US" altLang="en-US" sz="2000" dirty="0"/>
              <a:t>Jonathan </a:t>
            </a:r>
            <a:r>
              <a:rPr lang="en-US" altLang="en-US" sz="2000" dirty="0" smtClean="0"/>
              <a:t>Segev, Second</a:t>
            </a:r>
            <a:r>
              <a:rPr lang="en-US" altLang="en-US" sz="2000" dirty="0"/>
              <a:t>:  </a:t>
            </a:r>
            <a:r>
              <a:rPr lang="en-US" altLang="en-US" sz="2000" dirty="0" err="1"/>
              <a:t>Yunsong</a:t>
            </a:r>
            <a:r>
              <a:rPr lang="en-US" altLang="en-US" sz="2000" dirty="0"/>
              <a:t> </a:t>
            </a:r>
            <a:r>
              <a:rPr lang="en-US" altLang="en-US" sz="2000" dirty="0" smtClean="0"/>
              <a:t>Yang, Results</a:t>
            </a:r>
            <a:r>
              <a:rPr lang="en-US" altLang="en-US" sz="2000" dirty="0"/>
              <a:t>: Y/N/A=69/0/0</a:t>
            </a:r>
            <a:endParaRPr lang="en-US" altLang="en-US" sz="1800" dirty="0"/>
          </a:p>
          <a:p>
            <a:endParaRPr lang="en-GB" altLang="en-US" dirty="0"/>
          </a:p>
        </p:txBody>
      </p:sp>
      <p:sp>
        <p:nvSpPr>
          <p:cNvPr id="4" name="Date Placeholder 3"/>
          <p:cNvSpPr>
            <a:spLocks noGrp="1"/>
          </p:cNvSpPr>
          <p:nvPr>
            <p:ph type="dt" sz="half" idx="10"/>
          </p:nvPr>
        </p:nvSpPr>
        <p:spPr>
          <a:xfrm>
            <a:off x="696913" y="333375"/>
            <a:ext cx="968214" cy="276999"/>
          </a:xfrm>
        </p:spPr>
        <p:txBody>
          <a:bodyPr/>
          <a:lstStyle/>
          <a:p>
            <a:pPr>
              <a:defRPr/>
            </a:pPr>
            <a:r>
              <a:rPr lang="en-US" altLang="zh-CN" smtClean="0"/>
              <a:t>July 2016</a:t>
            </a:r>
            <a:endParaRPr lang="en-US" altLang="zh-CN" dirty="0"/>
          </a:p>
        </p:txBody>
      </p:sp>
      <p:sp>
        <p:nvSpPr>
          <p:cNvPr id="5" name="Slide Number Placeholder 4"/>
          <p:cNvSpPr>
            <a:spLocks noGrp="1"/>
          </p:cNvSpPr>
          <p:nvPr>
            <p:ph type="sldNum" sz="quarter" idx="12"/>
          </p:nvPr>
        </p:nvSpPr>
        <p:spPr/>
        <p:txBody>
          <a:bodyPr/>
          <a:lstStyle/>
          <a:p>
            <a:r>
              <a:rPr lang="en-US" altLang="zh-CN" smtClean="0"/>
              <a:t>Slide </a:t>
            </a:r>
            <a:fld id="{200316B2-9C48-417E-82B7-1AE29C3B35FC}" type="slidenum">
              <a:rPr lang="en-US" altLang="zh-CN" smtClean="0"/>
              <a:pPr/>
              <a:t>45</a:t>
            </a:fld>
            <a:endParaRPr lang="en-US" altLang="zh-CN"/>
          </a:p>
        </p:txBody>
      </p:sp>
      <p:sp>
        <p:nvSpPr>
          <p:cNvPr id="6" name="Footer Placeholder 5"/>
          <p:cNvSpPr>
            <a:spLocks noGrp="1"/>
          </p:cNvSpPr>
          <p:nvPr>
            <p:ph type="ftr" sz="quarter" idx="4294967295"/>
          </p:nvPr>
        </p:nvSpPr>
        <p:spPr>
          <a:xfrm>
            <a:off x="5638800" y="6477000"/>
            <a:ext cx="2895600" cy="228600"/>
          </a:xfrm>
          <a:prstGeom prst="rect">
            <a:avLst/>
          </a:prstGeom>
        </p:spPr>
        <p:txBody>
          <a:bodyPr/>
          <a:lstStyle/>
          <a:p>
            <a:pPr algn="r">
              <a:defRPr/>
            </a:pPr>
            <a:r>
              <a:rPr lang="en-US" sz="1200" b="0" smtClean="0"/>
              <a:t>D. Stanley, HP Enterprise</a:t>
            </a:r>
            <a:endParaRPr lang="en-US" sz="1200" b="0" dirty="0"/>
          </a:p>
        </p:txBody>
      </p:sp>
    </p:spTree>
    <p:extLst>
      <p:ext uri="{BB962C8B-B14F-4D97-AF65-F5344CB8AC3E}">
        <p14:creationId xmlns:p14="http://schemas.microsoft.com/office/powerpoint/2010/main" val="837771685"/>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r>
              <a:rPr lang="en-US" altLang="en-US" smtClean="0"/>
              <a:t>WUR SG Timeline</a:t>
            </a:r>
          </a:p>
        </p:txBody>
      </p:sp>
      <p:sp>
        <p:nvSpPr>
          <p:cNvPr id="32771" name="Content Placeholder 2"/>
          <p:cNvSpPr>
            <a:spLocks noGrp="1"/>
          </p:cNvSpPr>
          <p:nvPr>
            <p:ph sz="half" idx="1"/>
          </p:nvPr>
        </p:nvSpPr>
        <p:spPr>
          <a:xfrm>
            <a:off x="533400" y="1905000"/>
            <a:ext cx="3962400" cy="4494213"/>
          </a:xfrm>
        </p:spPr>
        <p:txBody>
          <a:bodyPr/>
          <a:lstStyle/>
          <a:p>
            <a:r>
              <a:rPr lang="en-US" altLang="en-US" sz="1600" smtClean="0"/>
              <a:t>July 2016 (plenary face-to-face)</a:t>
            </a:r>
          </a:p>
          <a:p>
            <a:pPr lvl="1"/>
            <a:r>
              <a:rPr lang="en-US" altLang="en-US" sz="1400" smtClean="0"/>
              <a:t>Develop PAR and CSD</a:t>
            </a:r>
          </a:p>
          <a:p>
            <a:pPr lvl="1"/>
            <a:r>
              <a:rPr lang="en-US" altLang="en-US" sz="1400" smtClean="0"/>
              <a:t>Study Group extension</a:t>
            </a:r>
          </a:p>
          <a:p>
            <a:r>
              <a:rPr lang="en-US" altLang="en-US" sz="1600" smtClean="0"/>
              <a:t>(August 2016 - teleconference calls)</a:t>
            </a:r>
          </a:p>
          <a:p>
            <a:pPr lvl="1"/>
            <a:r>
              <a:rPr lang="en-US" altLang="en-US" sz="1400" smtClean="0"/>
              <a:t>Develop PAR and CSD</a:t>
            </a:r>
          </a:p>
          <a:p>
            <a:r>
              <a:rPr lang="en-US" altLang="en-US" sz="1600" smtClean="0"/>
              <a:t>September 2016 (interim face-to-face)</a:t>
            </a:r>
          </a:p>
          <a:p>
            <a:pPr lvl="1"/>
            <a:r>
              <a:rPr lang="en-US" altLang="en-US" sz="1400" smtClean="0"/>
              <a:t>Develop PAR and CSD</a:t>
            </a:r>
          </a:p>
          <a:p>
            <a:pPr lvl="1"/>
            <a:r>
              <a:rPr lang="en-US" altLang="en-US" sz="1400" smtClean="0"/>
              <a:t>WG approval on PAR and CSD</a:t>
            </a:r>
          </a:p>
          <a:p>
            <a:r>
              <a:rPr lang="en-US" altLang="en-US" sz="1600" smtClean="0"/>
              <a:t>(October 2016 - teleconference calls)</a:t>
            </a:r>
          </a:p>
          <a:p>
            <a:pPr lvl="1"/>
            <a:r>
              <a:rPr lang="en-US" altLang="en-US" sz="1400" smtClean="0"/>
              <a:t>Prepare for EC approval in November</a:t>
            </a:r>
          </a:p>
          <a:p>
            <a:pPr lvl="1"/>
            <a:r>
              <a:rPr lang="en-US" altLang="en-US" sz="1400" smtClean="0"/>
              <a:t>Resolve Executive Committee (EC) comments</a:t>
            </a:r>
          </a:p>
          <a:p>
            <a:r>
              <a:rPr lang="en-US" altLang="en-US" sz="1600" smtClean="0"/>
              <a:t>November 2016 (plenary face-to-face)</a:t>
            </a:r>
          </a:p>
          <a:p>
            <a:pPr lvl="1"/>
            <a:r>
              <a:rPr lang="en-US" altLang="en-US" sz="1400" smtClean="0"/>
              <a:t>Resolve EC comments</a:t>
            </a:r>
          </a:p>
          <a:p>
            <a:pPr lvl="1"/>
            <a:r>
              <a:rPr lang="en-US" altLang="en-US" sz="1400" smtClean="0"/>
              <a:t>EC approval on PAR and CSD</a:t>
            </a:r>
          </a:p>
          <a:p>
            <a:pPr lvl="1"/>
            <a:r>
              <a:rPr lang="en-US" altLang="en-US" sz="1400" smtClean="0"/>
              <a:t>Study Group extension</a:t>
            </a:r>
          </a:p>
        </p:txBody>
      </p:sp>
      <p:sp>
        <p:nvSpPr>
          <p:cNvPr id="11" name="Content Placeholder 10"/>
          <p:cNvSpPr>
            <a:spLocks noGrp="1"/>
          </p:cNvSpPr>
          <p:nvPr>
            <p:ph sz="half" idx="2"/>
          </p:nvPr>
        </p:nvSpPr>
        <p:spPr>
          <a:xfrm>
            <a:off x="4648200" y="1905000"/>
            <a:ext cx="4038600" cy="4114800"/>
          </a:xfrm>
        </p:spPr>
        <p:txBody>
          <a:bodyPr/>
          <a:lstStyle/>
          <a:p>
            <a:r>
              <a:rPr lang="en-US" altLang="en-US" sz="1600" smtClean="0"/>
              <a:t>December 2017 (interim face-to-face)</a:t>
            </a:r>
          </a:p>
          <a:p>
            <a:pPr lvl="1"/>
            <a:r>
              <a:rPr lang="en-US" altLang="en-US" sz="1400" smtClean="0"/>
              <a:t>NesCom approval</a:t>
            </a:r>
          </a:p>
          <a:p>
            <a:r>
              <a:rPr lang="en-US" altLang="en-US" sz="1600" smtClean="0"/>
              <a:t>January 2017 (plenary face-to-face)</a:t>
            </a:r>
          </a:p>
          <a:p>
            <a:pPr lvl="1"/>
            <a:r>
              <a:rPr lang="en-US" altLang="en-US" sz="1400" smtClean="0"/>
              <a:t>Task Group formation meeting</a:t>
            </a:r>
          </a:p>
          <a:p>
            <a:pPr>
              <a:buFontTx/>
              <a:buNone/>
            </a:pPr>
            <a:endParaRPr lang="en-US" altLang="en-US" sz="2000" smtClean="0"/>
          </a:p>
          <a:p>
            <a:endParaRPr lang="en-US" altLang="en-US" smtClean="0"/>
          </a:p>
        </p:txBody>
      </p:sp>
      <p:sp>
        <p:nvSpPr>
          <p:cNvPr id="4" name="Date Placeholder 3"/>
          <p:cNvSpPr>
            <a:spLocks noGrp="1"/>
          </p:cNvSpPr>
          <p:nvPr>
            <p:ph type="dt" sz="quarter" idx="10"/>
          </p:nvPr>
        </p:nvSpPr>
        <p:spPr/>
        <p:txBody>
          <a:bodyPr/>
          <a:lstStyle/>
          <a:p>
            <a:pPr>
              <a:defRPr/>
            </a:pPr>
            <a:r>
              <a:rPr lang="en-US" smtClean="0"/>
              <a:t>July 2016</a:t>
            </a:r>
            <a:endParaRPr lang="en-US"/>
          </a:p>
        </p:txBody>
      </p:sp>
      <p:sp>
        <p:nvSpPr>
          <p:cNvPr id="5" name="Footer Placeholder 4"/>
          <p:cNvSpPr>
            <a:spLocks noGrp="1"/>
          </p:cNvSpPr>
          <p:nvPr>
            <p:ph type="ftr" sz="quarter" idx="11"/>
          </p:nvPr>
        </p:nvSpPr>
        <p:spPr/>
        <p:txBody>
          <a:bodyPr/>
          <a:lstStyle/>
          <a:p>
            <a:pPr>
              <a:defRPr/>
            </a:pPr>
            <a:r>
              <a:rPr lang="en-US" smtClean="0"/>
              <a:t>D. Stanley, HP Enterprise</a:t>
            </a:r>
            <a:endParaRPr lang="en-US"/>
          </a:p>
        </p:txBody>
      </p:sp>
      <p:sp>
        <p:nvSpPr>
          <p:cNvPr id="3277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spcBef>
                <a:spcPct val="0"/>
              </a:spcBef>
              <a:buFontTx/>
              <a:buNone/>
            </a:pPr>
            <a:r>
              <a:rPr lang="en-US" altLang="en-US" sz="1200" b="0"/>
              <a:t>Slide </a:t>
            </a:r>
            <a:fld id="{4E726795-FDE3-4C97-B784-86D00D8A1FEF}" type="slidenum">
              <a:rPr lang="en-US" altLang="en-US" sz="1200" b="0"/>
              <a:pPr>
                <a:spcBef>
                  <a:spcPct val="0"/>
                </a:spcBef>
                <a:buFontTx/>
                <a:buNone/>
              </a:pPr>
              <a:t>46</a:t>
            </a:fld>
            <a:endParaRPr lang="en-US" altLang="en-US" sz="1200" b="0"/>
          </a:p>
        </p:txBody>
      </p:sp>
    </p:spTree>
    <p:extLst>
      <p:ext uri="{BB962C8B-B14F-4D97-AF65-F5344CB8AC3E}">
        <p14:creationId xmlns:p14="http://schemas.microsoft.com/office/powerpoint/2010/main" val="2468883237"/>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33400"/>
            <a:ext cx="7772400" cy="1066800"/>
          </a:xfrm>
        </p:spPr>
        <p:txBody>
          <a:bodyPr/>
          <a:lstStyle/>
          <a:p>
            <a:r>
              <a:rPr lang="en-US" altLang="en-US" dirty="0" err="1"/>
              <a:t>TGaq</a:t>
            </a:r>
            <a:r>
              <a:rPr lang="en-US" altLang="en-US" dirty="0"/>
              <a:t> Conditional </a:t>
            </a:r>
            <a:r>
              <a:rPr lang="en-US" altLang="en-US" dirty="0" smtClean="0"/>
              <a:t>SB </a:t>
            </a:r>
            <a:r>
              <a:rPr lang="en-US" altLang="en-US" dirty="0"/>
              <a:t>Report to EC </a:t>
            </a:r>
            <a:endParaRPr lang="en-US" dirty="0"/>
          </a:p>
        </p:txBody>
      </p:sp>
      <p:sp>
        <p:nvSpPr>
          <p:cNvPr id="3" name="Content Placeholder 2"/>
          <p:cNvSpPr>
            <a:spLocks noGrp="1"/>
          </p:cNvSpPr>
          <p:nvPr>
            <p:ph idx="1"/>
          </p:nvPr>
        </p:nvSpPr>
        <p:spPr>
          <a:xfrm>
            <a:off x="685800" y="1447800"/>
            <a:ext cx="8229600" cy="4648200"/>
          </a:xfrm>
        </p:spPr>
        <p:txBody>
          <a:bodyPr/>
          <a:lstStyle/>
          <a:p>
            <a:r>
              <a:rPr lang="en-US" altLang="en-US" dirty="0"/>
              <a:t>Grant conditional approval to forward P802.11aq to Sponsor Ballot.</a:t>
            </a:r>
          </a:p>
          <a:p>
            <a:endParaRPr lang="en-US" altLang="en-US" dirty="0"/>
          </a:p>
          <a:p>
            <a:r>
              <a:rPr lang="en-US" altLang="en-US" dirty="0"/>
              <a:t>P802.11aq had a </a:t>
            </a:r>
            <a:r>
              <a:rPr lang="en-US" altLang="en-US" dirty="0" smtClean="0"/>
              <a:t>93% </a:t>
            </a:r>
            <a:r>
              <a:rPr lang="en-US" altLang="en-US" dirty="0"/>
              <a:t>approval on the last WG Recirculation Ballot.  There were </a:t>
            </a:r>
            <a:r>
              <a:rPr lang="en-US" altLang="en-US" dirty="0" smtClean="0"/>
              <a:t>16 </a:t>
            </a:r>
            <a:r>
              <a:rPr lang="en-US" altLang="en-US" dirty="0"/>
              <a:t>voters that had voted NO, then </a:t>
            </a:r>
            <a:r>
              <a:rPr lang="en-US" altLang="en-US" dirty="0" smtClean="0"/>
              <a:t>6 </a:t>
            </a:r>
            <a:r>
              <a:rPr lang="en-US" altLang="en-US" dirty="0"/>
              <a:t>of the NO voters changed to a YES vote.</a:t>
            </a:r>
          </a:p>
          <a:p>
            <a:pPr lvl="1"/>
            <a:r>
              <a:rPr lang="en-US" altLang="en-US" dirty="0"/>
              <a:t>Working Group vote on the motion passes: </a:t>
            </a:r>
            <a:r>
              <a:rPr lang="en-US" altLang="en-US" dirty="0" smtClean="0"/>
              <a:t>40-0-3</a:t>
            </a:r>
            <a:endParaRPr lang="en-US" altLang="en-US" dirty="0"/>
          </a:p>
          <a:p>
            <a:pPr lvl="1"/>
            <a:r>
              <a:rPr lang="en-US" altLang="en-US" dirty="0" smtClean="0"/>
              <a:t>Task </a:t>
            </a:r>
            <a:r>
              <a:rPr lang="en-US" altLang="en-US" dirty="0"/>
              <a:t>Group vote on the motion passes: </a:t>
            </a:r>
            <a:r>
              <a:rPr lang="en-US" altLang="en-US" dirty="0" smtClean="0"/>
              <a:t>5-0-0</a:t>
            </a:r>
            <a:endParaRPr lang="en-US" altLang="en-US" dirty="0"/>
          </a:p>
          <a:p>
            <a:pPr lvl="0"/>
            <a:r>
              <a:rPr lang="en-GB" dirty="0" smtClean="0"/>
              <a:t>Moved: Adrian Stephens Seconded: Jon Rosdahl</a:t>
            </a:r>
          </a:p>
          <a:p>
            <a:pPr lvl="0"/>
            <a:r>
              <a:rPr lang="en-GB" dirty="0" smtClean="0"/>
              <a:t>Result</a:t>
            </a:r>
            <a:r>
              <a:rPr lang="en-GB" dirty="0" smtClean="0"/>
              <a:t>: Unanimous consent</a:t>
            </a:r>
            <a:endParaRPr lang="en-US" dirty="0"/>
          </a:p>
          <a:p>
            <a:endParaRPr lang="en-US" altLang="en-US" dirty="0"/>
          </a:p>
          <a:p>
            <a:pPr marL="0" indent="0">
              <a:buNone/>
            </a:pPr>
            <a:endParaRPr lang="en-GB" altLang="en-US" dirty="0"/>
          </a:p>
          <a:p>
            <a:pPr marL="0" lvl="0" indent="0">
              <a:buNone/>
            </a:pPr>
            <a:endParaRPr lang="en-US" dirty="0"/>
          </a:p>
          <a:p>
            <a:pPr lvl="0"/>
            <a:endParaRPr lang="en-GB" sz="2000" dirty="0" smtClean="0"/>
          </a:p>
          <a:p>
            <a:pPr marL="0" lvl="0" indent="0">
              <a:buNone/>
            </a:pPr>
            <a:endParaRPr lang="en-US" sz="1400" dirty="0"/>
          </a:p>
          <a:p>
            <a:pPr lvl="0"/>
            <a:endParaRPr lang="en-US" sz="2000"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47</a:t>
            </a:fld>
            <a:endParaRPr lang="en-GB" dirty="0"/>
          </a:p>
        </p:txBody>
      </p:sp>
      <p:sp>
        <p:nvSpPr>
          <p:cNvPr id="5" name="Footer Placeholder 4"/>
          <p:cNvSpPr>
            <a:spLocks noGrp="1"/>
          </p:cNvSpPr>
          <p:nvPr>
            <p:ph type="ftr" idx="4294967295"/>
          </p:nvPr>
        </p:nvSpPr>
        <p:spPr>
          <a:xfrm>
            <a:off x="5357818" y="6475413"/>
            <a:ext cx="3184520" cy="180975"/>
          </a:xfrm>
          <a:prstGeom prst="rect">
            <a:avLst/>
          </a:prstGeom>
        </p:spPr>
        <p:txBody>
          <a:bodyPr/>
          <a:lstStyle/>
          <a:p>
            <a:pPr algn="r"/>
            <a:r>
              <a:rPr lang="en-GB" sz="1200" b="0" smtClean="0"/>
              <a:t>D. Stanley, HP Enterprise</a:t>
            </a:r>
            <a:endParaRPr lang="en-GB" sz="1200" b="0" dirty="0"/>
          </a:p>
        </p:txBody>
      </p:sp>
      <p:sp>
        <p:nvSpPr>
          <p:cNvPr id="6" name="Date Placeholder 5"/>
          <p:cNvSpPr>
            <a:spLocks noGrp="1"/>
          </p:cNvSpPr>
          <p:nvPr>
            <p:ph type="dt" idx="4294967295"/>
          </p:nvPr>
        </p:nvSpPr>
        <p:spPr>
          <a:xfrm>
            <a:off x="696912" y="304800"/>
            <a:ext cx="1874823" cy="273050"/>
          </a:xfrm>
          <a:prstGeom prst="rect">
            <a:avLst/>
          </a:prstGeom>
        </p:spPr>
        <p:txBody>
          <a:bodyPr/>
          <a:lstStyle/>
          <a:p>
            <a:r>
              <a:rPr lang="en-US" sz="2000" smtClean="0"/>
              <a:t>July 2016</a:t>
            </a:r>
            <a:endParaRPr lang="en-GB" sz="2000" dirty="0"/>
          </a:p>
        </p:txBody>
      </p:sp>
    </p:spTree>
    <p:extLst>
      <p:ext uri="{BB962C8B-B14F-4D97-AF65-F5344CB8AC3E}">
        <p14:creationId xmlns:p14="http://schemas.microsoft.com/office/powerpoint/2010/main" val="1715663140"/>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802.11 Documents to ISO/IEC/JTC1</a:t>
            </a:r>
            <a:endParaRPr lang="en-US" dirty="0"/>
          </a:p>
        </p:txBody>
      </p:sp>
      <p:sp>
        <p:nvSpPr>
          <p:cNvPr id="3" name="Content Placeholder 2"/>
          <p:cNvSpPr>
            <a:spLocks noGrp="1"/>
          </p:cNvSpPr>
          <p:nvPr>
            <p:ph idx="1"/>
          </p:nvPr>
        </p:nvSpPr>
        <p:spPr>
          <a:xfrm>
            <a:off x="685800" y="1981200"/>
            <a:ext cx="8229600" cy="4343400"/>
          </a:xfrm>
        </p:spPr>
        <p:txBody>
          <a:bodyPr/>
          <a:lstStyle/>
          <a:p>
            <a:r>
              <a:rPr lang="en-GB" dirty="0"/>
              <a:t>Move to liaise the following drafts to ISO/IEC JTC1/SC6 under the PSDO </a:t>
            </a:r>
            <a:r>
              <a:rPr lang="en-GB" dirty="0" smtClean="0"/>
              <a:t>agreement:</a:t>
            </a:r>
            <a:endParaRPr lang="en-US" dirty="0"/>
          </a:p>
          <a:p>
            <a:pPr lvl="1"/>
            <a:r>
              <a:rPr lang="en-AU" dirty="0" smtClean="0"/>
              <a:t>P802.11 </a:t>
            </a:r>
            <a:r>
              <a:rPr lang="en-AU" dirty="0"/>
              <a:t>(revision mc </a:t>
            </a:r>
            <a:r>
              <a:rPr lang="en-AU" dirty="0" smtClean="0"/>
              <a:t>D6.0)</a:t>
            </a:r>
            <a:endParaRPr lang="en-US" dirty="0"/>
          </a:p>
          <a:p>
            <a:pPr lvl="1"/>
            <a:r>
              <a:rPr lang="en-AU" dirty="0" smtClean="0"/>
              <a:t>P802.11ah </a:t>
            </a:r>
            <a:r>
              <a:rPr lang="en-AU" dirty="0"/>
              <a:t>(</a:t>
            </a:r>
            <a:r>
              <a:rPr lang="en-AU" dirty="0" smtClean="0"/>
              <a:t>D8.0)</a:t>
            </a:r>
            <a:endParaRPr lang="en-US" dirty="0"/>
          </a:p>
          <a:p>
            <a:pPr lvl="1"/>
            <a:r>
              <a:rPr lang="en-AU" dirty="0" smtClean="0"/>
              <a:t>P802.11ai </a:t>
            </a:r>
            <a:r>
              <a:rPr lang="en-AU" dirty="0"/>
              <a:t>(D8.0</a:t>
            </a:r>
            <a:r>
              <a:rPr lang="en-AU" dirty="0" smtClean="0"/>
              <a:t>)</a:t>
            </a:r>
          </a:p>
          <a:p>
            <a:pPr lvl="1"/>
            <a:endParaRPr lang="en-US" dirty="0"/>
          </a:p>
          <a:p>
            <a:pPr lvl="0"/>
            <a:r>
              <a:rPr lang="en-GB" dirty="0" smtClean="0"/>
              <a:t>Moved</a:t>
            </a:r>
            <a:r>
              <a:rPr lang="en-GB" dirty="0"/>
              <a:t>: </a:t>
            </a:r>
            <a:r>
              <a:rPr lang="en-GB" dirty="0" smtClean="0"/>
              <a:t>Adrian Stephens</a:t>
            </a:r>
            <a:endParaRPr lang="en-US" dirty="0"/>
          </a:p>
          <a:p>
            <a:pPr lvl="0"/>
            <a:r>
              <a:rPr lang="en-GB" dirty="0"/>
              <a:t>Seconded: </a:t>
            </a:r>
            <a:r>
              <a:rPr lang="en-GB" dirty="0" smtClean="0"/>
              <a:t>Jon Rosdahl</a:t>
            </a:r>
            <a:endParaRPr lang="en-US" dirty="0"/>
          </a:p>
          <a:p>
            <a:r>
              <a:rPr lang="en-GB" dirty="0" smtClean="0"/>
              <a:t>Result</a:t>
            </a:r>
            <a:r>
              <a:rPr lang="en-GB" dirty="0" smtClean="0"/>
              <a:t>: </a:t>
            </a:r>
            <a:r>
              <a:rPr lang="en-GB" dirty="0"/>
              <a:t>Approved – consent agenda</a:t>
            </a:r>
          </a:p>
          <a:p>
            <a:pPr lvl="0"/>
            <a:endParaRPr lang="en-US" dirty="0"/>
          </a:p>
          <a:p>
            <a:pPr lvl="0"/>
            <a:endParaRPr lang="en-GB" sz="2000" dirty="0" smtClean="0"/>
          </a:p>
          <a:p>
            <a:pPr marL="0" lvl="0" indent="0">
              <a:buNone/>
            </a:pPr>
            <a:endParaRPr lang="en-US" sz="1400" dirty="0"/>
          </a:p>
          <a:p>
            <a:pPr lvl="0"/>
            <a:endParaRPr lang="en-US" sz="2000"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48</a:t>
            </a:fld>
            <a:endParaRPr lang="en-GB" dirty="0"/>
          </a:p>
        </p:txBody>
      </p:sp>
      <p:sp>
        <p:nvSpPr>
          <p:cNvPr id="5" name="Footer Placeholder 4"/>
          <p:cNvSpPr>
            <a:spLocks noGrp="1"/>
          </p:cNvSpPr>
          <p:nvPr>
            <p:ph type="ftr" idx="4294967295"/>
          </p:nvPr>
        </p:nvSpPr>
        <p:spPr>
          <a:xfrm>
            <a:off x="5357818" y="6475413"/>
            <a:ext cx="3184520" cy="180975"/>
          </a:xfrm>
          <a:prstGeom prst="rect">
            <a:avLst/>
          </a:prstGeom>
        </p:spPr>
        <p:txBody>
          <a:bodyPr/>
          <a:lstStyle/>
          <a:p>
            <a:pPr algn="r"/>
            <a:r>
              <a:rPr lang="en-GB" sz="1200" b="0" smtClean="0"/>
              <a:t>D. Stanley, HP Enterprise</a:t>
            </a:r>
            <a:endParaRPr lang="en-GB" sz="1200" b="0" dirty="0"/>
          </a:p>
        </p:txBody>
      </p:sp>
      <p:sp>
        <p:nvSpPr>
          <p:cNvPr id="6" name="Date Placeholder 5"/>
          <p:cNvSpPr>
            <a:spLocks noGrp="1"/>
          </p:cNvSpPr>
          <p:nvPr>
            <p:ph type="dt" idx="4294967295"/>
          </p:nvPr>
        </p:nvSpPr>
        <p:spPr>
          <a:xfrm>
            <a:off x="696912" y="304800"/>
            <a:ext cx="1874823" cy="273050"/>
          </a:xfrm>
          <a:prstGeom prst="rect">
            <a:avLst/>
          </a:prstGeom>
        </p:spPr>
        <p:txBody>
          <a:bodyPr/>
          <a:lstStyle/>
          <a:p>
            <a:r>
              <a:rPr lang="en-US" sz="2000" smtClean="0"/>
              <a:t>July 2016</a:t>
            </a:r>
            <a:endParaRPr lang="en-GB" sz="2000" dirty="0"/>
          </a:p>
        </p:txBody>
      </p:sp>
    </p:spTree>
    <p:extLst>
      <p:ext uri="{BB962C8B-B14F-4D97-AF65-F5344CB8AC3E}">
        <p14:creationId xmlns:p14="http://schemas.microsoft.com/office/powerpoint/2010/main" val="1380958947"/>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802.11 Documents to ISO/IEC/JTC1</a:t>
            </a:r>
            <a:endParaRPr lang="en-US" dirty="0"/>
          </a:p>
        </p:txBody>
      </p:sp>
      <p:sp>
        <p:nvSpPr>
          <p:cNvPr id="3" name="Content Placeholder 2"/>
          <p:cNvSpPr>
            <a:spLocks noGrp="1"/>
          </p:cNvSpPr>
          <p:nvPr>
            <p:ph idx="1"/>
          </p:nvPr>
        </p:nvSpPr>
        <p:spPr>
          <a:xfrm>
            <a:off x="685800" y="1981200"/>
            <a:ext cx="8229600" cy="4343400"/>
          </a:xfrm>
        </p:spPr>
        <p:txBody>
          <a:bodyPr/>
          <a:lstStyle/>
          <a:p>
            <a:r>
              <a:rPr lang="en-GB" dirty="0"/>
              <a:t>Move to liaise the following drafts to ISO/IEC JTC1/SC6 under the PSDO </a:t>
            </a:r>
            <a:r>
              <a:rPr lang="en-GB" dirty="0" smtClean="0"/>
              <a:t>agreement, conditional on a passing sponsor ballot recirculation:</a:t>
            </a:r>
            <a:endParaRPr lang="en-US" dirty="0"/>
          </a:p>
          <a:p>
            <a:pPr lvl="1"/>
            <a:r>
              <a:rPr lang="en-AU" dirty="0" smtClean="0"/>
              <a:t>P802.11ah (D9.0)</a:t>
            </a:r>
            <a:endParaRPr lang="en-US" dirty="0"/>
          </a:p>
          <a:p>
            <a:pPr lvl="1"/>
            <a:r>
              <a:rPr lang="en-AU" dirty="0" smtClean="0"/>
              <a:t>P802.11ai </a:t>
            </a:r>
            <a:r>
              <a:rPr lang="en-AU" dirty="0"/>
              <a:t>(</a:t>
            </a:r>
            <a:r>
              <a:rPr lang="en-AU" dirty="0" smtClean="0"/>
              <a:t>D9.0)</a:t>
            </a:r>
          </a:p>
          <a:p>
            <a:pPr lvl="1"/>
            <a:endParaRPr lang="en-US" dirty="0"/>
          </a:p>
          <a:p>
            <a:pPr lvl="0"/>
            <a:r>
              <a:rPr lang="en-GB" dirty="0" smtClean="0"/>
              <a:t>Moved</a:t>
            </a:r>
            <a:r>
              <a:rPr lang="en-GB" dirty="0"/>
              <a:t>: </a:t>
            </a:r>
            <a:r>
              <a:rPr lang="en-GB" dirty="0" smtClean="0"/>
              <a:t>Adrian Stephens</a:t>
            </a:r>
            <a:endParaRPr lang="en-US" dirty="0"/>
          </a:p>
          <a:p>
            <a:pPr lvl="0"/>
            <a:r>
              <a:rPr lang="en-GB" dirty="0"/>
              <a:t>Seconded: </a:t>
            </a:r>
            <a:r>
              <a:rPr lang="en-GB" dirty="0" smtClean="0"/>
              <a:t>Jon Rosdahl</a:t>
            </a:r>
            <a:endParaRPr lang="en-US" dirty="0"/>
          </a:p>
          <a:p>
            <a:pPr lvl="0"/>
            <a:r>
              <a:rPr lang="en-GB" dirty="0" smtClean="0"/>
              <a:t>Result</a:t>
            </a:r>
            <a:r>
              <a:rPr lang="en-GB" dirty="0" smtClean="0"/>
              <a:t>: </a:t>
            </a:r>
            <a:r>
              <a:rPr lang="en-GB" dirty="0" smtClean="0"/>
              <a:t>Unanimous consent</a:t>
            </a:r>
            <a:endParaRPr lang="en-US" dirty="0"/>
          </a:p>
          <a:p>
            <a:pPr lvl="0"/>
            <a:endParaRPr lang="en-GB" sz="2000" dirty="0" smtClean="0"/>
          </a:p>
          <a:p>
            <a:pPr marL="0" lvl="0" indent="0">
              <a:buNone/>
            </a:pPr>
            <a:endParaRPr lang="en-US" sz="1400" dirty="0"/>
          </a:p>
          <a:p>
            <a:pPr lvl="0"/>
            <a:endParaRPr lang="en-US" sz="2000"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49</a:t>
            </a:fld>
            <a:endParaRPr lang="en-GB" dirty="0"/>
          </a:p>
        </p:txBody>
      </p:sp>
      <p:sp>
        <p:nvSpPr>
          <p:cNvPr id="5" name="Footer Placeholder 4"/>
          <p:cNvSpPr>
            <a:spLocks noGrp="1"/>
          </p:cNvSpPr>
          <p:nvPr>
            <p:ph type="ftr" idx="4294967295"/>
          </p:nvPr>
        </p:nvSpPr>
        <p:spPr>
          <a:xfrm>
            <a:off x="5357818" y="6475413"/>
            <a:ext cx="3184520" cy="180975"/>
          </a:xfrm>
          <a:prstGeom prst="rect">
            <a:avLst/>
          </a:prstGeom>
        </p:spPr>
        <p:txBody>
          <a:bodyPr/>
          <a:lstStyle/>
          <a:p>
            <a:pPr algn="r"/>
            <a:r>
              <a:rPr lang="en-GB" sz="1200" b="0" smtClean="0"/>
              <a:t>D. Stanley, HP Enterprise</a:t>
            </a:r>
            <a:endParaRPr lang="en-GB" sz="1200" b="0" dirty="0"/>
          </a:p>
        </p:txBody>
      </p:sp>
      <p:sp>
        <p:nvSpPr>
          <p:cNvPr id="6" name="Date Placeholder 5"/>
          <p:cNvSpPr>
            <a:spLocks noGrp="1"/>
          </p:cNvSpPr>
          <p:nvPr>
            <p:ph type="dt" idx="4294967295"/>
          </p:nvPr>
        </p:nvSpPr>
        <p:spPr>
          <a:xfrm>
            <a:off x="696912" y="304800"/>
            <a:ext cx="1874823" cy="273050"/>
          </a:xfrm>
          <a:prstGeom prst="rect">
            <a:avLst/>
          </a:prstGeom>
        </p:spPr>
        <p:txBody>
          <a:bodyPr/>
          <a:lstStyle/>
          <a:p>
            <a:r>
              <a:rPr lang="en-US" sz="2000" smtClean="0"/>
              <a:t>July 2016</a:t>
            </a:r>
            <a:endParaRPr lang="en-GB" sz="2000" dirty="0"/>
          </a:p>
        </p:txBody>
      </p:sp>
    </p:spTree>
    <p:extLst>
      <p:ext uri="{BB962C8B-B14F-4D97-AF65-F5344CB8AC3E}">
        <p14:creationId xmlns:p14="http://schemas.microsoft.com/office/powerpoint/2010/main" val="348792708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TGah</a:t>
            </a:r>
            <a:r>
              <a:rPr lang="en-US" dirty="0" smtClean="0"/>
              <a:t> PAR extension</a:t>
            </a:r>
            <a:endParaRPr lang="en-US" dirty="0"/>
          </a:p>
        </p:txBody>
      </p:sp>
      <p:sp>
        <p:nvSpPr>
          <p:cNvPr id="3" name="Content Placeholder 2"/>
          <p:cNvSpPr>
            <a:spLocks noGrp="1"/>
          </p:cNvSpPr>
          <p:nvPr>
            <p:ph idx="1"/>
          </p:nvPr>
        </p:nvSpPr>
        <p:spPr>
          <a:xfrm>
            <a:off x="685800" y="1981200"/>
            <a:ext cx="8229600" cy="4343400"/>
          </a:xfrm>
        </p:spPr>
        <p:txBody>
          <a:bodyPr/>
          <a:lstStyle/>
          <a:p>
            <a:pPr lvl="0"/>
            <a:r>
              <a:rPr lang="en-GB" dirty="0"/>
              <a:t>Approve sending the PAR </a:t>
            </a:r>
            <a:r>
              <a:rPr lang="en-GB" dirty="0" smtClean="0"/>
              <a:t>extension </a:t>
            </a:r>
            <a:r>
              <a:rPr lang="en-GB" dirty="0"/>
              <a:t>information </a:t>
            </a:r>
            <a:r>
              <a:rPr lang="en-GB" dirty="0" smtClean="0"/>
              <a:t>for P802.11ah </a:t>
            </a:r>
            <a:r>
              <a:rPr lang="en-GB" dirty="0"/>
              <a:t>cited below to </a:t>
            </a:r>
            <a:r>
              <a:rPr lang="en-GB" dirty="0" err="1"/>
              <a:t>NesCom</a:t>
            </a:r>
            <a:r>
              <a:rPr lang="en-GB" dirty="0" smtClean="0"/>
              <a:t>.</a:t>
            </a:r>
            <a:endParaRPr lang="en-US" dirty="0"/>
          </a:p>
          <a:p>
            <a:pPr lvl="1"/>
            <a:r>
              <a:rPr lang="en-GB" b="1" dirty="0"/>
              <a:t>PAR document: </a:t>
            </a:r>
            <a:r>
              <a:rPr lang="en-GB" b="1" dirty="0">
                <a:hlinkClick r:id="rId3"/>
              </a:rPr>
              <a:t>https://</a:t>
            </a:r>
            <a:r>
              <a:rPr lang="en-GB" b="1" dirty="0" smtClean="0">
                <a:hlinkClick r:id="rId3"/>
              </a:rPr>
              <a:t>mentor.ieee.org/802.11/dcn/16/11-16-0863-01-00ah-tgah-par-extension.docx</a:t>
            </a:r>
            <a:r>
              <a:rPr lang="en-GB" b="1" dirty="0" smtClean="0"/>
              <a:t> </a:t>
            </a:r>
          </a:p>
          <a:p>
            <a:pPr lvl="0"/>
            <a:endParaRPr lang="en-GB" dirty="0" smtClean="0"/>
          </a:p>
          <a:p>
            <a:pPr lvl="0"/>
            <a:r>
              <a:rPr lang="en-GB" dirty="0" smtClean="0"/>
              <a:t>Moved</a:t>
            </a:r>
            <a:r>
              <a:rPr lang="en-GB" dirty="0"/>
              <a:t>: </a:t>
            </a:r>
            <a:r>
              <a:rPr lang="en-GB" dirty="0" err="1" smtClean="0"/>
              <a:t>Yongho</a:t>
            </a:r>
            <a:r>
              <a:rPr lang="en-GB" dirty="0" smtClean="0"/>
              <a:t> </a:t>
            </a:r>
            <a:r>
              <a:rPr lang="en-GB" dirty="0" err="1" smtClean="0"/>
              <a:t>Seok</a:t>
            </a:r>
            <a:endParaRPr lang="en-US" dirty="0"/>
          </a:p>
          <a:p>
            <a:pPr lvl="0"/>
            <a:r>
              <a:rPr lang="en-GB" dirty="0"/>
              <a:t>Seconded: </a:t>
            </a:r>
            <a:r>
              <a:rPr lang="en-GB" dirty="0" smtClean="0"/>
              <a:t>Ian Sherlock</a:t>
            </a:r>
            <a:endParaRPr lang="en-US" dirty="0"/>
          </a:p>
          <a:p>
            <a:pPr lvl="0"/>
            <a:r>
              <a:rPr lang="en-GB" dirty="0" smtClean="0"/>
              <a:t>Result: 122-0-4 passes</a:t>
            </a:r>
          </a:p>
          <a:p>
            <a:pPr lvl="0"/>
            <a:r>
              <a:rPr lang="en-GB" b="1" dirty="0" smtClean="0"/>
              <a:t>In the TG:  Moved: Eugene </a:t>
            </a:r>
            <a:r>
              <a:rPr lang="en-GB" b="1" dirty="0" err="1" smtClean="0"/>
              <a:t>Baik</a:t>
            </a:r>
            <a:r>
              <a:rPr lang="en-GB" b="1" dirty="0" smtClean="0"/>
              <a:t> Seconded: Harry </a:t>
            </a:r>
            <a:r>
              <a:rPr lang="en-GB" b="1" dirty="0" err="1" smtClean="0"/>
              <a:t>Bim</a:t>
            </a:r>
            <a:r>
              <a:rPr lang="en-GB" b="1" dirty="0" smtClean="0"/>
              <a:t> Result: 20-0-2</a:t>
            </a:r>
            <a:endParaRPr lang="en-US" dirty="0"/>
          </a:p>
          <a:p>
            <a:pPr lvl="0"/>
            <a:endParaRPr lang="en-GB" sz="2000" dirty="0" smtClean="0"/>
          </a:p>
          <a:p>
            <a:pPr marL="0" lvl="0" indent="0">
              <a:buNone/>
            </a:pPr>
            <a:endParaRPr lang="en-US" sz="1400" dirty="0"/>
          </a:p>
          <a:p>
            <a:pPr lvl="0"/>
            <a:endParaRPr lang="en-US" sz="2000"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5</a:t>
            </a:fld>
            <a:endParaRPr lang="en-GB" dirty="0"/>
          </a:p>
        </p:txBody>
      </p:sp>
      <p:sp>
        <p:nvSpPr>
          <p:cNvPr id="5" name="Footer Placeholder 4"/>
          <p:cNvSpPr>
            <a:spLocks noGrp="1"/>
          </p:cNvSpPr>
          <p:nvPr>
            <p:ph type="ftr" idx="4294967295"/>
          </p:nvPr>
        </p:nvSpPr>
        <p:spPr>
          <a:xfrm>
            <a:off x="5357818" y="6475413"/>
            <a:ext cx="3184520" cy="180975"/>
          </a:xfrm>
          <a:prstGeom prst="rect">
            <a:avLst/>
          </a:prstGeom>
        </p:spPr>
        <p:txBody>
          <a:bodyPr/>
          <a:lstStyle/>
          <a:p>
            <a:pPr algn="r"/>
            <a:r>
              <a:rPr lang="en-GB" sz="1200" b="0" smtClean="0"/>
              <a:t>D. Stanley, HP Enterprise</a:t>
            </a:r>
            <a:endParaRPr lang="en-GB" sz="1200" b="0" dirty="0"/>
          </a:p>
        </p:txBody>
      </p:sp>
      <p:sp>
        <p:nvSpPr>
          <p:cNvPr id="6" name="Date Placeholder 5"/>
          <p:cNvSpPr>
            <a:spLocks noGrp="1"/>
          </p:cNvSpPr>
          <p:nvPr>
            <p:ph type="dt" idx="4294967295"/>
          </p:nvPr>
        </p:nvSpPr>
        <p:spPr>
          <a:xfrm>
            <a:off x="696912" y="304800"/>
            <a:ext cx="1874823" cy="273050"/>
          </a:xfrm>
          <a:prstGeom prst="rect">
            <a:avLst/>
          </a:prstGeom>
        </p:spPr>
        <p:txBody>
          <a:bodyPr/>
          <a:lstStyle/>
          <a:p>
            <a:r>
              <a:rPr lang="en-US" sz="2000" smtClean="0"/>
              <a:t>July 2016</a:t>
            </a:r>
            <a:endParaRPr lang="en-GB" sz="2000" dirty="0"/>
          </a:p>
        </p:txBody>
      </p:sp>
    </p:spTree>
    <p:extLst>
      <p:ext uri="{BB962C8B-B14F-4D97-AF65-F5344CB8AC3E}">
        <p14:creationId xmlns:p14="http://schemas.microsoft.com/office/powerpoint/2010/main" val="3020427127"/>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References</a:t>
            </a:r>
            <a:endParaRPr lang="en-GB" dirty="0"/>
          </a:p>
        </p:txBody>
      </p:sp>
      <p:sp>
        <p:nvSpPr>
          <p:cNvPr id="3" name="Content Placeholder 2"/>
          <p:cNvSpPr>
            <a:spLocks noGrp="1"/>
          </p:cNvSpPr>
          <p:nvPr>
            <p:ph idx="1"/>
          </p:nvPr>
        </p:nvSpPr>
        <p:spPr/>
        <p:txBody>
          <a:bodyPr/>
          <a:lstStyle/>
          <a:p>
            <a:endParaRPr lang="en-GB" dirty="0"/>
          </a:p>
        </p:txBody>
      </p:sp>
      <p:sp>
        <p:nvSpPr>
          <p:cNvPr id="4" name="Date Placeholder 3"/>
          <p:cNvSpPr>
            <a:spLocks noGrp="1"/>
          </p:cNvSpPr>
          <p:nvPr>
            <p:ph type="dt" sz="half" idx="10"/>
          </p:nvPr>
        </p:nvSpPr>
        <p:spPr/>
        <p:txBody>
          <a:bodyPr/>
          <a:lstStyle/>
          <a:p>
            <a:pPr>
              <a:defRPr/>
            </a:pPr>
            <a:r>
              <a:rPr lang="en-US" smtClean="0"/>
              <a:t>July 2016</a:t>
            </a:r>
            <a:endParaRPr lang="en-US" dirty="0"/>
          </a:p>
        </p:txBody>
      </p:sp>
      <p:sp>
        <p:nvSpPr>
          <p:cNvPr id="5" name="Footer Placeholder 4"/>
          <p:cNvSpPr>
            <a:spLocks noGrp="1"/>
          </p:cNvSpPr>
          <p:nvPr>
            <p:ph type="ftr" sz="quarter" idx="11"/>
          </p:nvPr>
        </p:nvSpPr>
        <p:spPr/>
        <p:txBody>
          <a:bodyPr/>
          <a:lstStyle/>
          <a:p>
            <a:pPr>
              <a:defRPr/>
            </a:pPr>
            <a:r>
              <a:rPr lang="en-US" smtClean="0"/>
              <a:t>D. Stanley, HP Enterprise</a:t>
            </a:r>
            <a:endParaRPr lang="en-US"/>
          </a:p>
        </p:txBody>
      </p:sp>
      <p:sp>
        <p:nvSpPr>
          <p:cNvPr id="7" name="Slide Number Placeholder 6"/>
          <p:cNvSpPr>
            <a:spLocks noGrp="1"/>
          </p:cNvSpPr>
          <p:nvPr>
            <p:ph type="sldNum" sz="quarter" idx="12"/>
          </p:nvPr>
        </p:nvSpPr>
        <p:spPr/>
        <p:txBody>
          <a:bodyPr/>
          <a:lstStyle/>
          <a:p>
            <a:pPr>
              <a:defRPr/>
            </a:pPr>
            <a:r>
              <a:rPr lang="en-US" smtClean="0"/>
              <a:t>Slide </a:t>
            </a:r>
            <a:fld id="{EA664691-56C7-4D38-BFF3-A32E09E0A67B}" type="slidenum">
              <a:rPr lang="en-US" smtClean="0"/>
              <a:pPr>
                <a:defRPr/>
              </a:pPr>
              <a:t>50</a:t>
            </a:fld>
            <a:endParaRPr lang="en-US"/>
          </a:p>
        </p:txBody>
      </p:sp>
    </p:spTree>
    <p:extLst>
      <p:ext uri="{BB962C8B-B14F-4D97-AF65-F5344CB8AC3E}">
        <p14:creationId xmlns:p14="http://schemas.microsoft.com/office/powerpoint/2010/main" val="210327348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TGah</a:t>
            </a:r>
            <a:r>
              <a:rPr lang="en-US" dirty="0" smtClean="0"/>
              <a:t> CSD document</a:t>
            </a:r>
            <a:endParaRPr lang="en-US" dirty="0"/>
          </a:p>
        </p:txBody>
      </p:sp>
      <p:sp>
        <p:nvSpPr>
          <p:cNvPr id="3" name="Content Placeholder 2"/>
          <p:cNvSpPr>
            <a:spLocks noGrp="1"/>
          </p:cNvSpPr>
          <p:nvPr>
            <p:ph idx="1"/>
          </p:nvPr>
        </p:nvSpPr>
        <p:spPr>
          <a:xfrm>
            <a:off x="685800" y="1981200"/>
            <a:ext cx="8229600" cy="4343400"/>
          </a:xfrm>
        </p:spPr>
        <p:txBody>
          <a:bodyPr/>
          <a:lstStyle/>
          <a:p>
            <a:pPr lvl="0"/>
            <a:r>
              <a:rPr lang="en-GB" dirty="0"/>
              <a:t>Approve sending the </a:t>
            </a:r>
            <a:r>
              <a:rPr lang="en-GB" dirty="0" smtClean="0"/>
              <a:t>CSD document for P802.11ah </a:t>
            </a:r>
            <a:r>
              <a:rPr lang="en-GB" dirty="0"/>
              <a:t>cited below to </a:t>
            </a:r>
            <a:r>
              <a:rPr lang="en-GB" dirty="0" smtClean="0"/>
              <a:t>the 802 EC.</a:t>
            </a:r>
            <a:endParaRPr lang="en-US" dirty="0"/>
          </a:p>
          <a:p>
            <a:pPr lvl="1"/>
            <a:r>
              <a:rPr lang="en-GB" b="1" dirty="0" smtClean="0"/>
              <a:t>CSD </a:t>
            </a:r>
            <a:r>
              <a:rPr lang="en-GB" b="1" dirty="0"/>
              <a:t>document: </a:t>
            </a:r>
            <a:r>
              <a:rPr lang="en-GB" b="1" dirty="0">
                <a:hlinkClick r:id="rId3"/>
              </a:rPr>
              <a:t>https://</a:t>
            </a:r>
            <a:r>
              <a:rPr lang="en-GB" b="1" dirty="0" smtClean="0">
                <a:hlinkClick r:id="rId3"/>
              </a:rPr>
              <a:t>mentor.ieee.org/802.11/dcn/14/11-14-0591-00-00ah-tgah-revised-csd.docx</a:t>
            </a:r>
            <a:r>
              <a:rPr lang="en-GB" b="1" dirty="0" smtClean="0"/>
              <a:t> </a:t>
            </a:r>
            <a:endParaRPr lang="en-US" dirty="0"/>
          </a:p>
          <a:p>
            <a:pPr lvl="0"/>
            <a:r>
              <a:rPr lang="en-GB" dirty="0" smtClean="0"/>
              <a:t>Moved</a:t>
            </a:r>
            <a:r>
              <a:rPr lang="en-GB" dirty="0"/>
              <a:t>: </a:t>
            </a:r>
            <a:r>
              <a:rPr lang="en-GB" dirty="0" err="1" smtClean="0"/>
              <a:t>Yongho</a:t>
            </a:r>
            <a:r>
              <a:rPr lang="en-GB" dirty="0" smtClean="0"/>
              <a:t> </a:t>
            </a:r>
            <a:r>
              <a:rPr lang="en-GB" dirty="0" err="1" smtClean="0"/>
              <a:t>Seok</a:t>
            </a:r>
            <a:endParaRPr lang="en-US" dirty="0"/>
          </a:p>
          <a:p>
            <a:pPr lvl="0"/>
            <a:r>
              <a:rPr lang="en-GB" dirty="0"/>
              <a:t>Seconded: </a:t>
            </a:r>
            <a:r>
              <a:rPr lang="en-GB" dirty="0" smtClean="0"/>
              <a:t>Stephen McCann</a:t>
            </a:r>
            <a:endParaRPr lang="en-US" dirty="0"/>
          </a:p>
          <a:p>
            <a:pPr lvl="0"/>
            <a:r>
              <a:rPr lang="en-GB" dirty="0" smtClean="0"/>
              <a:t>Result: 118-0-6 passes</a:t>
            </a:r>
          </a:p>
          <a:p>
            <a:r>
              <a:rPr lang="en-GB" dirty="0"/>
              <a:t>In the TG:  Moved: </a:t>
            </a:r>
            <a:r>
              <a:rPr lang="en-GB" dirty="0" smtClean="0"/>
              <a:t>Alfred </a:t>
            </a:r>
            <a:r>
              <a:rPr lang="en-GB" dirty="0" err="1" smtClean="0"/>
              <a:t>Asterjadi</a:t>
            </a:r>
            <a:r>
              <a:rPr lang="en-GB" dirty="0" smtClean="0"/>
              <a:t> Seconded</a:t>
            </a:r>
            <a:r>
              <a:rPr lang="en-GB" dirty="0"/>
              <a:t>: </a:t>
            </a:r>
            <a:r>
              <a:rPr lang="en-GB" dirty="0" smtClean="0"/>
              <a:t>Young-</a:t>
            </a:r>
            <a:r>
              <a:rPr lang="en-GB" dirty="0" err="1" smtClean="0"/>
              <a:t>Hoon</a:t>
            </a:r>
            <a:r>
              <a:rPr lang="en-GB" dirty="0" smtClean="0"/>
              <a:t> Kwon Result: 19-0-1</a:t>
            </a:r>
            <a:endParaRPr lang="en-US" dirty="0"/>
          </a:p>
          <a:p>
            <a:pPr lvl="0"/>
            <a:endParaRPr lang="en-GB" dirty="0" smtClean="0"/>
          </a:p>
          <a:p>
            <a:pPr lvl="0"/>
            <a:endParaRPr lang="en-GB" sz="2000" dirty="0" smtClean="0"/>
          </a:p>
          <a:p>
            <a:pPr marL="0" lvl="0" indent="0">
              <a:buNone/>
            </a:pPr>
            <a:endParaRPr lang="en-US" sz="1400" dirty="0"/>
          </a:p>
          <a:p>
            <a:pPr lvl="0"/>
            <a:endParaRPr lang="en-US" sz="2000"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6</a:t>
            </a:fld>
            <a:endParaRPr lang="en-GB" dirty="0"/>
          </a:p>
        </p:txBody>
      </p:sp>
      <p:sp>
        <p:nvSpPr>
          <p:cNvPr id="5" name="Footer Placeholder 4"/>
          <p:cNvSpPr>
            <a:spLocks noGrp="1"/>
          </p:cNvSpPr>
          <p:nvPr>
            <p:ph type="ftr" idx="4294967295"/>
          </p:nvPr>
        </p:nvSpPr>
        <p:spPr>
          <a:xfrm>
            <a:off x="5357818" y="6475413"/>
            <a:ext cx="3184520" cy="180975"/>
          </a:xfrm>
          <a:prstGeom prst="rect">
            <a:avLst/>
          </a:prstGeom>
        </p:spPr>
        <p:txBody>
          <a:bodyPr/>
          <a:lstStyle/>
          <a:p>
            <a:pPr algn="r"/>
            <a:r>
              <a:rPr lang="en-GB" sz="1200" b="0" smtClean="0"/>
              <a:t>D. Stanley, HP Enterprise</a:t>
            </a:r>
            <a:endParaRPr lang="en-GB" sz="1200" b="0" dirty="0"/>
          </a:p>
        </p:txBody>
      </p:sp>
      <p:sp>
        <p:nvSpPr>
          <p:cNvPr id="6" name="Date Placeholder 5"/>
          <p:cNvSpPr>
            <a:spLocks noGrp="1"/>
          </p:cNvSpPr>
          <p:nvPr>
            <p:ph type="dt" idx="4294967295"/>
          </p:nvPr>
        </p:nvSpPr>
        <p:spPr>
          <a:xfrm>
            <a:off x="696912" y="304800"/>
            <a:ext cx="1874823" cy="273050"/>
          </a:xfrm>
          <a:prstGeom prst="rect">
            <a:avLst/>
          </a:prstGeom>
        </p:spPr>
        <p:txBody>
          <a:bodyPr/>
          <a:lstStyle/>
          <a:p>
            <a:r>
              <a:rPr lang="en-US" sz="2000" smtClean="0"/>
              <a:t>July 2016</a:t>
            </a:r>
            <a:endParaRPr lang="en-GB" sz="2000" dirty="0"/>
          </a:p>
        </p:txBody>
      </p:sp>
    </p:spTree>
    <p:extLst>
      <p:ext uri="{BB962C8B-B14F-4D97-AF65-F5344CB8AC3E}">
        <p14:creationId xmlns:p14="http://schemas.microsoft.com/office/powerpoint/2010/main" val="416501175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TGai</a:t>
            </a:r>
            <a:r>
              <a:rPr lang="en-US" dirty="0" smtClean="0"/>
              <a:t> PAR extension</a:t>
            </a:r>
            <a:endParaRPr lang="en-US" dirty="0"/>
          </a:p>
        </p:txBody>
      </p:sp>
      <p:sp>
        <p:nvSpPr>
          <p:cNvPr id="3" name="Content Placeholder 2"/>
          <p:cNvSpPr>
            <a:spLocks noGrp="1"/>
          </p:cNvSpPr>
          <p:nvPr>
            <p:ph idx="1"/>
          </p:nvPr>
        </p:nvSpPr>
        <p:spPr>
          <a:xfrm>
            <a:off x="685800" y="1981200"/>
            <a:ext cx="8229600" cy="4343400"/>
          </a:xfrm>
        </p:spPr>
        <p:txBody>
          <a:bodyPr/>
          <a:lstStyle/>
          <a:p>
            <a:pPr lvl="0"/>
            <a:r>
              <a:rPr lang="en-GB" dirty="0"/>
              <a:t>Approve sending the PAR </a:t>
            </a:r>
            <a:r>
              <a:rPr lang="en-GB" dirty="0" smtClean="0"/>
              <a:t>extension information for P802.11ai </a:t>
            </a:r>
            <a:r>
              <a:rPr lang="en-GB" dirty="0"/>
              <a:t>cited below to </a:t>
            </a:r>
            <a:r>
              <a:rPr lang="en-GB" dirty="0" err="1" smtClean="0"/>
              <a:t>NesCom</a:t>
            </a:r>
            <a:r>
              <a:rPr lang="en-GB" dirty="0" smtClean="0"/>
              <a:t>.</a:t>
            </a:r>
            <a:endParaRPr lang="en-US" dirty="0"/>
          </a:p>
          <a:p>
            <a:pPr lvl="1"/>
            <a:r>
              <a:rPr lang="en-GB" b="1" dirty="0" smtClean="0"/>
              <a:t>PAR </a:t>
            </a:r>
            <a:r>
              <a:rPr lang="en-GB" b="1" dirty="0"/>
              <a:t>document: </a:t>
            </a:r>
            <a:r>
              <a:rPr lang="en-GB" b="1" dirty="0">
                <a:hlinkClick r:id="rId3"/>
              </a:rPr>
              <a:t>https://</a:t>
            </a:r>
            <a:r>
              <a:rPr lang="en-GB" b="1" dirty="0" smtClean="0">
                <a:hlinkClick r:id="rId3"/>
              </a:rPr>
              <a:t>mentor.ieee.org/802.11/dcn/16/11-16-0991-00-00ai-tgai-par-extension-request.docx</a:t>
            </a:r>
            <a:r>
              <a:rPr lang="en-GB" b="1" dirty="0" smtClean="0"/>
              <a:t>   </a:t>
            </a:r>
          </a:p>
          <a:p>
            <a:pPr lvl="0"/>
            <a:endParaRPr lang="en-GB" dirty="0" smtClean="0"/>
          </a:p>
          <a:p>
            <a:pPr lvl="0"/>
            <a:r>
              <a:rPr lang="en-GB" dirty="0" smtClean="0"/>
              <a:t>Moved</a:t>
            </a:r>
            <a:r>
              <a:rPr lang="en-GB" dirty="0"/>
              <a:t>: </a:t>
            </a:r>
            <a:r>
              <a:rPr lang="en-GB" dirty="0" smtClean="0"/>
              <a:t>Hiroshi Mano</a:t>
            </a:r>
            <a:endParaRPr lang="en-US" dirty="0"/>
          </a:p>
          <a:p>
            <a:pPr lvl="0"/>
            <a:r>
              <a:rPr lang="en-GB" dirty="0"/>
              <a:t>Seconded: </a:t>
            </a:r>
            <a:r>
              <a:rPr lang="en-GB" dirty="0" smtClean="0"/>
              <a:t>Marc </a:t>
            </a:r>
            <a:r>
              <a:rPr lang="en-GB" dirty="0" err="1" smtClean="0"/>
              <a:t>Emmelmann</a:t>
            </a:r>
            <a:endParaRPr lang="en-US" dirty="0"/>
          </a:p>
          <a:p>
            <a:pPr lvl="0"/>
            <a:r>
              <a:rPr lang="en-US" b="1" dirty="0" smtClean="0"/>
              <a:t>Result: 116-0-2 passes</a:t>
            </a:r>
          </a:p>
          <a:p>
            <a:pPr lvl="0"/>
            <a:endParaRPr lang="en-GB" dirty="0"/>
          </a:p>
          <a:p>
            <a:pPr lvl="0"/>
            <a:r>
              <a:rPr lang="en-GB" b="1" dirty="0" smtClean="0"/>
              <a:t>In the TG:  Moved: Ping Fang Seconded: George Calcev Result: 8-0-0</a:t>
            </a:r>
            <a:endParaRPr lang="en-GB" sz="2000" dirty="0" smtClean="0"/>
          </a:p>
          <a:p>
            <a:pPr marL="0" lvl="0" indent="0">
              <a:buNone/>
            </a:pPr>
            <a:endParaRPr lang="en-US" sz="1400" dirty="0"/>
          </a:p>
          <a:p>
            <a:pPr lvl="0"/>
            <a:endParaRPr lang="en-US" sz="2000"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7</a:t>
            </a:fld>
            <a:endParaRPr lang="en-GB" dirty="0"/>
          </a:p>
        </p:txBody>
      </p:sp>
      <p:sp>
        <p:nvSpPr>
          <p:cNvPr id="5" name="Footer Placeholder 4"/>
          <p:cNvSpPr>
            <a:spLocks noGrp="1"/>
          </p:cNvSpPr>
          <p:nvPr>
            <p:ph type="ftr" idx="4294967295"/>
          </p:nvPr>
        </p:nvSpPr>
        <p:spPr>
          <a:xfrm>
            <a:off x="5357818" y="6475413"/>
            <a:ext cx="3184520" cy="180975"/>
          </a:xfrm>
          <a:prstGeom prst="rect">
            <a:avLst/>
          </a:prstGeom>
        </p:spPr>
        <p:txBody>
          <a:bodyPr/>
          <a:lstStyle/>
          <a:p>
            <a:pPr algn="r"/>
            <a:r>
              <a:rPr lang="en-GB" sz="1200" b="0" smtClean="0"/>
              <a:t>D. Stanley, HP Enterprise</a:t>
            </a:r>
            <a:endParaRPr lang="en-GB" sz="1200" b="0" dirty="0"/>
          </a:p>
        </p:txBody>
      </p:sp>
      <p:sp>
        <p:nvSpPr>
          <p:cNvPr id="6" name="Date Placeholder 5"/>
          <p:cNvSpPr>
            <a:spLocks noGrp="1"/>
          </p:cNvSpPr>
          <p:nvPr>
            <p:ph type="dt" idx="4294967295"/>
          </p:nvPr>
        </p:nvSpPr>
        <p:spPr>
          <a:xfrm>
            <a:off x="696912" y="304800"/>
            <a:ext cx="1874823" cy="273050"/>
          </a:xfrm>
          <a:prstGeom prst="rect">
            <a:avLst/>
          </a:prstGeom>
        </p:spPr>
        <p:txBody>
          <a:bodyPr/>
          <a:lstStyle/>
          <a:p>
            <a:r>
              <a:rPr lang="en-US" sz="2000" smtClean="0"/>
              <a:t>July 2016</a:t>
            </a:r>
            <a:endParaRPr lang="en-GB" sz="2000" dirty="0"/>
          </a:p>
        </p:txBody>
      </p:sp>
    </p:spTree>
    <p:extLst>
      <p:ext uri="{BB962C8B-B14F-4D97-AF65-F5344CB8AC3E}">
        <p14:creationId xmlns:p14="http://schemas.microsoft.com/office/powerpoint/2010/main" val="48626622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TGai</a:t>
            </a:r>
            <a:r>
              <a:rPr lang="en-US" dirty="0" smtClean="0"/>
              <a:t> 5C document</a:t>
            </a:r>
            <a:endParaRPr lang="en-US" dirty="0"/>
          </a:p>
        </p:txBody>
      </p:sp>
      <p:sp>
        <p:nvSpPr>
          <p:cNvPr id="3" name="Content Placeholder 2"/>
          <p:cNvSpPr>
            <a:spLocks noGrp="1"/>
          </p:cNvSpPr>
          <p:nvPr>
            <p:ph idx="1"/>
          </p:nvPr>
        </p:nvSpPr>
        <p:spPr>
          <a:xfrm>
            <a:off x="685800" y="1981200"/>
            <a:ext cx="8229600" cy="4343400"/>
          </a:xfrm>
        </p:spPr>
        <p:txBody>
          <a:bodyPr/>
          <a:lstStyle/>
          <a:p>
            <a:pPr lvl="0"/>
            <a:r>
              <a:rPr lang="en-GB" dirty="0"/>
              <a:t>Approve sending the </a:t>
            </a:r>
            <a:r>
              <a:rPr lang="en-GB" dirty="0" smtClean="0"/>
              <a:t>5C document for P802.11ai </a:t>
            </a:r>
            <a:r>
              <a:rPr lang="en-GB" dirty="0"/>
              <a:t>cited below to </a:t>
            </a:r>
            <a:r>
              <a:rPr lang="en-GB" dirty="0" smtClean="0"/>
              <a:t>the 802 EC.</a:t>
            </a:r>
            <a:endParaRPr lang="en-US" dirty="0"/>
          </a:p>
          <a:p>
            <a:pPr lvl="1"/>
            <a:r>
              <a:rPr lang="en-GB" b="1" dirty="0" smtClean="0"/>
              <a:t>5C </a:t>
            </a:r>
            <a:r>
              <a:rPr lang="en-GB" b="1" dirty="0"/>
              <a:t>document: </a:t>
            </a:r>
            <a:r>
              <a:rPr lang="en-GB" b="1" dirty="0">
                <a:hlinkClick r:id="rId3"/>
              </a:rPr>
              <a:t>https://</a:t>
            </a:r>
            <a:r>
              <a:rPr lang="en-GB" b="1" dirty="0" smtClean="0">
                <a:hlinkClick r:id="rId3"/>
              </a:rPr>
              <a:t>mentor.ieee.org/802.11/dcn/10/11-10-1153-00-0fia-fast-initial-link-set-up-5c.doc</a:t>
            </a:r>
            <a:r>
              <a:rPr lang="en-GB" b="1" dirty="0" smtClean="0"/>
              <a:t> </a:t>
            </a:r>
            <a:endParaRPr lang="en-US" dirty="0"/>
          </a:p>
          <a:p>
            <a:pPr lvl="0"/>
            <a:r>
              <a:rPr lang="en-GB" dirty="0" smtClean="0"/>
              <a:t>Moved</a:t>
            </a:r>
            <a:r>
              <a:rPr lang="en-GB" dirty="0"/>
              <a:t>: </a:t>
            </a:r>
            <a:r>
              <a:rPr lang="en-GB" dirty="0" smtClean="0"/>
              <a:t>Hiroshi Mano</a:t>
            </a:r>
            <a:endParaRPr lang="en-US" dirty="0"/>
          </a:p>
          <a:p>
            <a:pPr lvl="0"/>
            <a:r>
              <a:rPr lang="en-GB" dirty="0"/>
              <a:t>Seconded: </a:t>
            </a:r>
            <a:r>
              <a:rPr lang="en-GB" dirty="0" smtClean="0"/>
              <a:t>Jouni Malinen</a:t>
            </a:r>
            <a:endParaRPr lang="en-US" dirty="0"/>
          </a:p>
          <a:p>
            <a:pPr lvl="0"/>
            <a:r>
              <a:rPr lang="en-US" b="1" dirty="0" smtClean="0"/>
              <a:t>Result: 106-0-2 passes</a:t>
            </a:r>
          </a:p>
          <a:p>
            <a:pPr lvl="0"/>
            <a:endParaRPr lang="en-GB" dirty="0"/>
          </a:p>
          <a:p>
            <a:pPr lvl="0"/>
            <a:r>
              <a:rPr lang="en-GB" b="1" dirty="0" smtClean="0"/>
              <a:t>In the TG:  Moved: Ping Fang Seconded: Hitoshi Morioka Result 7-0-0</a:t>
            </a:r>
            <a:endParaRPr lang="en-GB" sz="2000" dirty="0" smtClean="0"/>
          </a:p>
          <a:p>
            <a:pPr marL="0" lvl="0" indent="0">
              <a:buNone/>
            </a:pPr>
            <a:endParaRPr lang="en-US" sz="1400" dirty="0"/>
          </a:p>
          <a:p>
            <a:pPr lvl="0"/>
            <a:endParaRPr lang="en-US" sz="2000"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8</a:t>
            </a:fld>
            <a:endParaRPr lang="en-GB" dirty="0"/>
          </a:p>
        </p:txBody>
      </p:sp>
      <p:sp>
        <p:nvSpPr>
          <p:cNvPr id="5" name="Footer Placeholder 4"/>
          <p:cNvSpPr>
            <a:spLocks noGrp="1"/>
          </p:cNvSpPr>
          <p:nvPr>
            <p:ph type="ftr" idx="4294967295"/>
          </p:nvPr>
        </p:nvSpPr>
        <p:spPr>
          <a:xfrm>
            <a:off x="5357818" y="6475413"/>
            <a:ext cx="3184520" cy="180975"/>
          </a:xfrm>
          <a:prstGeom prst="rect">
            <a:avLst/>
          </a:prstGeom>
        </p:spPr>
        <p:txBody>
          <a:bodyPr/>
          <a:lstStyle/>
          <a:p>
            <a:pPr algn="r"/>
            <a:r>
              <a:rPr lang="en-GB" sz="1200" b="0" smtClean="0"/>
              <a:t>D. Stanley, HP Enterprise</a:t>
            </a:r>
            <a:endParaRPr lang="en-GB" sz="1200" b="0" dirty="0"/>
          </a:p>
        </p:txBody>
      </p:sp>
      <p:sp>
        <p:nvSpPr>
          <p:cNvPr id="6" name="Date Placeholder 5"/>
          <p:cNvSpPr>
            <a:spLocks noGrp="1"/>
          </p:cNvSpPr>
          <p:nvPr>
            <p:ph type="dt" idx="4294967295"/>
          </p:nvPr>
        </p:nvSpPr>
        <p:spPr>
          <a:xfrm>
            <a:off x="696912" y="304800"/>
            <a:ext cx="1874823" cy="273050"/>
          </a:xfrm>
          <a:prstGeom prst="rect">
            <a:avLst/>
          </a:prstGeom>
        </p:spPr>
        <p:txBody>
          <a:bodyPr/>
          <a:lstStyle/>
          <a:p>
            <a:r>
              <a:rPr lang="en-US" sz="2000" smtClean="0"/>
              <a:t>July 2016</a:t>
            </a:r>
            <a:endParaRPr lang="en-GB" sz="2000" dirty="0"/>
          </a:p>
        </p:txBody>
      </p:sp>
    </p:spTree>
    <p:extLst>
      <p:ext uri="{BB962C8B-B14F-4D97-AF65-F5344CB8AC3E}">
        <p14:creationId xmlns:p14="http://schemas.microsoft.com/office/powerpoint/2010/main" val="138495797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TGaj</a:t>
            </a:r>
            <a:r>
              <a:rPr lang="en-US" dirty="0" smtClean="0"/>
              <a:t> PAR extension</a:t>
            </a:r>
            <a:endParaRPr lang="en-US" dirty="0"/>
          </a:p>
        </p:txBody>
      </p:sp>
      <p:sp>
        <p:nvSpPr>
          <p:cNvPr id="3" name="Content Placeholder 2"/>
          <p:cNvSpPr>
            <a:spLocks noGrp="1"/>
          </p:cNvSpPr>
          <p:nvPr>
            <p:ph idx="1"/>
          </p:nvPr>
        </p:nvSpPr>
        <p:spPr>
          <a:xfrm>
            <a:off x="685800" y="1981200"/>
            <a:ext cx="8229600" cy="4343400"/>
          </a:xfrm>
        </p:spPr>
        <p:txBody>
          <a:bodyPr/>
          <a:lstStyle/>
          <a:p>
            <a:pPr lvl="0"/>
            <a:r>
              <a:rPr lang="en-GB" dirty="0"/>
              <a:t>Approve sending the PAR </a:t>
            </a:r>
            <a:r>
              <a:rPr lang="en-GB" dirty="0" smtClean="0"/>
              <a:t>extension information for P802.11aj </a:t>
            </a:r>
            <a:r>
              <a:rPr lang="en-GB" dirty="0"/>
              <a:t>cited below to </a:t>
            </a:r>
            <a:r>
              <a:rPr lang="en-GB" dirty="0" err="1" smtClean="0"/>
              <a:t>NesCom</a:t>
            </a:r>
            <a:r>
              <a:rPr lang="en-GB" dirty="0" smtClean="0"/>
              <a:t>.</a:t>
            </a:r>
            <a:endParaRPr lang="en-US" dirty="0"/>
          </a:p>
          <a:p>
            <a:pPr lvl="1"/>
            <a:r>
              <a:rPr lang="en-GB" b="1" dirty="0" smtClean="0"/>
              <a:t>PAR </a:t>
            </a:r>
            <a:r>
              <a:rPr lang="en-GB" b="1" dirty="0"/>
              <a:t>document:  </a:t>
            </a:r>
            <a:r>
              <a:rPr lang="en-GB" b="1" dirty="0">
                <a:hlinkClick r:id="rId3"/>
              </a:rPr>
              <a:t>https://</a:t>
            </a:r>
            <a:r>
              <a:rPr lang="en-GB" b="1" dirty="0" smtClean="0">
                <a:hlinkClick r:id="rId3"/>
              </a:rPr>
              <a:t>mentor.ieee.org/802.11/dcn/16/11-16-0987-01-00aj-tgaj-par-extension.docx</a:t>
            </a:r>
            <a:r>
              <a:rPr lang="en-GB" b="1" dirty="0" smtClean="0"/>
              <a:t> </a:t>
            </a:r>
          </a:p>
          <a:p>
            <a:pPr lvl="0"/>
            <a:endParaRPr lang="en-GB" dirty="0" smtClean="0"/>
          </a:p>
          <a:p>
            <a:pPr lvl="0"/>
            <a:r>
              <a:rPr lang="en-GB" dirty="0" smtClean="0"/>
              <a:t>Moved</a:t>
            </a:r>
            <a:r>
              <a:rPr lang="en-GB" dirty="0"/>
              <a:t>: </a:t>
            </a:r>
            <a:r>
              <a:rPr lang="en-GB" dirty="0" err="1" smtClean="0"/>
              <a:t>Jiamin</a:t>
            </a:r>
            <a:r>
              <a:rPr lang="en-GB" dirty="0" smtClean="0"/>
              <a:t> Chen</a:t>
            </a:r>
            <a:endParaRPr lang="en-US" dirty="0"/>
          </a:p>
          <a:p>
            <a:pPr lvl="0"/>
            <a:r>
              <a:rPr lang="en-GB" dirty="0"/>
              <a:t>Seconded: </a:t>
            </a:r>
            <a:r>
              <a:rPr lang="en-GB" dirty="0" smtClean="0"/>
              <a:t>Stephen McCann</a:t>
            </a:r>
            <a:endParaRPr lang="en-US" dirty="0"/>
          </a:p>
          <a:p>
            <a:pPr lvl="0"/>
            <a:r>
              <a:rPr lang="en-US" b="1" dirty="0" smtClean="0"/>
              <a:t>Result: 99-0-1 passes</a:t>
            </a:r>
          </a:p>
          <a:p>
            <a:pPr lvl="0"/>
            <a:endParaRPr lang="en-US" dirty="0"/>
          </a:p>
          <a:p>
            <a:pPr marL="342900" lvl="1" indent="-342900">
              <a:buFontTx/>
              <a:buChar char="•"/>
            </a:pPr>
            <a:r>
              <a:rPr lang="en-GB" b="1" dirty="0" smtClean="0"/>
              <a:t>In the TG:  Moved: </a:t>
            </a:r>
            <a:r>
              <a:rPr lang="en-GB" altLang="zh-CN" b="1" dirty="0" smtClean="0"/>
              <a:t>Haiming Wang, Seconded: </a:t>
            </a:r>
            <a:r>
              <a:rPr lang="en-GB" altLang="zh-CN" b="1" dirty="0"/>
              <a:t>Pei </a:t>
            </a:r>
            <a:r>
              <a:rPr lang="en-GB" altLang="zh-CN" b="1" dirty="0" smtClean="0"/>
              <a:t>Liu, </a:t>
            </a:r>
            <a:r>
              <a:rPr lang="en-US" b="1" dirty="0" smtClean="0"/>
              <a:t>Result: 9-0-1</a:t>
            </a:r>
            <a:endParaRPr lang="en-US" dirty="0" smtClean="0"/>
          </a:p>
          <a:p>
            <a:pPr lvl="0"/>
            <a:endParaRPr lang="en-GB" sz="2000" dirty="0" smtClean="0"/>
          </a:p>
          <a:p>
            <a:pPr marL="0" lvl="0" indent="0">
              <a:buNone/>
            </a:pPr>
            <a:endParaRPr lang="en-US" sz="1400" dirty="0"/>
          </a:p>
          <a:p>
            <a:pPr lvl="0"/>
            <a:endParaRPr lang="en-US" sz="2000"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9</a:t>
            </a:fld>
            <a:endParaRPr lang="en-GB" dirty="0"/>
          </a:p>
        </p:txBody>
      </p:sp>
      <p:sp>
        <p:nvSpPr>
          <p:cNvPr id="5" name="Footer Placeholder 4"/>
          <p:cNvSpPr>
            <a:spLocks noGrp="1"/>
          </p:cNvSpPr>
          <p:nvPr>
            <p:ph type="ftr" idx="4294967295"/>
          </p:nvPr>
        </p:nvSpPr>
        <p:spPr>
          <a:xfrm>
            <a:off x="5357818" y="6475413"/>
            <a:ext cx="3184520" cy="180975"/>
          </a:xfrm>
          <a:prstGeom prst="rect">
            <a:avLst/>
          </a:prstGeom>
        </p:spPr>
        <p:txBody>
          <a:bodyPr/>
          <a:lstStyle/>
          <a:p>
            <a:pPr algn="r"/>
            <a:r>
              <a:rPr lang="en-GB" sz="1200" b="0" smtClean="0"/>
              <a:t>D. Stanley, HP Enterprise</a:t>
            </a:r>
            <a:endParaRPr lang="en-GB" sz="1200" b="0" dirty="0"/>
          </a:p>
        </p:txBody>
      </p:sp>
      <p:sp>
        <p:nvSpPr>
          <p:cNvPr id="6" name="Date Placeholder 5"/>
          <p:cNvSpPr>
            <a:spLocks noGrp="1"/>
          </p:cNvSpPr>
          <p:nvPr>
            <p:ph type="dt" idx="4294967295"/>
          </p:nvPr>
        </p:nvSpPr>
        <p:spPr>
          <a:xfrm>
            <a:off x="696912" y="304800"/>
            <a:ext cx="1874823" cy="273050"/>
          </a:xfrm>
          <a:prstGeom prst="rect">
            <a:avLst/>
          </a:prstGeom>
        </p:spPr>
        <p:txBody>
          <a:bodyPr/>
          <a:lstStyle/>
          <a:p>
            <a:r>
              <a:rPr lang="en-US" sz="2000" smtClean="0"/>
              <a:t>July 2016</a:t>
            </a:r>
            <a:endParaRPr lang="en-GB" sz="2000" dirty="0"/>
          </a:p>
        </p:txBody>
      </p:sp>
    </p:spTree>
    <p:extLst>
      <p:ext uri="{BB962C8B-B14F-4D97-AF65-F5344CB8AC3E}">
        <p14:creationId xmlns:p14="http://schemas.microsoft.com/office/powerpoint/2010/main" val="3867495183"/>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104846</TotalTime>
  <Words>4027</Words>
  <Application>Microsoft Office PowerPoint</Application>
  <PresentationFormat>On-screen Show (4:3)</PresentationFormat>
  <Paragraphs>862</Paragraphs>
  <Slides>50</Slides>
  <Notes>50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50</vt:i4>
      </vt:variant>
    </vt:vector>
  </HeadingPairs>
  <TitlesOfParts>
    <vt:vector size="52" baseType="lpstr">
      <vt:lpstr>Default Design</vt:lpstr>
      <vt:lpstr>Document</vt:lpstr>
      <vt:lpstr>802.11 July 2016 WG Motions</vt:lpstr>
      <vt:lpstr>Abstract</vt:lpstr>
      <vt:lpstr>Wednesday</vt:lpstr>
      <vt:lpstr>TGmc PAR extension</vt:lpstr>
      <vt:lpstr>TGah PAR extension</vt:lpstr>
      <vt:lpstr>TGah CSD document</vt:lpstr>
      <vt:lpstr>TGai PAR extension</vt:lpstr>
      <vt:lpstr>TGai 5C document</vt:lpstr>
      <vt:lpstr>TGaj PAR extension</vt:lpstr>
      <vt:lpstr>TGaj 5C document</vt:lpstr>
      <vt:lpstr>TGak PAR extension</vt:lpstr>
      <vt:lpstr>TGak 5C document</vt:lpstr>
      <vt:lpstr>TGaq PAR extension</vt:lpstr>
      <vt:lpstr>TGaq 5C document</vt:lpstr>
      <vt:lpstr>Straw poll: ITU-R liaison</vt:lpstr>
      <vt:lpstr>Friday</vt:lpstr>
      <vt:lpstr>PowerPoint Presentation</vt:lpstr>
      <vt:lpstr>WUR SG Chair confirmation</vt:lpstr>
      <vt:lpstr>WUR SG Vice-Chair confirmation</vt:lpstr>
      <vt:lpstr>Liaison Officer confirmation</vt:lpstr>
      <vt:lpstr>TGaj Letter Ballot Recirculation</vt:lpstr>
      <vt:lpstr>TGaq Letter Ballot Recirculation</vt:lpstr>
      <vt:lpstr>TGaq Conditional SB Report to EC </vt:lpstr>
      <vt:lpstr>Motion: WUR SG Extension (1st)</vt:lpstr>
      <vt:lpstr>Motion:  IEEE 802.11 OM change</vt:lpstr>
      <vt:lpstr>Motion: ANA Allocation for IETF re: Opportunistic Wireless Encryption</vt:lpstr>
      <vt:lpstr>Motion: Approve IETF Liaison Response</vt:lpstr>
      <vt:lpstr>Straw Poll – 802.11 IMT/5G SC</vt:lpstr>
      <vt:lpstr>Straw Poll – Participation</vt:lpstr>
      <vt:lpstr>Motion to create 802.11 IMT/5G SC</vt:lpstr>
      <vt:lpstr>&lt;to be named&gt; SG Vice-Chair confirmation</vt:lpstr>
      <vt:lpstr>Friday – EC Motions plenary only  </vt:lpstr>
      <vt:lpstr>TGmc PAR extension</vt:lpstr>
      <vt:lpstr>TGmc SB Planning Timeline</vt:lpstr>
      <vt:lpstr>TGah PAR extension</vt:lpstr>
      <vt:lpstr>TGah Timeline</vt:lpstr>
      <vt:lpstr>TGai PAR extension</vt:lpstr>
      <vt:lpstr>TGai Timeline</vt:lpstr>
      <vt:lpstr>TGaj PAR extension</vt:lpstr>
      <vt:lpstr>Official Time Line for 802.11aj  (Updated in July 2016)</vt:lpstr>
      <vt:lpstr>TGak PAR extension</vt:lpstr>
      <vt:lpstr>TGak Timeline</vt:lpstr>
      <vt:lpstr>TGaq PAR extension</vt:lpstr>
      <vt:lpstr>TGaq Timeline – July 2016</vt:lpstr>
      <vt:lpstr>Motion: WUR SG Extension (1st)</vt:lpstr>
      <vt:lpstr>WUR SG Timeline</vt:lpstr>
      <vt:lpstr>TGaq Conditional SB Report to EC </vt:lpstr>
      <vt:lpstr>802.11 Documents to ISO/IEC/JTC1</vt:lpstr>
      <vt:lpstr>802.11 Documents to ISO/IEC/JTC1</vt:lpstr>
      <vt:lpstr>References</vt:lpstr>
    </vt:vector>
  </TitlesOfParts>
  <Company>HPE-Aruba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Motions</dc:title>
  <dc:creator>dstanley@arubanetworks.com;dorothy.stanley@hpe.com</dc:creator>
  <cp:keywords>July 2016 IEEE 802.11 WG motions</cp:keywords>
  <cp:lastModifiedBy>Dorothy Stanley</cp:lastModifiedBy>
  <cp:revision>2076</cp:revision>
  <cp:lastPrinted>1998-02-10T13:28:06Z</cp:lastPrinted>
  <dcterms:created xsi:type="dcterms:W3CDTF">1998-02-10T13:07:52Z</dcterms:created>
  <dcterms:modified xsi:type="dcterms:W3CDTF">2016-07-29T22:44:31Z</dcterms:modified>
</cp:coreProperties>
</file>