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0" r:id="rId3"/>
    <p:sldId id="360" r:id="rId4"/>
    <p:sldId id="410" r:id="rId5"/>
    <p:sldId id="416" r:id="rId6"/>
    <p:sldId id="423" r:id="rId7"/>
    <p:sldId id="417" r:id="rId8"/>
    <p:sldId id="424" r:id="rId9"/>
    <p:sldId id="418" r:id="rId10"/>
    <p:sldId id="422" r:id="rId11"/>
    <p:sldId id="419" r:id="rId12"/>
    <p:sldId id="425" r:id="rId13"/>
    <p:sldId id="420" r:id="rId14"/>
    <p:sldId id="426" r:id="rId15"/>
    <p:sldId id="427" r:id="rId16"/>
    <p:sldId id="275" r:id="rId17"/>
    <p:sldId id="382" r:id="rId18"/>
    <p:sldId id="404" r:id="rId19"/>
    <p:sldId id="414" r:id="rId20"/>
    <p:sldId id="421" r:id="rId21"/>
    <p:sldId id="327" r:id="rId22"/>
    <p:sldId id="415" r:id="rId23"/>
    <p:sldId id="301" r:id="rId24"/>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FF00"/>
    <a:srgbClr val="66FF99"/>
    <a:srgbClr val="FF9966"/>
    <a:srgbClr val="FF9933"/>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42" autoAdjust="0"/>
    <p:restoredTop sz="97869" autoAdjust="0"/>
  </p:normalViewPr>
  <p:slideViewPr>
    <p:cSldViewPr>
      <p:cViewPr>
        <p:scale>
          <a:sx n="90" d="100"/>
          <a:sy n="90" d="100"/>
        </p:scale>
        <p:origin x="-8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466" y="7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64524" y="175081"/>
            <a:ext cx="210608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802.11-16/0788r1</a:t>
            </a:r>
            <a:endParaRPr lang="en-US" dirty="0"/>
          </a:p>
        </p:txBody>
      </p:sp>
      <p:sp>
        <p:nvSpPr>
          <p:cNvPr id="3075" name="Rectangle 3"/>
          <p:cNvSpPr>
            <a:spLocks noGrp="1" noChangeArrowheads="1"/>
          </p:cNvSpPr>
          <p:nvPr>
            <p:ph type="dt" sz="quarter" idx="1"/>
          </p:nvPr>
        </p:nvSpPr>
        <p:spPr bwMode="auto">
          <a:xfrm>
            <a:off x="687388" y="175081"/>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802.11-16/0788r1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July 2016</a:t>
            </a:r>
            <a:endParaRPr lang="en-US" dirty="0"/>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802.11-16/0788r1</a:t>
            </a:r>
            <a:endParaRPr lang="en-US" sz="1400" smtClean="0"/>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2348235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802.11-16/0788r1</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16</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802.11-16/0788r1</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17</a:t>
            </a:fld>
            <a:endParaRPr lang="en-US"/>
          </a:p>
        </p:txBody>
      </p:sp>
    </p:spTree>
    <p:extLst>
      <p:ext uri="{BB962C8B-B14F-4D97-AF65-F5344CB8AC3E}">
        <p14:creationId xmlns:p14="http://schemas.microsoft.com/office/powerpoint/2010/main" val="28237119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927849" y="95706"/>
            <a:ext cx="2285626" cy="215444"/>
          </a:xfrm>
        </p:spPr>
        <p:txBody>
          <a:bodyPr/>
          <a:lstStyle/>
          <a:p>
            <a:pPr>
              <a:defRPr/>
            </a:pPr>
            <a:r>
              <a:rPr lang="en-US" smtClean="0"/>
              <a:t>doc.: IEEE 802.11-16/0788r1</a:t>
            </a:r>
            <a:endParaRPr lang="en-US"/>
          </a:p>
        </p:txBody>
      </p:sp>
      <p:sp>
        <p:nvSpPr>
          <p:cNvPr id="5" name="Date Placeholder 4"/>
          <p:cNvSpPr>
            <a:spLocks noGrp="1"/>
          </p:cNvSpPr>
          <p:nvPr>
            <p:ph type="dt" idx="11"/>
          </p:nvPr>
        </p:nvSpPr>
        <p:spPr>
          <a:xfrm>
            <a:off x="646113" y="95706"/>
            <a:ext cx="742191" cy="215444"/>
          </a:xfrm>
        </p:spPr>
        <p:txBody>
          <a:bodyPr/>
          <a:lstStyle/>
          <a:p>
            <a:pPr>
              <a:defRPr/>
            </a:pPr>
            <a:r>
              <a:rPr lang="en-US" smtClean="0"/>
              <a:t>July 2016</a:t>
            </a:r>
            <a:endParaRPr lang="en-US"/>
          </a:p>
        </p:txBody>
      </p:sp>
      <p:sp>
        <p:nvSpPr>
          <p:cNvPr id="6" name="Footer Placeholder 5"/>
          <p:cNvSpPr>
            <a:spLocks noGrp="1"/>
          </p:cNvSpPr>
          <p:nvPr>
            <p:ph type="ftr" sz="quarter" idx="12"/>
          </p:nvPr>
        </p:nvSpPr>
        <p:spPr>
          <a:xfrm>
            <a:off x="4435424" y="9001125"/>
            <a:ext cx="1778051" cy="184666"/>
          </a:xfrm>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a:xfrm>
            <a:off x="3201992" y="9001125"/>
            <a:ext cx="492121" cy="184666"/>
          </a:xfrm>
        </p:spPr>
        <p:txBody>
          <a:bodyPr/>
          <a:lstStyle/>
          <a:p>
            <a:r>
              <a:rPr lang="en-US" altLang="zh-CN" smtClean="0"/>
              <a:t>Page </a:t>
            </a:r>
            <a:fld id="{868DDD5A-3682-499C-BA38-9EBBE651821E}" type="slidenum">
              <a:rPr lang="en-US" altLang="zh-CN" smtClean="0"/>
              <a:pPr/>
              <a:t>18</a:t>
            </a:fld>
            <a:endParaRPr lang="en-US" altLang="zh-CN"/>
          </a:p>
        </p:txBody>
      </p:sp>
    </p:spTree>
    <p:extLst>
      <p:ext uri="{BB962C8B-B14F-4D97-AF65-F5344CB8AC3E}">
        <p14:creationId xmlns:p14="http://schemas.microsoft.com/office/powerpoint/2010/main" val="285014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802.11-16/0788r1</a:t>
            </a:r>
            <a:endParaRPr 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July 2016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10873472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802.11-16/0788r1</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802.11-16/0788r1</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21</a:t>
            </a:fld>
            <a:endParaRPr lang="en-US"/>
          </a:p>
        </p:txBody>
      </p:sp>
    </p:spTree>
    <p:extLst>
      <p:ext uri="{BB962C8B-B14F-4D97-AF65-F5344CB8AC3E}">
        <p14:creationId xmlns:p14="http://schemas.microsoft.com/office/powerpoint/2010/main" val="23435148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802.11-16/0788r1</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23</a:t>
            </a:fld>
            <a:endParaRPr lang="en-US"/>
          </a:p>
        </p:txBody>
      </p:sp>
    </p:spTree>
    <p:extLst>
      <p:ext uri="{BB962C8B-B14F-4D97-AF65-F5344CB8AC3E}">
        <p14:creationId xmlns:p14="http://schemas.microsoft.com/office/powerpoint/2010/main" val="175259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802.11-16/0788r1</a:t>
            </a:r>
            <a:endParaRPr lang="en-US"/>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51B966A9-53E8-431F-AD94-BCA61E341CFC}" type="slidenum">
              <a:rPr lang="en-US" smtClean="0"/>
              <a:pPr>
                <a:defRPr/>
              </a:pPr>
              <a:t>3</a:t>
            </a:fld>
            <a:endParaRPr lang="en-US"/>
          </a:p>
        </p:txBody>
      </p:sp>
    </p:spTree>
    <p:extLst>
      <p:ext uri="{BB962C8B-B14F-4D97-AF65-F5344CB8AC3E}">
        <p14:creationId xmlns:p14="http://schemas.microsoft.com/office/powerpoint/2010/main" val="1991236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22373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7563" cy="3471862"/>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a:xfrm>
            <a:off x="4017617" y="95706"/>
            <a:ext cx="2195858" cy="215444"/>
          </a:xfrm>
        </p:spPr>
        <p:txBody>
          <a:bodyPr/>
          <a:lstStyle/>
          <a:p>
            <a:r>
              <a:rPr lang="en-US" smtClean="0"/>
              <a:t>doc.: IEEE 802.11-16/0788r1</a:t>
            </a:r>
            <a:endParaRPr lang="en-US" dirty="0"/>
          </a:p>
        </p:txBody>
      </p:sp>
      <p:sp>
        <p:nvSpPr>
          <p:cNvPr id="5" name="Date Placeholder 4"/>
          <p:cNvSpPr>
            <a:spLocks noGrp="1"/>
          </p:cNvSpPr>
          <p:nvPr>
            <p:ph type="dt" idx="11"/>
          </p:nvPr>
        </p:nvSpPr>
        <p:spPr>
          <a:xfrm>
            <a:off x="646113" y="95706"/>
            <a:ext cx="916020" cy="215444"/>
          </a:xfrm>
        </p:spPr>
        <p:txBody>
          <a:bodyPr/>
          <a:lstStyle/>
          <a:p>
            <a:r>
              <a:rPr lang="en-US" smtClean="0"/>
              <a:t>July 2016</a:t>
            </a:r>
            <a:endParaRPr lang="en-US" dirty="0"/>
          </a:p>
        </p:txBody>
      </p:sp>
      <p:sp>
        <p:nvSpPr>
          <p:cNvPr id="6" name="Footer Placeholder 5"/>
          <p:cNvSpPr>
            <a:spLocks noGrp="1"/>
          </p:cNvSpPr>
          <p:nvPr>
            <p:ph type="ftr" idx="12"/>
          </p:nvPr>
        </p:nvSpPr>
        <p:spPr>
          <a:xfrm>
            <a:off x="5287963" y="9001125"/>
            <a:ext cx="3473708" cy="369332"/>
          </a:xfrm>
        </p:spPr>
        <p:txBody>
          <a:bodyPr/>
          <a:lstStyle/>
          <a:p>
            <a:r>
              <a:rPr lang="en-US" smtClean="0"/>
              <a:t>John Doe, Some Company</a:t>
            </a:r>
            <a:endParaRPr lang="en-US" dirty="0"/>
          </a:p>
        </p:txBody>
      </p:sp>
      <p:sp>
        <p:nvSpPr>
          <p:cNvPr id="7" name="Slide Number Placeholder 6"/>
          <p:cNvSpPr>
            <a:spLocks noGrp="1"/>
          </p:cNvSpPr>
          <p:nvPr>
            <p:ph type="sldNum" idx="13"/>
          </p:nvPr>
        </p:nvSpPr>
        <p:spPr>
          <a:xfrm>
            <a:off x="3278936" y="9001125"/>
            <a:ext cx="415177" cy="184666"/>
          </a:xfrm>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51223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802.11-16/0788r1</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2/11-12-0141-07-cmmw-ieee-802-11-cmww-sg-5c.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0983-00-00ak-tgak-par-extens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2/11-12-1208-00-0glk-802-11-glk-draft-5c.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5-01-00aq-par-extension-form.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1137-06-0pad-draft-5c-proposal.doc"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6/11-16-0863-01-00ah-tgah-par-extension.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591-00-00ah-tgah-revised-cs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6/11-16-0991-00-00ai-tgai-par-extension-reques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0/11-10-1153-00-0fia-fast-initial-link-set-up-5c.doc"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987-01-00aj-tgaj-par-extension.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3077" name="Rectangle 2"/>
          <p:cNvSpPr>
            <a:spLocks noGrp="1" noChangeArrowheads="1"/>
          </p:cNvSpPr>
          <p:nvPr>
            <p:ph type="title"/>
          </p:nvPr>
        </p:nvSpPr>
        <p:spPr>
          <a:noFill/>
        </p:spPr>
        <p:txBody>
          <a:bodyPr/>
          <a:lstStyle/>
          <a:p>
            <a:r>
              <a:rPr lang="en-US" dirty="0" smtClean="0"/>
              <a:t>802.11 July 2016 WG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2016-07-27</a:t>
            </a:r>
            <a:endParaRPr lang="en-US" sz="2000" b="0" dirty="0" smtClean="0"/>
          </a:p>
          <a:p>
            <a:pPr algn="ctr">
              <a:lnSpc>
                <a:spcPct val="90000"/>
              </a:lnSpc>
              <a:buFontTx/>
              <a:buNone/>
            </a:pPr>
            <a:endParaRPr lang="en-US" sz="2000" b="0" dirty="0" smtClean="0"/>
          </a:p>
        </p:txBody>
      </p:sp>
      <p:graphicFrame>
        <p:nvGraphicFramePr>
          <p:cNvPr id="3079" name="Object 11"/>
          <p:cNvGraphicFramePr>
            <a:graphicFrameLocks noChangeAspect="1"/>
          </p:cNvGraphicFramePr>
          <p:nvPr>
            <p:extLst>
              <p:ext uri="{D42A27DB-BD31-4B8C-83A1-F6EECF244321}">
                <p14:modId xmlns:p14="http://schemas.microsoft.com/office/powerpoint/2010/main" val="2573440321"/>
              </p:ext>
            </p:extLst>
          </p:nvPr>
        </p:nvGraphicFramePr>
        <p:xfrm>
          <a:off x="531813" y="2317750"/>
          <a:ext cx="7804150" cy="2573338"/>
        </p:xfrm>
        <a:graphic>
          <a:graphicData uri="http://schemas.openxmlformats.org/presentationml/2006/ole">
            <mc:AlternateContent xmlns:mc="http://schemas.openxmlformats.org/markup-compatibility/2006">
              <mc:Choice xmlns:v="urn:schemas-microsoft-com:vml" Requires="v">
                <p:oleObj spid="_x0000_s4089" name="Document" r:id="rId4" imgW="8530917" imgH="2817917" progId="Word.Document.8">
                  <p:embed/>
                </p:oleObj>
              </mc:Choice>
              <mc:Fallback>
                <p:oleObj name="Document" r:id="rId4" imgW="8530917" imgH="2817917" progId="Word.Document.8">
                  <p:embed/>
                  <p:pic>
                    <p:nvPicPr>
                      <p:cNvPr id="0" name="Object 11"/>
                      <p:cNvPicPr>
                        <a:picLocks noChangeAspect="1" noChangeArrowheads="1"/>
                      </p:cNvPicPr>
                      <p:nvPr/>
                    </p:nvPicPr>
                    <p:blipFill>
                      <a:blip r:embed="rId5"/>
                      <a:srcRect/>
                      <a:stretch>
                        <a:fillRect/>
                      </a:stretch>
                    </p:blipFill>
                    <p:spPr bwMode="auto">
                      <a:xfrm>
                        <a:off x="531813" y="2317750"/>
                        <a:ext cx="7804150" cy="2573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Footer Placeholder 1"/>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a:t>
            </a:r>
            <a:r>
              <a:rPr lang="en-US" dirty="0" smtClean="0"/>
              <a:t>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a:t>
            </a:r>
            <a:r>
              <a:rPr lang="en-GB" dirty="0" smtClean="0"/>
              <a:t>document</a:t>
            </a:r>
            <a:r>
              <a:rPr lang="en-GB" dirty="0" smtClean="0"/>
              <a:t> </a:t>
            </a:r>
            <a:r>
              <a:rPr lang="en-GB" dirty="0" smtClean="0"/>
              <a:t>for P802.11aj </a:t>
            </a:r>
            <a:r>
              <a:rPr lang="en-GB" dirty="0"/>
              <a:t>cited below to </a:t>
            </a:r>
            <a:r>
              <a:rPr lang="en-GB" dirty="0" smtClean="0"/>
              <a:t>the 802 EC</a:t>
            </a:r>
            <a:r>
              <a:rPr lang="en-GB" dirty="0" smtClean="0"/>
              <a:t>.</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mentor.ieee.org/802.11/dcn/12/11-12-0141-07-cmmw-ieee-802-11-cmww-sg-5c.doc</a:t>
            </a:r>
            <a:r>
              <a:rPr lang="en-GB" b="1" dirty="0" smtClean="0"/>
              <a:t> </a:t>
            </a:r>
            <a:r>
              <a:rPr lang="en-GB" dirty="0" smtClean="0"/>
              <a:t> </a:t>
            </a:r>
            <a:endParaRPr lang="en-US" dirty="0"/>
          </a:p>
          <a:p>
            <a:pPr lvl="0"/>
            <a:r>
              <a:rPr lang="en-GB" dirty="0" smtClean="0"/>
              <a:t>Moved: </a:t>
            </a:r>
            <a:r>
              <a:rPr lang="en-GB" dirty="0" err="1" smtClean="0"/>
              <a:t>Jiamin</a:t>
            </a:r>
            <a:r>
              <a:rPr lang="en-GB" dirty="0" smtClean="0"/>
              <a:t> Chen</a:t>
            </a:r>
          </a:p>
          <a:p>
            <a:pPr lvl="0"/>
            <a:r>
              <a:rPr lang="en-GB" dirty="0" smtClean="0"/>
              <a:t>Seconded</a:t>
            </a:r>
            <a:r>
              <a:rPr lang="en-GB" dirty="0"/>
              <a:t>: </a:t>
            </a:r>
            <a:r>
              <a:rPr lang="en-GB" dirty="0" smtClean="0"/>
              <a:t>Al </a:t>
            </a:r>
            <a:r>
              <a:rPr lang="en-GB" dirty="0" err="1" smtClean="0"/>
              <a:t>Petrick</a:t>
            </a:r>
            <a:endParaRPr lang="en-US" dirty="0"/>
          </a:p>
          <a:p>
            <a:pPr lvl="0"/>
            <a:r>
              <a:rPr lang="en-US" b="1" dirty="0" smtClean="0"/>
              <a:t>Result</a:t>
            </a:r>
            <a:r>
              <a:rPr lang="en-US" b="1" dirty="0" smtClean="0"/>
              <a:t>: 93-0-1</a:t>
            </a:r>
            <a:endParaRPr lang="en-US" b="1" dirty="0" smtClean="0"/>
          </a:p>
          <a:p>
            <a:pPr lvl="0"/>
            <a:endParaRPr lang="en-US" dirty="0"/>
          </a:p>
          <a:p>
            <a:pPr marL="342900" lvl="1" indent="-342900">
              <a:buFontTx/>
              <a:buChar char="•"/>
            </a:pPr>
            <a:r>
              <a:rPr lang="en-GB" b="1" dirty="0" smtClean="0"/>
              <a:t>In the TG:  </a:t>
            </a:r>
            <a:r>
              <a:rPr lang="en-GB" b="1" dirty="0" smtClean="0"/>
              <a:t>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54078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P802.11ak cited </a:t>
            </a:r>
            <a:r>
              <a:rPr lang="en-GB" dirty="0"/>
              <a:t>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mentor.ieee.org/802.11/dcn/16/11-16-0983-00-00ak-tgak-par-extension.docx</a:t>
            </a:r>
            <a:r>
              <a:rPr lang="en-GB" b="1" dirty="0" smtClean="0"/>
              <a:t> </a:t>
            </a:r>
            <a:endParaRPr lang="en-GB" b="1" dirty="0" smtClean="0"/>
          </a:p>
          <a:p>
            <a:pPr lvl="0"/>
            <a:r>
              <a:rPr lang="en-GB" dirty="0" smtClean="0"/>
              <a:t>Moved</a:t>
            </a:r>
            <a:r>
              <a:rPr lang="en-GB" dirty="0"/>
              <a:t>: </a:t>
            </a:r>
            <a:r>
              <a:rPr lang="en-GB" dirty="0" smtClean="0"/>
              <a:t>Donald Eastlake</a:t>
            </a:r>
            <a:endParaRPr lang="en-US" dirty="0"/>
          </a:p>
          <a:p>
            <a:pPr lvl="0"/>
            <a:r>
              <a:rPr lang="en-GB" dirty="0"/>
              <a:t>Seconded: </a:t>
            </a:r>
            <a:r>
              <a:rPr lang="en-GB" dirty="0" smtClean="0"/>
              <a:t>Michael Fischer</a:t>
            </a:r>
            <a:endParaRPr lang="en-US" dirty="0"/>
          </a:p>
          <a:p>
            <a:pPr lvl="0"/>
            <a:r>
              <a:rPr lang="en-GB" dirty="0" smtClean="0"/>
              <a:t>Result</a:t>
            </a:r>
            <a:r>
              <a:rPr lang="en-GB" dirty="0" smtClean="0"/>
              <a:t>: 87-0-2 passes</a:t>
            </a:r>
            <a:endParaRPr lang="en-GB" dirty="0" smtClean="0"/>
          </a:p>
          <a:p>
            <a:pPr lvl="0"/>
            <a:endParaRPr lang="en-GB" b="1" dirty="0" smtClean="0"/>
          </a:p>
          <a:p>
            <a:pPr lvl="0"/>
            <a:r>
              <a:rPr lang="en-GB" b="1" dirty="0" smtClean="0"/>
              <a:t>In the WG:  </a:t>
            </a:r>
            <a:r>
              <a:rPr lang="en-US" b="1" dirty="0" smtClean="0"/>
              <a:t>Moved: </a:t>
            </a:r>
            <a:r>
              <a:rPr lang="en-US" b="1" dirty="0" smtClean="0"/>
              <a:t>Joseph Levy Seconded</a:t>
            </a:r>
            <a:r>
              <a:rPr lang="en-US" b="1" dirty="0" smtClean="0"/>
              <a:t>: </a:t>
            </a:r>
            <a:r>
              <a:rPr lang="en-US" b="1" dirty="0" smtClean="0"/>
              <a:t>Michael Fischer Result: 3-0-0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29209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a:t>
            </a:r>
            <a:r>
              <a:rPr lang="en-US" dirty="0" smtClean="0"/>
              <a:t>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a:t>
            </a:r>
            <a:r>
              <a:rPr lang="en-GB" dirty="0" smtClean="0"/>
              <a:t>P802.11ak cited </a:t>
            </a:r>
            <a:r>
              <a:rPr lang="en-GB" dirty="0"/>
              <a:t>below to </a:t>
            </a:r>
            <a:r>
              <a:rPr lang="en-GB" dirty="0" smtClean="0"/>
              <a:t>the 802 EC</a:t>
            </a:r>
            <a:r>
              <a:rPr lang="en-GB" dirty="0" smtClean="0"/>
              <a:t>.</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mentor.ieee.org/802.11/dcn/12/11-12-1208-00-0glk-802-11-glk-draft-5c.docx</a:t>
            </a:r>
            <a:r>
              <a:rPr lang="en-GB" b="1" dirty="0" smtClean="0"/>
              <a:t> </a:t>
            </a:r>
            <a:endParaRPr lang="en-US" dirty="0"/>
          </a:p>
          <a:p>
            <a:pPr lvl="0"/>
            <a:endParaRPr lang="en-GB" dirty="0" smtClean="0"/>
          </a:p>
          <a:p>
            <a:pPr lvl="0"/>
            <a:r>
              <a:rPr lang="en-GB" dirty="0" smtClean="0"/>
              <a:t>Moved</a:t>
            </a:r>
            <a:r>
              <a:rPr lang="en-GB" dirty="0"/>
              <a:t>: </a:t>
            </a:r>
            <a:r>
              <a:rPr lang="en-GB" dirty="0" smtClean="0"/>
              <a:t>Donald Eastlake</a:t>
            </a:r>
            <a:endParaRPr lang="en-US" dirty="0"/>
          </a:p>
          <a:p>
            <a:pPr lvl="0"/>
            <a:r>
              <a:rPr lang="en-GB" dirty="0"/>
              <a:t>Seconded: </a:t>
            </a:r>
            <a:r>
              <a:rPr lang="en-GB" dirty="0" smtClean="0"/>
              <a:t>Stuart Kerry</a:t>
            </a:r>
            <a:endParaRPr lang="en-US" dirty="0"/>
          </a:p>
          <a:p>
            <a:pPr lvl="0"/>
            <a:r>
              <a:rPr lang="en-GB" dirty="0" smtClean="0"/>
              <a:t>Result</a:t>
            </a:r>
            <a:r>
              <a:rPr lang="en-GB" dirty="0" smtClean="0"/>
              <a:t>: 85-0-3 passes</a:t>
            </a:r>
            <a:endParaRPr lang="en-GB" dirty="0" smtClean="0"/>
          </a:p>
          <a:p>
            <a:r>
              <a:rPr lang="en-GB" dirty="0"/>
              <a:t>In the WG:  </a:t>
            </a:r>
            <a:r>
              <a:rPr lang="en-US" dirty="0"/>
              <a:t>Moved: </a:t>
            </a:r>
            <a:r>
              <a:rPr lang="en-US" dirty="0" smtClean="0"/>
              <a:t>Michael Fischer Seconded</a:t>
            </a:r>
            <a:r>
              <a:rPr lang="en-US" dirty="0"/>
              <a:t>: Joseph Levy </a:t>
            </a:r>
            <a:r>
              <a:rPr lang="en-US" dirty="0" smtClean="0"/>
              <a:t>Result</a:t>
            </a:r>
            <a:r>
              <a:rPr lang="en-US" dirty="0"/>
              <a:t>: 3-0-0</a:t>
            </a:r>
          </a:p>
          <a:p>
            <a:pPr lvl="0"/>
            <a:endParaRPr lang="en-GB" b="1"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3128650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P802.11aq </a:t>
            </a:r>
            <a:r>
              <a:rPr lang="en-GB" dirty="0"/>
              <a:t>cited below to </a:t>
            </a:r>
            <a:r>
              <a:rPr lang="en-GB" dirty="0" err="1" smtClean="0"/>
              <a:t>NesCom</a:t>
            </a:r>
            <a:r>
              <a:rPr lang="en-GB" dirty="0" smtClean="0"/>
              <a:t>.</a:t>
            </a:r>
            <a:endParaRPr lang="en-US" dirty="0"/>
          </a:p>
          <a:p>
            <a:pPr lvl="1"/>
            <a:r>
              <a:rPr lang="en-GB" b="1" dirty="0" smtClean="0"/>
              <a:t>PAR </a:t>
            </a:r>
            <a:r>
              <a:rPr lang="en-GB" b="1" dirty="0"/>
              <a:t>document</a:t>
            </a:r>
            <a:r>
              <a:rPr lang="en-GB" b="1" dirty="0"/>
              <a:t>: </a:t>
            </a:r>
            <a:r>
              <a:rPr lang="en-GB" b="1" dirty="0">
                <a:hlinkClick r:id="rId3"/>
              </a:rPr>
              <a:t>https://</a:t>
            </a:r>
            <a:r>
              <a:rPr lang="en-GB" b="1" dirty="0" smtClean="0">
                <a:hlinkClick r:id="rId3"/>
              </a:rPr>
              <a:t>mentor.ieee.org/802.11/dcn/16/11-16-0975-01-00aq-par-extension-form.docx</a:t>
            </a:r>
            <a:r>
              <a:rPr lang="en-GB" b="1" dirty="0" smtClean="0"/>
              <a:t> </a:t>
            </a:r>
            <a:endParaRPr lang="en-US" dirty="0"/>
          </a:p>
          <a:p>
            <a:pPr lvl="0"/>
            <a:endParaRPr lang="en-GB" dirty="0" smtClean="0"/>
          </a:p>
          <a:p>
            <a:pPr lvl="0"/>
            <a:r>
              <a:rPr lang="en-GB" dirty="0" smtClean="0"/>
              <a:t>Moved</a:t>
            </a:r>
            <a:r>
              <a:rPr lang="en-GB" dirty="0"/>
              <a:t>: </a:t>
            </a:r>
            <a:r>
              <a:rPr lang="en-GB" dirty="0" smtClean="0"/>
              <a:t>Stephen McCann</a:t>
            </a:r>
            <a:endParaRPr lang="en-US" dirty="0"/>
          </a:p>
          <a:p>
            <a:pPr lvl="0"/>
            <a:r>
              <a:rPr lang="en-GB" dirty="0"/>
              <a:t>Seconded: </a:t>
            </a:r>
            <a:r>
              <a:rPr lang="en-GB" dirty="0" smtClean="0"/>
              <a:t>John </a:t>
            </a:r>
            <a:r>
              <a:rPr lang="en-GB" dirty="0" err="1" smtClean="0"/>
              <a:t>Notor</a:t>
            </a:r>
            <a:endParaRPr lang="en-US" dirty="0"/>
          </a:p>
          <a:p>
            <a:pPr lvl="0"/>
            <a:r>
              <a:rPr lang="en-GB" dirty="0" smtClean="0"/>
              <a:t>Result:</a:t>
            </a:r>
            <a:r>
              <a:rPr lang="en-GB" dirty="0"/>
              <a:t> </a:t>
            </a:r>
            <a:r>
              <a:rPr lang="en-GB" dirty="0" smtClean="0"/>
              <a:t>79-0-0 passes</a:t>
            </a:r>
            <a:endParaRPr lang="en-GB" dirty="0" smtClean="0"/>
          </a:p>
          <a:p>
            <a:pPr>
              <a:defRPr/>
            </a:pPr>
            <a:r>
              <a:rPr lang="en-GB" b="1" dirty="0" smtClean="0"/>
              <a:t>In </a:t>
            </a:r>
            <a:r>
              <a:rPr lang="en-GB" b="1" dirty="0" smtClean="0"/>
              <a:t>the TG: </a:t>
            </a:r>
            <a:r>
              <a:rPr lang="en-GB" altLang="en-US" dirty="0" smtClean="0"/>
              <a:t>Moved</a:t>
            </a:r>
            <a:r>
              <a:rPr lang="en-GB" altLang="en-US" dirty="0"/>
              <a:t>: </a:t>
            </a:r>
            <a:r>
              <a:rPr lang="en-GB" altLang="en-US" dirty="0" smtClean="0"/>
              <a:t>Marc </a:t>
            </a:r>
            <a:r>
              <a:rPr lang="en-GB" altLang="en-US" dirty="0" err="1"/>
              <a:t>Emmelmann</a:t>
            </a:r>
            <a:r>
              <a:rPr lang="en-GB" altLang="en-US" dirty="0"/>
              <a:t>,  </a:t>
            </a:r>
            <a:r>
              <a:rPr lang="en-GB" altLang="en-US" dirty="0" smtClean="0"/>
              <a:t>Seconded: </a:t>
            </a:r>
            <a:r>
              <a:rPr lang="en-GB" altLang="en-US" dirty="0" err="1"/>
              <a:t>Yunsong</a:t>
            </a:r>
            <a:r>
              <a:rPr lang="en-GB" altLang="en-US" dirty="0"/>
              <a:t> </a:t>
            </a:r>
            <a:r>
              <a:rPr lang="en-GB" altLang="en-US" dirty="0" smtClean="0"/>
              <a:t>Yang Result: Y</a:t>
            </a:r>
            <a:r>
              <a:rPr lang="en-GB" altLang="en-US" dirty="0"/>
              <a:t>:  10, N: 0, A: 0</a:t>
            </a:r>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1512975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TGaq</a:t>
            </a:r>
            <a:r>
              <a:rPr lang="en-US" dirty="0" smtClean="0"/>
              <a:t> </a:t>
            </a:r>
            <a:r>
              <a:rPr lang="en-US" dirty="0" smtClean="0"/>
              <a:t>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a:t>
            </a:r>
            <a:r>
              <a:rPr lang="en-GB" dirty="0" smtClean="0"/>
              <a:t>P802.11aq </a:t>
            </a:r>
            <a:r>
              <a:rPr lang="en-GB" dirty="0"/>
              <a:t>cited below to </a:t>
            </a:r>
            <a:r>
              <a:rPr lang="en-GB" dirty="0" smtClean="0"/>
              <a:t>the 802 EC</a:t>
            </a:r>
            <a:r>
              <a:rPr lang="en-GB" dirty="0" smtClean="0"/>
              <a:t>.</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mentor.ieee.org/802.11/dcn/12/11-12-1137-06-0pad-draft-5c-proposal.doc</a:t>
            </a:r>
            <a:r>
              <a:rPr lang="en-GB" b="1" dirty="0" smtClean="0"/>
              <a:t> </a:t>
            </a:r>
            <a:endParaRPr lang="en-US" dirty="0"/>
          </a:p>
          <a:p>
            <a:pPr lvl="0"/>
            <a:r>
              <a:rPr lang="en-GB" dirty="0" smtClean="0"/>
              <a:t>Moved</a:t>
            </a:r>
            <a:r>
              <a:rPr lang="en-GB" dirty="0"/>
              <a:t>: </a:t>
            </a:r>
            <a:r>
              <a:rPr lang="en-GB" dirty="0" smtClean="0"/>
              <a:t>Stephen McCann</a:t>
            </a:r>
            <a:endParaRPr lang="en-US" dirty="0"/>
          </a:p>
          <a:p>
            <a:pPr lvl="0"/>
            <a:r>
              <a:rPr lang="en-GB" dirty="0"/>
              <a:t>Seconded: </a:t>
            </a:r>
            <a:r>
              <a:rPr lang="en-GB" dirty="0" smtClean="0"/>
              <a:t>Al </a:t>
            </a:r>
            <a:r>
              <a:rPr lang="en-GB" dirty="0" err="1" smtClean="0"/>
              <a:t>Petrick</a:t>
            </a:r>
            <a:endParaRPr lang="en-US" dirty="0"/>
          </a:p>
          <a:p>
            <a:pPr lvl="0"/>
            <a:r>
              <a:rPr lang="en-GB" dirty="0" smtClean="0"/>
              <a:t>Result:</a:t>
            </a:r>
            <a:r>
              <a:rPr lang="en-GB" dirty="0"/>
              <a:t> </a:t>
            </a:r>
            <a:r>
              <a:rPr lang="en-GB" dirty="0" smtClean="0"/>
              <a:t>75-0-0 passes</a:t>
            </a:r>
            <a:endParaRPr lang="en-GB"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4956956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ITU-R liaison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Do you support 802.18 drafting a liaison statement to ITU-R requesting that Wireless Access Services/Radio Local Area Networks be considered in 66-71 GHz studies in support of WRC-19 agenda item 1.13.</a:t>
            </a:r>
          </a:p>
          <a:p>
            <a:pPr lvl="0"/>
            <a:endParaRPr lang="en-US" dirty="0"/>
          </a:p>
          <a:p>
            <a:pPr lvl="0"/>
            <a:r>
              <a:rPr lang="en-US" dirty="0" smtClean="0"/>
              <a:t>Result: 68-0-4</a:t>
            </a:r>
            <a:endParaRPr lang="en-GB"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dirty="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294736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Friday</a:t>
            </a:r>
            <a:endParaRPr lang="en-GB"/>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16</a:t>
            </a:fld>
            <a:endParaRPr lang="en-US"/>
          </a:p>
        </p:txBody>
      </p:sp>
    </p:spTree>
    <p:extLst>
      <p:ext uri="{BB962C8B-B14F-4D97-AF65-F5344CB8AC3E}">
        <p14:creationId xmlns:p14="http://schemas.microsoft.com/office/powerpoint/2010/main" val="2886540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July 2016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55228987"/>
              </p:ext>
            </p:extLst>
          </p:nvPr>
        </p:nvGraphicFramePr>
        <p:xfrm>
          <a:off x="152400" y="762000"/>
          <a:ext cx="8839200" cy="5129551"/>
        </p:xfrm>
        <a:graphic>
          <a:graphicData uri="http://schemas.openxmlformats.org/drawingml/2006/table">
            <a:tbl>
              <a:tblPr/>
              <a:tblGrid>
                <a:gridCol w="2779620"/>
                <a:gridCol w="3588299"/>
                <a:gridCol w="1057708"/>
                <a:gridCol w="1413573"/>
              </a:tblGrid>
              <a:tr h="346364">
                <a:tc>
                  <a:txBody>
                    <a:bodyPr/>
                    <a:lstStyle/>
                    <a:p>
                      <a:pPr algn="l" fontAlgn="b"/>
                      <a:r>
                        <a:rPr lang="en-GB" sz="2100" b="1" i="0" u="none" strike="noStrike" dirty="0">
                          <a:solidFill>
                            <a:srgbClr val="FFFFFF"/>
                          </a:solidFill>
                          <a:effectLst/>
                          <a:latin typeface="Calibri" panose="020F0502020204030204" pitchFamily="34" charset="0"/>
                        </a:rPr>
                        <a:t>Group</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l" fontAlgn="b"/>
                      <a:r>
                        <a:rPr lang="en-GB" sz="2100" b="1" i="0" u="none" strike="noStrike">
                          <a:solidFill>
                            <a:srgbClr val="FFFFFF"/>
                          </a:solidFill>
                          <a:effectLst/>
                          <a:latin typeface="Calibri" panose="020F0502020204030204" pitchFamily="34" charset="0"/>
                        </a:rPr>
                        <a:t>Date(s)</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Start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c>
                  <a:txBody>
                    <a:bodyPr/>
                    <a:lstStyle/>
                    <a:p>
                      <a:pPr algn="ctr" fontAlgn="b"/>
                      <a:r>
                        <a:rPr lang="en-GB" sz="2100" b="1" i="0" u="none" strike="noStrike">
                          <a:solidFill>
                            <a:srgbClr val="FFFFFF"/>
                          </a:solidFill>
                          <a:effectLst/>
                          <a:latin typeface="Calibri" panose="020F0502020204030204" pitchFamily="34" charset="0"/>
                        </a:rPr>
                        <a:t>Duration</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4F81BD"/>
                    </a:solidFill>
                  </a:tcPr>
                </a:tc>
              </a:tr>
              <a:tr h="346364">
                <a:tc>
                  <a:txBody>
                    <a:bodyPr/>
                    <a:lstStyle/>
                    <a:p>
                      <a:pPr algn="l" fontAlgn="b"/>
                      <a:r>
                        <a:rPr lang="en-GB" sz="1800" b="0" i="0" u="none" strike="noStrike" dirty="0">
                          <a:solidFill>
                            <a:srgbClr val="000000"/>
                          </a:solidFill>
                          <a:effectLst/>
                          <a:latin typeface="Calibri" panose="020F0502020204030204" pitchFamily="34" charset="0"/>
                        </a:rPr>
                        <a:t>CAC</a:t>
                      </a: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fr-FR" sz="1800" b="0" i="0" u="none" strike="noStrike" dirty="0" smtClean="0">
                          <a:solidFill>
                            <a:srgbClr val="000000"/>
                          </a:solidFill>
                          <a:effectLst/>
                          <a:latin typeface="Calibri" panose="020F0502020204030204" pitchFamily="34" charset="0"/>
                        </a:rPr>
                        <a:t>Mon</a:t>
                      </a:r>
                      <a:r>
                        <a:rPr lang="fr-FR" sz="1800" b="0" i="0" u="none" strike="noStrike" baseline="0" dirty="0" smtClean="0">
                          <a:solidFill>
                            <a:srgbClr val="000000"/>
                          </a:solidFill>
                          <a:effectLst/>
                          <a:latin typeface="Calibri" panose="020F0502020204030204" pitchFamily="34" charset="0"/>
                        </a:rPr>
                        <a:t> </a:t>
                      </a:r>
                      <a:r>
                        <a:rPr lang="fr-FR" sz="1800" b="0" i="0" u="none" strike="noStrike" baseline="0" dirty="0" err="1" smtClean="0">
                          <a:solidFill>
                            <a:srgbClr val="000000"/>
                          </a:solidFill>
                          <a:effectLst/>
                          <a:latin typeface="Calibri" panose="020F0502020204030204" pitchFamily="34" charset="0"/>
                        </a:rPr>
                        <a:t>June</a:t>
                      </a:r>
                      <a:r>
                        <a:rPr lang="fr-FR" sz="1800" b="0" i="0" u="none" strike="noStrike" baseline="0" dirty="0" smtClean="0">
                          <a:solidFill>
                            <a:srgbClr val="000000"/>
                          </a:solidFill>
                          <a:effectLst/>
                          <a:latin typeface="Calibri" panose="020F0502020204030204" pitchFamily="34" charset="0"/>
                        </a:rPr>
                        <a:t>  20, July 18</a:t>
                      </a:r>
                      <a:endParaRPr lang="fr-FR"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12:00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a:solidFill>
                            <a:srgbClr val="000000"/>
                          </a:solidFill>
                          <a:effectLst/>
                          <a:latin typeface="Calibri" panose="020F0502020204030204" pitchFamily="34" charset="0"/>
                        </a:rPr>
                        <a:t>1 </a:t>
                      </a:r>
                      <a:r>
                        <a:rPr lang="en-GB" sz="1800" b="0" i="0" u="none" strike="noStrike" dirty="0" smtClean="0">
                          <a:solidFill>
                            <a:srgbClr val="000000"/>
                          </a:solidFill>
                          <a:effectLst/>
                          <a:latin typeface="Calibri" panose="020F0502020204030204" pitchFamily="34" charset="0"/>
                        </a:rPr>
                        <a:t>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TGaj</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dirty="0" smtClean="0">
                          <a:solidFill>
                            <a:srgbClr val="000000"/>
                          </a:solidFill>
                          <a:effectLst/>
                          <a:latin typeface="Calibri" panose="020F0502020204030204" pitchFamily="34" charset="0"/>
                        </a:rPr>
                        <a:t>Thurs July 7</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21:00</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 hr</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smtClean="0">
                          <a:solidFill>
                            <a:srgbClr val="000000"/>
                          </a:solidFill>
                          <a:effectLst/>
                          <a:latin typeface="Calibri" panose="020F0502020204030204" pitchFamily="34" charset="0"/>
                        </a:rPr>
                        <a:t>ARC</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Scheduled with 10 day notice</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marL="0" algn="l" defTabSz="914400" rtl="0" eaLnBrk="1" fontAlgn="b" latinLnBrk="0" hangingPunct="1"/>
                      <a:r>
                        <a:rPr lang="en-GB" sz="1800" b="0" i="0" u="none" strike="noStrike" kern="1200" dirty="0" err="1" smtClean="0">
                          <a:solidFill>
                            <a:srgbClr val="000000"/>
                          </a:solidFill>
                          <a:effectLst/>
                          <a:latin typeface="Calibri" panose="020F0502020204030204" pitchFamily="34" charset="0"/>
                          <a:ea typeface="+mn-ea"/>
                          <a:cs typeface="+mn-cs"/>
                        </a:rPr>
                        <a:t>TGah</a:t>
                      </a:r>
                      <a:endParaRPr lang="en-GB" sz="1800" b="0" i="0" u="none" strike="noStrike" kern="1200" dirty="0" smtClean="0">
                        <a:solidFill>
                          <a:srgbClr val="000000"/>
                        </a:solidFill>
                        <a:effectLst/>
                        <a:latin typeface="Calibri" panose="020F0502020204030204" pitchFamily="34" charset="0"/>
                        <a:ea typeface="+mn-ea"/>
                        <a:cs typeface="+mn-cs"/>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Weekly Tues May 24 to Aug 9</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2.5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402968">
                <a:tc>
                  <a:txBody>
                    <a:bodyPr/>
                    <a:lstStyle/>
                    <a:p>
                      <a:pPr algn="l" fontAlgn="b"/>
                      <a:r>
                        <a:rPr lang="en-GB" sz="1800" b="0" i="0" u="none" strike="noStrike" dirty="0" err="1" smtClean="0">
                          <a:solidFill>
                            <a:srgbClr val="000000"/>
                          </a:solidFill>
                          <a:effectLst/>
                          <a:latin typeface="Calibri" panose="020F0502020204030204" pitchFamily="34" charset="0"/>
                        </a:rPr>
                        <a:t>TGai</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Scheduled with 10 day notice</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a:solidFill>
                            <a:srgbClr val="000000"/>
                          </a:solidFill>
                          <a:effectLst/>
                          <a:latin typeface="Calibri" panose="020F0502020204030204" pitchFamily="34" charset="0"/>
                        </a:rPr>
                        <a:t>TGak</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Mon June 6, 13, 20, July 11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10:00 </a:t>
                      </a:r>
                      <a:r>
                        <a:rPr lang="en-GB" sz="1800" b="0" i="0" u="none" strike="noStrike" dirty="0">
                          <a:solidFill>
                            <a:srgbClr val="000000"/>
                          </a:solidFill>
                          <a:effectLst/>
                          <a:latin typeface="Calibri" panose="020F0502020204030204" pitchFamily="34" charset="0"/>
                        </a:rPr>
                        <a:t>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1.5 hrs</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TGmc</a:t>
                      </a:r>
                      <a:endParaRPr lang="en-GB" sz="1800" b="0" i="0" u="none" strike="noStrike" dirty="0" smtClean="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GB" sz="1800" b="0" i="0" u="none" strike="noStrike" dirty="0" smtClean="0">
                          <a:solidFill>
                            <a:srgbClr val="000000"/>
                          </a:solidFill>
                          <a:effectLst/>
                          <a:latin typeface="Calibri" panose="020F0502020204030204" pitchFamily="34" charset="0"/>
                        </a:rPr>
                        <a:t>Fri May 27, June 3</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3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58043">
                <a:tc>
                  <a:txBody>
                    <a:bodyPr/>
                    <a:lstStyle/>
                    <a:p>
                      <a:pPr algn="l" fontAlgn="b"/>
                      <a:r>
                        <a:rPr lang="en-GB" sz="1800" b="0" i="0" u="none" strike="noStrike" dirty="0" err="1" smtClean="0">
                          <a:solidFill>
                            <a:srgbClr val="000000"/>
                          </a:solidFill>
                          <a:effectLst/>
                          <a:latin typeface="Calibri" panose="020F0502020204030204" pitchFamily="34" charset="0"/>
                        </a:rPr>
                        <a:t>TGaq</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l" fontAlgn="b"/>
                      <a:r>
                        <a:rPr lang="en-GB" sz="1800" b="0" i="0" u="none" strike="noStrike" dirty="0" smtClean="0">
                          <a:solidFill>
                            <a:srgbClr val="000000"/>
                          </a:solidFill>
                          <a:effectLst/>
                          <a:latin typeface="Calibri" panose="020F0502020204030204" pitchFamily="34" charset="0"/>
                        </a:rPr>
                        <a:t>Fri</a:t>
                      </a:r>
                      <a:r>
                        <a:rPr lang="en-GB" sz="1800" b="0" i="0" u="none" strike="noStrike" baseline="0" dirty="0" smtClean="0">
                          <a:solidFill>
                            <a:srgbClr val="000000"/>
                          </a:solidFill>
                          <a:effectLst/>
                          <a:latin typeface="Calibri" panose="020F0502020204030204" pitchFamily="34" charset="0"/>
                        </a:rPr>
                        <a:t> </a:t>
                      </a:r>
                      <a:r>
                        <a:rPr lang="en-GB" sz="1800" b="0" i="0" u="none" strike="noStrike" dirty="0" smtClean="0">
                          <a:solidFill>
                            <a:srgbClr val="000000"/>
                          </a:solidFill>
                          <a:effectLst/>
                          <a:latin typeface="Calibri" panose="020F0502020204030204" pitchFamily="34" charset="0"/>
                        </a:rPr>
                        <a:t>June 24, July 1</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dirty="0" smtClean="0">
                          <a:solidFill>
                            <a:srgbClr val="000000"/>
                          </a:solidFill>
                          <a:effectLst/>
                          <a:latin typeface="Calibri" panose="020F0502020204030204" pitchFamily="34" charset="0"/>
                        </a:rPr>
                        <a:t>Noon</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TGax</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kern="1200" dirty="0" smtClean="0">
                          <a:solidFill>
                            <a:schemeClr val="tx1"/>
                          </a:solidFill>
                          <a:effectLst/>
                          <a:latin typeface="Calibri" panose="020F0502020204030204" pitchFamily="34" charset="0"/>
                          <a:ea typeface="+mn-ea"/>
                          <a:cs typeface="+mn-cs"/>
                        </a:rPr>
                        <a:t>Thurs June 2, 16, 30, July 14</a:t>
                      </a:r>
                      <a:endParaRPr lang="en-CA" sz="1800" kern="1200" baseline="0" dirty="0" smtClean="0">
                        <a:solidFill>
                          <a:schemeClr val="tx1"/>
                        </a:solidFill>
                        <a:effectLst/>
                        <a:latin typeface="Calibri" panose="020F0502020204030204" pitchFamily="34" charset="0"/>
                        <a:ea typeface="+mn-ea"/>
                        <a:cs typeface="+mn-cs"/>
                      </a:endParaRPr>
                    </a:p>
                    <a:p>
                      <a:pPr algn="l" fontAlgn="b"/>
                      <a:r>
                        <a:rPr lang="en-CA" sz="1800" b="0" i="0" u="none" strike="noStrike" kern="1200" baseline="0" dirty="0" smtClean="0">
                          <a:solidFill>
                            <a:schemeClr val="tx1"/>
                          </a:solidFill>
                          <a:effectLst/>
                          <a:latin typeface="Calibri" panose="020F0502020204030204" pitchFamily="34" charset="0"/>
                          <a:ea typeface="+mn-ea"/>
                          <a:cs typeface="+mn-cs"/>
                        </a:rPr>
                        <a:t>June 23, July 7, Aug 4</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p>
                      <a:pPr algn="ctr" fontAlgn="b"/>
                      <a:r>
                        <a:rPr lang="en-GB" sz="1800" b="0" i="0" u="none" strike="noStrike" dirty="0" smtClean="0">
                          <a:solidFill>
                            <a:srgbClr val="000000"/>
                          </a:solidFill>
                          <a:effectLst/>
                          <a:latin typeface="Calibri" panose="020F0502020204030204" pitchFamily="34" charset="0"/>
                        </a:rPr>
                        <a:t>20:00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2</a:t>
                      </a:r>
                      <a:r>
                        <a:rPr lang="en-GB" sz="1800" b="0" i="0" u="none" strike="noStrike" baseline="0" dirty="0" smtClean="0">
                          <a:solidFill>
                            <a:srgbClr val="000000"/>
                          </a:solidFill>
                          <a:effectLst/>
                          <a:latin typeface="Calibri" panose="020F0502020204030204" pitchFamily="34" charset="0"/>
                        </a:rPr>
                        <a:t> hrs</a:t>
                      </a:r>
                    </a:p>
                    <a:p>
                      <a:pPr algn="ctr" fontAlgn="b"/>
                      <a:r>
                        <a:rPr lang="en-GB" sz="1800" b="0" i="0" u="none" strike="noStrike" baseline="0" dirty="0" smtClean="0">
                          <a:solidFill>
                            <a:srgbClr val="000000"/>
                          </a:solidFill>
                          <a:effectLst/>
                          <a:latin typeface="Calibri" panose="020F0502020204030204" pitchFamily="34" charset="0"/>
                        </a:rPr>
                        <a:t>2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TGay</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l" fontAlgn="b"/>
                      <a:r>
                        <a:rPr lang="en-GB" sz="1800" b="0" i="0" u="none" strike="noStrike" baseline="0" dirty="0" smtClean="0">
                          <a:solidFill>
                            <a:srgbClr val="000000"/>
                          </a:solidFill>
                          <a:effectLst/>
                          <a:latin typeface="Calibri" panose="020F0502020204030204" pitchFamily="34" charset="0"/>
                        </a:rPr>
                        <a:t>Weds June 29</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a:t>
                      </a:r>
                      <a:r>
                        <a:rPr lang="en-GB" sz="1800" b="0" i="0" u="none" strike="noStrike" baseline="0" dirty="0" err="1" smtClean="0">
                          <a:solidFill>
                            <a:srgbClr val="000000"/>
                          </a:solidFill>
                          <a:effectLst/>
                          <a:latin typeface="Calibri" panose="020F0502020204030204" pitchFamily="34" charset="0"/>
                        </a:rPr>
                        <a:t>hr</a:t>
                      </a:r>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noFill/>
                  </a:tcPr>
                </a:tc>
              </a:tr>
              <a:tr h="346364">
                <a:tc>
                  <a:txBody>
                    <a:bodyPr/>
                    <a:lstStyle/>
                    <a:p>
                      <a:pPr algn="l" fontAlgn="b"/>
                      <a:r>
                        <a:rPr lang="en-GB" sz="1800" b="0" i="0" u="none" strike="noStrike" dirty="0" err="1" smtClean="0">
                          <a:solidFill>
                            <a:srgbClr val="000000"/>
                          </a:solidFill>
                          <a:effectLst/>
                          <a:latin typeface="Calibri" panose="020F0502020204030204" pitchFamily="34" charset="0"/>
                        </a:rPr>
                        <a:t>TGaz</a:t>
                      </a:r>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r>
                        <a:rPr lang="en-CA" sz="1800" b="0" i="0" u="none" strike="noStrike" kern="1200" baseline="0" dirty="0" smtClean="0">
                          <a:solidFill>
                            <a:schemeClr val="tx1"/>
                          </a:solidFill>
                          <a:effectLst/>
                          <a:latin typeface="Calibri" panose="020F0502020204030204" pitchFamily="34" charset="0"/>
                          <a:ea typeface="+mn-ea"/>
                          <a:cs typeface="+mn-cs"/>
                        </a:rPr>
                        <a:t>Weds June 15</a:t>
                      </a:r>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dirty="0" smtClean="0">
                          <a:solidFill>
                            <a:srgbClr val="000000"/>
                          </a:solidFill>
                          <a:effectLst/>
                          <a:latin typeface="Calibri" panose="020F0502020204030204" pitchFamily="34" charset="0"/>
                        </a:rPr>
                        <a:t>10:00 ET</a:t>
                      </a: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r>
                        <a:rPr lang="en-GB" sz="1800" b="0" i="0" u="none" strike="noStrike" baseline="0" dirty="0" smtClean="0">
                          <a:solidFill>
                            <a:srgbClr val="000000"/>
                          </a:solidFill>
                          <a:effectLst/>
                          <a:latin typeface="Calibri" panose="020F0502020204030204" pitchFamily="34" charset="0"/>
                        </a:rPr>
                        <a:t>1 hrs</a:t>
                      </a: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r h="346364">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c>
                  <a:txBody>
                    <a:bodyPr/>
                    <a:lstStyle/>
                    <a:p>
                      <a:pPr algn="ctr" fontAlgn="b"/>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chemeClr val="bg1"/>
                    </a:solidFill>
                  </a:tcPr>
                </a:tc>
              </a:tr>
              <a:tr h="346364">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w="6350" cap="flat" cmpd="sng" algn="ctr">
                      <a:solidFill>
                        <a:srgbClr val="95B3D7"/>
                      </a:solidFill>
                      <a:prstDash val="solid"/>
                      <a:round/>
                      <a:headEnd type="none" w="med" len="med"/>
                      <a:tailEnd type="none" w="med" len="med"/>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l" fontAlgn="b"/>
                      <a:endParaRPr lang="en-GB" sz="1800" b="0" i="0" u="none" strike="noStrike" dirty="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dirty="0" smtClean="0">
                        <a:solidFill>
                          <a:srgbClr val="000000"/>
                        </a:solidFill>
                        <a:effectLst/>
                        <a:latin typeface="Calibri" panose="020F0502020204030204" pitchFamily="34" charset="0"/>
                      </a:endParaRPr>
                    </a:p>
                  </a:txBody>
                  <a:tcPr marL="9896" marR="9896" marT="9896"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c>
                  <a:txBody>
                    <a:bodyPr/>
                    <a:lstStyle/>
                    <a:p>
                      <a:pPr algn="ctr" fontAlgn="b"/>
                      <a:endParaRPr lang="en-GB" sz="1800" b="0" i="0" u="none" strike="noStrike" baseline="0" dirty="0" smtClean="0">
                        <a:solidFill>
                          <a:srgbClr val="000000"/>
                        </a:solidFill>
                        <a:effectLst/>
                        <a:latin typeface="Calibri" panose="020F0502020204030204" pitchFamily="34" charset="0"/>
                      </a:endParaRPr>
                    </a:p>
                  </a:txBody>
                  <a:tcPr marL="9896" marR="9896" marT="9896" marB="0" anchor="b">
                    <a:lnL>
                      <a:noFill/>
                    </a:lnL>
                    <a:lnR w="6350" cap="flat" cmpd="sng" algn="ctr">
                      <a:solidFill>
                        <a:srgbClr val="95B3D7"/>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99CCFF"/>
                    </a:solidFill>
                  </a:tcPr>
                </a:tc>
              </a:tr>
            </a:tbl>
          </a:graphicData>
        </a:graphic>
      </p:graphicFrame>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2" name="TextBox 1"/>
          <p:cNvSpPr txBox="1"/>
          <p:nvPr/>
        </p:nvSpPr>
        <p:spPr>
          <a:xfrm>
            <a:off x="187362" y="5867400"/>
            <a:ext cx="8651838" cy="369332"/>
          </a:xfrm>
          <a:prstGeom prst="rect">
            <a:avLst/>
          </a:prstGeom>
          <a:noFill/>
        </p:spPr>
        <p:txBody>
          <a:bodyPr wrap="square" rtlCol="0">
            <a:spAutoFit/>
          </a:bodyPr>
          <a:lstStyle/>
          <a:p>
            <a:r>
              <a:rPr lang="en-US" sz="1800" dirty="0" smtClean="0"/>
              <a:t>Move to approve:  Seconded:  Result</a:t>
            </a:r>
            <a:r>
              <a:rPr lang="en-US" sz="1800" dirty="0"/>
              <a:t>:</a:t>
            </a:r>
            <a:r>
              <a:rPr lang="en-US" sz="1800" dirty="0" smtClean="0"/>
              <a:t> </a:t>
            </a:r>
            <a:endParaRPr lang="en-US" sz="1800" dirty="0"/>
          </a:p>
        </p:txBody>
      </p:sp>
      <p:sp>
        <p:nvSpPr>
          <p:cNvPr id="7" name="TextBox 6"/>
          <p:cNvSpPr txBox="1"/>
          <p:nvPr/>
        </p:nvSpPr>
        <p:spPr>
          <a:xfrm>
            <a:off x="2823117" y="152400"/>
            <a:ext cx="2250744" cy="461665"/>
          </a:xfrm>
          <a:prstGeom prst="rect">
            <a:avLst/>
          </a:prstGeom>
          <a:noFill/>
        </p:spPr>
        <p:txBody>
          <a:bodyPr wrap="none" rtlCol="0">
            <a:spAutoFit/>
          </a:bodyPr>
          <a:lstStyle/>
          <a:p>
            <a:r>
              <a:rPr lang="en-US" dirty="0" smtClean="0"/>
              <a:t>Teleconferences</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EA664691-56C7-4D38-BFF3-A32E09E0A67B}" type="slidenum">
              <a:rPr lang="en-US" smtClean="0"/>
              <a:pPr>
                <a:defRPr/>
              </a:pPr>
              <a:t>17</a:t>
            </a:fld>
            <a:endParaRPr lang="en-US"/>
          </a:p>
        </p:txBody>
      </p:sp>
      <p:sp>
        <p:nvSpPr>
          <p:cNvPr id="6" name="Rectangle 5"/>
          <p:cNvSpPr/>
          <p:nvPr/>
        </p:nvSpPr>
        <p:spPr>
          <a:xfrm rot="19169429">
            <a:off x="3402450" y="2967335"/>
            <a:ext cx="2339102" cy="923330"/>
          </a:xfrm>
          <a:prstGeom prst="rect">
            <a:avLst/>
          </a:prstGeom>
          <a:noFill/>
        </p:spPr>
        <p:txBody>
          <a:bodyPr wrap="none" lIns="91440" tIns="45720" rIns="91440" bIns="45720">
            <a:spAutoFit/>
          </a:bodyPr>
          <a:lstStyle/>
          <a:p>
            <a:pPr algn="ctr"/>
            <a:r>
              <a:rPr lang="en-U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Update</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9431826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98984"/>
          </a:xfrm>
        </p:spPr>
        <p:txBody>
          <a:bodyPr/>
          <a:lstStyle/>
          <a:p>
            <a:r>
              <a:rPr lang="en-US" altLang="en-US" dirty="0" smtClean="0"/>
              <a:t>Motion: WUR SG Extension</a:t>
            </a:r>
            <a:endParaRPr lang="en-US" dirty="0"/>
          </a:p>
        </p:txBody>
      </p:sp>
      <p:sp>
        <p:nvSpPr>
          <p:cNvPr id="3" name="Content Placeholder 2"/>
          <p:cNvSpPr>
            <a:spLocks noGrp="1"/>
          </p:cNvSpPr>
          <p:nvPr>
            <p:ph idx="1"/>
          </p:nvPr>
        </p:nvSpPr>
        <p:spPr>
          <a:xfrm>
            <a:off x="611560" y="1484784"/>
            <a:ext cx="8136904" cy="4752528"/>
          </a:xfrm>
        </p:spPr>
        <p:txBody>
          <a:bodyPr/>
          <a:lstStyle/>
          <a:p>
            <a:pPr lvl="0"/>
            <a:r>
              <a:rPr lang="en-GB" dirty="0"/>
              <a:t>Request the IEEE 802 LMSC to extend the 802.11 </a:t>
            </a:r>
            <a:r>
              <a:rPr lang="en-GB" dirty="0" smtClean="0"/>
              <a:t>Wake-up Radio (WUR) </a:t>
            </a:r>
            <a:r>
              <a:rPr lang="en-GB" dirty="0"/>
              <a:t>Study Group.</a:t>
            </a:r>
            <a:endParaRPr lang="en-US" dirty="0"/>
          </a:p>
          <a:p>
            <a:pPr marL="0" indent="0">
              <a:buNone/>
            </a:pPr>
            <a:endParaRPr lang="en-US" dirty="0"/>
          </a:p>
          <a:p>
            <a:pPr lvl="0"/>
            <a:r>
              <a:rPr lang="en-GB" dirty="0" smtClean="0"/>
              <a:t>Moved: Minyoung Park</a:t>
            </a:r>
          </a:p>
          <a:p>
            <a:pPr lvl="0"/>
            <a:r>
              <a:rPr lang="en-GB" dirty="0" smtClean="0"/>
              <a:t>Seconded:</a:t>
            </a:r>
          </a:p>
          <a:p>
            <a:pPr lvl="0"/>
            <a:r>
              <a:rPr lang="en-GB" dirty="0" smtClean="0"/>
              <a:t>Result</a:t>
            </a:r>
            <a:endParaRPr lang="en-US" dirty="0"/>
          </a:p>
          <a:p>
            <a:pPr lvl="0"/>
            <a:endParaRPr lang="en-GB" dirty="0" smtClean="0"/>
          </a:p>
          <a:p>
            <a:pPr lvl="0"/>
            <a:endParaRPr lang="en-GB" dirty="0"/>
          </a:p>
          <a:p>
            <a:pPr lvl="0"/>
            <a:r>
              <a:rPr lang="en-GB" sz="2000" dirty="0" smtClean="0"/>
              <a:t>WUR SG vote: Moved</a:t>
            </a:r>
            <a:r>
              <a:rPr lang="en-GB" sz="2000" dirty="0"/>
              <a:t>: &lt;name&gt;,  Seconded: &lt;name&gt;, Result: y-n-a]</a:t>
            </a:r>
            <a:endParaRPr lang="en-US" sz="2000" dirty="0"/>
          </a:p>
          <a:p>
            <a:pPr marL="0" indent="0">
              <a:buNone/>
            </a:pPr>
            <a:endParaRPr lang="en-GB" altLang="en-US" sz="2000" dirty="0" smtClean="0"/>
          </a:p>
          <a:p>
            <a:endParaRPr lang="en-GB" altLang="en-US"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smtClean="0"/>
              <a:t>July 2016</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18</a:t>
            </a:fld>
            <a:endParaRPr lang="en-US" altLang="zh-CN"/>
          </a:p>
        </p:txBody>
      </p:sp>
      <p:sp>
        <p:nvSpPr>
          <p:cNvPr id="6" name="Footer Placeholder 5"/>
          <p:cNvSpPr>
            <a:spLocks noGrp="1"/>
          </p:cNvSpPr>
          <p:nvPr>
            <p:ph type="ftr" sz="quarter" idx="4294967295"/>
          </p:nvPr>
        </p:nvSpPr>
        <p:spPr>
          <a:xfrm>
            <a:off x="5638800" y="6477000"/>
            <a:ext cx="2895600" cy="228600"/>
          </a:xfrm>
          <a:prstGeom prst="rect">
            <a:avLst/>
          </a:prstGeom>
        </p:spPr>
        <p:txBody>
          <a:bodyPr/>
          <a:lstStyle/>
          <a:p>
            <a:pPr algn="r">
              <a:defRPr/>
            </a:pPr>
            <a:r>
              <a:rPr lang="en-US" sz="1200" b="0" dirty="0" smtClean="0"/>
              <a:t>Dorothy Stanley (HP Enterprise)</a:t>
            </a:r>
            <a:endParaRPr lang="en-US" sz="1200" b="0" dirty="0"/>
          </a:p>
        </p:txBody>
      </p:sp>
    </p:spTree>
    <p:extLst>
      <p:ext uri="{BB962C8B-B14F-4D97-AF65-F5344CB8AC3E}">
        <p14:creationId xmlns:p14="http://schemas.microsoft.com/office/powerpoint/2010/main" val="16747286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SG Chair affirmation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US" dirty="0" smtClean="0"/>
              <a:t>Move to affirm Minyoung Park as WUR chair.</a:t>
            </a:r>
            <a:endParaRPr lang="en-US" dirty="0"/>
          </a:p>
          <a:p>
            <a:pPr lvl="0"/>
            <a:r>
              <a:rPr lang="en-GB" dirty="0"/>
              <a:t> </a:t>
            </a:r>
            <a:endParaRPr lang="en-US" dirty="0"/>
          </a:p>
          <a:p>
            <a:pPr lvl="0"/>
            <a:r>
              <a:rPr lang="en-GB" dirty="0" smtClean="0"/>
              <a:t>Moved</a:t>
            </a:r>
            <a:r>
              <a:rPr lang="en-GB" dirty="0"/>
              <a:t>: </a:t>
            </a:r>
            <a:endParaRPr lang="en-US" dirty="0"/>
          </a:p>
          <a:p>
            <a:pPr lvl="0"/>
            <a:r>
              <a:rPr lang="en-GB" dirty="0"/>
              <a:t>Seconded: </a:t>
            </a:r>
            <a:endParaRPr lang="en-US" dirty="0"/>
          </a:p>
          <a:p>
            <a:pPr lvl="0"/>
            <a:r>
              <a:rPr lang="en-GB" dirty="0"/>
              <a:t> </a:t>
            </a:r>
            <a:r>
              <a:rPr lang="en-GB" dirty="0" smtClean="0"/>
              <a:t>Result:</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823041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2016</a:t>
            </a:r>
            <a:endParaRPr lang="en-US" sz="180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a:xfrm>
            <a:off x="685800" y="1676400"/>
            <a:ext cx="8153400" cy="4572000"/>
          </a:xfrm>
        </p:spPr>
        <p:txBody>
          <a:bodyPr/>
          <a:lstStyle/>
          <a:p>
            <a:r>
              <a:rPr lang="en-US" b="0" dirty="0" smtClean="0"/>
              <a:t>This document is a composite of all 802.11 sub-group motions that are brought to the July 2016 802.11 WG plenary meetings and EC meetings.</a:t>
            </a:r>
          </a:p>
          <a:p>
            <a:r>
              <a:rPr lang="en-US" b="0" dirty="0" smtClean="0"/>
              <a:t>Revisions</a:t>
            </a:r>
          </a:p>
          <a:p>
            <a:pPr lvl="1"/>
            <a:r>
              <a:rPr lang="en-US" b="0" dirty="0" smtClean="0"/>
              <a:t>R0: containing motions for the Wednesday WG11 plenary</a:t>
            </a:r>
          </a:p>
          <a:p>
            <a:pPr lvl="1"/>
            <a:r>
              <a:rPr lang="en-US" dirty="0" smtClean="0"/>
              <a:t>R1: </a:t>
            </a:r>
            <a:r>
              <a:rPr lang="en-US" b="0" dirty="0" smtClean="0"/>
              <a:t>at conclusion of </a:t>
            </a:r>
            <a:r>
              <a:rPr lang="en-US" dirty="0" smtClean="0"/>
              <a:t>Wednesday</a:t>
            </a:r>
            <a:r>
              <a:rPr lang="en-US" b="0" dirty="0" smtClean="0"/>
              <a:t> WG11 plenary</a:t>
            </a:r>
          </a:p>
          <a:p>
            <a:pPr lvl="1"/>
            <a:r>
              <a:rPr lang="en-US" b="0" dirty="0" smtClean="0"/>
              <a:t>R2: containing motions for </a:t>
            </a:r>
            <a:r>
              <a:rPr lang="en-US" dirty="0" smtClean="0"/>
              <a:t>Friday</a:t>
            </a:r>
            <a:r>
              <a:rPr lang="en-US" b="0" dirty="0" smtClean="0"/>
              <a:t> WG11 plenary</a:t>
            </a:r>
          </a:p>
          <a:p>
            <a:pPr lvl="1"/>
            <a:r>
              <a:rPr lang="en-US" b="0" dirty="0" smtClean="0"/>
              <a:t>R3: at conclusion of  </a:t>
            </a:r>
            <a:r>
              <a:rPr lang="en-US" dirty="0" smtClean="0"/>
              <a:t>Friday</a:t>
            </a:r>
            <a:r>
              <a:rPr lang="en-US" b="0" dirty="0" smtClean="0"/>
              <a:t> WG11 plenary</a:t>
            </a:r>
          </a:p>
          <a:p>
            <a:pPr lvl="1"/>
            <a:r>
              <a:rPr lang="en-US" dirty="0" smtClean="0"/>
              <a:t>R4: at the conclusion of the Friday 802 EC meeting (plenary only)</a:t>
            </a:r>
            <a:endParaRPr lang="en-US" b="0" dirty="0" smtClean="0"/>
          </a:p>
        </p:txBody>
      </p:sp>
      <p:sp>
        <p:nvSpPr>
          <p:cNvPr id="2" name="Footer Placeholder 1"/>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EA664691-56C7-4D38-BFF3-A32E09E0A67B}"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Motion: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Move: 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a:t>
            </a:r>
            <a:r>
              <a:rPr lang="en-US" sz="1600" u="sng" dirty="0"/>
              <a:t>where a valid response is received in the initial </a:t>
            </a:r>
            <a:r>
              <a:rPr lang="en-US" sz="1600" u="sng" dirty="0" smtClean="0"/>
              <a:t>mandatory WG </a:t>
            </a:r>
            <a:r>
              <a:rPr lang="en-US" sz="1600" u="sng" dirty="0"/>
              <a:t>letter ballot or any of its subsequent </a:t>
            </a:r>
            <a:r>
              <a:rPr lang="en-US" sz="1600" u="sng" dirty="0" smtClean="0"/>
              <a:t>recirculation ballots. </a:t>
            </a:r>
            <a:endParaRPr lang="en-US" sz="1600" u="sng" dirty="0"/>
          </a:p>
          <a:p>
            <a:pPr lvl="2"/>
            <a:r>
              <a:rPr lang="en-US" sz="1400" u="sng" dirty="0" smtClean="0"/>
              <a:t>NOTE – A voter’s status is evaluated at completion of a WGLB series. </a:t>
            </a:r>
            <a:endParaRPr lang="en-US" sz="1400" u="sng" dirty="0"/>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r>
              <a:rPr lang="en-US" sz="1600" strike="sngStrike" dirty="0" smtClean="0"/>
              <a:t>.</a:t>
            </a:r>
            <a:endParaRPr lang="en-US" sz="1600" strike="sngStrike"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
        <p:nvSpPr>
          <p:cNvPr id="7" name="TextBox 6"/>
          <p:cNvSpPr txBox="1"/>
          <p:nvPr/>
        </p:nvSpPr>
        <p:spPr>
          <a:xfrm>
            <a:off x="381000" y="6172200"/>
            <a:ext cx="7501221" cy="338554"/>
          </a:xfrm>
          <a:prstGeom prst="rect">
            <a:avLst/>
          </a:prstGeom>
          <a:noFill/>
        </p:spPr>
        <p:txBody>
          <a:bodyPr wrap="none" rtlCol="0">
            <a:spAutoFit/>
          </a:bodyPr>
          <a:lstStyle/>
          <a:p>
            <a:r>
              <a:rPr lang="en-US" sz="1600" dirty="0" smtClean="0"/>
              <a:t>This proposal grew out of investigation into “Abstain”, see 11-16-223r1, slides 20-25</a:t>
            </a:r>
            <a:endParaRPr lang="en-US" sz="1600" dirty="0"/>
          </a:p>
        </p:txBody>
      </p:sp>
    </p:spTree>
    <p:extLst>
      <p:ext uri="{BB962C8B-B14F-4D97-AF65-F5344CB8AC3E}">
        <p14:creationId xmlns:p14="http://schemas.microsoft.com/office/powerpoint/2010/main" val="15002543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 – EC Motions</a:t>
            </a:r>
            <a:br>
              <a:rPr lang="en-GB" dirty="0" smtClean="0"/>
            </a:br>
            <a:r>
              <a:rPr lang="en-GB" dirty="0" smtClean="0"/>
              <a:t>plenary only</a:t>
            </a:r>
            <a:r>
              <a:rPr lang="en-GB" dirty="0"/>
              <a:t/>
            </a:r>
            <a:br>
              <a:rPr lang="en-GB" dirty="0"/>
            </a:br>
            <a:r>
              <a:rPr lang="en-GB" dirty="0"/>
              <a:t/>
            </a:r>
            <a:br>
              <a:rPr lang="en-GB" dirty="0"/>
            </a:br>
            <a:endParaRPr lang="en-GB" dirty="0"/>
          </a:p>
        </p:txBody>
      </p:sp>
      <p:sp>
        <p:nvSpPr>
          <p:cNvPr id="3" name="Text Placeholder 2"/>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0FDD5300-2866-4D79-87F5-BB55E78B9620}" type="slidenum">
              <a:rPr lang="en-US" smtClean="0"/>
              <a:pPr>
                <a:defRPr/>
              </a:pPr>
              <a:t>21</a:t>
            </a:fld>
            <a:endParaRPr lang="en-US"/>
          </a:p>
        </p:txBody>
      </p:sp>
    </p:spTree>
    <p:extLst>
      <p:ext uri="{BB962C8B-B14F-4D97-AF65-F5344CB8AC3E}">
        <p14:creationId xmlns:p14="http://schemas.microsoft.com/office/powerpoint/2010/main" val="3596820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 extension motions</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err="1"/>
              <a:t>extension|modification</a:t>
            </a:r>
            <a:r>
              <a:rPr lang="en-GB" dirty="0"/>
              <a:t>] information [for P802.11&lt;x&gt;] cited below to </a:t>
            </a:r>
            <a:r>
              <a:rPr lang="en-GB" dirty="0" err="1"/>
              <a:t>NesCom</a:t>
            </a:r>
            <a:r>
              <a:rPr lang="en-GB" dirty="0"/>
              <a:t>.</a:t>
            </a:r>
            <a:endParaRPr lang="en-US" dirty="0"/>
          </a:p>
          <a:p>
            <a:pPr lvl="0"/>
            <a:r>
              <a:rPr lang="en-GB" dirty="0"/>
              <a:t> </a:t>
            </a:r>
            <a:endParaRPr lang="en-US" dirty="0"/>
          </a:p>
          <a:p>
            <a:pPr lvl="1"/>
            <a:r>
              <a:rPr lang="en-GB" b="1" dirty="0"/>
              <a:t>PAR document:  &lt;doc-ref&gt;</a:t>
            </a:r>
            <a:endParaRPr lang="en-US" dirty="0"/>
          </a:p>
          <a:p>
            <a:pPr lvl="1"/>
            <a:r>
              <a:rPr lang="en-GB" b="1" dirty="0"/>
              <a:t>CSD document: &lt;doc-ref&gt;</a:t>
            </a:r>
            <a:endParaRPr lang="en-US" dirty="0"/>
          </a:p>
          <a:p>
            <a:pPr lvl="1"/>
            <a:r>
              <a:rPr lang="en-GB" b="1" dirty="0"/>
              <a:t>In the WG:  PAR approval motion &lt;result&gt;, CSD approval motion &lt;result&gt;</a:t>
            </a:r>
            <a:endParaRPr lang="en-US" dirty="0"/>
          </a:p>
          <a:p>
            <a:pPr lvl="0"/>
            <a:r>
              <a:rPr lang="en-GB" dirty="0"/>
              <a:t>Moved: </a:t>
            </a:r>
            <a:endParaRPr lang="en-US" dirty="0"/>
          </a:p>
          <a:p>
            <a:pPr lvl="0"/>
            <a:r>
              <a:rPr lang="en-GB" dirty="0"/>
              <a:t>Seconded: </a:t>
            </a:r>
            <a:endParaRPr lang="en-US" dirty="0"/>
          </a:p>
          <a:p>
            <a:pPr lvl="0"/>
            <a:r>
              <a:rPr lang="en-GB" dirty="0"/>
              <a:t> </a:t>
            </a:r>
            <a:endParaRPr lang="en-US" dirty="0"/>
          </a:p>
          <a:p>
            <a:pPr lvl="0"/>
            <a:r>
              <a:rPr lang="en-GB" dirty="0"/>
              <a:t>Working Group vote on the motion passes: y-n-a</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57648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A664691-56C7-4D38-BFF3-A32E09E0A67B}" type="slidenum">
              <a:rPr lang="en-US" smtClean="0"/>
              <a:pPr>
                <a:defRPr/>
              </a:pPr>
              <a:t>23</a:t>
            </a:fld>
            <a:endParaRPr lang="en-US"/>
          </a:p>
        </p:txBody>
      </p:sp>
    </p:spTree>
    <p:extLst>
      <p:ext uri="{BB962C8B-B14F-4D97-AF65-F5344CB8AC3E}">
        <p14:creationId xmlns:p14="http://schemas.microsoft.com/office/powerpoint/2010/main" val="2103273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July 2016</a:t>
            </a:r>
            <a:endParaRPr lang="en-US" dirty="0"/>
          </a:p>
        </p:txBody>
      </p:sp>
      <p:sp>
        <p:nvSpPr>
          <p:cNvPr id="3" name="Footer Placeholder 2"/>
          <p:cNvSpPr>
            <a:spLocks noGrp="1"/>
          </p:cNvSpPr>
          <p:nvPr>
            <p:ph type="ftr" sz="quarter" idx="11"/>
          </p:nvPr>
        </p:nvSpPr>
        <p:spPr/>
        <p:txBody>
          <a:bodyPr/>
          <a:lstStyle/>
          <a:p>
            <a:pPr>
              <a:defRPr/>
            </a:pPr>
            <a:r>
              <a:rPr lang="en-US" dirty="0" smtClean="0"/>
              <a:t>Dorothy Stanley (HP Enterprise)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0FDD5300-2866-4D79-87F5-BB55E78B9620}" type="slidenum">
              <a:rPr lang="en-US" smtClean="0"/>
              <a:pPr>
                <a:defRPr/>
              </a:pPr>
              <a:t>3</a:t>
            </a:fld>
            <a:endParaRPr lang="en-US"/>
          </a:p>
        </p:txBody>
      </p:sp>
    </p:spTree>
    <p:extLst>
      <p:ext uri="{BB962C8B-B14F-4D97-AF65-F5344CB8AC3E}">
        <p14:creationId xmlns:p14="http://schemas.microsoft.com/office/powerpoint/2010/main" val="1764657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TGmc</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smtClean="0"/>
              <a:t>Approve </a:t>
            </a:r>
            <a:r>
              <a:rPr lang="en-GB" dirty="0"/>
              <a:t>sending the PAR </a:t>
            </a:r>
            <a:r>
              <a:rPr lang="en-GB" dirty="0" smtClean="0"/>
              <a:t>extension </a:t>
            </a:r>
            <a:r>
              <a:rPr lang="en-GB" dirty="0"/>
              <a:t>information </a:t>
            </a:r>
            <a:r>
              <a:rPr lang="en-GB" dirty="0" smtClean="0"/>
              <a:t>for P802.11REVmc </a:t>
            </a:r>
            <a:r>
              <a:rPr lang="en-GB" dirty="0"/>
              <a:t>cited below to </a:t>
            </a:r>
            <a:r>
              <a:rPr lang="en-GB" dirty="0" err="1" smtClean="0"/>
              <a:t>NesCom</a:t>
            </a:r>
            <a:r>
              <a:rPr lang="en-GB" dirty="0" smtClean="0"/>
              <a:t>.</a:t>
            </a:r>
            <a:endParaRPr lang="en-US" dirty="0"/>
          </a:p>
          <a:p>
            <a:pPr lvl="1"/>
            <a:r>
              <a:rPr lang="en-GB" b="1" dirty="0"/>
              <a:t>PAR document:  </a:t>
            </a:r>
            <a:r>
              <a:rPr lang="en-US" b="1" dirty="0">
                <a:hlinkClick r:id="rId3"/>
              </a:rPr>
              <a:t>https://</a:t>
            </a:r>
            <a:r>
              <a:rPr lang="en-US" b="1" dirty="0" smtClean="0">
                <a:hlinkClick r:id="rId3"/>
              </a:rPr>
              <a:t>mentor.ieee.org/802.11/dcn/16/11-16-0978-01-000m-tgmc-par-extension-document.docx</a:t>
            </a:r>
            <a:r>
              <a:rPr lang="en-US" b="1" dirty="0" smtClean="0"/>
              <a:t> </a:t>
            </a:r>
          </a:p>
          <a:p>
            <a:pPr lvl="1"/>
            <a:r>
              <a:rPr lang="en-GB" b="1" dirty="0" smtClean="0"/>
              <a:t>CSD </a:t>
            </a:r>
            <a:r>
              <a:rPr lang="en-GB" b="1" dirty="0"/>
              <a:t>document: </a:t>
            </a:r>
            <a:r>
              <a:rPr lang="en-US" b="1" dirty="0" smtClean="0"/>
              <a:t>Revision/not applicable</a:t>
            </a:r>
            <a:endParaRPr lang="en-US" dirty="0"/>
          </a:p>
          <a:p>
            <a:pPr lvl="0"/>
            <a:r>
              <a:rPr lang="en-GB" dirty="0" smtClean="0"/>
              <a:t>Moved</a:t>
            </a:r>
            <a:r>
              <a:rPr lang="en-GB" dirty="0"/>
              <a:t>: </a:t>
            </a:r>
            <a:r>
              <a:rPr lang="en-GB" dirty="0" smtClean="0"/>
              <a:t>Dorothy Stanley</a:t>
            </a:r>
            <a:endParaRPr lang="en-US" dirty="0"/>
          </a:p>
          <a:p>
            <a:pPr lvl="0"/>
            <a:r>
              <a:rPr lang="en-GB" dirty="0"/>
              <a:t>Seconded: </a:t>
            </a:r>
            <a:r>
              <a:rPr lang="en-GB" dirty="0" smtClean="0"/>
              <a:t>David Hunter</a:t>
            </a:r>
            <a:endParaRPr lang="en-GB" dirty="0" smtClean="0"/>
          </a:p>
          <a:p>
            <a:pPr lvl="0"/>
            <a:r>
              <a:rPr lang="en-GB" dirty="0" smtClean="0"/>
              <a:t>Result</a:t>
            </a:r>
            <a:r>
              <a:rPr lang="en-GB" dirty="0" smtClean="0"/>
              <a:t>: 146-0-0 Passes</a:t>
            </a:r>
            <a:endParaRPr lang="en-US" dirty="0"/>
          </a:p>
          <a:p>
            <a:pPr lvl="0"/>
            <a:r>
              <a:rPr lang="en-GB" dirty="0"/>
              <a:t> </a:t>
            </a:r>
            <a:endParaRPr lang="en-US" dirty="0"/>
          </a:p>
          <a:p>
            <a:r>
              <a:rPr lang="en-GB" b="1" dirty="0" smtClean="0"/>
              <a:t>In the TG:  Moved: </a:t>
            </a:r>
            <a:r>
              <a:rPr lang="en-GB" b="1" dirty="0" smtClean="0"/>
              <a:t>Emily Qi Seconded</a:t>
            </a:r>
            <a:r>
              <a:rPr lang="en-GB" b="1" dirty="0" smtClean="0"/>
              <a:t>: </a:t>
            </a:r>
            <a:r>
              <a:rPr lang="en-GB" b="1" dirty="0" smtClean="0"/>
              <a:t>Menzo Wentink Result: 18-0-0</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470480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a:t>
            </a:r>
            <a:r>
              <a:rPr lang="en-GB" dirty="0"/>
              <a:t>information </a:t>
            </a:r>
            <a:r>
              <a:rPr lang="en-GB" dirty="0" smtClean="0"/>
              <a:t>for P802.11ah </a:t>
            </a:r>
            <a:r>
              <a:rPr lang="en-GB" dirty="0"/>
              <a:t>cited below to </a:t>
            </a:r>
            <a:r>
              <a:rPr lang="en-GB" dirty="0" err="1"/>
              <a:t>NesCom</a:t>
            </a:r>
            <a:r>
              <a:rPr lang="en-GB" dirty="0" smtClean="0"/>
              <a:t>.</a:t>
            </a:r>
            <a:endParaRPr lang="en-US" dirty="0"/>
          </a:p>
          <a:p>
            <a:pPr lvl="1"/>
            <a:r>
              <a:rPr lang="en-GB" b="1" dirty="0"/>
              <a:t>PAR document: </a:t>
            </a:r>
            <a:r>
              <a:rPr lang="en-GB" b="1" dirty="0">
                <a:hlinkClick r:id="rId3"/>
              </a:rPr>
              <a:t>https://</a:t>
            </a:r>
            <a:r>
              <a:rPr lang="en-GB" b="1" dirty="0" smtClean="0">
                <a:hlinkClick r:id="rId3"/>
              </a:rPr>
              <a:t>mentor.ieee.org/802.11/dcn/16/11-16-0863-01-00ah-tgah-par-extension.docx</a:t>
            </a:r>
            <a:r>
              <a:rPr lang="en-GB" b="1" dirty="0" smtClean="0"/>
              <a:t> </a:t>
            </a:r>
            <a:endParaRPr lang="en-GB" b="1" dirty="0" smtClean="0"/>
          </a:p>
          <a:p>
            <a:pPr lvl="0"/>
            <a:endParaRPr lang="en-GB" dirty="0" smtClean="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Ian Sherlock</a:t>
            </a:r>
            <a:endParaRPr lang="en-US" dirty="0"/>
          </a:p>
          <a:p>
            <a:pPr lvl="0"/>
            <a:r>
              <a:rPr lang="en-GB" dirty="0" smtClean="0"/>
              <a:t>Result</a:t>
            </a:r>
            <a:r>
              <a:rPr lang="en-GB" dirty="0" smtClean="0"/>
              <a:t>: 122-0-4 passes</a:t>
            </a:r>
            <a:endParaRPr lang="en-GB" dirty="0" smtClean="0"/>
          </a:p>
          <a:p>
            <a:pPr lvl="0"/>
            <a:r>
              <a:rPr lang="en-GB" b="1" dirty="0" smtClean="0"/>
              <a:t>In </a:t>
            </a:r>
            <a:r>
              <a:rPr lang="en-GB" b="1" dirty="0" smtClean="0"/>
              <a:t>the TG:  </a:t>
            </a:r>
            <a:r>
              <a:rPr lang="en-GB" b="1" dirty="0" smtClean="0"/>
              <a:t>Moved: Eugene </a:t>
            </a:r>
            <a:r>
              <a:rPr lang="en-GB" b="1" dirty="0" err="1" smtClean="0"/>
              <a:t>Baik</a:t>
            </a:r>
            <a:r>
              <a:rPr lang="en-GB" b="1" dirty="0" smtClean="0"/>
              <a:t> Seconded: Harry </a:t>
            </a:r>
            <a:r>
              <a:rPr lang="en-GB" b="1" dirty="0" err="1" smtClean="0"/>
              <a:t>Bim</a:t>
            </a:r>
            <a:r>
              <a:rPr lang="en-GB" b="1" dirty="0" smtClean="0"/>
              <a:t> Result: 20-0-2</a:t>
            </a:r>
            <a:endParaRPr lang="en-US" dirty="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0204271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TGah</a:t>
            </a:r>
            <a:r>
              <a:rPr lang="en-US" dirty="0" smtClean="0"/>
              <a:t> </a:t>
            </a:r>
            <a:r>
              <a:rPr lang="en-US" dirty="0" smtClean="0"/>
              <a:t>CSD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CSD </a:t>
            </a:r>
            <a:r>
              <a:rPr lang="en-GB" dirty="0" smtClean="0"/>
              <a:t>document</a:t>
            </a:r>
            <a:r>
              <a:rPr lang="en-GB" dirty="0" smtClean="0"/>
              <a:t> </a:t>
            </a:r>
            <a:r>
              <a:rPr lang="en-GB" dirty="0" smtClean="0"/>
              <a:t>for P802.11ah </a:t>
            </a:r>
            <a:r>
              <a:rPr lang="en-GB" dirty="0"/>
              <a:t>cited below to </a:t>
            </a:r>
            <a:r>
              <a:rPr lang="en-GB" dirty="0" smtClean="0"/>
              <a:t>the 802 EC.</a:t>
            </a:r>
            <a:endParaRPr lang="en-US" dirty="0"/>
          </a:p>
          <a:p>
            <a:pPr lvl="1"/>
            <a:r>
              <a:rPr lang="en-GB" b="1" dirty="0" smtClean="0"/>
              <a:t>CSD </a:t>
            </a:r>
            <a:r>
              <a:rPr lang="en-GB" b="1" dirty="0"/>
              <a:t>document: </a:t>
            </a:r>
            <a:r>
              <a:rPr lang="en-GB" b="1" dirty="0">
                <a:hlinkClick r:id="rId3"/>
              </a:rPr>
              <a:t>https://</a:t>
            </a:r>
            <a:r>
              <a:rPr lang="en-GB" b="1" dirty="0" smtClean="0">
                <a:hlinkClick r:id="rId3"/>
              </a:rPr>
              <a:t>mentor.ieee.org/802.11/dcn/14/11-14-0591-00-00ah-tgah-revised-csd.docx</a:t>
            </a:r>
            <a:r>
              <a:rPr lang="en-GB" b="1" dirty="0" smtClean="0"/>
              <a:t> </a:t>
            </a:r>
            <a:endParaRPr lang="en-US" dirty="0"/>
          </a:p>
          <a:p>
            <a:pPr lvl="0"/>
            <a:r>
              <a:rPr lang="en-GB" dirty="0" smtClean="0"/>
              <a:t>Moved</a:t>
            </a:r>
            <a:r>
              <a:rPr lang="en-GB" dirty="0"/>
              <a:t>: </a:t>
            </a:r>
            <a:r>
              <a:rPr lang="en-GB" dirty="0" err="1" smtClean="0"/>
              <a:t>Yongho</a:t>
            </a:r>
            <a:r>
              <a:rPr lang="en-GB" dirty="0" smtClean="0"/>
              <a:t> </a:t>
            </a:r>
            <a:r>
              <a:rPr lang="en-GB" dirty="0" err="1" smtClean="0"/>
              <a:t>Seok</a:t>
            </a:r>
            <a:endParaRPr lang="en-US" dirty="0"/>
          </a:p>
          <a:p>
            <a:pPr lvl="0"/>
            <a:r>
              <a:rPr lang="en-GB" dirty="0"/>
              <a:t>Seconded: </a:t>
            </a:r>
            <a:r>
              <a:rPr lang="en-GB" dirty="0" smtClean="0"/>
              <a:t>Stephen McCann</a:t>
            </a:r>
            <a:endParaRPr lang="en-US" dirty="0"/>
          </a:p>
          <a:p>
            <a:pPr lvl="0"/>
            <a:r>
              <a:rPr lang="en-GB" dirty="0" smtClean="0"/>
              <a:t>Result</a:t>
            </a:r>
            <a:r>
              <a:rPr lang="en-GB" dirty="0" smtClean="0"/>
              <a:t>: 118-0-6 </a:t>
            </a:r>
          </a:p>
          <a:p>
            <a:r>
              <a:rPr lang="en-GB" dirty="0"/>
              <a:t>In the TG:  Moved: </a:t>
            </a:r>
            <a:r>
              <a:rPr lang="en-GB" dirty="0" smtClean="0"/>
              <a:t>Alfred </a:t>
            </a:r>
            <a:r>
              <a:rPr lang="en-GB" dirty="0" err="1" smtClean="0"/>
              <a:t>Asterjadi</a:t>
            </a:r>
            <a:r>
              <a:rPr lang="en-GB" dirty="0" smtClean="0"/>
              <a:t> Seconded</a:t>
            </a:r>
            <a:r>
              <a:rPr lang="en-GB" dirty="0"/>
              <a:t>: </a:t>
            </a:r>
            <a:r>
              <a:rPr lang="en-GB" dirty="0" smtClean="0"/>
              <a:t>Young-</a:t>
            </a:r>
            <a:r>
              <a:rPr lang="en-GB" dirty="0" err="1" smtClean="0"/>
              <a:t>Hoon</a:t>
            </a:r>
            <a:r>
              <a:rPr lang="en-GB" dirty="0" smtClean="0"/>
              <a:t> Kwon Result: 19-0-1</a:t>
            </a:r>
            <a:endParaRPr lang="en-US" dirty="0"/>
          </a:p>
          <a:p>
            <a:pPr lvl="0"/>
            <a:endParaRPr lang="en-GB"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1650117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P802.11ai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mentor.ieee.org/802.11/dcn/16/11-16-0991-00-00ai-tgai-par-extension-request.docx</a:t>
            </a:r>
            <a:r>
              <a:rPr lang="en-GB" b="1" dirty="0" smtClean="0"/>
              <a:t>   </a:t>
            </a:r>
          </a:p>
          <a:p>
            <a:pPr lvl="0"/>
            <a:endParaRPr lang="en-GB" dirty="0" smtClean="0"/>
          </a:p>
          <a:p>
            <a:pPr lvl="0"/>
            <a:r>
              <a:rPr lang="en-GB" dirty="0" smtClean="0"/>
              <a:t>Moved</a:t>
            </a:r>
            <a:r>
              <a:rPr lang="en-GB" dirty="0"/>
              <a:t>: </a:t>
            </a:r>
            <a:r>
              <a:rPr lang="en-GB" dirty="0" smtClean="0"/>
              <a:t>Hiroshi Mano</a:t>
            </a:r>
            <a:endParaRPr lang="en-US" dirty="0"/>
          </a:p>
          <a:p>
            <a:pPr lvl="0"/>
            <a:r>
              <a:rPr lang="en-GB" dirty="0"/>
              <a:t>Seconded: </a:t>
            </a:r>
            <a:r>
              <a:rPr lang="en-GB" dirty="0" smtClean="0"/>
              <a:t>Marc </a:t>
            </a:r>
            <a:r>
              <a:rPr lang="en-GB" dirty="0" err="1" smtClean="0"/>
              <a:t>Emmelmann</a:t>
            </a:r>
            <a:endParaRPr lang="en-US" dirty="0"/>
          </a:p>
          <a:p>
            <a:pPr lvl="0"/>
            <a:r>
              <a:rPr lang="en-US" b="1" dirty="0" smtClean="0"/>
              <a:t>Result</a:t>
            </a:r>
            <a:r>
              <a:rPr lang="en-US" b="1" dirty="0" smtClean="0"/>
              <a:t>: 116-0-2 passes</a:t>
            </a:r>
            <a:endParaRPr lang="en-US" b="1" dirty="0" smtClean="0"/>
          </a:p>
          <a:p>
            <a:pPr lvl="0"/>
            <a:endParaRPr lang="en-GB" dirty="0"/>
          </a:p>
          <a:p>
            <a:pPr lvl="0"/>
            <a:r>
              <a:rPr lang="en-GB" b="1" dirty="0" smtClean="0"/>
              <a:t>In the TG:  Moved: </a:t>
            </a:r>
            <a:r>
              <a:rPr lang="en-GB" b="1" dirty="0" smtClean="0"/>
              <a:t>Ping Fang Seconded</a:t>
            </a:r>
            <a:r>
              <a:rPr lang="en-GB" b="1" dirty="0" smtClean="0"/>
              <a:t>: </a:t>
            </a:r>
            <a:r>
              <a:rPr lang="en-GB" b="1" dirty="0" smtClean="0"/>
              <a:t>George Calcev Result: 8-0-0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4862662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TGai</a:t>
            </a:r>
            <a:r>
              <a:rPr lang="en-US" dirty="0" smtClean="0"/>
              <a:t> </a:t>
            </a:r>
            <a:r>
              <a:rPr lang="en-US" dirty="0" smtClean="0"/>
              <a:t>5C document</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a:t>
            </a:r>
            <a:r>
              <a:rPr lang="en-GB" dirty="0" smtClean="0"/>
              <a:t>5C document for </a:t>
            </a:r>
            <a:r>
              <a:rPr lang="en-GB" dirty="0" smtClean="0"/>
              <a:t>P802.11ai </a:t>
            </a:r>
            <a:r>
              <a:rPr lang="en-GB" dirty="0"/>
              <a:t>cited below to </a:t>
            </a:r>
            <a:r>
              <a:rPr lang="en-GB" dirty="0" smtClean="0"/>
              <a:t>the 802 EC</a:t>
            </a:r>
            <a:r>
              <a:rPr lang="en-GB" dirty="0" smtClean="0"/>
              <a:t>.</a:t>
            </a:r>
            <a:endParaRPr lang="en-US" dirty="0"/>
          </a:p>
          <a:p>
            <a:pPr lvl="1"/>
            <a:r>
              <a:rPr lang="en-GB" b="1" dirty="0" smtClean="0"/>
              <a:t>5C </a:t>
            </a:r>
            <a:r>
              <a:rPr lang="en-GB" b="1" dirty="0"/>
              <a:t>document: </a:t>
            </a:r>
            <a:r>
              <a:rPr lang="en-GB" b="1" dirty="0">
                <a:hlinkClick r:id="rId3"/>
              </a:rPr>
              <a:t>https://</a:t>
            </a:r>
            <a:r>
              <a:rPr lang="en-GB" b="1" dirty="0" smtClean="0">
                <a:hlinkClick r:id="rId3"/>
              </a:rPr>
              <a:t>mentor.ieee.org/802.11/dcn/10/11-10-1153-00-0fia-fast-initial-link-set-up-5c.doc</a:t>
            </a:r>
            <a:r>
              <a:rPr lang="en-GB" b="1" dirty="0" smtClean="0"/>
              <a:t> </a:t>
            </a:r>
            <a:endParaRPr lang="en-US" dirty="0"/>
          </a:p>
          <a:p>
            <a:pPr lvl="0"/>
            <a:r>
              <a:rPr lang="en-GB" dirty="0" smtClean="0"/>
              <a:t>Moved</a:t>
            </a:r>
            <a:r>
              <a:rPr lang="en-GB" dirty="0"/>
              <a:t>: </a:t>
            </a:r>
            <a:r>
              <a:rPr lang="en-GB" dirty="0" smtClean="0"/>
              <a:t>Hiroshi Mano</a:t>
            </a:r>
            <a:endParaRPr lang="en-US" dirty="0"/>
          </a:p>
          <a:p>
            <a:pPr lvl="0"/>
            <a:r>
              <a:rPr lang="en-GB" dirty="0"/>
              <a:t>Seconded: </a:t>
            </a:r>
            <a:r>
              <a:rPr lang="en-GB" dirty="0" smtClean="0"/>
              <a:t>Jouni Malinen</a:t>
            </a:r>
            <a:endParaRPr lang="en-US" dirty="0"/>
          </a:p>
          <a:p>
            <a:pPr lvl="0"/>
            <a:r>
              <a:rPr lang="en-US" b="1" dirty="0" smtClean="0"/>
              <a:t>Result</a:t>
            </a:r>
            <a:r>
              <a:rPr lang="en-US" b="1" dirty="0" smtClean="0"/>
              <a:t>: 106-0-2 passes</a:t>
            </a:r>
            <a:endParaRPr lang="en-US" b="1" dirty="0" smtClean="0"/>
          </a:p>
          <a:p>
            <a:pPr lvl="0"/>
            <a:endParaRPr lang="en-GB" dirty="0"/>
          </a:p>
          <a:p>
            <a:pPr lvl="0"/>
            <a:r>
              <a:rPr lang="en-GB" b="1" dirty="0" smtClean="0"/>
              <a:t>In the TG:  Moved: </a:t>
            </a:r>
            <a:r>
              <a:rPr lang="en-GB" b="1" dirty="0" smtClean="0"/>
              <a:t>Ping Fang Seconded</a:t>
            </a:r>
            <a:r>
              <a:rPr lang="en-GB" b="1" dirty="0" smtClean="0"/>
              <a:t>: </a:t>
            </a:r>
            <a:r>
              <a:rPr lang="en-GB" b="1" dirty="0" smtClean="0"/>
              <a:t>Hitoshi Morioka Result 7-0-0</a:t>
            </a:r>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13849579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TGaj</a:t>
            </a:r>
            <a:r>
              <a:rPr lang="en-US" dirty="0" smtClean="0"/>
              <a:t> PAR extension</a:t>
            </a:r>
            <a:endParaRPr lang="en-US" dirty="0"/>
          </a:p>
        </p:txBody>
      </p:sp>
      <p:sp>
        <p:nvSpPr>
          <p:cNvPr id="3" name="Content Placeholder 2"/>
          <p:cNvSpPr>
            <a:spLocks noGrp="1"/>
          </p:cNvSpPr>
          <p:nvPr>
            <p:ph idx="1"/>
          </p:nvPr>
        </p:nvSpPr>
        <p:spPr>
          <a:xfrm>
            <a:off x="685800" y="1981200"/>
            <a:ext cx="8229600" cy="4343400"/>
          </a:xfrm>
        </p:spPr>
        <p:txBody>
          <a:bodyPr/>
          <a:lstStyle/>
          <a:p>
            <a:pPr lvl="0"/>
            <a:r>
              <a:rPr lang="en-GB" dirty="0"/>
              <a:t>Approve sending the PAR </a:t>
            </a:r>
            <a:r>
              <a:rPr lang="en-GB" dirty="0" smtClean="0"/>
              <a:t>extension information for P802.11aj </a:t>
            </a:r>
            <a:r>
              <a:rPr lang="en-GB" dirty="0"/>
              <a:t>cited below to </a:t>
            </a:r>
            <a:r>
              <a:rPr lang="en-GB" dirty="0" err="1" smtClean="0"/>
              <a:t>NesCom</a:t>
            </a:r>
            <a:r>
              <a:rPr lang="en-GB" dirty="0" smtClean="0"/>
              <a:t>.</a:t>
            </a:r>
            <a:endParaRPr lang="en-US" dirty="0"/>
          </a:p>
          <a:p>
            <a:pPr lvl="1"/>
            <a:r>
              <a:rPr lang="en-GB" b="1" dirty="0" smtClean="0"/>
              <a:t>PAR </a:t>
            </a:r>
            <a:r>
              <a:rPr lang="en-GB" b="1" dirty="0"/>
              <a:t>document:  </a:t>
            </a:r>
            <a:r>
              <a:rPr lang="en-GB" b="1" dirty="0">
                <a:hlinkClick r:id="rId3"/>
              </a:rPr>
              <a:t>https://</a:t>
            </a:r>
            <a:r>
              <a:rPr lang="en-GB" b="1" dirty="0" smtClean="0">
                <a:hlinkClick r:id="rId3"/>
              </a:rPr>
              <a:t>mentor.ieee.org/802.11/dcn/16/11-16-0987-01-00aj-tgaj-par-extension.docx</a:t>
            </a:r>
            <a:r>
              <a:rPr lang="en-GB" b="1" dirty="0" smtClean="0"/>
              <a:t> </a:t>
            </a:r>
          </a:p>
          <a:p>
            <a:pPr lvl="0"/>
            <a:endParaRPr lang="en-GB" dirty="0" smtClean="0"/>
          </a:p>
          <a:p>
            <a:pPr lvl="0"/>
            <a:r>
              <a:rPr lang="en-GB" dirty="0" smtClean="0"/>
              <a:t>Moved</a:t>
            </a:r>
            <a:r>
              <a:rPr lang="en-GB" dirty="0"/>
              <a:t>: </a:t>
            </a:r>
            <a:r>
              <a:rPr lang="en-GB" dirty="0" err="1" smtClean="0"/>
              <a:t>Jiamin</a:t>
            </a:r>
            <a:r>
              <a:rPr lang="en-GB" dirty="0" smtClean="0"/>
              <a:t> Chen</a:t>
            </a:r>
            <a:endParaRPr lang="en-US" dirty="0"/>
          </a:p>
          <a:p>
            <a:pPr lvl="0"/>
            <a:r>
              <a:rPr lang="en-GB" dirty="0"/>
              <a:t>Seconded: </a:t>
            </a:r>
            <a:r>
              <a:rPr lang="en-GB" dirty="0" smtClean="0"/>
              <a:t>Stephen McCann</a:t>
            </a:r>
            <a:endParaRPr lang="en-US" dirty="0"/>
          </a:p>
          <a:p>
            <a:pPr lvl="0"/>
            <a:r>
              <a:rPr lang="en-US" b="1" dirty="0" smtClean="0"/>
              <a:t>Result</a:t>
            </a:r>
            <a:r>
              <a:rPr lang="en-US" b="1" dirty="0" smtClean="0"/>
              <a:t>: 99-0-1</a:t>
            </a:r>
            <a:endParaRPr lang="en-US" b="1" dirty="0" smtClean="0"/>
          </a:p>
          <a:p>
            <a:pPr lvl="0"/>
            <a:endParaRPr lang="en-US" dirty="0"/>
          </a:p>
          <a:p>
            <a:pPr marL="342900" lvl="1" indent="-342900">
              <a:buFontTx/>
              <a:buChar char="•"/>
            </a:pPr>
            <a:r>
              <a:rPr lang="en-GB" b="1" dirty="0" smtClean="0"/>
              <a:t>In the TG:  </a:t>
            </a:r>
            <a:r>
              <a:rPr lang="en-GB" b="1" dirty="0" smtClean="0"/>
              <a:t>Moved: </a:t>
            </a:r>
            <a:r>
              <a:rPr lang="en-GB" altLang="zh-CN" b="1" dirty="0" smtClean="0"/>
              <a:t>Haiming Wang, Seconded: </a:t>
            </a:r>
            <a:r>
              <a:rPr lang="en-GB" altLang="zh-CN" b="1" dirty="0"/>
              <a:t>Pei </a:t>
            </a:r>
            <a:r>
              <a:rPr lang="en-GB" altLang="zh-CN" b="1" dirty="0" smtClean="0"/>
              <a:t>Liu, </a:t>
            </a:r>
            <a:r>
              <a:rPr lang="en-US" b="1" dirty="0" smtClean="0"/>
              <a:t>Result: 9-0-1</a:t>
            </a:r>
            <a:endParaRPr lang="en-US" dirty="0" smtClean="0"/>
          </a:p>
          <a:p>
            <a:pPr lvl="0"/>
            <a:endParaRPr lang="en-GB" sz="2000" dirty="0" smtClean="0"/>
          </a:p>
          <a:p>
            <a:pPr marL="0" lvl="0" indent="0">
              <a:buNone/>
            </a:pPr>
            <a:endParaRPr lang="en-US" sz="1400" dirty="0"/>
          </a:p>
          <a:p>
            <a:pPr lvl="0"/>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pPr algn="r"/>
            <a:r>
              <a:rPr lang="en-GB" sz="1200" b="0" smtClean="0"/>
              <a:t>Dorothy Stanley (HP Enterprise)</a:t>
            </a:r>
            <a:endParaRPr lang="en-GB" sz="1200" b="0" dirty="0"/>
          </a:p>
        </p:txBody>
      </p:sp>
      <p:sp>
        <p:nvSpPr>
          <p:cNvPr id="6" name="Date Placeholder 5"/>
          <p:cNvSpPr>
            <a:spLocks noGrp="1"/>
          </p:cNvSpPr>
          <p:nvPr>
            <p:ph type="dt" idx="4294967295"/>
          </p:nvPr>
        </p:nvSpPr>
        <p:spPr>
          <a:xfrm>
            <a:off x="696912" y="304800"/>
            <a:ext cx="1874823" cy="273050"/>
          </a:xfrm>
          <a:prstGeom prst="rect">
            <a:avLst/>
          </a:prstGeom>
        </p:spPr>
        <p:txBody>
          <a:bodyPr/>
          <a:lstStyle/>
          <a:p>
            <a:r>
              <a:rPr lang="en-US" sz="2000" smtClean="0"/>
              <a:t>July 2016</a:t>
            </a:r>
            <a:endParaRPr lang="en-GB" sz="2000" dirty="0"/>
          </a:p>
        </p:txBody>
      </p:sp>
    </p:spTree>
    <p:extLst>
      <p:ext uri="{BB962C8B-B14F-4D97-AF65-F5344CB8AC3E}">
        <p14:creationId xmlns:p14="http://schemas.microsoft.com/office/powerpoint/2010/main" val="3867495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103684</TotalTime>
  <Words>1589</Words>
  <Application>Microsoft Office PowerPoint</Application>
  <PresentationFormat>On-screen Show (4:3)</PresentationFormat>
  <Paragraphs>364</Paragraphs>
  <Slides>23</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Default Design</vt:lpstr>
      <vt:lpstr>Document</vt:lpstr>
      <vt:lpstr>802.11 July 2016 WG Motions</vt:lpstr>
      <vt:lpstr>Abstract</vt:lpstr>
      <vt:lpstr>Wednesday</vt:lpstr>
      <vt:lpstr>TGmc PAR extension</vt:lpstr>
      <vt:lpstr>TGah PAR extension</vt:lpstr>
      <vt:lpstr>TGah CSD document</vt:lpstr>
      <vt:lpstr>TGai PAR extension</vt:lpstr>
      <vt:lpstr>TGai 5C document</vt:lpstr>
      <vt:lpstr>TGaj PAR extension</vt:lpstr>
      <vt:lpstr>TGaj 5C document</vt:lpstr>
      <vt:lpstr>TGak PAR extension</vt:lpstr>
      <vt:lpstr>TGak 5C document</vt:lpstr>
      <vt:lpstr>TGaq PAR extension</vt:lpstr>
      <vt:lpstr>TGaq 5C document</vt:lpstr>
      <vt:lpstr>Straw poll: ITU-R liaison</vt:lpstr>
      <vt:lpstr>Friday</vt:lpstr>
      <vt:lpstr>PowerPoint Presentation</vt:lpstr>
      <vt:lpstr>Motion: WUR SG Extension</vt:lpstr>
      <vt:lpstr>WUR SG Chair affirmation</vt:lpstr>
      <vt:lpstr>Motion:  IEEE 802.11 OM change</vt:lpstr>
      <vt:lpstr>Friday – EC Motions plenary only  </vt:lpstr>
      <vt:lpstr>PAR extension motions</vt:lpstr>
      <vt:lpstr>References</vt:lpstr>
    </vt:vector>
  </TitlesOfParts>
  <Company>HPE-Aruba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Motions</dc:title>
  <dc:creator>dstanley@arubanetworks.com;dorothy.stanley@hpe.com</dc:creator>
  <cp:keywords>July 2016 IEEE 802.11 WG motions</cp:keywords>
  <cp:lastModifiedBy>Dorothy Stanley</cp:lastModifiedBy>
  <cp:revision>2023</cp:revision>
  <cp:lastPrinted>1998-02-10T13:28:06Z</cp:lastPrinted>
  <dcterms:created xsi:type="dcterms:W3CDTF">1998-02-10T13:07:52Z</dcterms:created>
  <dcterms:modified xsi:type="dcterms:W3CDTF">2016-07-27T19:35:16Z</dcterms:modified>
</cp:coreProperties>
</file>