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0" r:id="rId3"/>
    <p:sldId id="360" r:id="rId4"/>
    <p:sldId id="410" r:id="rId5"/>
    <p:sldId id="416" r:id="rId6"/>
    <p:sldId id="423" r:id="rId7"/>
    <p:sldId id="417" r:id="rId8"/>
    <p:sldId id="424" r:id="rId9"/>
    <p:sldId id="418" r:id="rId10"/>
    <p:sldId id="422" r:id="rId11"/>
    <p:sldId id="419" r:id="rId12"/>
    <p:sldId id="425" r:id="rId13"/>
    <p:sldId id="420" r:id="rId14"/>
    <p:sldId id="426" r:id="rId15"/>
    <p:sldId id="404" r:id="rId16"/>
    <p:sldId id="275" r:id="rId17"/>
    <p:sldId id="382" r:id="rId18"/>
    <p:sldId id="414" r:id="rId19"/>
    <p:sldId id="421" r:id="rId20"/>
    <p:sldId id="327" r:id="rId21"/>
    <p:sldId id="415" r:id="rId22"/>
    <p:sldId id="301" r:id="rId2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3" autoAdjust="0"/>
    <p:restoredTop sz="97842" autoAdjust="0"/>
  </p:normalViewPr>
  <p:slideViewPr>
    <p:cSldViewPr>
      <p:cViewPr>
        <p:scale>
          <a:sx n="90" d="100"/>
          <a:sy n="90" d="100"/>
        </p:scale>
        <p:origin x="-8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802.11-16/0788r0</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802.11-16/0788r0</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15</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802.11-16/0788r0</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802.11-16/0788r0</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802.11-16/0788r0</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20</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802.11-16/0788r0</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22</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802.11-16/0788r0</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802.11-16/0788r0</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802.11-16/0788r0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37-06-0pad-draft-5c-propos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0/11-10-1153-00-0fia-fast-initial-link-set-up-5c.do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3077" name="Rectangle 2"/>
          <p:cNvSpPr>
            <a:spLocks noGrp="1" noChangeArrowheads="1"/>
          </p:cNvSpPr>
          <p:nvPr>
            <p:ph type="title"/>
          </p:nvPr>
        </p:nvSpPr>
        <p:spPr>
          <a:noFill/>
        </p:spPr>
        <p:txBody>
          <a:bodyPr/>
          <a:lstStyle/>
          <a:p>
            <a:r>
              <a:rPr lang="en-US" dirty="0" smtClean="0"/>
              <a:t>802.11 July 2016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2016-07-27</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573440321"/>
              </p:ext>
            </p:extLst>
          </p:nvPr>
        </p:nvGraphicFramePr>
        <p:xfrm>
          <a:off x="531813" y="2317750"/>
          <a:ext cx="7804150" cy="2573338"/>
        </p:xfrm>
        <a:graphic>
          <a:graphicData uri="http://schemas.openxmlformats.org/presentationml/2006/ole">
            <mc:AlternateContent xmlns:mc="http://schemas.openxmlformats.org/markup-compatibility/2006">
              <mc:Choice xmlns:v="urn:schemas-microsoft-com:vml" Requires="v">
                <p:oleObj spid="_x0000_s4061" name="Document" r:id="rId4" imgW="8530917" imgH="2817917" progId="Word.Document.8">
                  <p:embed/>
                </p:oleObj>
              </mc:Choice>
              <mc:Fallback>
                <p:oleObj name="Document" r:id="rId4" imgW="8530917" imgH="2817917" progId="Word.Document.8">
                  <p:embed/>
                  <p:pic>
                    <p:nvPicPr>
                      <p:cNvPr id="0" name="Object 11"/>
                      <p:cNvPicPr>
                        <a:picLocks noChangeAspect="1" noChangeArrowheads="1"/>
                      </p:cNvPicPr>
                      <p:nvPr/>
                    </p:nvPicPr>
                    <p:blipFill>
                      <a:blip r:embed="rId5"/>
                      <a:srcRect/>
                      <a:stretch>
                        <a:fillRect/>
                      </a:stretch>
                    </p:blipFill>
                    <p:spPr bwMode="auto">
                      <a:xfrm>
                        <a:off x="531813" y="2317750"/>
                        <a:ext cx="7804150" cy="257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a:t>
            </a:r>
            <a:r>
              <a:rPr lang="en-US" dirty="0" smtClean="0"/>
              <a:t>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a:t>
            </a:r>
            <a:r>
              <a:rPr lang="en-GB" dirty="0" smtClean="0"/>
              <a:t>document</a:t>
            </a:r>
            <a:r>
              <a:rPr lang="en-GB" dirty="0" smtClean="0"/>
              <a:t> </a:t>
            </a:r>
            <a:r>
              <a:rPr lang="en-GB" dirty="0" smtClean="0"/>
              <a:t>for P802.11aj </a:t>
            </a:r>
            <a:r>
              <a:rPr lang="en-GB" dirty="0"/>
              <a:t>cited below to </a:t>
            </a:r>
            <a:r>
              <a:rPr lang="en-GB" dirty="0" smtClean="0"/>
              <a:t>the 802 EC</a:t>
            </a:r>
            <a:r>
              <a:rPr lang="en-GB" dirty="0" smtClean="0"/>
              <a:t>.</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mentor.ieee.org/802.11/dcn/12/11-12-0141-07-cmmw-ieee-802-11-cmww-sg-5c.doc</a:t>
            </a:r>
            <a:r>
              <a:rPr lang="en-GB" b="1" dirty="0" smtClean="0"/>
              <a:t> </a:t>
            </a:r>
            <a:r>
              <a:rPr lang="en-GB" dirty="0" smtClean="0"/>
              <a:t> </a:t>
            </a:r>
            <a:endParaRPr lang="en-US" dirty="0"/>
          </a:p>
          <a:p>
            <a:pPr lvl="0"/>
            <a:r>
              <a:rPr lang="en-GB" dirty="0" smtClean="0"/>
              <a:t>Moved: </a:t>
            </a:r>
            <a:r>
              <a:rPr lang="en-GB" dirty="0" err="1" smtClean="0"/>
              <a:t>Jiamin</a:t>
            </a:r>
            <a:r>
              <a:rPr lang="en-GB" dirty="0" smtClean="0"/>
              <a:t> Chen</a:t>
            </a:r>
          </a:p>
          <a:p>
            <a:pPr lvl="0"/>
            <a:r>
              <a:rPr lang="en-GB" dirty="0" smtClean="0"/>
              <a:t>Seconded</a:t>
            </a:r>
            <a:r>
              <a:rPr lang="en-GB" dirty="0"/>
              <a:t>: </a:t>
            </a:r>
            <a:endParaRPr lang="en-US" dirty="0"/>
          </a:p>
          <a:p>
            <a:pPr lvl="0"/>
            <a:r>
              <a:rPr lang="en-US" b="1" dirty="0" smtClean="0"/>
              <a:t>Result:</a:t>
            </a:r>
          </a:p>
          <a:p>
            <a:pPr lvl="0"/>
            <a:endParaRPr lang="en-US" dirty="0"/>
          </a:p>
          <a:p>
            <a:pPr marL="342900" lvl="1" indent="-342900">
              <a:buFontTx/>
              <a:buChar char="•"/>
            </a:pPr>
            <a:r>
              <a:rPr lang="en-GB" b="1" dirty="0" smtClean="0"/>
              <a:t>In the TG:  </a:t>
            </a:r>
            <a:r>
              <a:rPr lang="en-GB" b="1" dirty="0" smtClean="0"/>
              <a:t>Moved: </a:t>
            </a:r>
            <a:r>
              <a:rPr lang="en-GB" altLang="zh-CN" b="1" dirty="0" smtClean="0"/>
              <a:t>Haiming Wang, Seconded: </a:t>
            </a:r>
            <a:r>
              <a:rPr lang="en-GB" altLang="zh-CN" sz="2400" b="1" dirty="0"/>
              <a:t>Pei </a:t>
            </a:r>
            <a:r>
              <a:rPr lang="en-GB" altLang="zh-CN" sz="2400"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407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endParaRPr lang="en-GB" b="1" dirty="0" smtClean="0"/>
          </a:p>
          <a:p>
            <a:pPr lvl="0"/>
            <a:r>
              <a:rPr lang="en-GB" dirty="0" smtClean="0"/>
              <a:t>Moved</a:t>
            </a:r>
            <a:r>
              <a:rPr lang="en-GB" dirty="0"/>
              <a:t>: </a:t>
            </a:r>
            <a:r>
              <a:rPr lang="en-GB" dirty="0" smtClean="0"/>
              <a:t>Donald Eastlake</a:t>
            </a:r>
            <a:endParaRPr lang="en-US" dirty="0"/>
          </a:p>
          <a:p>
            <a:pPr lvl="0"/>
            <a:r>
              <a:rPr lang="en-GB" dirty="0"/>
              <a:t>Seconded: </a:t>
            </a:r>
            <a:endParaRPr lang="en-US" dirty="0"/>
          </a:p>
          <a:p>
            <a:pPr lvl="0"/>
            <a:r>
              <a:rPr lang="en-GB" dirty="0" smtClean="0"/>
              <a:t>Result:</a:t>
            </a:r>
          </a:p>
          <a:p>
            <a:pPr lvl="0"/>
            <a:endParaRPr lang="en-GB" b="1" dirty="0" smtClean="0"/>
          </a:p>
          <a:p>
            <a:pPr lvl="0"/>
            <a:r>
              <a:rPr lang="en-GB" b="1" dirty="0" smtClean="0"/>
              <a:t>In the WG:  </a:t>
            </a:r>
            <a:r>
              <a:rPr lang="en-US" b="1" dirty="0" smtClean="0"/>
              <a:t>Moved: </a:t>
            </a:r>
            <a:r>
              <a:rPr lang="en-US" b="1" dirty="0" smtClean="0"/>
              <a:t>Joseph Levy Seconded</a:t>
            </a:r>
            <a:r>
              <a:rPr lang="en-US" b="1" dirty="0" smtClean="0"/>
              <a:t>: </a:t>
            </a:r>
            <a:r>
              <a:rPr lang="en-US" b="1" dirty="0" smtClean="0"/>
              <a:t>Michael Fischer Result: 3-0-0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2920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a:t>
            </a:r>
            <a:r>
              <a:rPr lang="en-US" dirty="0" smtClean="0"/>
              <a:t>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a:t>
            </a:r>
            <a:r>
              <a:rPr lang="en-GB" dirty="0" smtClean="0"/>
              <a:t>P802.11ak cited </a:t>
            </a:r>
            <a:r>
              <a:rPr lang="en-GB" dirty="0"/>
              <a:t>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mentor.ieee.org/802.11/dcn/12/11-12-1208-00-0glk-802-11-glk-draft-5c.docx</a:t>
            </a:r>
            <a:r>
              <a:rPr lang="en-GB" b="1" dirty="0" smtClean="0"/>
              <a:t> </a:t>
            </a:r>
            <a:endParaRPr lang="en-US" dirty="0"/>
          </a:p>
          <a:p>
            <a:pPr lvl="0"/>
            <a:r>
              <a:rPr lang="en-GB" dirty="0" smtClean="0"/>
              <a:t>Moved</a:t>
            </a:r>
            <a:r>
              <a:rPr lang="en-GB" dirty="0"/>
              <a:t>: </a:t>
            </a:r>
            <a:r>
              <a:rPr lang="en-GB" dirty="0" smtClean="0"/>
              <a:t>Donald Eastlake</a:t>
            </a:r>
            <a:endParaRPr lang="en-US" dirty="0"/>
          </a:p>
          <a:p>
            <a:pPr lvl="0"/>
            <a:r>
              <a:rPr lang="en-GB" dirty="0"/>
              <a:t>Seconded: </a:t>
            </a:r>
            <a:endParaRPr lang="en-US" dirty="0"/>
          </a:p>
          <a:p>
            <a:pPr lvl="0"/>
            <a:r>
              <a:rPr lang="en-GB" dirty="0" smtClean="0"/>
              <a:t>Result:</a:t>
            </a:r>
          </a:p>
          <a:p>
            <a:pPr lvl="0"/>
            <a:endParaRPr lang="en-GB" b="1"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1286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a:t>
            </a:r>
            <a:r>
              <a:rPr lang="en-GB" b="1" dirty="0"/>
              <a:t>: </a:t>
            </a:r>
            <a:r>
              <a:rPr lang="en-GB" b="1" dirty="0">
                <a:hlinkClick r:id="rId3"/>
              </a:rPr>
              <a:t>https://</a:t>
            </a:r>
            <a:r>
              <a:rPr lang="en-GB" b="1" dirty="0" smtClean="0">
                <a:hlinkClick r:id="rId3"/>
              </a:rPr>
              <a:t>mentor.ieee.org/802.11/dcn/16/11-16-0975-01-00aq-par-extension-form.docx</a:t>
            </a:r>
            <a:r>
              <a:rPr lang="en-GB" b="1" dirty="0" smtClean="0"/>
              <a:t> </a:t>
            </a:r>
            <a:endParaRPr lang="en-US" dirty="0"/>
          </a:p>
          <a:p>
            <a:pPr lvl="0"/>
            <a:endParaRPr lang="en-GB" dirty="0" smtClean="0"/>
          </a:p>
          <a:p>
            <a:pPr lvl="0"/>
            <a:r>
              <a:rPr lang="en-GB" dirty="0" smtClean="0"/>
              <a:t>Moved</a:t>
            </a:r>
            <a:r>
              <a:rPr lang="en-GB" dirty="0"/>
              <a:t>: </a:t>
            </a:r>
            <a:r>
              <a:rPr lang="en-GB" dirty="0" smtClean="0"/>
              <a:t>Stephen McCann</a:t>
            </a:r>
            <a:endParaRPr lang="en-US" dirty="0"/>
          </a:p>
          <a:p>
            <a:pPr lvl="0"/>
            <a:r>
              <a:rPr lang="en-GB" dirty="0"/>
              <a:t>Seconded: </a:t>
            </a:r>
            <a:endParaRPr lang="en-US" dirty="0"/>
          </a:p>
          <a:p>
            <a:pPr lvl="0"/>
            <a:r>
              <a:rPr lang="en-GB" dirty="0" smtClean="0"/>
              <a:t>Result:</a:t>
            </a:r>
            <a:r>
              <a:rPr lang="en-GB" dirty="0"/>
              <a:t> </a:t>
            </a:r>
            <a:endParaRPr lang="en-GB" dirty="0" smtClean="0"/>
          </a:p>
          <a:p>
            <a:pPr>
              <a:defRPr/>
            </a:pPr>
            <a:r>
              <a:rPr lang="en-GB" b="1" dirty="0" smtClean="0"/>
              <a:t>In </a:t>
            </a:r>
            <a:r>
              <a:rPr lang="en-GB" b="1" dirty="0" smtClean="0"/>
              <a:t>the TG: </a:t>
            </a:r>
            <a:r>
              <a:rPr lang="en-GB" altLang="en-US" dirty="0" smtClean="0"/>
              <a:t>Moved</a:t>
            </a:r>
            <a:r>
              <a:rPr lang="en-GB" altLang="en-US" dirty="0"/>
              <a:t>: </a:t>
            </a:r>
            <a:r>
              <a:rPr lang="en-GB" altLang="en-US" dirty="0" smtClean="0"/>
              <a:t>Marc </a:t>
            </a:r>
            <a:r>
              <a:rPr lang="en-GB" altLang="en-US" dirty="0" err="1"/>
              <a:t>Emmelmann</a:t>
            </a:r>
            <a:r>
              <a:rPr lang="en-GB" altLang="en-US" dirty="0"/>
              <a:t>,  </a:t>
            </a:r>
            <a:r>
              <a:rPr lang="en-GB" altLang="en-US" dirty="0" smtClean="0"/>
              <a:t>Seconded: </a:t>
            </a:r>
            <a:r>
              <a:rPr lang="en-GB" altLang="en-US" dirty="0" err="1"/>
              <a:t>Yunsong</a:t>
            </a:r>
            <a:r>
              <a:rPr lang="en-GB" altLang="en-US" dirty="0"/>
              <a:t> </a:t>
            </a:r>
            <a:r>
              <a:rPr lang="en-GB" altLang="en-US" dirty="0" smtClean="0"/>
              <a:t>Yang Result: Y</a:t>
            </a:r>
            <a:r>
              <a:rPr lang="en-GB" altLang="en-US" dirty="0"/>
              <a:t>:  10, N: 0, A: 0</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15129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a:t>
            </a:r>
            <a:r>
              <a:rPr lang="en-US" dirty="0" smtClean="0"/>
              <a:t>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a:t>
            </a:r>
            <a:r>
              <a:rPr lang="en-GB" dirty="0" smtClean="0"/>
              <a:t>P802.11aq </a:t>
            </a:r>
            <a:r>
              <a:rPr lang="en-GB" dirty="0"/>
              <a:t>cited 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mentor.ieee.org/802.11/dcn/12/11-12-1137-06-0pad-draft-5c-proposal.doc</a:t>
            </a:r>
            <a:r>
              <a:rPr lang="en-GB" b="1" dirty="0" smtClean="0"/>
              <a:t> </a:t>
            </a:r>
            <a:endParaRPr lang="en-US" dirty="0"/>
          </a:p>
          <a:p>
            <a:pPr lvl="0"/>
            <a:r>
              <a:rPr lang="en-GB" dirty="0" smtClean="0"/>
              <a:t>Moved</a:t>
            </a:r>
            <a:r>
              <a:rPr lang="en-GB" dirty="0"/>
              <a:t>: </a:t>
            </a:r>
            <a:r>
              <a:rPr lang="en-GB" dirty="0" smtClean="0"/>
              <a:t>Stephen McCann</a:t>
            </a:r>
            <a:endParaRPr lang="en-US" dirty="0"/>
          </a:p>
          <a:p>
            <a:pPr lvl="0"/>
            <a:r>
              <a:rPr lang="en-GB" dirty="0"/>
              <a:t>Seconded: </a:t>
            </a:r>
            <a:endParaRPr lang="en-US" dirty="0"/>
          </a:p>
          <a:p>
            <a:pPr lvl="0"/>
            <a:r>
              <a:rPr lang="en-GB" dirty="0" smtClean="0"/>
              <a:t>Result:</a:t>
            </a:r>
            <a:r>
              <a:rPr lang="en-GB" dirty="0"/>
              <a:t> </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9569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a:t>Request the IEEE 802 LMSC to extend the 802.11 </a:t>
            </a:r>
            <a:r>
              <a:rPr lang="en-GB" dirty="0" smtClean="0"/>
              <a:t>Wake-up Radio (WUR) </a:t>
            </a:r>
            <a:r>
              <a:rPr lang="en-GB" dirty="0"/>
              <a:t>Study Group.</a:t>
            </a:r>
            <a:endParaRPr lang="en-US" dirty="0"/>
          </a:p>
          <a:p>
            <a:pPr marL="0" indent="0">
              <a:buNone/>
            </a:pPr>
            <a:endParaRPr lang="en-US" dirty="0"/>
          </a:p>
          <a:p>
            <a:pPr lvl="0"/>
            <a:r>
              <a:rPr lang="en-GB" dirty="0" smtClean="0"/>
              <a:t>Moved: Minyoung Park</a:t>
            </a:r>
          </a:p>
          <a:p>
            <a:pPr lvl="0"/>
            <a:r>
              <a:rPr lang="en-GB" dirty="0" smtClean="0"/>
              <a:t>Seconded:</a:t>
            </a:r>
          </a:p>
          <a:p>
            <a:pPr lvl="0"/>
            <a:r>
              <a:rPr lang="en-GB" dirty="0" smtClean="0"/>
              <a:t>Result</a:t>
            </a:r>
            <a:endParaRPr lang="en-US" dirty="0"/>
          </a:p>
          <a:p>
            <a:pPr lvl="0"/>
            <a:endParaRPr lang="en-GB" dirty="0" smtClean="0"/>
          </a:p>
          <a:p>
            <a:pPr lvl="0"/>
            <a:endParaRPr lang="en-GB" dirty="0"/>
          </a:p>
          <a:p>
            <a:pPr lvl="0"/>
            <a:r>
              <a:rPr lang="en-GB" sz="2000" dirty="0" smtClean="0"/>
              <a:t>WUR SG vote: Moved</a:t>
            </a:r>
            <a:r>
              <a:rPr lang="en-GB" sz="2000" dirty="0"/>
              <a:t>: &lt;name&gt;,  Seconded: &lt;name&gt;, Result: y-n-a]</a:t>
            </a:r>
            <a:endParaRPr lang="en-US" sz="2000" dirty="0"/>
          </a:p>
          <a:p>
            <a:pPr marL="0" indent="0">
              <a:buNone/>
            </a:pPr>
            <a:endParaRPr lang="en-GB" altLang="en-US" sz="2000" dirty="0" smtClean="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15</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dirty="0" smtClean="0"/>
              <a:t>Dorothy Stanley (HP Enterprise)</a:t>
            </a:r>
            <a:endParaRPr lang="en-US" sz="1200" b="0" dirty="0"/>
          </a:p>
        </p:txBody>
      </p:sp>
    </p:spTree>
    <p:extLst>
      <p:ext uri="{BB962C8B-B14F-4D97-AF65-F5344CB8AC3E}">
        <p14:creationId xmlns:p14="http://schemas.microsoft.com/office/powerpoint/2010/main" val="1674728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16</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55228987"/>
              </p:ext>
            </p:extLst>
          </p:nvPr>
        </p:nvGraphicFramePr>
        <p:xfrm>
          <a:off x="152400" y="762000"/>
          <a:ext cx="8839200" cy="5129551"/>
        </p:xfrm>
        <a:graphic>
          <a:graphicData uri="http://schemas.openxmlformats.org/drawingml/2006/table">
            <a:tbl>
              <a:tblPr/>
              <a:tblGrid>
                <a:gridCol w="2779620"/>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dirty="0" smtClean="0">
                          <a:solidFill>
                            <a:srgbClr val="000000"/>
                          </a:solidFill>
                          <a:effectLst/>
                          <a:latin typeface="Calibri" panose="020F0502020204030204" pitchFamily="34" charset="0"/>
                        </a:rPr>
                        <a:t>Mon</a:t>
                      </a:r>
                      <a:r>
                        <a:rPr lang="fr-FR" sz="1800" b="0" i="0" u="none" strike="noStrike" baseline="0" dirty="0" smtClean="0">
                          <a:solidFill>
                            <a:srgbClr val="000000"/>
                          </a:solidFill>
                          <a:effectLst/>
                          <a:latin typeface="Calibri" panose="020F0502020204030204" pitchFamily="34" charset="0"/>
                        </a:rPr>
                        <a:t> </a:t>
                      </a:r>
                      <a:r>
                        <a:rPr lang="fr-FR" sz="1800" b="0" i="0" u="none" strike="noStrike" baseline="0" dirty="0" err="1" smtClean="0">
                          <a:solidFill>
                            <a:srgbClr val="000000"/>
                          </a:solidFill>
                          <a:effectLst/>
                          <a:latin typeface="Calibri" panose="020F0502020204030204" pitchFamily="34" charset="0"/>
                        </a:rPr>
                        <a:t>June</a:t>
                      </a:r>
                      <a:r>
                        <a:rPr lang="fr-FR" sz="1800" b="0" i="0" u="none" strike="noStrike" baseline="0" dirty="0" smtClean="0">
                          <a:solidFill>
                            <a:srgbClr val="000000"/>
                          </a:solidFill>
                          <a:effectLst/>
                          <a:latin typeface="Calibri" panose="020F0502020204030204" pitchFamily="34" charset="0"/>
                        </a:rPr>
                        <a:t>  20, July 18</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TGaj</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Thurs July 7</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21:00</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 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1800" b="0" i="0" u="none" strike="noStrike" kern="1200" dirty="0" err="1" smtClean="0">
                          <a:solidFill>
                            <a:srgbClr val="000000"/>
                          </a:solidFill>
                          <a:effectLst/>
                          <a:latin typeface="Calibri" panose="020F0502020204030204" pitchFamily="34" charset="0"/>
                          <a:ea typeface="+mn-ea"/>
                          <a:cs typeface="+mn-cs"/>
                        </a:rPr>
                        <a:t>TGah</a:t>
                      </a:r>
                      <a:endParaRPr lang="en-GB" sz="18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Weekly Tues May 24 to Aug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1800" b="0" i="0" u="none" strike="noStrike" dirty="0" err="1" smtClean="0">
                          <a:solidFill>
                            <a:srgbClr val="000000"/>
                          </a:solidFill>
                          <a:effectLst/>
                          <a:latin typeface="Calibri" panose="020F0502020204030204" pitchFamily="34" charset="0"/>
                        </a:rPr>
                        <a:t>TGai</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a:solidFill>
                            <a:srgbClr val="000000"/>
                          </a:solidFill>
                          <a:effectLst/>
                          <a:latin typeface="Calibri" panose="020F0502020204030204" pitchFamily="34" charset="0"/>
                        </a:rPr>
                        <a:t>TGak</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Mon June 6, 13, 20, July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10:00 </a:t>
                      </a:r>
                      <a:r>
                        <a:rPr lang="en-GB" sz="18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TGmc</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Fri May 27, June 3</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3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Fri</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June 24, July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Noon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kern="1200" dirty="0" smtClean="0">
                          <a:solidFill>
                            <a:schemeClr val="tx1"/>
                          </a:solidFill>
                          <a:effectLst/>
                          <a:latin typeface="Calibri" panose="020F0502020204030204" pitchFamily="34" charset="0"/>
                          <a:ea typeface="+mn-ea"/>
                          <a:cs typeface="+mn-cs"/>
                        </a:rPr>
                        <a:t>Thurs June 2, 16, 30, July 14</a:t>
                      </a:r>
                      <a:endParaRPr lang="en-CA" sz="1800" kern="1200" baseline="0" dirty="0" smtClean="0">
                        <a:solidFill>
                          <a:schemeClr val="tx1"/>
                        </a:solidFill>
                        <a:effectLst/>
                        <a:latin typeface="Calibri" panose="020F0502020204030204" pitchFamily="34" charset="0"/>
                        <a:ea typeface="+mn-ea"/>
                        <a:cs typeface="+mn-cs"/>
                      </a:endParaRP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June 23, July 7, Aug 4</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a:t>
                      </a:r>
                      <a:r>
                        <a:rPr lang="en-GB" sz="1800" b="0" i="0" u="none" strike="noStrike" baseline="0" dirty="0" smtClean="0">
                          <a:solidFill>
                            <a:srgbClr val="000000"/>
                          </a:solidFill>
                          <a:effectLst/>
                          <a:latin typeface="Calibri" panose="020F0502020204030204" pitchFamily="34" charset="0"/>
                        </a:rPr>
                        <a:t> hrs</a:t>
                      </a:r>
                    </a:p>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Weds June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Weds June 15</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2" name="TextBox 1"/>
          <p:cNvSpPr txBox="1"/>
          <p:nvPr/>
        </p:nvSpPr>
        <p:spPr>
          <a:xfrm>
            <a:off x="187362" y="5867400"/>
            <a:ext cx="8651838" cy="369332"/>
          </a:xfrm>
          <a:prstGeom prst="rect">
            <a:avLst/>
          </a:prstGeom>
          <a:noFill/>
        </p:spPr>
        <p:txBody>
          <a:bodyPr wrap="square" rtlCol="0">
            <a:spAutoFit/>
          </a:bodyPr>
          <a:lstStyle/>
          <a:p>
            <a:r>
              <a:rPr lang="en-US" sz="1800" dirty="0" smtClean="0"/>
              <a:t>Move to approve:  Seconded:  Result</a:t>
            </a:r>
            <a:r>
              <a:rPr lang="en-US" sz="1800" dirty="0"/>
              <a:t>:</a:t>
            </a:r>
            <a:r>
              <a:rPr lang="en-US" sz="1800" dirty="0" smtClean="0"/>
              <a:t>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
        <p:nvSpPr>
          <p:cNvPr id="6" name="Rectangle 5"/>
          <p:cNvSpPr/>
          <p:nvPr/>
        </p:nvSpPr>
        <p:spPr>
          <a:xfrm rot="19169429">
            <a:off x="3402450" y="2967335"/>
            <a:ext cx="2339102" cy="923330"/>
          </a:xfrm>
          <a:prstGeom prst="rect">
            <a:avLst/>
          </a:prstGeom>
          <a:noFill/>
        </p:spPr>
        <p:txBody>
          <a:bodyPr wrap="non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Update</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Chair affirmation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affirm Minyoung Park as WUR chair.</a:t>
            </a:r>
            <a:endParaRPr lang="en-US" dirty="0"/>
          </a:p>
          <a:p>
            <a:pPr lvl="0"/>
            <a:r>
              <a:rPr lang="en-GB" dirty="0"/>
              <a:t> </a:t>
            </a:r>
            <a:endParaRPr lang="en-US" dirty="0"/>
          </a:p>
          <a:p>
            <a:pPr lvl="0"/>
            <a:r>
              <a:rPr lang="en-GB" dirty="0" smtClean="0"/>
              <a:t>Moved</a:t>
            </a:r>
            <a:r>
              <a:rPr lang="en-GB" dirty="0"/>
              <a:t>: </a:t>
            </a:r>
            <a:endParaRPr lang="en-US" dirty="0"/>
          </a:p>
          <a:p>
            <a:pPr lvl="0"/>
            <a:r>
              <a:rPr lang="en-GB" dirty="0"/>
              <a:t>Seconded: </a:t>
            </a:r>
            <a:endParaRPr lang="en-US" dirty="0"/>
          </a:p>
          <a:p>
            <a:pPr lvl="0"/>
            <a:r>
              <a:rPr lang="en-GB" dirty="0"/>
              <a:t> </a:t>
            </a:r>
            <a:r>
              <a:rPr lang="en-GB" dirty="0" smtClean="0"/>
              <a:t>Result:</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8230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
        <p:nvSpPr>
          <p:cNvPr id="7" name="TextBox 6"/>
          <p:cNvSpPr txBox="1"/>
          <p:nvPr/>
        </p:nvSpPr>
        <p:spPr>
          <a:xfrm>
            <a:off x="381000" y="6172200"/>
            <a:ext cx="7501221" cy="338554"/>
          </a:xfrm>
          <a:prstGeom prst="rect">
            <a:avLst/>
          </a:prstGeom>
          <a:noFill/>
        </p:spPr>
        <p:txBody>
          <a:bodyPr wrap="none" rtlCol="0">
            <a:spAutoFit/>
          </a:bodyPr>
          <a:lstStyle/>
          <a:p>
            <a:r>
              <a:rPr lang="en-US" sz="1600" dirty="0" smtClean="0"/>
              <a:t>This proposal grew out of investigation into “Abstain”, see 11-16-223r1, slides 20-25</a:t>
            </a:r>
            <a:endParaRPr lang="en-US" sz="1600" dirty="0"/>
          </a:p>
        </p:txBody>
      </p:sp>
    </p:spTree>
    <p:extLst>
      <p:ext uri="{BB962C8B-B14F-4D97-AF65-F5344CB8AC3E}">
        <p14:creationId xmlns:p14="http://schemas.microsoft.com/office/powerpoint/2010/main" val="1500254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July 2016 802.11 WG plenary meetings and EC meetings.</a:t>
            </a:r>
          </a:p>
          <a:p>
            <a:r>
              <a:rPr lang="en-US" b="0" dirty="0" smtClean="0"/>
              <a:t>Revisions</a:t>
            </a:r>
          </a:p>
          <a:p>
            <a:pPr lvl="1"/>
            <a:r>
              <a:rPr lang="en-US" b="0" dirty="0" smtClean="0"/>
              <a:t>R0: containing motions for the Wednesday WG11 plenary</a:t>
            </a:r>
          </a:p>
          <a:p>
            <a:pPr lvl="1"/>
            <a:r>
              <a:rPr lang="en-US" dirty="0" smtClean="0"/>
              <a:t>R1: </a:t>
            </a:r>
            <a:r>
              <a:rPr lang="en-US" b="0" dirty="0" smtClean="0"/>
              <a:t>at conclusion of </a:t>
            </a:r>
            <a:r>
              <a:rPr lang="en-US" dirty="0" smtClean="0"/>
              <a:t>Wednesday</a:t>
            </a:r>
            <a:r>
              <a:rPr lang="en-US" b="0" dirty="0" smtClean="0"/>
              <a:t> WG11 plenary</a:t>
            </a:r>
          </a:p>
          <a:p>
            <a:pPr lvl="1"/>
            <a:r>
              <a:rPr lang="en-US" b="0" dirty="0" smtClean="0"/>
              <a:t>R2: containing motions for </a:t>
            </a:r>
            <a:r>
              <a:rPr lang="en-US" dirty="0" smtClean="0"/>
              <a:t>Friday</a:t>
            </a:r>
            <a:r>
              <a:rPr lang="en-US" b="0" dirty="0" smtClean="0"/>
              <a:t> WG11 plenary</a:t>
            </a:r>
          </a:p>
          <a:p>
            <a:pPr lvl="1"/>
            <a:r>
              <a:rPr lang="en-US" b="0" dirty="0" smtClean="0"/>
              <a:t>R3: at conclusion of  </a:t>
            </a:r>
            <a:r>
              <a:rPr lang="en-US" dirty="0" smtClean="0"/>
              <a:t>Friday</a:t>
            </a:r>
            <a:r>
              <a:rPr lang="en-US" b="0" dirty="0" smtClean="0"/>
              <a:t> WG11 plenary</a:t>
            </a:r>
          </a:p>
          <a:p>
            <a:pPr lvl="1"/>
            <a:r>
              <a:rPr lang="en-US" dirty="0" smtClean="0"/>
              <a:t>R4: at the conclusion of the Friday 802 EC meeting (plenary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br>
              <a:rPr lang="en-GB" dirty="0" smtClean="0"/>
            </a:br>
            <a:r>
              <a:rPr lang="en-GB" dirty="0" smtClean="0"/>
              <a:t>plenary only</a:t>
            </a:r>
            <a:r>
              <a:rPr lang="en-GB" dirty="0"/>
              <a:t/>
            </a:r>
            <a:br>
              <a:rPr lang="en-GB" dirty="0"/>
            </a:br>
            <a:r>
              <a:rPr lang="en-GB" dirty="0"/>
              <a:t/>
            </a:r>
            <a:br>
              <a:rPr lang="en-GB" dirty="0"/>
            </a:b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20</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 motions</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err="1"/>
              <a:t>extension|modification</a:t>
            </a:r>
            <a:r>
              <a:rPr lang="en-GB" dirty="0"/>
              <a:t>] information [for P802.11&lt;x&gt;] cited below to </a:t>
            </a:r>
            <a:r>
              <a:rPr lang="en-GB" dirty="0" err="1"/>
              <a:t>NesCom</a:t>
            </a:r>
            <a:r>
              <a:rPr lang="en-GB" dirty="0"/>
              <a:t>.</a:t>
            </a:r>
            <a:endParaRPr lang="en-US" dirty="0"/>
          </a:p>
          <a:p>
            <a:pPr lvl="0"/>
            <a:r>
              <a:rPr lang="en-GB" dirty="0"/>
              <a:t> </a:t>
            </a:r>
            <a:endParaRPr lang="en-US" dirty="0"/>
          </a:p>
          <a:p>
            <a:pPr lvl="1"/>
            <a:r>
              <a:rPr lang="en-GB" b="1" dirty="0"/>
              <a:t>PAR document:  &lt;doc-ref&gt;</a:t>
            </a:r>
            <a:endParaRPr lang="en-US" dirty="0"/>
          </a:p>
          <a:p>
            <a:pPr lvl="1"/>
            <a:r>
              <a:rPr lang="en-GB" b="1" dirty="0"/>
              <a:t>CSD document: &lt;doc-ref&gt;</a:t>
            </a:r>
            <a:endParaRPr lang="en-US" dirty="0"/>
          </a:p>
          <a:p>
            <a:pPr lvl="1"/>
            <a:r>
              <a:rPr lang="en-GB" b="1" dirty="0"/>
              <a:t>In the WG:  PAR approval motion &lt;result&gt;, CSD approval motion &lt;result&gt;</a:t>
            </a:r>
            <a:endParaRPr lang="en-US" dirty="0"/>
          </a:p>
          <a:p>
            <a:pPr lvl="0"/>
            <a:r>
              <a:rPr lang="en-GB" dirty="0"/>
              <a:t>Moved: </a:t>
            </a:r>
            <a:endParaRPr lang="en-US" dirty="0"/>
          </a:p>
          <a:p>
            <a:pPr lvl="0"/>
            <a:r>
              <a:rPr lang="en-GB" dirty="0"/>
              <a:t>Seconded: </a:t>
            </a:r>
            <a:endParaRPr lang="en-US" dirty="0"/>
          </a:p>
          <a:p>
            <a:pPr lvl="0"/>
            <a:r>
              <a:rPr lang="en-GB" dirty="0"/>
              <a:t> </a:t>
            </a:r>
            <a:endParaRPr lang="en-US" dirty="0"/>
          </a:p>
          <a:p>
            <a:pPr lvl="0"/>
            <a:r>
              <a:rPr lang="en-GB" dirty="0"/>
              <a:t>Working Group vote on the motion passes: y-n-a</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764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22</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3" name="Footer Placeholder 2"/>
          <p:cNvSpPr>
            <a:spLocks noGrp="1"/>
          </p:cNvSpPr>
          <p:nvPr>
            <p:ph type="ftr" sz="quarter" idx="11"/>
          </p:nvPr>
        </p:nvSpPr>
        <p:spPr/>
        <p:txBody>
          <a:bodyPr/>
          <a:lstStyle/>
          <a:p>
            <a:pPr>
              <a:defRPr/>
            </a:pPr>
            <a:r>
              <a:rPr lang="en-US" dirty="0" smtClean="0"/>
              <a:t>Dorothy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endParaRPr lang="en-US" dirty="0"/>
          </a:p>
          <a:p>
            <a:pPr lvl="0"/>
            <a:r>
              <a:rPr lang="en-GB" dirty="0" smtClean="0"/>
              <a:t>Moved</a:t>
            </a:r>
            <a:r>
              <a:rPr lang="en-GB" dirty="0"/>
              <a:t>: </a:t>
            </a:r>
            <a:r>
              <a:rPr lang="en-GB" dirty="0" smtClean="0"/>
              <a:t>Dorothy Stanley</a:t>
            </a:r>
            <a:endParaRPr lang="en-US" dirty="0"/>
          </a:p>
          <a:p>
            <a:pPr lvl="0"/>
            <a:r>
              <a:rPr lang="en-GB" dirty="0"/>
              <a:t>Seconded: </a:t>
            </a:r>
            <a:endParaRPr lang="en-GB" dirty="0" smtClean="0"/>
          </a:p>
          <a:p>
            <a:pPr lvl="0"/>
            <a:r>
              <a:rPr lang="en-GB" dirty="0" smtClean="0"/>
              <a:t>Result:</a:t>
            </a:r>
            <a:endParaRPr lang="en-US" dirty="0"/>
          </a:p>
          <a:p>
            <a:pPr lvl="0"/>
            <a:r>
              <a:rPr lang="en-GB" dirty="0"/>
              <a:t> </a:t>
            </a:r>
            <a:endParaRPr lang="en-US" dirty="0"/>
          </a:p>
          <a:p>
            <a:r>
              <a:rPr lang="en-GB" b="1" dirty="0" smtClean="0"/>
              <a:t>In the TG:  Moved: </a:t>
            </a:r>
            <a:r>
              <a:rPr lang="en-GB" b="1" dirty="0" smtClean="0"/>
              <a:t>Emily Qi Seconded</a:t>
            </a:r>
            <a:r>
              <a:rPr lang="en-GB" b="1" dirty="0" smtClean="0"/>
              <a:t>: </a:t>
            </a:r>
            <a:r>
              <a:rPr lang="en-GB" b="1" dirty="0" smtClean="0"/>
              <a:t>Menzo Wentink Result: 18-0-0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470480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endParaRPr lang="en-GB" b="1" dirty="0" smtClean="0"/>
          </a:p>
          <a:p>
            <a:pPr lvl="0"/>
            <a:endParaRPr lang="en-GB" dirty="0" smtClean="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endParaRPr lang="en-US" dirty="0"/>
          </a:p>
          <a:p>
            <a:pPr lvl="0"/>
            <a:r>
              <a:rPr lang="en-GB" dirty="0" smtClean="0"/>
              <a:t>Result:</a:t>
            </a:r>
          </a:p>
          <a:p>
            <a:pPr lvl="0"/>
            <a:r>
              <a:rPr lang="en-GB" b="1" dirty="0" smtClean="0"/>
              <a:t>In </a:t>
            </a:r>
            <a:r>
              <a:rPr lang="en-GB" b="1" dirty="0" smtClean="0"/>
              <a:t>the TG:  </a:t>
            </a:r>
            <a:r>
              <a:rPr lang="en-GB" b="1" dirty="0" smtClean="0"/>
              <a:t>Moved: Eugene Seconded: Harry Result:20-0-2</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020427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a:t>
            </a:r>
            <a:r>
              <a:rPr lang="en-US" dirty="0" smtClean="0"/>
              <a:t>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a:t>
            </a:r>
            <a:r>
              <a:rPr lang="en-GB" dirty="0" smtClean="0"/>
              <a:t>document</a:t>
            </a:r>
            <a:r>
              <a:rPr lang="en-GB" dirty="0" smtClean="0"/>
              <a:t> </a:t>
            </a:r>
            <a:r>
              <a:rPr lang="en-GB" dirty="0" smtClean="0"/>
              <a:t>for P802.11ah </a:t>
            </a:r>
            <a:r>
              <a:rPr lang="en-GB" dirty="0"/>
              <a:t>cited below to </a:t>
            </a:r>
            <a:r>
              <a:rPr lang="en-GB" dirty="0" smtClean="0"/>
              <a:t>the 802 EC.</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mentor.ieee.org/802.11/dcn/14/11-14-0591-00-00ah-tgah-revised-csd.docx</a:t>
            </a:r>
            <a:r>
              <a:rPr lang="en-GB" b="1" dirty="0" smtClean="0"/>
              <a:t> </a:t>
            </a:r>
            <a:endParaRPr lang="en-US" dirty="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endParaRPr lang="en-US" dirty="0"/>
          </a:p>
          <a:p>
            <a:pPr lvl="0"/>
            <a:r>
              <a:rPr lang="en-GB" dirty="0" smtClean="0"/>
              <a:t>Result</a:t>
            </a:r>
            <a:r>
              <a:rPr lang="en-GB" dirty="0" smtClean="0"/>
              <a:t>:</a:t>
            </a:r>
          </a:p>
          <a:p>
            <a:r>
              <a:rPr lang="en-GB" dirty="0"/>
              <a:t>In the TG:  Moved: </a:t>
            </a:r>
            <a:r>
              <a:rPr lang="en-GB" dirty="0" smtClean="0"/>
              <a:t>Alfred </a:t>
            </a:r>
            <a:r>
              <a:rPr lang="en-GB" dirty="0"/>
              <a:t>Seconded: </a:t>
            </a:r>
            <a:r>
              <a:rPr lang="en-GB" dirty="0" smtClean="0"/>
              <a:t>Young-</a:t>
            </a:r>
            <a:r>
              <a:rPr lang="en-GB" dirty="0" err="1" smtClean="0"/>
              <a:t>Hoon</a:t>
            </a:r>
            <a:r>
              <a:rPr lang="en-GB" dirty="0" smtClean="0"/>
              <a:t> Result: 19-0-1</a:t>
            </a:r>
            <a:endParaRPr lang="en-US" dirty="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6501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1"/>
            <a:r>
              <a:rPr lang="en-GB" b="1" dirty="0" smtClean="0"/>
              <a:t>5C </a:t>
            </a:r>
            <a:r>
              <a:rPr lang="en-GB" b="1" dirty="0"/>
              <a:t>document: </a:t>
            </a:r>
            <a:r>
              <a:rPr lang="en-GB" b="1" dirty="0">
                <a:hlinkClick r:id="rId4"/>
              </a:rPr>
              <a:t>https://</a:t>
            </a:r>
            <a:r>
              <a:rPr lang="en-GB" b="1" dirty="0" smtClean="0">
                <a:hlinkClick r:id="rId4"/>
              </a:rPr>
              <a:t>mentor.ieee.org/802.11/dcn/10/11-10-1153-00-0fia-fast-initial-link-set-up-5c.doc</a:t>
            </a:r>
            <a:r>
              <a:rPr lang="en-GB" b="1" dirty="0" smtClean="0"/>
              <a:t> </a:t>
            </a:r>
            <a:endParaRPr lang="en-US" dirty="0"/>
          </a:p>
          <a:p>
            <a:pPr lvl="0"/>
            <a:r>
              <a:rPr lang="en-GB" dirty="0" smtClean="0"/>
              <a:t>Moved</a:t>
            </a:r>
            <a:r>
              <a:rPr lang="en-GB" dirty="0"/>
              <a:t>: </a:t>
            </a:r>
            <a:endParaRPr lang="en-US" dirty="0"/>
          </a:p>
          <a:p>
            <a:pPr lvl="0"/>
            <a:r>
              <a:rPr lang="en-GB" dirty="0"/>
              <a:t>Seconded: </a:t>
            </a:r>
            <a:endParaRPr lang="en-US" dirty="0"/>
          </a:p>
          <a:p>
            <a:pPr lvl="0"/>
            <a:r>
              <a:rPr lang="en-US" b="1" dirty="0" smtClean="0"/>
              <a:t>Result:</a:t>
            </a:r>
          </a:p>
          <a:p>
            <a:pPr lvl="0"/>
            <a:endParaRPr lang="en-GB" dirty="0"/>
          </a:p>
          <a:p>
            <a:pPr lvl="0"/>
            <a:r>
              <a:rPr lang="en-GB" b="1" dirty="0" smtClean="0"/>
              <a:t>In the TG:  Moved: Seconded: Result</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8626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a:t>
            </a:r>
            <a:r>
              <a:rPr lang="en-US" dirty="0" smtClean="0"/>
              <a:t>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a:t>
            </a:r>
            <a:r>
              <a:rPr lang="en-GB" dirty="0" smtClean="0"/>
              <a:t>P802.11ai </a:t>
            </a:r>
            <a:r>
              <a:rPr lang="en-GB" dirty="0"/>
              <a:t>cited 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mentor.ieee.org/802.11/dcn/10/11-10-1153-00-0fia-fast-initial-link-set-up-5c.doc</a:t>
            </a:r>
            <a:r>
              <a:rPr lang="en-GB" b="1" dirty="0" smtClean="0"/>
              <a:t> </a:t>
            </a:r>
            <a:endParaRPr lang="en-US" dirty="0"/>
          </a:p>
          <a:p>
            <a:pPr lvl="0"/>
            <a:r>
              <a:rPr lang="en-GB" dirty="0" smtClean="0"/>
              <a:t>Moved</a:t>
            </a:r>
            <a:r>
              <a:rPr lang="en-GB" dirty="0"/>
              <a:t>: </a:t>
            </a:r>
            <a:endParaRPr lang="en-US" dirty="0"/>
          </a:p>
          <a:p>
            <a:pPr lvl="0"/>
            <a:r>
              <a:rPr lang="en-GB" dirty="0"/>
              <a:t>Seconded: </a:t>
            </a:r>
            <a:endParaRPr lang="en-US" dirty="0"/>
          </a:p>
          <a:p>
            <a:pPr lvl="0"/>
            <a:r>
              <a:rPr lang="en-US" b="1" dirty="0" smtClean="0"/>
              <a:t>Result:</a:t>
            </a:r>
          </a:p>
          <a:p>
            <a:pPr lvl="0"/>
            <a:endParaRPr lang="en-GB" dirty="0"/>
          </a:p>
          <a:p>
            <a:pPr lvl="0"/>
            <a:r>
              <a:rPr lang="en-GB" b="1" dirty="0" smtClean="0"/>
              <a:t>In the TG:  Moved: Seconded: Result</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4957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0"/>
            <a:endParaRPr lang="en-GB" dirty="0" smtClean="0"/>
          </a:p>
          <a:p>
            <a:pPr lvl="0"/>
            <a:r>
              <a:rPr lang="en-GB" dirty="0" smtClean="0"/>
              <a:t>Moved</a:t>
            </a:r>
            <a:r>
              <a:rPr lang="en-GB" dirty="0"/>
              <a:t>: </a:t>
            </a:r>
            <a:r>
              <a:rPr lang="en-GB" dirty="0" err="1" smtClean="0"/>
              <a:t>Jiamin</a:t>
            </a:r>
            <a:r>
              <a:rPr lang="en-GB" dirty="0" smtClean="0"/>
              <a:t> </a:t>
            </a:r>
            <a:r>
              <a:rPr lang="en-GB" dirty="0" err="1" smtClean="0"/>
              <a:t>Chem</a:t>
            </a:r>
            <a:endParaRPr lang="en-US" dirty="0"/>
          </a:p>
          <a:p>
            <a:pPr lvl="0"/>
            <a:r>
              <a:rPr lang="en-GB" dirty="0"/>
              <a:t>Seconded: </a:t>
            </a:r>
            <a:endParaRPr lang="en-US" dirty="0"/>
          </a:p>
          <a:p>
            <a:pPr lvl="0"/>
            <a:r>
              <a:rPr lang="en-US" b="1" dirty="0" smtClean="0"/>
              <a:t>Result:</a:t>
            </a:r>
          </a:p>
          <a:p>
            <a:pPr lvl="0"/>
            <a:endParaRPr lang="en-US" dirty="0"/>
          </a:p>
          <a:p>
            <a:pPr marL="342900" lvl="1" indent="-342900">
              <a:buFontTx/>
              <a:buChar char="•"/>
            </a:pPr>
            <a:r>
              <a:rPr lang="en-GB" b="1" dirty="0" smtClean="0"/>
              <a:t>In the TG:  </a:t>
            </a:r>
            <a:r>
              <a:rPr lang="en-GB" b="1" dirty="0" smtClean="0"/>
              <a:t>Moved: </a:t>
            </a:r>
            <a:r>
              <a:rPr lang="en-GB" altLang="zh-CN" b="1" dirty="0" smtClean="0"/>
              <a:t>Haiming Wang, Seconded: </a:t>
            </a:r>
            <a:r>
              <a:rPr lang="en-GB" altLang="zh-CN" sz="2400" b="1" dirty="0"/>
              <a:t>Pei </a:t>
            </a:r>
            <a:r>
              <a:rPr lang="en-GB" altLang="zh-CN" sz="2400"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6749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103533</TotalTime>
  <Words>1459</Words>
  <Application>Microsoft Office PowerPoint</Application>
  <PresentationFormat>On-screen Show (4:3)</PresentationFormat>
  <Paragraphs>351</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Default Design</vt:lpstr>
      <vt:lpstr>Document</vt:lpstr>
      <vt:lpstr>802.11 July 2016 WG Motions</vt:lpstr>
      <vt:lpstr>Abstract</vt:lpstr>
      <vt:lpstr>Wednesday</vt:lpstr>
      <vt:lpstr>TGmc PAR extension</vt:lpstr>
      <vt:lpstr>TGah PAR extension</vt:lpstr>
      <vt:lpstr>TGah CSD document</vt:lpstr>
      <vt:lpstr>TGai PAR extension</vt:lpstr>
      <vt:lpstr>TGai CSD document</vt:lpstr>
      <vt:lpstr>TGaj PAR extension</vt:lpstr>
      <vt:lpstr>TGaj CSD document</vt:lpstr>
      <vt:lpstr>TGak PAR extension</vt:lpstr>
      <vt:lpstr>TGak CSD document</vt:lpstr>
      <vt:lpstr>TGaq PAR extension</vt:lpstr>
      <vt:lpstr>TGaq CSD document</vt:lpstr>
      <vt:lpstr>Motion: WUR SG Extension</vt:lpstr>
      <vt:lpstr>Friday</vt:lpstr>
      <vt:lpstr>PowerPoint Presentation</vt:lpstr>
      <vt:lpstr>WUR SG Chair affirmation</vt:lpstr>
      <vt:lpstr>Motion:  IEEE 802.11 OM change</vt:lpstr>
      <vt:lpstr>Friday – EC Motions plenary only  </vt:lpstr>
      <vt:lpstr>PAR extension motions</vt:lpstr>
      <vt:lpstr>References</vt:lpstr>
    </vt:vector>
  </TitlesOfParts>
  <Company>HPE-Aruba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May 2016 IEEE 802.11 WG motions</cp:keywords>
  <cp:lastModifiedBy>Dorothy Stanley</cp:lastModifiedBy>
  <cp:revision>2004</cp:revision>
  <cp:lastPrinted>1998-02-10T13:28:06Z</cp:lastPrinted>
  <dcterms:created xsi:type="dcterms:W3CDTF">1998-02-10T13:07:52Z</dcterms:created>
  <dcterms:modified xsi:type="dcterms:W3CDTF">2016-07-27T17:04:11Z</dcterms:modified>
</cp:coreProperties>
</file>