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57" r:id="rId14"/>
    <p:sldId id="326" r:id="rId15"/>
    <p:sldId id="355" r:id="rId16"/>
    <p:sldId id="325" r:id="rId17"/>
    <p:sldId id="305" r:id="rId18"/>
    <p:sldId id="289" r:id="rId19"/>
    <p:sldId id="297" r:id="rId20"/>
    <p:sldId id="359" r:id="rId21"/>
    <p:sldId id="346" r:id="rId22"/>
    <p:sldId id="356" r:id="rId23"/>
    <p:sldId id="303" r:id="rId24"/>
    <p:sldId id="358" r:id="rId25"/>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22" autoAdjust="0"/>
    <p:restoredTop sz="95630" autoAdjust="0"/>
  </p:normalViewPr>
  <p:slideViewPr>
    <p:cSldViewPr>
      <p:cViewPr>
        <p:scale>
          <a:sx n="90" d="100"/>
          <a:sy n="90" d="100"/>
        </p:scale>
        <p:origin x="-79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802.11-16/0787r0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802.11-16/0787r0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802.11-16/0787r0</a:t>
            </a:r>
            <a:endParaRPr lang="en-US"/>
          </a:p>
        </p:txBody>
      </p:sp>
      <p:sp>
        <p:nvSpPr>
          <p:cNvPr id="11267" name="Rectangle 3"/>
          <p:cNvSpPr>
            <a:spLocks noGrp="1" noChangeArrowheads="1"/>
          </p:cNvSpPr>
          <p:nvPr>
            <p:ph type="dt" sz="quarter" idx="1"/>
          </p:nvPr>
        </p:nvSpPr>
        <p:spPr>
          <a:noFill/>
        </p:spPr>
        <p:txBody>
          <a:bodyPr/>
          <a:lstStyle/>
          <a:p>
            <a:r>
              <a:rPr lang="en-US" smtClean="0"/>
              <a:t>July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802.11-16/0787r0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July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802.11-16/0787r0</a:t>
            </a:r>
            <a:endParaRPr lang="en-US"/>
          </a:p>
        </p:txBody>
      </p:sp>
      <p:sp>
        <p:nvSpPr>
          <p:cNvPr id="12291" name="Rectangle 3"/>
          <p:cNvSpPr>
            <a:spLocks noGrp="1" noChangeArrowheads="1"/>
          </p:cNvSpPr>
          <p:nvPr>
            <p:ph type="dt" sz="quarter" idx="1"/>
          </p:nvPr>
        </p:nvSpPr>
        <p:spPr>
          <a:noFill/>
        </p:spPr>
        <p:txBody>
          <a:bodyPr/>
          <a:lstStyle/>
          <a:p>
            <a:r>
              <a:rPr lang="en-US" smtClean="0"/>
              <a:t>July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802.11-16/0787r0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July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802.11-16/0787r0</a:t>
            </a:r>
            <a:endParaRPr lang="en-US"/>
          </a:p>
        </p:txBody>
      </p:sp>
      <p:sp>
        <p:nvSpPr>
          <p:cNvPr id="13315" name="Rectangle 3"/>
          <p:cNvSpPr>
            <a:spLocks noGrp="1" noChangeArrowheads="1"/>
          </p:cNvSpPr>
          <p:nvPr>
            <p:ph type="dt" sz="quarter" idx="1"/>
          </p:nvPr>
        </p:nvSpPr>
        <p:spPr>
          <a:noFill/>
        </p:spPr>
        <p:txBody>
          <a:bodyPr/>
          <a:lstStyle/>
          <a:p>
            <a:r>
              <a:rPr lang="en-US" smtClean="0"/>
              <a:t>July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802.11-16/0787r0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8.1.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6/ec-16-0116-00-00EC-july-2016-rules-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July 2016</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July 2016</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2016-07-24</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534688372"/>
              </p:ext>
            </p:extLst>
          </p:nvPr>
        </p:nvGraphicFramePr>
        <p:xfrm>
          <a:off x="609600" y="2295525"/>
          <a:ext cx="7896225" cy="2647950"/>
        </p:xfrm>
        <a:graphic>
          <a:graphicData uri="http://schemas.openxmlformats.org/presentationml/2006/ole">
            <mc:AlternateContent xmlns:mc="http://schemas.openxmlformats.org/markup-compatibility/2006">
              <mc:Choice xmlns:v="urn:schemas-microsoft-com:vml" Requires="v">
                <p:oleObj spid="_x0000_s1252"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4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smtClean="0">
                <a:hlinkClick r:id="rId4"/>
              </a:rPr>
              <a:t>http://www.ieee802.org/PNP/approved/IEEE_802_OM_v18.pdf</a:t>
            </a:r>
            <a:endParaRPr lang="en-US" altLang="en-US" sz="1600" dirty="0" smtClean="0"/>
          </a:p>
          <a:p>
            <a:pPr>
              <a:lnSpc>
                <a:spcPct val="80000"/>
              </a:lnSpc>
              <a:defRPr/>
            </a:pPr>
            <a:r>
              <a:rPr lang="en-US" sz="2000" dirty="0" smtClean="0"/>
              <a:t>IEEE 802 Working Group Policies &amp;Procedures (13 Nov 2015)</a:t>
            </a:r>
            <a:r>
              <a:rPr lang="en-US" altLang="en-US" sz="1600" dirty="0" smtClean="0"/>
              <a:t> </a:t>
            </a:r>
          </a:p>
          <a:p>
            <a:pPr lvl="1"/>
            <a:r>
              <a:rPr lang="en-US" altLang="en-US" sz="1600" dirty="0">
                <a:hlinkClick r:id="rId5"/>
              </a:rPr>
              <a:t>http://</a:t>
            </a:r>
            <a:r>
              <a:rPr lang="en-US" altLang="en-US" sz="1600" dirty="0" smtClean="0">
                <a:hlinkClick r:id="rId5"/>
              </a:rPr>
              <a:t>www.ieee802.org/PNP/approved/IEEE_802_WG_PandP_v18.1.pdf</a:t>
            </a:r>
            <a:r>
              <a:rPr lang="en-US" altLang="en-US" sz="1600" dirty="0" smtClean="0"/>
              <a:t> (editor update)</a:t>
            </a:r>
          </a:p>
          <a:p>
            <a:r>
              <a:rPr lang="en-US" sz="2000" dirty="0" smtClean="0"/>
              <a:t>IEEE </a:t>
            </a:r>
            <a:r>
              <a:rPr lang="en-US" sz="2000" dirty="0"/>
              <a:t>802 LMSC Chair's Guidelines </a:t>
            </a:r>
            <a:r>
              <a:rPr lang="en-US" sz="2000" dirty="0" smtClean="0"/>
              <a:t>(18 Mar 2016)</a:t>
            </a:r>
            <a:endParaRPr lang="en-US" sz="2000" dirty="0">
              <a:hlinkClick r:id="rId6"/>
            </a:endParaRPr>
          </a:p>
          <a:p>
            <a:pPr lvl="1"/>
            <a:r>
              <a:rPr lang="en-US" sz="1600" dirty="0">
                <a:hlinkClick r:id="rId7"/>
              </a:rPr>
              <a:t>http://www.ieee802.org/PNP/approved/IEEE_802_Chairs_guidelines_v23.pdf</a:t>
            </a:r>
          </a:p>
          <a:p>
            <a:r>
              <a:rPr lang="en-US" sz="2000" dirty="0" smtClean="0"/>
              <a:t>IEEE 802.11 WG OM: (13 Nov 2015)</a:t>
            </a:r>
          </a:p>
          <a:p>
            <a:pPr lvl="1"/>
            <a:r>
              <a:rPr lang="en-US" altLang="en-US" sz="1600" dirty="0" smtClean="0">
                <a:hlinkClick r:id="rId8"/>
              </a:rPr>
              <a:t>https</a:t>
            </a:r>
            <a:r>
              <a:rPr lang="en-US" altLang="en-US" sz="1600" dirty="0">
                <a:hlinkClick r:id="rId8"/>
              </a:rPr>
              <a:t>://</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July 2016 IEEE 802 EC Rule Changes</a:t>
            </a:r>
            <a:endParaRPr lang="en-US" sz="2800" dirty="0"/>
          </a:p>
        </p:txBody>
      </p:sp>
      <p:sp>
        <p:nvSpPr>
          <p:cNvPr id="3" name="Content Placeholder 2"/>
          <p:cNvSpPr>
            <a:spLocks noGrp="1"/>
          </p:cNvSpPr>
          <p:nvPr>
            <p:ph idx="1"/>
          </p:nvPr>
        </p:nvSpPr>
        <p:spPr>
          <a:xfrm>
            <a:off x="609600" y="1524000"/>
            <a:ext cx="8382000" cy="5105400"/>
          </a:xfrm>
        </p:spPr>
        <p:txBody>
          <a:bodyPr/>
          <a:lstStyle/>
          <a:p>
            <a:r>
              <a:rPr lang="en-US" dirty="0" smtClean="0"/>
              <a:t>LMSC P&amp;P</a:t>
            </a:r>
            <a:r>
              <a:rPr lang="en-US" dirty="0"/>
              <a:t> </a:t>
            </a:r>
            <a:r>
              <a:rPr lang="en-US" dirty="0" smtClean="0"/>
              <a:t>– No changes</a:t>
            </a:r>
          </a:p>
          <a:p>
            <a:r>
              <a:rPr lang="en-US" dirty="0" smtClean="0"/>
              <a:t>LMSC  OM</a:t>
            </a:r>
            <a:endParaRPr lang="en-US" dirty="0"/>
          </a:p>
          <a:p>
            <a:pPr lvl="1"/>
            <a:r>
              <a:rPr lang="en-US" dirty="0" smtClean="0"/>
              <a:t>Delete Section 7 text on subgroup meeting notice from OM (move second paragraph to WG P&amp;P)</a:t>
            </a:r>
          </a:p>
          <a:p>
            <a:pPr lvl="1"/>
            <a:r>
              <a:rPr lang="en-US" dirty="0" smtClean="0"/>
              <a:t>Editorial and reference fixes</a:t>
            </a:r>
          </a:p>
          <a:p>
            <a:pPr lvl="1"/>
            <a:r>
              <a:rPr lang="en-US" dirty="0" smtClean="0"/>
              <a:t>8.2.2(a) – add reference to “Approval of Action” to clarify voting</a:t>
            </a:r>
          </a:p>
          <a:p>
            <a:r>
              <a:rPr lang="en-US" dirty="0"/>
              <a:t>LMSC WG P&amp;P </a:t>
            </a:r>
            <a:endParaRPr lang="en-US" dirty="0" smtClean="0"/>
          </a:p>
          <a:p>
            <a:pPr lvl="1"/>
            <a:r>
              <a:rPr lang="en-US" dirty="0" smtClean="0"/>
              <a:t>Add 2</a:t>
            </a:r>
            <a:r>
              <a:rPr lang="en-US" baseline="30000" dirty="0" smtClean="0"/>
              <a:t>nd</a:t>
            </a:r>
            <a:r>
              <a:rPr lang="en-US" dirty="0" smtClean="0"/>
              <a:t> paragraph of deleted OM Section 7 text  as WG P&amp;P new Section 6.6</a:t>
            </a:r>
          </a:p>
          <a:p>
            <a:r>
              <a:rPr lang="en-US" dirty="0" smtClean="0"/>
              <a:t>Chair’s Guidelines </a:t>
            </a:r>
          </a:p>
          <a:p>
            <a:pPr lvl="1"/>
            <a:r>
              <a:rPr lang="en-US" dirty="0" smtClean="0"/>
              <a:t>None to </a:t>
            </a:r>
            <a:r>
              <a:rPr lang="en-US" dirty="0" smtClean="0"/>
              <a:t>date</a:t>
            </a:r>
          </a:p>
          <a:p>
            <a:r>
              <a:rPr lang="en-US" dirty="0"/>
              <a:t>See </a:t>
            </a:r>
            <a:r>
              <a:rPr lang="en-US" dirty="0">
                <a:hlinkClick r:id="rId3"/>
              </a:rPr>
              <a:t>https://mentor.ieee.org/802-ec/dcn/16/ec-16-0116-00-00EC-july-2016-rules-changes.pdf</a:t>
            </a:r>
            <a:r>
              <a:rPr lang="en-US" dirty="0"/>
              <a:t> </a:t>
            </a:r>
          </a:p>
          <a:p>
            <a:endParaRPr lang="en-US" dirty="0" smtClean="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802 Rules </a:t>
            </a:r>
            <a:r>
              <a:rPr lang="en-US" dirty="0" smtClean="0"/>
              <a:t>meeting - continued</a:t>
            </a:r>
            <a:endParaRPr lang="en-US" dirty="0"/>
          </a:p>
        </p:txBody>
      </p:sp>
      <p:sp>
        <p:nvSpPr>
          <p:cNvPr id="3" name="Content Placeholder 2"/>
          <p:cNvSpPr>
            <a:spLocks noGrp="1"/>
          </p:cNvSpPr>
          <p:nvPr>
            <p:ph idx="1"/>
          </p:nvPr>
        </p:nvSpPr>
        <p:spPr>
          <a:xfrm>
            <a:off x="609600" y="1600200"/>
            <a:ext cx="8382000" cy="5105400"/>
          </a:xfrm>
        </p:spPr>
        <p:txBody>
          <a:bodyPr/>
          <a:lstStyle/>
          <a:p>
            <a:r>
              <a:rPr lang="en-US" dirty="0" smtClean="0"/>
              <a:t>Chair’s Guidelines </a:t>
            </a:r>
          </a:p>
          <a:p>
            <a:pPr lvl="1"/>
            <a:r>
              <a:rPr lang="en-US" dirty="0"/>
              <a:t>discussion on EC consent agenda item </a:t>
            </a:r>
            <a:r>
              <a:rPr lang="en-US" dirty="0" smtClean="0"/>
              <a:t>requirements; no consensus yet</a:t>
            </a:r>
          </a:p>
          <a:p>
            <a:r>
              <a:rPr lang="en-US" dirty="0" smtClean="0"/>
              <a:t>Additional topics – Guidelines re: participation as an individual </a:t>
            </a:r>
          </a:p>
          <a:p>
            <a:pPr lvl="1"/>
            <a:r>
              <a:rPr lang="en-US" dirty="0" smtClean="0"/>
              <a:t>Any guidelines need to have a basis in existing (or new) rules</a:t>
            </a:r>
          </a:p>
          <a:p>
            <a:pPr lvl="1"/>
            <a:r>
              <a:rPr lang="en-US" dirty="0" smtClean="0"/>
              <a:t>Further work needed, subgroup formed</a:t>
            </a:r>
          </a:p>
          <a:p>
            <a:pPr lvl="1"/>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11-14-0629-14</a:t>
            </a:r>
            <a:r>
              <a:rPr lang="en-US" dirty="0" smtClean="0"/>
              <a:t> contains </a:t>
            </a:r>
            <a:r>
              <a:rPr lang="en-US" dirty="0"/>
              <a:t>the current IEEE 902.11 Operations Manual (approved </a:t>
            </a:r>
            <a:r>
              <a:rPr lang="en-US" dirty="0" smtClean="0"/>
              <a:t>Nov 2015). Changes include:</a:t>
            </a:r>
            <a:endParaRPr lang="en-US" dirty="0"/>
          </a:p>
          <a:p>
            <a:pPr lvl="1"/>
            <a:r>
              <a:rPr lang="en-US" dirty="0" smtClean="0"/>
              <a:t>Combine </a:t>
            </a:r>
            <a:r>
              <a:rPr lang="en-US" dirty="0"/>
              <a:t>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groups</a:t>
            </a:r>
          </a:p>
          <a:p>
            <a:r>
              <a:rPr lang="en-US" dirty="0" smtClean="0"/>
              <a:t>Additional changes to be considered at July 2016 plenary</a:t>
            </a:r>
          </a:p>
          <a:p>
            <a:pPr lvl="1"/>
            <a:r>
              <a:rPr lang="en-US" dirty="0" smtClean="0"/>
              <a:t>Potential change re: voting rights &amp; returned ballots (discussion on Wednesday)</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Proposed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
        <p:nvSpPr>
          <p:cNvPr id="7" name="TextBox 6"/>
          <p:cNvSpPr txBox="1"/>
          <p:nvPr/>
        </p:nvSpPr>
        <p:spPr>
          <a:xfrm>
            <a:off x="381000" y="6172200"/>
            <a:ext cx="5449633" cy="276999"/>
          </a:xfrm>
          <a:prstGeom prst="rect">
            <a:avLst/>
          </a:prstGeom>
          <a:noFill/>
        </p:spPr>
        <p:txBody>
          <a:bodyPr wrap="none" rtlCol="0">
            <a:spAutoFit/>
          </a:bodyPr>
          <a:lstStyle/>
          <a:p>
            <a:r>
              <a:rPr lang="en-US" dirty="0" smtClean="0"/>
              <a:t>This proposal grew out of investigation into “Abstain”, see 11-16-223r1, slides 20-25</a:t>
            </a:r>
            <a:endParaRPr lang="en-US" dirty="0"/>
          </a:p>
        </p:txBody>
      </p:sp>
    </p:spTree>
    <p:extLst>
      <p:ext uri="{BB962C8B-B14F-4D97-AF65-F5344CB8AC3E}">
        <p14:creationId xmlns:p14="http://schemas.microsoft.com/office/powerpoint/2010/main" val="3877554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2016</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July 2016</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r>
              <a:rPr lang="en-US" dirty="0"/>
              <a:t> </a:t>
            </a:r>
            <a:r>
              <a:rPr lang="en-US" dirty="0" smtClean="0"/>
              <a:t>   ANA Assignment Discussion</a:t>
            </a:r>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Proposed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
        <p:nvSpPr>
          <p:cNvPr id="7" name="TextBox 6"/>
          <p:cNvSpPr txBox="1"/>
          <p:nvPr/>
        </p:nvSpPr>
        <p:spPr>
          <a:xfrm>
            <a:off x="381000" y="6172200"/>
            <a:ext cx="5449633" cy="276999"/>
          </a:xfrm>
          <a:prstGeom prst="rect">
            <a:avLst/>
          </a:prstGeom>
          <a:noFill/>
        </p:spPr>
        <p:txBody>
          <a:bodyPr wrap="none" rtlCol="0">
            <a:spAutoFit/>
          </a:bodyPr>
          <a:lstStyle/>
          <a:p>
            <a:r>
              <a:rPr lang="en-US" dirty="0" smtClean="0"/>
              <a:t>This proposal grew out of investigation into “Abstain”, see 11-16-223r1, slides 20-25</a:t>
            </a:r>
            <a:endParaRPr lang="en-US" dirty="0"/>
          </a:p>
        </p:txBody>
      </p:sp>
    </p:spTree>
    <p:extLst>
      <p:ext uri="{BB962C8B-B14F-4D97-AF65-F5344CB8AC3E}">
        <p14:creationId xmlns:p14="http://schemas.microsoft.com/office/powerpoint/2010/main" val="1243700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ANA Assignment Background</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History</a:t>
            </a:r>
          </a:p>
          <a:p>
            <a:pPr lvl="1"/>
            <a:r>
              <a:rPr lang="en-US" dirty="0" smtClean="0"/>
              <a:t>March 2016: Motion on ANA request for UPSIM legacy element ID allocation initially ruled as procedural, and appeal resulted in treating ANA assignment as technical (see 11-16/224r3 slides 9 &amp; 10)</a:t>
            </a:r>
          </a:p>
          <a:p>
            <a:pPr lvl="1"/>
            <a:r>
              <a:rPr lang="en-US" dirty="0" smtClean="0"/>
              <a:t>May 2016: Motion on ANA request for OWE element ID assignment initially ruled as procedural, and appeal resulted in treating ANA assignment as technical (see 11-16/529r3 slides 13&amp;14)</a:t>
            </a:r>
            <a:endParaRPr lang="en-US" dirty="0"/>
          </a:p>
          <a:p>
            <a:pPr lvl="1"/>
            <a:endParaRPr lang="en-US" dirty="0" smtClean="0"/>
          </a:p>
          <a:p>
            <a:r>
              <a:rPr lang="en-US" dirty="0" smtClean="0"/>
              <a:t>Current OM text re: ANA (see 11-14/629r14, section 9) Requires WG motions for </a:t>
            </a:r>
          </a:p>
          <a:p>
            <a:pPr lvl="1"/>
            <a:r>
              <a:rPr lang="en-US" dirty="0" smtClean="0"/>
              <a:t>external ANA requests and legacy element ID assignment, </a:t>
            </a:r>
          </a:p>
          <a:p>
            <a:pPr lvl="1"/>
            <a:r>
              <a:rPr lang="en-US" dirty="0" smtClean="0"/>
              <a:t>and is silent on procedural/technical motion status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extLst>
      <p:ext uri="{BB962C8B-B14F-4D97-AF65-F5344CB8AC3E}">
        <p14:creationId xmlns:p14="http://schemas.microsoft.com/office/powerpoint/2010/main" val="3893651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ANA Assignment: Technical/Procedural?</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Discussion</a:t>
            </a:r>
          </a:p>
          <a:p>
            <a:pPr lvl="1"/>
            <a:r>
              <a:rPr lang="en-US" dirty="0" smtClean="0"/>
              <a:t>Should external ANA request and legacy element ID request motions be treated as procedural or as technical?</a:t>
            </a:r>
          </a:p>
          <a:p>
            <a:pPr lvl="1"/>
            <a:r>
              <a:rPr lang="en-US" dirty="0" smtClean="0"/>
              <a:t>Should the 802.11 OM be updated to indicate the motion type?</a:t>
            </a:r>
            <a:endParaRPr lang="en-US" dirty="0"/>
          </a:p>
          <a:p>
            <a:pPr lvl="1"/>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8123191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Motion: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Move: 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
        <p:nvSpPr>
          <p:cNvPr id="7" name="TextBox 6"/>
          <p:cNvSpPr txBox="1"/>
          <p:nvPr/>
        </p:nvSpPr>
        <p:spPr>
          <a:xfrm>
            <a:off x="381000" y="6172200"/>
            <a:ext cx="5449633" cy="276999"/>
          </a:xfrm>
          <a:prstGeom prst="rect">
            <a:avLst/>
          </a:prstGeom>
          <a:noFill/>
        </p:spPr>
        <p:txBody>
          <a:bodyPr wrap="none" rtlCol="0">
            <a:spAutoFit/>
          </a:bodyPr>
          <a:lstStyle/>
          <a:p>
            <a:r>
              <a:rPr lang="en-US" dirty="0" smtClean="0"/>
              <a:t>This proposal grew out of investigation into “Abstain”, see 11-16-223r1, slides 20-25</a:t>
            </a:r>
            <a:endParaRPr lang="en-US" dirty="0"/>
          </a:p>
        </p:txBody>
      </p:sp>
    </p:spTree>
    <p:extLst>
      <p:ext uri="{BB962C8B-B14F-4D97-AF65-F5344CB8AC3E}">
        <p14:creationId xmlns:p14="http://schemas.microsoft.com/office/powerpoint/2010/main" val="1000635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2016</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2016</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2016</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2016</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July 2016</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40216</TotalTime>
  <Words>2447</Words>
  <Application>Microsoft Office PowerPoint</Application>
  <PresentationFormat>On-screen Show (4:3)</PresentationFormat>
  <Paragraphs>362</Paragraphs>
  <Slides>24</Slides>
  <Notes>24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2nd  Vice Chair Report July 2016</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July 2016 IEEE 802 EC Rule Changes</vt:lpstr>
      <vt:lpstr>802 Rules meeting - continued</vt:lpstr>
      <vt:lpstr>IEEE 802.11 OM Status and changes</vt:lpstr>
      <vt:lpstr>Proposed IEEE 802.11 OM change</vt:lpstr>
      <vt:lpstr>Email Reflectors</vt:lpstr>
      <vt:lpstr>IEEE 802-ALL EMAIL List Server</vt:lpstr>
      <vt:lpstr>Reminder for Posting Documents</vt:lpstr>
      <vt:lpstr>Wednesday –  802.11 Mid-Week Plenary</vt:lpstr>
      <vt:lpstr>Proposed IEEE 802.11 OM change</vt:lpstr>
      <vt:lpstr>ANA Assignment Background</vt:lpstr>
      <vt:lpstr>ANA Assignment: Technical/Procedural?</vt:lpstr>
      <vt:lpstr>Friday –  802.11 Closing Plenary</vt:lpstr>
      <vt:lpstr>Motion:  IEEE 802.11 OM change</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July 2016</cp:keywords>
  <dc:description>Dorothy Stanley (HP-Aruba Networks)</dc:description>
  <cp:lastModifiedBy>Dorothy Stanley</cp:lastModifiedBy>
  <cp:revision>255</cp:revision>
  <cp:lastPrinted>2014-04-08T14:44:21Z</cp:lastPrinted>
  <dcterms:created xsi:type="dcterms:W3CDTF">2012-03-12T21:29:33Z</dcterms:created>
  <dcterms:modified xsi:type="dcterms:W3CDTF">2016-07-25T05:24:39Z</dcterms:modified>
</cp:coreProperties>
</file>